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7" r:id="rId8"/>
    <p:sldId id="268" r:id="rId9"/>
    <p:sldId id="269" r:id="rId10"/>
    <p:sldId id="272" r:id="rId11"/>
    <p:sldId id="273" r:id="rId12"/>
    <p:sldId id="274" r:id="rId13"/>
    <p:sldId id="275" r:id="rId14"/>
    <p:sldId id="276" r:id="rId15"/>
    <p:sldId id="277" r:id="rId16"/>
    <p:sldId id="279" r:id="rId17"/>
    <p:sldId id="278" r:id="rId18"/>
    <p:sldId id="263" r:id="rId19"/>
    <p:sldId id="264" r:id="rId20"/>
    <p:sldId id="265"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C3E2A3-420C-4F29-9812-8D37465A0FC1}" type="datetimeFigureOut">
              <a:rPr lang="en-ZW" smtClean="0"/>
              <a:t>21/01/2021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BE35F81E-8D41-4110-84B3-FA34A89AEC41}" type="slidenum">
              <a:rPr lang="en-ZW" smtClean="0"/>
              <a:t>‹#›</a:t>
            </a:fld>
            <a:endParaRPr lang="en-ZW"/>
          </a:p>
        </p:txBody>
      </p:sp>
    </p:spTree>
    <p:extLst>
      <p:ext uri="{BB962C8B-B14F-4D97-AF65-F5344CB8AC3E}">
        <p14:creationId xmlns:p14="http://schemas.microsoft.com/office/powerpoint/2010/main" val="1709516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3E2A3-420C-4F29-9812-8D37465A0FC1}" type="datetimeFigureOut">
              <a:rPr lang="en-ZW" smtClean="0"/>
              <a:t>21/01/2021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E35F81E-8D41-4110-84B3-FA34A89AEC41}" type="slidenum">
              <a:rPr lang="en-ZW" smtClean="0"/>
              <a:t>‹#›</a:t>
            </a:fld>
            <a:endParaRPr lang="en-ZW"/>
          </a:p>
        </p:txBody>
      </p:sp>
    </p:spTree>
    <p:extLst>
      <p:ext uri="{BB962C8B-B14F-4D97-AF65-F5344CB8AC3E}">
        <p14:creationId xmlns:p14="http://schemas.microsoft.com/office/powerpoint/2010/main" val="49698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3E2A3-420C-4F29-9812-8D37465A0FC1}" type="datetimeFigureOut">
              <a:rPr lang="en-ZW" smtClean="0"/>
              <a:t>21/01/2021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E35F81E-8D41-4110-84B3-FA34A89AEC41}" type="slidenum">
              <a:rPr lang="en-ZW" smtClean="0"/>
              <a:t>‹#›</a:t>
            </a:fld>
            <a:endParaRPr lang="en-ZW"/>
          </a:p>
        </p:txBody>
      </p:sp>
    </p:spTree>
    <p:extLst>
      <p:ext uri="{BB962C8B-B14F-4D97-AF65-F5344CB8AC3E}">
        <p14:creationId xmlns:p14="http://schemas.microsoft.com/office/powerpoint/2010/main" val="192354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3E2A3-420C-4F29-9812-8D37465A0FC1}" type="datetimeFigureOut">
              <a:rPr lang="en-ZW" smtClean="0"/>
              <a:t>21/01/2021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BE35F81E-8D41-4110-84B3-FA34A89AEC41}" type="slidenum">
              <a:rPr lang="en-ZW" smtClean="0"/>
              <a:t>‹#›</a:t>
            </a:fld>
            <a:endParaRPr lang="en-ZW"/>
          </a:p>
        </p:txBody>
      </p:sp>
    </p:spTree>
    <p:extLst>
      <p:ext uri="{BB962C8B-B14F-4D97-AF65-F5344CB8AC3E}">
        <p14:creationId xmlns:p14="http://schemas.microsoft.com/office/powerpoint/2010/main" val="391061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DAC3E2A3-420C-4F29-9812-8D37465A0FC1}" type="datetimeFigureOut">
              <a:rPr lang="en-ZW" smtClean="0"/>
              <a:t>21/01/2021</a:t>
            </a:fld>
            <a:endParaRPr lang="en-ZW"/>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ZW"/>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E35F81E-8D41-4110-84B3-FA34A89AEC41}" type="slidenum">
              <a:rPr lang="en-ZW" smtClean="0"/>
              <a:t>‹#›</a:t>
            </a:fld>
            <a:endParaRPr lang="en-ZW"/>
          </a:p>
        </p:txBody>
      </p:sp>
    </p:spTree>
    <p:extLst>
      <p:ext uri="{BB962C8B-B14F-4D97-AF65-F5344CB8AC3E}">
        <p14:creationId xmlns:p14="http://schemas.microsoft.com/office/powerpoint/2010/main" val="209393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3E2A3-420C-4F29-9812-8D37465A0FC1}" type="datetimeFigureOut">
              <a:rPr lang="en-ZW" smtClean="0"/>
              <a:t>21/01/2021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BE35F81E-8D41-4110-84B3-FA34A89AEC41}" type="slidenum">
              <a:rPr lang="en-ZW" smtClean="0"/>
              <a:t>‹#›</a:t>
            </a:fld>
            <a:endParaRPr lang="en-ZW"/>
          </a:p>
        </p:txBody>
      </p:sp>
    </p:spTree>
    <p:extLst>
      <p:ext uri="{BB962C8B-B14F-4D97-AF65-F5344CB8AC3E}">
        <p14:creationId xmlns:p14="http://schemas.microsoft.com/office/powerpoint/2010/main" val="131530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3E2A3-420C-4F29-9812-8D37465A0FC1}" type="datetimeFigureOut">
              <a:rPr lang="en-ZW" smtClean="0"/>
              <a:t>21/01/2021</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BE35F81E-8D41-4110-84B3-FA34A89AEC41}" type="slidenum">
              <a:rPr lang="en-ZW" smtClean="0"/>
              <a:t>‹#›</a:t>
            </a:fld>
            <a:endParaRPr lang="en-ZW"/>
          </a:p>
        </p:txBody>
      </p:sp>
    </p:spTree>
    <p:extLst>
      <p:ext uri="{BB962C8B-B14F-4D97-AF65-F5344CB8AC3E}">
        <p14:creationId xmlns:p14="http://schemas.microsoft.com/office/powerpoint/2010/main" val="294238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3E2A3-420C-4F29-9812-8D37465A0FC1}" type="datetimeFigureOut">
              <a:rPr lang="en-ZW" smtClean="0"/>
              <a:t>21/01/2021</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BE35F81E-8D41-4110-84B3-FA34A89AEC41}" type="slidenum">
              <a:rPr lang="en-ZW" smtClean="0"/>
              <a:t>‹#›</a:t>
            </a:fld>
            <a:endParaRPr lang="en-ZW"/>
          </a:p>
        </p:txBody>
      </p:sp>
    </p:spTree>
    <p:extLst>
      <p:ext uri="{BB962C8B-B14F-4D97-AF65-F5344CB8AC3E}">
        <p14:creationId xmlns:p14="http://schemas.microsoft.com/office/powerpoint/2010/main" val="149234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3E2A3-420C-4F29-9812-8D37465A0FC1}" type="datetimeFigureOut">
              <a:rPr lang="en-ZW" smtClean="0"/>
              <a:t>21/01/2021</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BE35F81E-8D41-4110-84B3-FA34A89AEC41}" type="slidenum">
              <a:rPr lang="en-ZW" smtClean="0"/>
              <a:t>‹#›</a:t>
            </a:fld>
            <a:endParaRPr lang="en-ZW"/>
          </a:p>
        </p:txBody>
      </p:sp>
    </p:spTree>
    <p:extLst>
      <p:ext uri="{BB962C8B-B14F-4D97-AF65-F5344CB8AC3E}">
        <p14:creationId xmlns:p14="http://schemas.microsoft.com/office/powerpoint/2010/main" val="178543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3E2A3-420C-4F29-9812-8D37465A0FC1}" type="datetimeFigureOut">
              <a:rPr lang="en-ZW" smtClean="0"/>
              <a:t>21/01/2021</a:t>
            </a:fld>
            <a:endParaRPr lang="en-ZW"/>
          </a:p>
        </p:txBody>
      </p:sp>
      <p:sp>
        <p:nvSpPr>
          <p:cNvPr id="6" name="Footer Placeholder 5"/>
          <p:cNvSpPr>
            <a:spLocks noGrp="1"/>
          </p:cNvSpPr>
          <p:nvPr>
            <p:ph type="ftr" sz="quarter" idx="11"/>
          </p:nvPr>
        </p:nvSpPr>
        <p:spPr/>
        <p:txBody>
          <a:bodyPr/>
          <a:lstStyle/>
          <a:p>
            <a:endParaRPr lang="en-ZW"/>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35F81E-8D41-4110-84B3-FA34A89AEC41}" type="slidenum">
              <a:rPr lang="en-ZW" smtClean="0"/>
              <a:t>‹#›</a:t>
            </a:fld>
            <a:endParaRPr lang="en-ZW"/>
          </a:p>
        </p:txBody>
      </p:sp>
    </p:spTree>
    <p:extLst>
      <p:ext uri="{BB962C8B-B14F-4D97-AF65-F5344CB8AC3E}">
        <p14:creationId xmlns:p14="http://schemas.microsoft.com/office/powerpoint/2010/main" val="389956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DAC3E2A3-420C-4F29-9812-8D37465A0FC1}" type="datetimeFigureOut">
              <a:rPr lang="en-ZW" smtClean="0"/>
              <a:t>21/01/2021</a:t>
            </a:fld>
            <a:endParaRPr lang="en-ZW"/>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35F81E-8D41-4110-84B3-FA34A89AEC41}" type="slidenum">
              <a:rPr lang="en-ZW" smtClean="0"/>
              <a:t>‹#›</a:t>
            </a:fld>
            <a:endParaRPr lang="en-ZW"/>
          </a:p>
        </p:txBody>
      </p:sp>
    </p:spTree>
    <p:extLst>
      <p:ext uri="{BB962C8B-B14F-4D97-AF65-F5344CB8AC3E}">
        <p14:creationId xmlns:p14="http://schemas.microsoft.com/office/powerpoint/2010/main" val="172667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DAC3E2A3-420C-4F29-9812-8D37465A0FC1}" type="datetimeFigureOut">
              <a:rPr lang="en-ZW" smtClean="0"/>
              <a:t>21/01/2021</a:t>
            </a:fld>
            <a:endParaRPr lang="en-ZW"/>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ZW"/>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E35F81E-8D41-4110-84B3-FA34A89AEC41}" type="slidenum">
              <a:rPr lang="en-ZW" smtClean="0"/>
              <a:t>‹#›</a:t>
            </a:fld>
            <a:endParaRPr lang="en-ZW"/>
          </a:p>
        </p:txBody>
      </p:sp>
    </p:spTree>
    <p:extLst>
      <p:ext uri="{BB962C8B-B14F-4D97-AF65-F5344CB8AC3E}">
        <p14:creationId xmlns:p14="http://schemas.microsoft.com/office/powerpoint/2010/main" val="2612282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432223"/>
            <a:ext cx="9966960" cy="2792047"/>
          </a:xfrm>
        </p:spPr>
        <p:txBody>
          <a:bodyPr>
            <a:normAutofit/>
          </a:bodyPr>
          <a:lstStyle/>
          <a:p>
            <a:pPr algn="ctr">
              <a:lnSpc>
                <a:spcPct val="150000"/>
              </a:lnSpc>
              <a:spcAft>
                <a:spcPts val="800"/>
              </a:spcAft>
              <a:tabLst>
                <a:tab pos="5656580" algn="l"/>
              </a:tabLst>
            </a:pPr>
            <a:r>
              <a:rPr lang="en-ZW" sz="2100" b="1" dirty="0">
                <a:effectLst/>
                <a:latin typeface="Times New Roman" panose="02020603050405020304" pitchFamily="18" charset="0"/>
                <a:ea typeface="SimSun" panose="02010600030101010101" pitchFamily="2" charset="-122"/>
                <a:cs typeface="Times New Roman" panose="02020603050405020304" pitchFamily="18" charset="0"/>
              </a:rPr>
              <a:t>TUITION FEES CROWD-FUNDING SYSTEM USING ARTIFICIAL INTELLIGENCE TO CLASSIFY STUDENTS IN NEED OF FINANCIAL ASSISTANCE</a:t>
            </a:r>
            <a:endParaRPr lang="en-ZW" sz="2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5576552" y="5425777"/>
            <a:ext cx="5599734" cy="1069848"/>
          </a:xfrm>
        </p:spPr>
        <p:txBody>
          <a:bodyPr>
            <a:normAutofit/>
          </a:bodyPr>
          <a:lstStyle/>
          <a:p>
            <a:r>
              <a:rPr lang="en-ZW" dirty="0">
                <a:latin typeface="Times New Roman" panose="02020603050405020304" pitchFamily="18" charset="0"/>
                <a:cs typeface="Times New Roman" panose="02020603050405020304" pitchFamily="18" charset="0"/>
              </a:rPr>
              <a:t>	A presentation by Munqitshwa Admire T</a:t>
            </a:r>
          </a:p>
          <a:p>
            <a:r>
              <a:rPr lang="en-ZW" dirty="0">
                <a:latin typeface="Times New Roman" panose="02020603050405020304" pitchFamily="18" charset="0"/>
                <a:cs typeface="Times New Roman" panose="02020603050405020304" pitchFamily="18" charset="0"/>
              </a:rPr>
              <a:t>				B1748059</a:t>
            </a:r>
          </a:p>
        </p:txBody>
      </p:sp>
    </p:spTree>
    <p:extLst>
      <p:ext uri="{BB962C8B-B14F-4D97-AF65-F5344CB8AC3E}">
        <p14:creationId xmlns:p14="http://schemas.microsoft.com/office/powerpoint/2010/main" val="483415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Methodology</a:t>
            </a:r>
          </a:p>
        </p:txBody>
      </p:sp>
      <p:sp>
        <p:nvSpPr>
          <p:cNvPr id="3" name="Content Placeholder 2"/>
          <p:cNvSpPr>
            <a:spLocks noGrp="1"/>
          </p:cNvSpPr>
          <p:nvPr>
            <p:ph idx="1"/>
          </p:nvPr>
        </p:nvSpPr>
        <p:spPr/>
        <p:txBody>
          <a:bodyPr/>
          <a:lstStyle/>
          <a:p>
            <a:pPr>
              <a:lnSpc>
                <a:spcPct val="150000"/>
              </a:lnSpc>
            </a:pPr>
            <a:r>
              <a:rPr lang="en-ZW" dirty="0">
                <a:latin typeface="Times New Roman" panose="02020603050405020304" pitchFamily="18" charset="0"/>
                <a:cs typeface="Times New Roman" panose="02020603050405020304" pitchFamily="18" charset="0"/>
              </a:rPr>
              <a:t>The researcher used prototype methodology because </a:t>
            </a: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as it enables to understand customer requirements at an early stage of development.</a:t>
            </a:r>
            <a:endParaRPr lang="en-ZW" dirty="0">
              <a:latin typeface="Times New Roman" panose="02020603050405020304" pitchFamily="18" charset="0"/>
              <a:cs typeface="Times New Roman" panose="02020603050405020304" pitchFamily="18" charset="0"/>
            </a:endParaRPr>
          </a:p>
          <a:p>
            <a:pPr>
              <a:lnSpc>
                <a:spcPct val="150000"/>
              </a:lnSpc>
            </a:pPr>
            <a:r>
              <a:rPr lang="en-ZW" dirty="0">
                <a:latin typeface="Times New Roman" panose="02020603050405020304" pitchFamily="18" charset="0"/>
                <a:cs typeface="Times New Roman" panose="02020603050405020304" pitchFamily="18" charset="0"/>
              </a:rPr>
              <a:t>The researcher decided to use the k nearest neighbour classification method during the course of this research</a:t>
            </a:r>
          </a:p>
        </p:txBody>
      </p:sp>
    </p:spTree>
    <p:extLst>
      <p:ext uri="{BB962C8B-B14F-4D97-AF65-F5344CB8AC3E}">
        <p14:creationId xmlns:p14="http://schemas.microsoft.com/office/powerpoint/2010/main" val="187518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Requirements Specification</a:t>
            </a:r>
          </a:p>
        </p:txBody>
      </p:sp>
      <p:sp>
        <p:nvSpPr>
          <p:cNvPr id="3" name="Content Placeholder 2"/>
          <p:cNvSpPr>
            <a:spLocks noGrp="1"/>
          </p:cNvSpPr>
          <p:nvPr>
            <p:ph idx="1"/>
          </p:nvPr>
        </p:nvSpPr>
        <p:spPr/>
        <p:txBody>
          <a:bodyPr>
            <a:normAutofit/>
          </a:bodyPr>
          <a:lstStyle/>
          <a:p>
            <a:pPr marL="0" indent="0">
              <a:buNone/>
            </a:pPr>
            <a:r>
              <a:rPr lang="en-ZW" dirty="0">
                <a:latin typeface="Times New Roman" panose="02020603050405020304" pitchFamily="18" charset="0"/>
                <a:cs typeface="Times New Roman" panose="02020603050405020304" pitchFamily="18" charset="0"/>
              </a:rPr>
              <a:t>Functional Requirements</a:t>
            </a:r>
          </a:p>
          <a:p>
            <a:pPr marL="228600" algn="just">
              <a:lnSpc>
                <a:spcPct val="150000"/>
              </a:lnSpc>
              <a:spcAft>
                <a:spcPts val="770"/>
              </a:spcAft>
              <a:tabLst>
                <a:tab pos="5656580" algn="l"/>
              </a:tabLst>
            </a:pPr>
            <a:r>
              <a:rPr lang="en-ZW"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Services which the system should provide and how the system should behave in particular situations, the system should be able to: </a:t>
            </a:r>
            <a:endParaRPr lang="en-ZW"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470"/>
              </a:spcAft>
              <a:buFont typeface="Symbol" panose="05050102010706020507" pitchFamily="18" charset="2"/>
              <a:buChar char=""/>
              <a:tabLst>
                <a:tab pos="5656580" algn="l"/>
              </a:tabLst>
            </a:pPr>
            <a:r>
              <a:rPr lang="en-ZW"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Categorise students accordingly. </a:t>
            </a:r>
            <a:endParaRPr lang="en-ZW"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160"/>
              </a:spcAft>
              <a:buFont typeface="Symbol" panose="05050102010706020507" pitchFamily="18" charset="2"/>
              <a:buChar char=""/>
              <a:tabLst>
                <a:tab pos="5656580" algn="l"/>
              </a:tabLst>
            </a:pPr>
            <a:r>
              <a:rPr lang="en-ZW"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Accommodate interaction of students and donors.</a:t>
            </a:r>
            <a:endParaRPr lang="en-ZW"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160"/>
              </a:spcAft>
              <a:buFont typeface="Symbol" panose="05050102010706020507" pitchFamily="18" charset="2"/>
              <a:buChar char=""/>
              <a:tabLst>
                <a:tab pos="5656580" algn="l"/>
              </a:tabLst>
            </a:pPr>
            <a:r>
              <a:rPr lang="en-ZW"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Ensure secure transfer of funds from donors.</a:t>
            </a:r>
            <a:endParaRPr lang="en-ZW"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ZW" dirty="0"/>
          </a:p>
          <a:p>
            <a:endParaRPr lang="en-ZW" dirty="0"/>
          </a:p>
        </p:txBody>
      </p:sp>
    </p:spTree>
    <p:extLst>
      <p:ext uri="{BB962C8B-B14F-4D97-AF65-F5344CB8AC3E}">
        <p14:creationId xmlns:p14="http://schemas.microsoft.com/office/powerpoint/2010/main" val="166749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		Component Diagram</a:t>
            </a:r>
          </a:p>
        </p:txBody>
      </p:sp>
      <p:pic>
        <p:nvPicPr>
          <p:cNvPr id="20" name="Content Placeholder 19">
            <a:extLst>
              <a:ext uri="{FF2B5EF4-FFF2-40B4-BE49-F238E27FC236}">
                <a16:creationId xmlns:a16="http://schemas.microsoft.com/office/drawing/2014/main" id="{0BAD7523-B8A9-418A-B845-9E60D10CCCD1}"/>
              </a:ext>
            </a:extLst>
          </p:cNvPr>
          <p:cNvPicPr>
            <a:picLocks noGrp="1" noChangeAspect="1"/>
          </p:cNvPicPr>
          <p:nvPr>
            <p:ph idx="1"/>
          </p:nvPr>
        </p:nvPicPr>
        <p:blipFill>
          <a:blip r:embed="rId2"/>
          <a:stretch>
            <a:fillRect/>
          </a:stretch>
        </p:blipFill>
        <p:spPr>
          <a:xfrm>
            <a:off x="3224911" y="2189408"/>
            <a:ext cx="6138030" cy="3449138"/>
          </a:xfrm>
          <a:prstGeom prst="rect">
            <a:avLst/>
          </a:prstGeom>
        </p:spPr>
      </p:pic>
    </p:spTree>
    <p:extLst>
      <p:ext uri="{BB962C8B-B14F-4D97-AF65-F5344CB8AC3E}">
        <p14:creationId xmlns:p14="http://schemas.microsoft.com/office/powerpoint/2010/main" val="412412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292352"/>
            <a:ext cx="9601196" cy="4583516"/>
          </a:xfrm>
        </p:spPr>
        <p:txBody>
          <a:bodyPr>
            <a:normAutofit fontScale="92500"/>
          </a:bodyPr>
          <a:lstStyle/>
          <a:p>
            <a:pPr marL="120650" algn="just">
              <a:lnSpc>
                <a:spcPct val="160000"/>
              </a:lnSpc>
              <a:spcAft>
                <a:spcPts val="800"/>
              </a:spcAft>
              <a:tabLst>
                <a:tab pos="5656580" algn="l"/>
              </a:tabLst>
            </a:pP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above consists of a web application which is the main interface to the system. Both the students and the Donors have to create accounts to be able to interact with system. After logging in the student data is collected from the student profile which he would have completed and also from other secondary sources such as the university repository. On the server-side student data collected is fed to an already trained KNN classification algorithm running on the server for classification. Basing on the training model the algorithm will determine whether the student financial background is either good, average or poor. The classification process will allocate the student profiles priority values depending with the category which they are classified into. Profiles in the category labelled poor will have a much larger priority value compared to those in category average and category good. This prioritisation will work as a screening method to determine which profiles will appear first in line on the donation page.</a:t>
            </a:r>
          </a:p>
          <a:p>
            <a:pPr algn="just"/>
            <a:endParaRPr lang="en-ZW" dirty="0"/>
          </a:p>
        </p:txBody>
      </p:sp>
    </p:spTree>
    <p:extLst>
      <p:ext uri="{BB962C8B-B14F-4D97-AF65-F5344CB8AC3E}">
        <p14:creationId xmlns:p14="http://schemas.microsoft.com/office/powerpoint/2010/main" val="104300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		Research Findings</a:t>
            </a:r>
          </a:p>
        </p:txBody>
      </p:sp>
      <p:sp>
        <p:nvSpPr>
          <p:cNvPr id="5" name="Content Placeholder 4"/>
          <p:cNvSpPr>
            <a:spLocks noGrp="1"/>
          </p:cNvSpPr>
          <p:nvPr>
            <p:ph idx="1"/>
          </p:nvPr>
        </p:nvSpPr>
        <p:spPr/>
        <p:txBody>
          <a:bodyPr/>
          <a:lstStyle/>
          <a:p>
            <a:r>
              <a:rPr lang="en-ZW" sz="1800" dirty="0">
                <a:effectLst/>
                <a:latin typeface="Times New Roman" panose="02020603050405020304" pitchFamily="18" charset="0"/>
                <a:ea typeface="Calibri" panose="020F0502020204030204" pitchFamily="34" charset="0"/>
              </a:rPr>
              <a:t>. In this study, the data set was divided into 70% training data and 30% testing data, then, the labelled features have been selected to apply KNN.</a:t>
            </a:r>
          </a:p>
          <a:p>
            <a:pPr algn="just">
              <a:lnSpc>
                <a:spcPct val="150000"/>
              </a:lnSpc>
              <a:spcAft>
                <a:spcPts val="800"/>
              </a:spcAft>
              <a:tabLst>
                <a:tab pos="5656580" algn="l"/>
              </a:tabLst>
            </a:pP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Precision, recall and accuracy of results are measured for the applied algorithm. The accuracy, recall, and precision are used as measurements for the performance of the classifier. </a:t>
            </a:r>
          </a:p>
          <a:p>
            <a:pPr algn="just">
              <a:lnSpc>
                <a:spcPct val="150000"/>
              </a:lnSpc>
              <a:spcAft>
                <a:spcPts val="800"/>
              </a:spcAft>
              <a:tabLst>
                <a:tab pos="5656580" algn="l"/>
              </a:tabLst>
            </a:pP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Precision means the proportion of data which is classified correctly. And recall means the percentage of information relevant to the class and its correct classification. </a:t>
            </a:r>
          </a:p>
          <a:p>
            <a:pPr algn="just">
              <a:lnSpc>
                <a:spcPct val="150000"/>
              </a:lnSpc>
              <a:spcAft>
                <a:spcPts val="800"/>
              </a:spcAft>
              <a:tabLst>
                <a:tab pos="5656580" algn="l"/>
              </a:tabLst>
            </a:pP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While accuracy is a percentage of instances classified correctly by classifier. A high percentage reflects a strong relation between the features used in training process.</a:t>
            </a:r>
          </a:p>
        </p:txBody>
      </p:sp>
    </p:spTree>
    <p:extLst>
      <p:ext uri="{BB962C8B-B14F-4D97-AF65-F5344CB8AC3E}">
        <p14:creationId xmlns:p14="http://schemas.microsoft.com/office/powerpoint/2010/main" val="329600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412748"/>
          </a:xfrm>
        </p:spPr>
        <p:txBody>
          <a:bodyPr>
            <a:normAutofit/>
          </a:bodyPr>
          <a:lstStyle/>
          <a:p>
            <a:r>
              <a:rPr lang="en-ZW" dirty="0"/>
              <a:t>Results</a:t>
            </a:r>
          </a:p>
        </p:txBody>
      </p:sp>
      <p:pic>
        <p:nvPicPr>
          <p:cNvPr id="7" name="Content Placeholder 6">
            <a:extLst>
              <a:ext uri="{FF2B5EF4-FFF2-40B4-BE49-F238E27FC236}">
                <a16:creationId xmlns:a16="http://schemas.microsoft.com/office/drawing/2014/main" id="{99D62B05-3F76-4A61-AFB0-345D1BF91D9C}"/>
              </a:ext>
            </a:extLst>
          </p:cNvPr>
          <p:cNvPicPr>
            <a:picLocks noGrp="1"/>
          </p:cNvPicPr>
          <p:nvPr>
            <p:ph idx="1"/>
          </p:nvPr>
        </p:nvPicPr>
        <p:blipFill rotWithShape="1">
          <a:blip r:embed="rId2"/>
          <a:srcRect t="8793"/>
          <a:stretch/>
        </p:blipFill>
        <p:spPr bwMode="auto">
          <a:xfrm>
            <a:off x="198000" y="1752085"/>
            <a:ext cx="7220958" cy="3208536"/>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F9B8018F-0437-4214-B758-B8141BC7AF42}"/>
              </a:ext>
            </a:extLst>
          </p:cNvPr>
          <p:cNvSpPr txBox="1"/>
          <p:nvPr/>
        </p:nvSpPr>
        <p:spPr>
          <a:xfrm>
            <a:off x="7701566" y="1584101"/>
            <a:ext cx="3992451" cy="5770811"/>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ZW"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performance of the naive KNN is quite sensitive to k, the size of the neighbourhood, and it generally favours small k. Using all data sources, naive KNN has prediction accuracy of 75%, 80.5%, 76.2% and 89.9% for k = 5,8, 10,18 respectively.</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ZW" sz="1800" b="0" i="0" u="none" strike="noStrike" kern="1200" cap="none" spc="0" normalizeH="0" baseline="0" noProof="0" dirty="0">
              <a:ln>
                <a:noFill/>
              </a:ln>
              <a:solidFill>
                <a:prstClr val="black"/>
              </a:solidFill>
              <a:effectLst/>
              <a:uLnTx/>
              <a:uFillTx/>
              <a:latin typeface="Bookman Old Style" panose="02050604050505020204"/>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ZW"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From the output it can see that the mean error is zero when the value of the K is between 5 and 18. Playing around with the value of K impacts the accuracy of the predictions.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ZW" sz="1800" b="0" i="0" u="none" strike="noStrike" kern="1200" cap="none" spc="0" normalizeH="0" baseline="0" noProof="0" dirty="0">
              <a:ln>
                <a:noFill/>
              </a:ln>
              <a:solidFill>
                <a:prstClr val="black"/>
              </a:solidFill>
              <a:effectLst/>
              <a:uLnTx/>
              <a:uFillTx/>
              <a:latin typeface="Bookman Old Style" panose="02050604050505020204"/>
              <a:ea typeface="+mn-ea"/>
              <a:cs typeface="+mn-cs"/>
            </a:endParaRPr>
          </a:p>
        </p:txBody>
      </p:sp>
    </p:spTree>
    <p:extLst>
      <p:ext uri="{BB962C8B-B14F-4D97-AF65-F5344CB8AC3E}">
        <p14:creationId xmlns:p14="http://schemas.microsoft.com/office/powerpoint/2010/main" val="83431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8F6B-546D-4250-B4E2-1E5EEA9A8524}"/>
              </a:ext>
            </a:extLst>
          </p:cNvPr>
          <p:cNvSpPr>
            <a:spLocks noGrp="1"/>
          </p:cNvSpPr>
          <p:nvPr>
            <p:ph type="title"/>
          </p:nvPr>
        </p:nvSpPr>
        <p:spPr/>
        <p:txBody>
          <a:bodyPr/>
          <a:lstStyle/>
          <a:p>
            <a:r>
              <a:rPr lang="en-ZW" dirty="0"/>
              <a:t>KNN Results</a:t>
            </a:r>
          </a:p>
        </p:txBody>
      </p:sp>
      <p:pic>
        <p:nvPicPr>
          <p:cNvPr id="5" name="Content Placeholder 4">
            <a:extLst>
              <a:ext uri="{FF2B5EF4-FFF2-40B4-BE49-F238E27FC236}">
                <a16:creationId xmlns:a16="http://schemas.microsoft.com/office/drawing/2014/main" id="{BF59C492-4310-4077-A5EA-C09255B3E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8308" y="2120900"/>
            <a:ext cx="5401733" cy="4051300"/>
          </a:xfrm>
        </p:spPr>
      </p:pic>
    </p:spTree>
    <p:extLst>
      <p:ext uri="{BB962C8B-B14F-4D97-AF65-F5344CB8AC3E}">
        <p14:creationId xmlns:p14="http://schemas.microsoft.com/office/powerpoint/2010/main" val="2861434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ZW" sz="1800" dirty="0">
                <a:effectLst/>
                <a:latin typeface="Times New Roman" panose="02020603050405020304" pitchFamily="18" charset="0"/>
                <a:ea typeface="Calibri" panose="020F0502020204030204" pitchFamily="34" charset="0"/>
              </a:rPr>
              <a:t>Basing on the results obtained, we can see that the introduction and use of tuition fees crowd funding system can go a long way in assisting students to attain financial assistance more efficiently.</a:t>
            </a:r>
            <a:r>
              <a:rPr lang="en-ZW" sz="1800" b="1" dirty="0">
                <a:effectLst/>
                <a:latin typeface="Times New Roman" panose="02020603050405020304" pitchFamily="18" charset="0"/>
                <a:ea typeface="Calibri" panose="020F0502020204030204" pitchFamily="34" charset="0"/>
              </a:rPr>
              <a:t> </a:t>
            </a:r>
            <a:r>
              <a:rPr lang="en-ZW" sz="1800" dirty="0">
                <a:effectLst/>
                <a:latin typeface="Times New Roman" panose="02020603050405020304" pitchFamily="18" charset="0"/>
                <a:ea typeface="Calibri" panose="020F0502020204030204" pitchFamily="34" charset="0"/>
              </a:rPr>
              <a:t>Educational databases contain large amounts of data that is increasing rapidly. To understand more about student data, classification algorithms can be applied to the educational datasets. </a:t>
            </a:r>
          </a:p>
          <a:p>
            <a:pPr>
              <a:lnSpc>
                <a:spcPct val="150000"/>
              </a:lnSpc>
            </a:pPr>
            <a:r>
              <a:rPr lang="en-ZW" sz="1800" dirty="0">
                <a:effectLst/>
                <a:latin typeface="Times New Roman" panose="02020603050405020304" pitchFamily="18" charset="0"/>
                <a:ea typeface="Calibri" panose="020F0502020204030204" pitchFamily="34" charset="0"/>
              </a:rPr>
              <a:t>The study focused on KNN as a major classification algorithm to come up with a student financial background prediction model. In our presented study, KNN algorithm had an accuracy of 89% in classification which means a strong relationship between the student data and their backgrounds. </a:t>
            </a:r>
            <a:endParaRPr lang="en-ZW" dirty="0"/>
          </a:p>
        </p:txBody>
      </p:sp>
    </p:spTree>
    <p:extLst>
      <p:ext uri="{BB962C8B-B14F-4D97-AF65-F5344CB8AC3E}">
        <p14:creationId xmlns:p14="http://schemas.microsoft.com/office/powerpoint/2010/main" val="390210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Future work</a:t>
            </a:r>
          </a:p>
        </p:txBody>
      </p:sp>
      <p:sp>
        <p:nvSpPr>
          <p:cNvPr id="3" name="Content Placeholder 2"/>
          <p:cNvSpPr>
            <a:spLocks noGrp="1"/>
          </p:cNvSpPr>
          <p:nvPr>
            <p:ph idx="1"/>
          </p:nvPr>
        </p:nvSpPr>
        <p:spPr/>
        <p:txBody>
          <a:bodyPr/>
          <a:lstStyle/>
          <a:p>
            <a:pPr marL="120650" algn="just">
              <a:lnSpc>
                <a:spcPct val="150000"/>
              </a:lnSpc>
              <a:spcAft>
                <a:spcPts val="780"/>
              </a:spcAft>
              <a:tabLst>
                <a:tab pos="5656580" algn="l"/>
              </a:tabLst>
            </a:pP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This system was implemented using python module which are sklearn, pandas and numpy which offer frameworks for data classification taking advantage of the CPU of the machine only. However, such system can be implemented using some other algorithms such as the naïve bayes classification algorithm or the neural networks which take advantage of both the CPU and the GPU of the PC. </a:t>
            </a:r>
          </a:p>
        </p:txBody>
      </p:sp>
    </p:spTree>
    <p:extLst>
      <p:ext uri="{BB962C8B-B14F-4D97-AF65-F5344CB8AC3E}">
        <p14:creationId xmlns:p14="http://schemas.microsoft.com/office/powerpoint/2010/main" val="344897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Challenges faced</a:t>
            </a:r>
          </a:p>
        </p:txBody>
      </p:sp>
      <p:sp>
        <p:nvSpPr>
          <p:cNvPr id="3" name="Content Placeholder 2"/>
          <p:cNvSpPr>
            <a:spLocks noGrp="1"/>
          </p:cNvSpPr>
          <p:nvPr>
            <p:ph idx="1"/>
          </p:nvPr>
        </p:nvSpPr>
        <p:spPr/>
        <p:txBody>
          <a:bodyPr>
            <a:normAutofit/>
          </a:bodyPr>
          <a:lstStyle/>
          <a:p>
            <a:pPr marL="120650" algn="just">
              <a:lnSpc>
                <a:spcPct val="150000"/>
              </a:lnSpc>
              <a:spcAft>
                <a:spcPts val="780"/>
              </a:spcAft>
              <a:tabLst>
                <a:tab pos="5656580" algn="l"/>
              </a:tabLst>
            </a:pP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Many researchers have encountered problems that are prone to data classification systems, in the implementation of this system the researcher also encountered some challenges. The system was affected by the quality of the data obtained and for this matter the classification results were affected in some cases. </a:t>
            </a:r>
          </a:p>
          <a:p>
            <a:endParaRPr lang="en-ZW" dirty="0"/>
          </a:p>
        </p:txBody>
      </p:sp>
    </p:spTree>
    <p:extLst>
      <p:ext uri="{BB962C8B-B14F-4D97-AF65-F5344CB8AC3E}">
        <p14:creationId xmlns:p14="http://schemas.microsoft.com/office/powerpoint/2010/main" val="246637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Background</a:t>
            </a:r>
          </a:p>
        </p:txBody>
      </p:sp>
      <p:sp>
        <p:nvSpPr>
          <p:cNvPr id="3" name="Content Placeholder 2"/>
          <p:cNvSpPr>
            <a:spLocks noGrp="1"/>
          </p:cNvSpPr>
          <p:nvPr>
            <p:ph idx="1"/>
          </p:nvPr>
        </p:nvSpPr>
        <p:spPr/>
        <p:txBody>
          <a:bodyPr>
            <a:normAutofit/>
          </a:bodyPr>
          <a:lstStyle/>
          <a:p>
            <a:pPr>
              <a:lnSpc>
                <a:spcPct val="150000"/>
              </a:lnSpc>
            </a:pPr>
            <a:r>
              <a:rPr lang="en-ZW" dirty="0">
                <a:effectLst/>
                <a:latin typeface="Times New Roman" panose="02020603050405020304" pitchFamily="18" charset="0"/>
                <a:ea typeface="Times New Roman" panose="02020603050405020304" pitchFamily="18" charset="0"/>
              </a:rPr>
              <a:t>Financial aid systems from charity organisations such as the higher life foundation from Econet have been around over the past years. These organisations have helped so many students through financial assistance to allow them to have access to education and improve their livelihoods. The distribution of these funds has seemed to be less accessible to everyone and also the old system present has restricted single individuals that do not belong to any organisation to also participate in giving financial assistance</a:t>
            </a:r>
            <a:endParaRPr lang="en-ZW" dirty="0"/>
          </a:p>
        </p:txBody>
      </p:sp>
    </p:spTree>
    <p:extLst>
      <p:ext uri="{BB962C8B-B14F-4D97-AF65-F5344CB8AC3E}">
        <p14:creationId xmlns:p14="http://schemas.microsoft.com/office/powerpoint/2010/main" val="85532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Recommendations</a:t>
            </a:r>
          </a:p>
        </p:txBody>
      </p:sp>
      <p:sp>
        <p:nvSpPr>
          <p:cNvPr id="3" name="Content Placeholder 2"/>
          <p:cNvSpPr>
            <a:spLocks noGrp="1"/>
          </p:cNvSpPr>
          <p:nvPr>
            <p:ph idx="1"/>
          </p:nvPr>
        </p:nvSpPr>
        <p:spPr/>
        <p:txBody>
          <a:bodyPr/>
          <a:lstStyle/>
          <a:p>
            <a:pPr marL="120650" algn="just">
              <a:lnSpc>
                <a:spcPct val="150000"/>
              </a:lnSpc>
              <a:spcAft>
                <a:spcPts val="805"/>
              </a:spcAft>
              <a:tabLst>
                <a:tab pos="5656580" algn="l"/>
              </a:tabLst>
            </a:pP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The implemented system can classify vast amounts of student data into categories which allow us to determine their financial backgrounds. The system was implemented taking advantage of the capabilities of the KNN algorithm .The classification accuracy obtained after the tests shows that the algorithm can be used in other several real time environments which work with data classification.</a:t>
            </a:r>
          </a:p>
          <a:p>
            <a:endParaRPr lang="en-ZW" dirty="0"/>
          </a:p>
        </p:txBody>
      </p:sp>
    </p:spTree>
    <p:extLst>
      <p:ext uri="{BB962C8B-B14F-4D97-AF65-F5344CB8AC3E}">
        <p14:creationId xmlns:p14="http://schemas.microsoft.com/office/powerpoint/2010/main" val="1056412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  Conclusion</a:t>
            </a:r>
          </a:p>
        </p:txBody>
      </p:sp>
      <p:sp>
        <p:nvSpPr>
          <p:cNvPr id="3" name="Content Placeholder 2"/>
          <p:cNvSpPr>
            <a:spLocks noGrp="1"/>
          </p:cNvSpPr>
          <p:nvPr>
            <p:ph idx="1"/>
          </p:nvPr>
        </p:nvSpPr>
        <p:spPr/>
        <p:txBody>
          <a:bodyPr/>
          <a:lstStyle/>
          <a:p>
            <a:pPr>
              <a:lnSpc>
                <a:spcPct val="150000"/>
              </a:lnSpc>
            </a:pPr>
            <a:r>
              <a:rPr lang="en-ZW" dirty="0">
                <a:latin typeface="Times New Roman" panose="02020603050405020304" pitchFamily="18" charset="0"/>
                <a:cs typeface="Times New Roman" panose="02020603050405020304" pitchFamily="18" charset="0"/>
              </a:rPr>
              <a:t>funding system was developed  and implemented successfully and could perform the desired functionalities. A lot was learnt by the researcher during the course of this research.</a:t>
            </a:r>
          </a:p>
          <a:p>
            <a:endParaRPr lang="en-ZW" dirty="0"/>
          </a:p>
        </p:txBody>
      </p:sp>
    </p:spTree>
    <p:extLst>
      <p:ext uri="{BB962C8B-B14F-4D97-AF65-F5344CB8AC3E}">
        <p14:creationId xmlns:p14="http://schemas.microsoft.com/office/powerpoint/2010/main" val="260508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Introduction</a:t>
            </a:r>
          </a:p>
        </p:txBody>
      </p:sp>
      <p:sp>
        <p:nvSpPr>
          <p:cNvPr id="3" name="Content Placeholder 2"/>
          <p:cNvSpPr>
            <a:spLocks noGrp="1"/>
          </p:cNvSpPr>
          <p:nvPr>
            <p:ph idx="1"/>
          </p:nvPr>
        </p:nvSpPr>
        <p:spPr>
          <a:xfrm>
            <a:off x="1295401" y="1760220"/>
            <a:ext cx="9601196" cy="4613147"/>
          </a:xfrm>
        </p:spPr>
        <p:txBody>
          <a:bodyPr>
            <a:normAutofit fontScale="92500"/>
          </a:bodyPr>
          <a:lstStyle/>
          <a:p>
            <a:pPr algn="just">
              <a:lnSpc>
                <a:spcPct val="150000"/>
              </a:lnSpc>
              <a:spcAft>
                <a:spcPts val="800"/>
              </a:spcAft>
              <a:tabLst>
                <a:tab pos="5656580" algn="l"/>
              </a:tabLst>
            </a:pPr>
            <a:r>
              <a:rPr lang="en-ZW" sz="1800" dirty="0">
                <a:effectLst/>
                <a:latin typeface="Times New Roman" panose="02020603050405020304" pitchFamily="18" charset="0"/>
                <a:ea typeface="Times New Roman" panose="02020603050405020304" pitchFamily="18" charset="0"/>
                <a:cs typeface="Times New Roman" panose="02020603050405020304" pitchFamily="18" charset="0"/>
              </a:rPr>
              <a:t>Students are dropping out of tertiary yearly because of failure to pay fees due to economic hardships whilst there are well-wishers on the other hand willing to give a helping hand to help those students that are less privileged. And with all this going on, the only thing that is missing is a platform that is convenient and transparent to allow those willing to assist to give a helping hand. This platform eliminates the middle man and thus in a way improves transparency and convenience unlike current scholarships being offered which are processed over a long period of time and also the issue of nepotism within organisations offering these scholarships.</a:t>
            </a: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 The student proposes a system for Tuition fees crowd-funding system using Artificial intelligence to classify students in need of financial assistance at his tertiary institution. If properly done, this can benefit the students and more importantly the economy. </a:t>
            </a:r>
            <a:r>
              <a:rPr lang="en-ZW" sz="1800" dirty="0">
                <a:effectLst/>
                <a:latin typeface="Times New Roman" panose="02020603050405020304" pitchFamily="18" charset="0"/>
                <a:ea typeface="Calibri" panose="020F0502020204030204" pitchFamily="34" charset="0"/>
              </a:rPr>
              <a:t>Having an educated society comes with many benefits which include economic benefits as a result of having a multiskilled society which can help in improving all the sectors of our economy </a:t>
            </a:r>
            <a:endParaRPr lang="en-ZW"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739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Problem Statement</a:t>
            </a:r>
          </a:p>
        </p:txBody>
      </p:sp>
      <p:sp>
        <p:nvSpPr>
          <p:cNvPr id="3" name="Content Placeholder 2"/>
          <p:cNvSpPr>
            <a:spLocks noGrp="1"/>
          </p:cNvSpPr>
          <p:nvPr>
            <p:ph idx="1"/>
          </p:nvPr>
        </p:nvSpPr>
        <p:spPr/>
        <p:txBody>
          <a:bodyPr>
            <a:normAutofit/>
          </a:bodyPr>
          <a:lstStyle/>
          <a:p>
            <a:pPr algn="just">
              <a:lnSpc>
                <a:spcPct val="150000"/>
              </a:lnSpc>
              <a:spcAft>
                <a:spcPts val="800"/>
              </a:spcAft>
              <a:tabLst>
                <a:tab pos="5656580" algn="l"/>
              </a:tabLst>
            </a:pPr>
            <a:r>
              <a:rPr lang="en-ZW" sz="1800" dirty="0">
                <a:effectLst/>
                <a:latin typeface="Times New Roman" panose="02020603050405020304" pitchFamily="18" charset="0"/>
                <a:ea typeface="Times New Roman" panose="02020603050405020304" pitchFamily="18" charset="0"/>
                <a:cs typeface="Times New Roman" panose="02020603050405020304" pitchFamily="18" charset="0"/>
              </a:rPr>
              <a:t>Tertiary fees are now becoming a major challenge for many students around the country and many are dropping out. A huge percentage of Zimbabweans are facing financial challenges and some families that have been hit hard by the economic crisis have resorted to minimizing their expenses by cutting educational expenses. Scholarships are not readily available for grab to all students. Currently available scholarship programs available seem to have bottlenecks when it comes to their distribution. What is lacking is a centralized platform that is accessible to everyone and everywhere for offering financial assistance to students.</a:t>
            </a:r>
            <a:endParaRPr lang="en-ZW"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4942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Research Objectives</a:t>
            </a:r>
          </a:p>
        </p:txBody>
      </p:sp>
      <p:sp>
        <p:nvSpPr>
          <p:cNvPr id="3" name="Content Placeholder 2"/>
          <p:cNvSpPr>
            <a:spLocks noGrp="1"/>
          </p:cNvSpPr>
          <p:nvPr>
            <p:ph idx="1"/>
          </p:nvPr>
        </p:nvSpPr>
        <p:spPr/>
        <p:txBody>
          <a:bodyPr/>
          <a:lstStyle/>
          <a:p>
            <a:pPr marL="342900" lvl="0" indent="-342900" algn="just">
              <a:lnSpc>
                <a:spcPct val="150000"/>
              </a:lnSpc>
              <a:spcAft>
                <a:spcPts val="800"/>
              </a:spcAft>
              <a:buFont typeface="+mj-lt"/>
              <a:buAutoNum type="arabicPeriod"/>
              <a:tabLst>
                <a:tab pos="5656580" algn="l"/>
              </a:tabLst>
            </a:pPr>
            <a:r>
              <a:rPr lang="en-ZW" sz="1800" dirty="0">
                <a:effectLst/>
                <a:latin typeface="Times New Roman" panose="02020603050405020304" pitchFamily="18" charset="0"/>
                <a:ea typeface="Times New Roman" panose="02020603050405020304" pitchFamily="18" charset="0"/>
                <a:cs typeface="Times New Roman" panose="02020603050405020304" pitchFamily="18" charset="0"/>
              </a:rPr>
              <a:t> To design and implement a crowd funding system for financial aid in tertiary institutions using artificial intelligence</a:t>
            </a:r>
            <a:endParaRPr lang="en-ZW"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5656580" algn="l"/>
              </a:tabLst>
            </a:pPr>
            <a:r>
              <a:rPr lang="en-ZW" sz="1800" dirty="0">
                <a:effectLst/>
                <a:latin typeface="Times New Roman" panose="02020603050405020304" pitchFamily="18" charset="0"/>
                <a:ea typeface="Times New Roman" panose="02020603050405020304" pitchFamily="18" charset="0"/>
                <a:cs typeface="Times New Roman" panose="02020603050405020304" pitchFamily="18" charset="0"/>
              </a:rPr>
              <a:t>      2. To assess the effectiveness of using Artificial intelligence in crowd funding for provision of financial aid in tertiary institutions</a:t>
            </a:r>
            <a:endParaRPr lang="en-ZW"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969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ZW" sz="4400" dirty="0">
                <a:latin typeface="+mj-lt"/>
              </a:rPr>
              <a:t>Justification of the system</a:t>
            </a:r>
          </a:p>
        </p:txBody>
      </p:sp>
      <p:sp>
        <p:nvSpPr>
          <p:cNvPr id="3" name="Content Placeholder 2"/>
          <p:cNvSpPr>
            <a:spLocks noGrp="1"/>
          </p:cNvSpPr>
          <p:nvPr>
            <p:ph idx="1"/>
          </p:nvPr>
        </p:nvSpPr>
        <p:spPr/>
        <p:txBody>
          <a:bodyPr>
            <a:normAutofit/>
          </a:bodyPr>
          <a:lstStyle/>
          <a:p>
            <a:pPr marL="64135" indent="-6350" algn="just">
              <a:lnSpc>
                <a:spcPct val="150000"/>
              </a:lnSpc>
              <a:spcAft>
                <a:spcPts val="20"/>
              </a:spcAft>
              <a:tabLst>
                <a:tab pos="5656580" algn="l"/>
              </a:tabLst>
            </a:pPr>
            <a:r>
              <a:rPr lang="en-ZW" sz="1800" dirty="0">
                <a:effectLst/>
                <a:latin typeface="Times New Roman" panose="02020603050405020304" pitchFamily="18" charset="0"/>
                <a:ea typeface="Times New Roman" panose="02020603050405020304" pitchFamily="18" charset="0"/>
                <a:cs typeface="Times New Roman" panose="02020603050405020304" pitchFamily="18" charset="0"/>
              </a:rPr>
              <a:t>Having a tuition fees crowd funding system helps to reduce the numbers of student dropping out of university </a:t>
            </a:r>
            <a:r>
              <a:rPr lang="en-ZW" sz="1800" dirty="0">
                <a:effectLst/>
                <a:latin typeface="Times New Roman" panose="02020603050405020304" pitchFamily="18" charset="0"/>
                <a:ea typeface="Times New Roman" panose="02020603050405020304" pitchFamily="18" charset="0"/>
              </a:rPr>
              <a:t>due to increased accessibility </a:t>
            </a:r>
            <a:r>
              <a:rPr lang="en-ZW" sz="1800" dirty="0">
                <a:effectLst/>
                <a:latin typeface="Times New Roman" panose="02020603050405020304" pitchFamily="18" charset="0"/>
                <a:ea typeface="Times New Roman" panose="02020603050405020304" pitchFamily="18" charset="0"/>
                <a:cs typeface="Times New Roman" panose="02020603050405020304" pitchFamily="18" charset="0"/>
              </a:rPr>
              <a:t>and also the incorporation of the Artificial Intelligence increases the accuracy to ensure that the correct people benefit from the system. </a:t>
            </a:r>
            <a:endParaRPr lang="en-ZW"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ZW" dirty="0"/>
          </a:p>
        </p:txBody>
      </p:sp>
    </p:spTree>
    <p:extLst>
      <p:ext uri="{BB962C8B-B14F-4D97-AF65-F5344CB8AC3E}">
        <p14:creationId xmlns:p14="http://schemas.microsoft.com/office/powerpoint/2010/main" val="140412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Scope</a:t>
            </a:r>
          </a:p>
        </p:txBody>
      </p:sp>
      <p:sp>
        <p:nvSpPr>
          <p:cNvPr id="3" name="Content Placeholder 2"/>
          <p:cNvSpPr>
            <a:spLocks noGrp="1"/>
          </p:cNvSpPr>
          <p:nvPr>
            <p:ph idx="1"/>
          </p:nvPr>
        </p:nvSpPr>
        <p:spPr/>
        <p:txBody>
          <a:bodyPr/>
          <a:lstStyle/>
          <a:p>
            <a:pPr marL="342900" lvl="0" indent="-342900" algn="just">
              <a:lnSpc>
                <a:spcPct val="150000"/>
              </a:lnSpc>
              <a:spcAft>
                <a:spcPts val="800"/>
              </a:spcAft>
              <a:buFont typeface="+mj-lt"/>
              <a:buAutoNum type="arabicPeriod"/>
              <a:tabLst>
                <a:tab pos="5656580" algn="l"/>
              </a:tabLst>
            </a:pPr>
            <a:r>
              <a:rPr lang="en-ZW" sz="1800" dirty="0">
                <a:effectLst/>
                <a:latin typeface="Times New Roman" panose="02020603050405020304" pitchFamily="18" charset="0"/>
                <a:ea typeface="Calibri" panose="020F0502020204030204" pitchFamily="34" charset="0"/>
                <a:cs typeface="Times New Roman" panose="02020603050405020304" pitchFamily="18" charset="0"/>
              </a:rPr>
              <a:t>Research and implement a classification algorithm suitable for student profiling into classes in relation to their financial backgrounds.</a:t>
            </a:r>
          </a:p>
          <a:p>
            <a:endParaRPr lang="en-ZW" dirty="0"/>
          </a:p>
        </p:txBody>
      </p:sp>
    </p:spTree>
    <p:extLst>
      <p:ext uri="{BB962C8B-B14F-4D97-AF65-F5344CB8AC3E}">
        <p14:creationId xmlns:p14="http://schemas.microsoft.com/office/powerpoint/2010/main" val="304112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Literature Review</a:t>
            </a:r>
          </a:p>
        </p:txBody>
      </p:sp>
      <p:sp>
        <p:nvSpPr>
          <p:cNvPr id="3" name="Content Placeholder 2"/>
          <p:cNvSpPr>
            <a:spLocks noGrp="1"/>
          </p:cNvSpPr>
          <p:nvPr>
            <p:ph idx="1"/>
          </p:nvPr>
        </p:nvSpPr>
        <p:spPr>
          <a:xfrm>
            <a:off x="1069848" y="1545465"/>
            <a:ext cx="10058400" cy="5164428"/>
          </a:xfrm>
        </p:spPr>
        <p:txBody>
          <a:bodyPr>
            <a:normAutofit/>
          </a:bodyPr>
          <a:lstStyle/>
          <a:p>
            <a:pPr algn="just">
              <a:lnSpc>
                <a:spcPct val="170000"/>
              </a:lnSpc>
              <a:spcAft>
                <a:spcPts val="800"/>
              </a:spcAft>
              <a:tabLst>
                <a:tab pos="5656580" algn="l"/>
              </a:tabLst>
            </a:pPr>
            <a:r>
              <a:rPr lang="en-ZW" sz="14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has been applied into crowdfunding in the past through the use of a neural network and natural language processing approach to predict the outcome of crowdfunding start-up pitches using text, speech, and video metadata in 20,188 crowdfunding campaigns on Kickstarter. The study emphasizes the need to understand crowdfunding from an investor’s perspective. Linguistic styles in crowdfunding campaigns that aim to trigger excitement or are aimed at inclusiveness are better predictors of campaign success than firm-level determinants. </a:t>
            </a:r>
            <a:r>
              <a:rPr lang="en-ZW" sz="1400" dirty="0">
                <a:effectLst/>
                <a:latin typeface="Times New Roman" panose="02020603050405020304" pitchFamily="18" charset="0"/>
                <a:ea typeface="Calibri" panose="020F0502020204030204" pitchFamily="34" charset="0"/>
              </a:rPr>
              <a:t> Consequently, potential backers in crowdfunding are looking for potential cues to reduce uncertainty and predict new venture success when making their capital contributions (Mollick 2013; Ahlers et al. 2015). </a:t>
            </a:r>
            <a:endParaRPr lang="en-ZW"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pPr>
            <a:r>
              <a:rPr lang="en-ZW" sz="1400" dirty="0">
                <a:effectLst/>
                <a:latin typeface="Times New Roman" panose="02020603050405020304" pitchFamily="18" charset="0"/>
                <a:ea typeface="Calibri" panose="020F0502020204030204" pitchFamily="34" charset="0"/>
              </a:rPr>
              <a:t>Another Application is in Topic Predictions and Optimized Recommendation Mechanism Based on Integrated Topic Modelling and Deep Neural Networks in Crowdfunding Platforms whereby</a:t>
            </a:r>
            <a:r>
              <a:rPr lang="en-ZW" sz="1400" dirty="0">
                <a:effectLst/>
                <a:latin typeface="Times New Roman" panose="02020603050405020304" pitchFamily="18" charset="0"/>
                <a:ea typeface="Calibri" panose="020F0502020204030204" pitchFamily="34" charset="0"/>
                <a:cs typeface="Times New Roman" panose="02020603050405020304" pitchFamily="18" charset="0"/>
              </a:rPr>
              <a:t> the accelerated growth rate of internet users and its applications, primarily e-business, has accustomed people to write their comments and reviews about the product they received. These reviews are remarkably competent to shape customers’ decisions. However, in crowdfunding, where investors finance innovative ideas in exchange for some rewards or products, the comments of investors are often ignored. These comments can play a markedly significant role in helping crowdfunding platforms to battle against the bitter challenge of fraudulent activities. Taking advantage of language modelling techniques and aiming to merge them with neural networks to identify some hidden discussion patterns in the comments. </a:t>
            </a:r>
          </a:p>
        </p:txBody>
      </p:sp>
    </p:spTree>
    <p:extLst>
      <p:ext uri="{BB962C8B-B14F-4D97-AF65-F5344CB8AC3E}">
        <p14:creationId xmlns:p14="http://schemas.microsoft.com/office/powerpoint/2010/main" val="202213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a:t>Crowdfunding as a Tool</a:t>
            </a:r>
          </a:p>
        </p:txBody>
      </p:sp>
      <p:sp>
        <p:nvSpPr>
          <p:cNvPr id="3" name="Content Placeholder 2"/>
          <p:cNvSpPr>
            <a:spLocks noGrp="1"/>
          </p:cNvSpPr>
          <p:nvPr>
            <p:ph idx="1"/>
          </p:nvPr>
        </p:nvSpPr>
        <p:spPr/>
        <p:txBody>
          <a:bodyPr/>
          <a:lstStyle/>
          <a:p>
            <a:pPr>
              <a:lnSpc>
                <a:spcPct val="150000"/>
              </a:lnSpc>
            </a:pPr>
            <a:r>
              <a:rPr lang="en-ZW" sz="1800" dirty="0">
                <a:effectLst/>
                <a:latin typeface="Times New Roman" panose="02020603050405020304" pitchFamily="18" charset="0"/>
                <a:ea typeface="Calibri" panose="020F0502020204030204" pitchFamily="34" charset="0"/>
              </a:rPr>
              <a:t>. Today, with the fast development of the computer science and IT, especially the Internet, it is certain that the crowd is connected to the Web. Web 2.0 was defined as “a primarily collaborative web platform where individuals can share their resources” and thanks to that, the crowdfunding can be developed. For the Web 2.0 is a critical instrument that has facilitated the access of the “crowd”.</a:t>
            </a:r>
          </a:p>
          <a:p>
            <a:pPr>
              <a:lnSpc>
                <a:spcPct val="150000"/>
              </a:lnSpc>
            </a:pPr>
            <a:endParaRPr lang="en-ZW" sz="1800" dirty="0">
              <a:latin typeface="Times New Roman" panose="02020603050405020304" pitchFamily="18" charset="0"/>
            </a:endParaRPr>
          </a:p>
          <a:p>
            <a:pPr>
              <a:lnSpc>
                <a:spcPct val="150000"/>
              </a:lnSpc>
            </a:pPr>
            <a:r>
              <a:rPr lang="en-ZW" sz="1800" dirty="0">
                <a:effectLst/>
                <a:latin typeface="Times New Roman" panose="02020603050405020304" pitchFamily="18" charset="0"/>
                <a:ea typeface="Calibri" panose="020F0502020204030204" pitchFamily="34" charset="0"/>
              </a:rPr>
              <a:t>web-based crowdfunding methods have transformed the ways businesses and foundations raise funds.</a:t>
            </a:r>
          </a:p>
          <a:p>
            <a:pPr>
              <a:lnSpc>
                <a:spcPct val="150000"/>
              </a:lnSpc>
            </a:pPr>
            <a:r>
              <a:rPr lang="en-ZW" sz="1800" dirty="0">
                <a:effectLst/>
                <a:latin typeface="Times New Roman" panose="02020603050405020304" pitchFamily="18" charset="0"/>
                <a:ea typeface="Calibri" panose="020F0502020204030204" pitchFamily="34" charset="0"/>
              </a:rPr>
              <a:t>Crowdfunding combines the concepts of crowdsourcing and microfinancing, bringing together various individuals who commit small amounts of money to projects, causes or entities they want to support.</a:t>
            </a:r>
            <a:endParaRPr lang="en-ZW" dirty="0"/>
          </a:p>
        </p:txBody>
      </p:sp>
    </p:spTree>
    <p:extLst>
      <p:ext uri="{BB962C8B-B14F-4D97-AF65-F5344CB8AC3E}">
        <p14:creationId xmlns:p14="http://schemas.microsoft.com/office/powerpoint/2010/main" val="1526011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otalTime>6</TotalTime>
  <Words>1691</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Century Gothic</vt:lpstr>
      <vt:lpstr>Symbol</vt:lpstr>
      <vt:lpstr>Times New Roman</vt:lpstr>
      <vt:lpstr>Wingdings</vt:lpstr>
      <vt:lpstr>Wood Type</vt:lpstr>
      <vt:lpstr>TUITION FEES CROWD-FUNDING SYSTEM USING ARTIFICIAL INTELLIGENCE TO CLASSIFY STUDENTS IN NEED OF FINANCIAL ASSISTANCE</vt:lpstr>
      <vt:lpstr>Background</vt:lpstr>
      <vt:lpstr>Introduction</vt:lpstr>
      <vt:lpstr>Problem Statement</vt:lpstr>
      <vt:lpstr>Research Objectives</vt:lpstr>
      <vt:lpstr>Justification of the system</vt:lpstr>
      <vt:lpstr>Scope</vt:lpstr>
      <vt:lpstr>Literature Review</vt:lpstr>
      <vt:lpstr>Crowdfunding as a Tool</vt:lpstr>
      <vt:lpstr>Methodology</vt:lpstr>
      <vt:lpstr>Requirements Specification</vt:lpstr>
      <vt:lpstr>  Component Diagram</vt:lpstr>
      <vt:lpstr>PowerPoint Presentation</vt:lpstr>
      <vt:lpstr>  Research Findings</vt:lpstr>
      <vt:lpstr>Results</vt:lpstr>
      <vt:lpstr>KNN Results</vt:lpstr>
      <vt:lpstr>PowerPoint Presentation</vt:lpstr>
      <vt:lpstr>Future work</vt:lpstr>
      <vt:lpstr>Challenges faced</vt:lpstr>
      <vt:lpstr>Recommendations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TUITION FEES CROWD-FUNDING SYSTEM USING ARTIFICIAL INTELLIGENCE TO CLASSIFY STUDENTS IN NEED OF FINANCIAL ASSISTANCE</dc:title>
  <dc:creator>admire munqitshwa</dc:creator>
  <cp:lastModifiedBy>admire munqitshwa</cp:lastModifiedBy>
  <cp:revision>1</cp:revision>
  <dcterms:created xsi:type="dcterms:W3CDTF">2021-01-21T15:39:42Z</dcterms:created>
  <dcterms:modified xsi:type="dcterms:W3CDTF">2021-01-21T15:46:20Z</dcterms:modified>
</cp:coreProperties>
</file>