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420" r:id="rId2"/>
    <p:sldId id="421" r:id="rId3"/>
    <p:sldId id="425" r:id="rId4"/>
    <p:sldId id="382" r:id="rId5"/>
    <p:sldId id="1325" r:id="rId6"/>
    <p:sldId id="1326" r:id="rId7"/>
    <p:sldId id="1327" r:id="rId8"/>
    <p:sldId id="1328" r:id="rId9"/>
    <p:sldId id="1330" r:id="rId10"/>
    <p:sldId id="1331" r:id="rId11"/>
    <p:sldId id="1353" r:id="rId12"/>
    <p:sldId id="1332" r:id="rId13"/>
    <p:sldId id="1333" r:id="rId14"/>
    <p:sldId id="1354" r:id="rId15"/>
    <p:sldId id="1334" r:id="rId16"/>
    <p:sldId id="1335" r:id="rId17"/>
    <p:sldId id="1337" r:id="rId18"/>
    <p:sldId id="1338" r:id="rId19"/>
    <p:sldId id="1339" r:id="rId20"/>
    <p:sldId id="1340" r:id="rId21"/>
    <p:sldId id="1341" r:id="rId22"/>
    <p:sldId id="1342" r:id="rId23"/>
    <p:sldId id="1343" r:id="rId24"/>
    <p:sldId id="1344" r:id="rId25"/>
    <p:sldId id="1345" r:id="rId26"/>
    <p:sldId id="1346" r:id="rId27"/>
    <p:sldId id="1347" r:id="rId28"/>
    <p:sldId id="1348" r:id="rId29"/>
    <p:sldId id="1349" r:id="rId30"/>
    <p:sldId id="1350" r:id="rId31"/>
    <p:sldId id="1351" r:id="rId32"/>
    <p:sldId id="1352" r:id="rId33"/>
    <p:sldId id="380" r:id="rId34"/>
    <p:sldId id="1324"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8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03" autoAdjust="0"/>
    <p:restoredTop sz="94694"/>
  </p:normalViewPr>
  <p:slideViewPr>
    <p:cSldViewPr>
      <p:cViewPr varScale="1">
        <p:scale>
          <a:sx n="101" d="100"/>
          <a:sy n="101" d="100"/>
        </p:scale>
        <p:origin x="216" y="624"/>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B9C060-8281-4163-A2BB-A3D9744B7FB5}" type="datetimeFigureOut">
              <a:rPr lang="en-US" smtClean="0"/>
              <a:pPr/>
              <a:t>6/19/24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402988-1A42-488A-8201-48C06AEBE3BF}" type="slidenum">
              <a:rPr lang="en-US" smtClean="0"/>
              <a:pPr/>
              <a:t>‹#›</a:t>
            </a:fld>
            <a:endParaRPr lang="en-US"/>
          </a:p>
        </p:txBody>
      </p:sp>
    </p:spTree>
    <p:extLst>
      <p:ext uri="{BB962C8B-B14F-4D97-AF65-F5344CB8AC3E}">
        <p14:creationId xmlns:p14="http://schemas.microsoft.com/office/powerpoint/2010/main" val="2462506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3881329" y="8686473"/>
            <a:ext cx="2966824" cy="447382"/>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92000"/>
              </a:lnSpc>
            </a:pPr>
            <a:fld id="{84375E44-443E-4D45-8399-C4EFE0CCFF7E}" type="slidenum">
              <a:rPr lang="en-PH" sz="1300" spc="-1">
                <a:solidFill>
                  <a:srgbClr val="000000"/>
                </a:solidFill>
                <a:latin typeface="Times New Roman"/>
                <a:ea typeface="DejaVu Sans"/>
              </a:rPr>
              <a:pPr algn="r">
                <a:lnSpc>
                  <a:spcPct val="92000"/>
                </a:lnSpc>
              </a:pPr>
              <a:t>1</a:t>
            </a:fld>
            <a:endParaRPr lang="en-US" sz="1300" spc="-1" dirty="0">
              <a:solidFill>
                <a:srgbClr val="FFFFFF"/>
              </a:solidFill>
              <a:latin typeface="Arial"/>
            </a:endParaRPr>
          </a:p>
        </p:txBody>
      </p:sp>
      <p:sp>
        <p:nvSpPr>
          <p:cNvPr id="110" name="CustomShape 2"/>
          <p:cNvSpPr/>
          <p:nvPr/>
        </p:nvSpPr>
        <p:spPr>
          <a:xfrm>
            <a:off x="686435" y="4342582"/>
            <a:ext cx="5486718" cy="4114473"/>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
        <p:nvSpPr>
          <p:cNvPr id="2" name="Notes Placeholder 1"/>
          <p:cNvSpPr>
            <a:spLocks noGrp="1"/>
          </p:cNvSpPr>
          <p:nvPr>
            <p:ph type="body" idx="1"/>
          </p:nvPr>
        </p:nvSpPr>
        <p:spPr/>
        <p:txBody>
          <a:bodyPr/>
          <a:lstStyle/>
          <a:p>
            <a:r>
              <a:rPr lang="en-US" dirty="0"/>
              <a:t>Good morning. Welcome to your training on Advanced Selenium Automation</a:t>
            </a:r>
            <a:r>
              <a:rPr lang="en-US" baseline="0" dirty="0"/>
              <a:t>, delivered by </a:t>
            </a:r>
            <a:r>
              <a:rPr lang="en-US" baseline="0" dirty="0" err="1"/>
              <a:t>NobleProg</a:t>
            </a:r>
            <a:endParaRPr lang="en-US" baseline="0" dirty="0"/>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NobleProg</a:t>
            </a:r>
            <a:r>
              <a:rPr lang="en-US" dirty="0"/>
              <a:t> has been</a:t>
            </a:r>
            <a:r>
              <a:rPr lang="en-US" baseline="0" dirty="0"/>
              <a:t> in training and consultancy for more than 12 years, with offices across 13 countries and over 500 trainers in different fields of expertise. We have served more than 5000 companies with over 46,000 satisfied delegates</a:t>
            </a:r>
            <a:endParaRPr lang="en-US" dirty="0"/>
          </a:p>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CustomShape 1"/>
          <p:cNvSpPr/>
          <p:nvPr/>
        </p:nvSpPr>
        <p:spPr>
          <a:xfrm>
            <a:off x="3881329" y="8686473"/>
            <a:ext cx="2966824" cy="447382"/>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92000"/>
              </a:lnSpc>
            </a:pPr>
            <a:fld id="{2F52A1C2-3F01-425F-BCAE-2938919C5833}" type="slidenum">
              <a:rPr lang="en-PH" sz="1300" spc="-1">
                <a:solidFill>
                  <a:srgbClr val="000000"/>
                </a:solidFill>
                <a:latin typeface="Times New Roman"/>
                <a:ea typeface="DejaVu Sans"/>
              </a:rPr>
              <a:pPr algn="r">
                <a:lnSpc>
                  <a:spcPct val="92000"/>
                </a:lnSpc>
              </a:pPr>
              <a:t>2</a:t>
            </a:fld>
            <a:endParaRPr lang="en-US" sz="1300" spc="-1">
              <a:solidFill>
                <a:srgbClr val="FFFFFF"/>
              </a:solidFill>
              <a:latin typeface="Arial"/>
            </a:endParaRPr>
          </a:p>
        </p:txBody>
      </p:sp>
      <p:sp>
        <p:nvSpPr>
          <p:cNvPr id="112" name="CustomShape 2"/>
          <p:cNvSpPr/>
          <p:nvPr/>
        </p:nvSpPr>
        <p:spPr>
          <a:xfrm>
            <a:off x="686435" y="4342582"/>
            <a:ext cx="5486718" cy="4114473"/>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
        <p:nvSpPr>
          <p:cNvPr id="2" name="Notes Placeholder 1"/>
          <p:cNvSpPr>
            <a:spLocks noGrp="1"/>
          </p:cNvSpPr>
          <p:nvPr>
            <p:ph type="body" idx="1"/>
          </p:nvPr>
        </p:nvSpPr>
        <p:spPr/>
        <p:txBody>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ZA" dirty="0"/>
          </a:p>
        </p:txBody>
      </p:sp>
      <p:sp>
        <p:nvSpPr>
          <p:cNvPr id="4" name="Slide Number Placeholder 3"/>
          <p:cNvSpPr>
            <a:spLocks noGrp="1"/>
          </p:cNvSpPr>
          <p:nvPr>
            <p:ph type="sldNum" sz="quarter" idx="10"/>
          </p:nvPr>
        </p:nvSpPr>
        <p:spPr/>
        <p:txBody>
          <a:bodyPr/>
          <a:lstStyle/>
          <a:p>
            <a:fld id="{B768BAE3-13C8-4A20-B43B-66FF552C44B6}" type="slidenum">
              <a:rPr lang="en-ZA" smtClean="0"/>
              <a:t>34</a:t>
            </a:fld>
            <a:endParaRPr lang="en-ZA" dirty="0"/>
          </a:p>
        </p:txBody>
      </p:sp>
    </p:spTree>
    <p:extLst>
      <p:ext uri="{BB962C8B-B14F-4D97-AF65-F5344CB8AC3E}">
        <p14:creationId xmlns:p14="http://schemas.microsoft.com/office/powerpoint/2010/main" val="11750814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bg>
      <p:bgPr>
        <a:blipFill dpi="0" rotWithShape="1">
          <a:blip r:embed="rId2" cstate="print">
            <a:alphaModFix amt="20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41400"/>
            <a:ext cx="9144000" cy="2387600"/>
          </a:xfrm>
        </p:spPr>
        <p:txBody>
          <a:bodyPr anchor="b"/>
          <a:lstStyle>
            <a:lvl1pPr algn="ctr">
              <a:defRPr sz="6000">
                <a:solidFill>
                  <a:srgbClr val="006EBE"/>
                </a:solidFill>
                <a:latin typeface="Raleway-v4020 Thin" pitchFamily="50" charset="-18"/>
              </a:defRPr>
            </a:lvl1pPr>
          </a:lstStyle>
          <a:p>
            <a:r>
              <a:rPr lang="en-US"/>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rgbClr val="414141"/>
                </a:solidFill>
                <a:latin typeface="Raleway-v4020 Black" pitchFamily="50" charset="-1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7" name="TextBox 7"/>
          <p:cNvSpPr txBox="1"/>
          <p:nvPr userDrawn="1"/>
        </p:nvSpPr>
        <p:spPr>
          <a:xfrm>
            <a:off x="479376" y="332656"/>
            <a:ext cx="2733441" cy="830997"/>
          </a:xfrm>
          <a:prstGeom prst="rect">
            <a:avLst/>
          </a:prstGeom>
          <a:noFill/>
        </p:spPr>
        <p:txBody>
          <a:bodyPr wrap="none" rtlCol="0">
            <a:spAutoFit/>
          </a:bodyPr>
          <a:lstStyle/>
          <a:p>
            <a:r>
              <a:rPr lang="en-US" sz="4800" b="1" i="1" dirty="0" err="1">
                <a:solidFill>
                  <a:srgbClr val="006EBE"/>
                </a:solidFill>
                <a:latin typeface="Arial Narrow" panose="020B0606020202030204" pitchFamily="34" charset="0"/>
              </a:rPr>
              <a:t>NobleProg</a:t>
            </a:r>
            <a:endParaRPr lang="en-GB" sz="4800" b="1" i="1" dirty="0">
              <a:solidFill>
                <a:srgbClr val="006EBE"/>
              </a:solidFill>
              <a:latin typeface="Arial Narrow" panose="020B0606020202030204" pitchFamily="34" charset="0"/>
            </a:endParaRPr>
          </a:p>
        </p:txBody>
      </p:sp>
    </p:spTree>
    <p:extLst>
      <p:ext uri="{BB962C8B-B14F-4D97-AF65-F5344CB8AC3E}">
        <p14:creationId xmlns:p14="http://schemas.microsoft.com/office/powerpoint/2010/main" val="3862791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Raleway-v4020 Thin" pitchFamily="50" charset="-18"/>
              </a:defRPr>
            </a:lvl1pPr>
          </a:lstStyle>
          <a:p>
            <a:r>
              <a:rPr lang="en-US"/>
              <a:t>Click to edit Master title style</a:t>
            </a:r>
            <a:endParaRPr lang="en-GB" dirty="0"/>
          </a:p>
        </p:txBody>
      </p:sp>
      <p:sp>
        <p:nvSpPr>
          <p:cNvPr id="3" name="Vertical Text Placeholder 2"/>
          <p:cNvSpPr>
            <a:spLocks noGrp="1"/>
          </p:cNvSpPr>
          <p:nvPr>
            <p:ph type="body" orient="vert" idx="1"/>
          </p:nvPr>
        </p:nvSpPr>
        <p:spPr/>
        <p:txBody>
          <a:bodyPr vert="eaVert"/>
          <a:lstStyle>
            <a:lvl1pPr>
              <a:defRPr>
                <a:solidFill>
                  <a:srgbClr val="414141"/>
                </a:solidFill>
                <a:latin typeface="Raleway-v4020" pitchFamily="50" charset="-18"/>
              </a:defRPr>
            </a:lvl1pPr>
            <a:lvl2pPr>
              <a:defRPr>
                <a:solidFill>
                  <a:srgbClr val="414141"/>
                </a:solidFill>
                <a:latin typeface="Raleway-v4020" pitchFamily="50" charset="-18"/>
              </a:defRPr>
            </a:lvl2pPr>
            <a:lvl3pPr>
              <a:defRPr>
                <a:solidFill>
                  <a:srgbClr val="414141"/>
                </a:solidFill>
                <a:latin typeface="Raleway-v4020" pitchFamily="50" charset="-18"/>
              </a:defRPr>
            </a:lvl3pPr>
            <a:lvl4pPr>
              <a:defRPr>
                <a:solidFill>
                  <a:srgbClr val="414141"/>
                </a:solidFill>
                <a:latin typeface="Raleway-v4020" pitchFamily="50" charset="-18"/>
              </a:defRPr>
            </a:lvl4pPr>
            <a:lvl5pPr>
              <a:defRPr>
                <a:solidFill>
                  <a:srgbClr val="414141"/>
                </a:solidFill>
                <a:latin typeface="Raleway-v4020" pitchFamily="50" charset="-18"/>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10"/>
          </p:nvPr>
        </p:nvSpPr>
        <p:spPr/>
        <p:txBody>
          <a:bodyPr/>
          <a:lstStyle/>
          <a:p>
            <a:fld id="{BF669CD5-EC14-4DE5-86A6-D9133CD12038}" type="datetimeFigureOut">
              <a:rPr lang="en-GB" smtClean="0"/>
              <a:pPr/>
              <a:t>19/06/2024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DD7D84E-0E76-444F-8C2F-83F1D9BD0C6E}" type="slidenum">
              <a:rPr lang="en-GB" smtClean="0"/>
              <a:pPr/>
              <a:t>‹#›</a:t>
            </a:fld>
            <a:endParaRPr lang="en-GB"/>
          </a:p>
        </p:txBody>
      </p:sp>
      <p:sp>
        <p:nvSpPr>
          <p:cNvPr id="8" name="TextBox 7"/>
          <p:cNvSpPr txBox="1"/>
          <p:nvPr userDrawn="1"/>
        </p:nvSpPr>
        <p:spPr>
          <a:xfrm>
            <a:off x="9539139" y="6156593"/>
            <a:ext cx="1885453" cy="584775"/>
          </a:xfrm>
          <a:prstGeom prst="rect">
            <a:avLst/>
          </a:prstGeom>
          <a:noFill/>
        </p:spPr>
        <p:txBody>
          <a:bodyPr wrap="none" rtlCol="0">
            <a:spAutoFit/>
          </a:bodyPr>
          <a:lstStyle/>
          <a:p>
            <a:r>
              <a:rPr lang="en-US" sz="3200" b="1" i="1" dirty="0" err="1">
                <a:solidFill>
                  <a:srgbClr val="006EBE"/>
                </a:solidFill>
                <a:latin typeface="Arial Narrow" panose="020B0606020202030204" pitchFamily="34" charset="0"/>
              </a:rPr>
              <a:t>NobleProg</a:t>
            </a:r>
            <a:endParaRPr lang="en-GB" sz="3200" b="1" i="1" dirty="0">
              <a:solidFill>
                <a:srgbClr val="006EBE"/>
              </a:solidFill>
              <a:latin typeface="Arial Narrow" panose="020B0606020202030204" pitchFamily="34" charset="0"/>
            </a:endParaRPr>
          </a:p>
        </p:txBody>
      </p:sp>
    </p:spTree>
    <p:extLst>
      <p:ext uri="{BB962C8B-B14F-4D97-AF65-F5344CB8AC3E}">
        <p14:creationId xmlns:p14="http://schemas.microsoft.com/office/powerpoint/2010/main" val="2537471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lvl1pPr>
              <a:defRPr>
                <a:latin typeface="Raleway-v4020 Thin" pitchFamily="50" charset="-18"/>
              </a:defRPr>
            </a:lvl1pPr>
          </a:lstStyle>
          <a:p>
            <a:r>
              <a:rPr lang="en-US"/>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lvl1pPr>
              <a:defRPr>
                <a:latin typeface="Raleway-v4020" pitchFamily="50" charset="-18"/>
              </a:defRPr>
            </a:lvl1pPr>
            <a:lvl2pPr>
              <a:defRPr>
                <a:latin typeface="Raleway-v4020" pitchFamily="50" charset="-18"/>
              </a:defRPr>
            </a:lvl2pPr>
            <a:lvl3pPr>
              <a:defRPr>
                <a:latin typeface="Raleway-v4020" pitchFamily="50" charset="-18"/>
              </a:defRPr>
            </a:lvl3pPr>
            <a:lvl4pPr>
              <a:defRPr>
                <a:latin typeface="Raleway-v4020" pitchFamily="50" charset="-18"/>
              </a:defRPr>
            </a:lvl4pPr>
            <a:lvl5pPr>
              <a:defRPr>
                <a:latin typeface="Raleway-v4020" pitchFamily="50" charset="-18"/>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10"/>
          </p:nvPr>
        </p:nvSpPr>
        <p:spPr/>
        <p:txBody>
          <a:bodyPr/>
          <a:lstStyle/>
          <a:p>
            <a:fld id="{BF669CD5-EC14-4DE5-86A6-D9133CD12038}" type="datetimeFigureOut">
              <a:rPr lang="en-GB" smtClean="0"/>
              <a:pPr/>
              <a:t>19/06/2024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DD7D84E-0E76-444F-8C2F-83F1D9BD0C6E}" type="slidenum">
              <a:rPr lang="en-GB" smtClean="0"/>
              <a:pPr/>
              <a:t>‹#›</a:t>
            </a:fld>
            <a:endParaRPr lang="en-GB"/>
          </a:p>
        </p:txBody>
      </p:sp>
      <p:sp>
        <p:nvSpPr>
          <p:cNvPr id="8" name="TextBox 7"/>
          <p:cNvSpPr txBox="1"/>
          <p:nvPr userDrawn="1"/>
        </p:nvSpPr>
        <p:spPr>
          <a:xfrm>
            <a:off x="9539139" y="6156593"/>
            <a:ext cx="1885453" cy="584775"/>
          </a:xfrm>
          <a:prstGeom prst="rect">
            <a:avLst/>
          </a:prstGeom>
          <a:noFill/>
        </p:spPr>
        <p:txBody>
          <a:bodyPr wrap="none" rtlCol="0">
            <a:spAutoFit/>
          </a:bodyPr>
          <a:lstStyle/>
          <a:p>
            <a:r>
              <a:rPr lang="en-US" sz="3200" b="1" i="1" dirty="0" err="1">
                <a:solidFill>
                  <a:srgbClr val="006EBE"/>
                </a:solidFill>
                <a:latin typeface="Arial Narrow" panose="020B0606020202030204" pitchFamily="34" charset="0"/>
              </a:rPr>
              <a:t>NobleProg</a:t>
            </a:r>
            <a:endParaRPr lang="en-GB" sz="3200" b="1" i="1" dirty="0">
              <a:solidFill>
                <a:srgbClr val="006EBE"/>
              </a:solidFill>
              <a:latin typeface="Arial Narrow" panose="020B0606020202030204" pitchFamily="34" charset="0"/>
            </a:endParaRPr>
          </a:p>
        </p:txBody>
      </p:sp>
    </p:spTree>
    <p:extLst>
      <p:ext uri="{BB962C8B-B14F-4D97-AF65-F5344CB8AC3E}">
        <p14:creationId xmlns:p14="http://schemas.microsoft.com/office/powerpoint/2010/main" val="4089747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rgbClr val="006EBE"/>
                </a:solidFill>
                <a:latin typeface="Raleway-v4020 Thin" pitchFamily="50" charset="-18"/>
              </a:defRPr>
            </a:lvl1pPr>
          </a:lstStyle>
          <a:p>
            <a:r>
              <a:rPr lang="en-US"/>
              <a:t>Click to edit Master title style</a:t>
            </a:r>
            <a:endParaRPr lang="en-GB" dirty="0"/>
          </a:p>
        </p:txBody>
      </p:sp>
      <p:sp>
        <p:nvSpPr>
          <p:cNvPr id="3" name="Content Placeholder 2"/>
          <p:cNvSpPr>
            <a:spLocks noGrp="1"/>
          </p:cNvSpPr>
          <p:nvPr>
            <p:ph idx="1"/>
          </p:nvPr>
        </p:nvSpPr>
        <p:spPr/>
        <p:txBody>
          <a:bodyPr/>
          <a:lstStyle>
            <a:lvl1pPr>
              <a:defRPr>
                <a:solidFill>
                  <a:srgbClr val="414141"/>
                </a:solidFill>
                <a:latin typeface="Raleway-v4020" pitchFamily="50" charset="-18"/>
              </a:defRPr>
            </a:lvl1pPr>
            <a:lvl2pPr>
              <a:defRPr>
                <a:solidFill>
                  <a:srgbClr val="414141"/>
                </a:solidFill>
                <a:latin typeface="Raleway-v4020" pitchFamily="50" charset="-18"/>
              </a:defRPr>
            </a:lvl2pPr>
            <a:lvl3pPr>
              <a:defRPr>
                <a:solidFill>
                  <a:srgbClr val="414141"/>
                </a:solidFill>
                <a:latin typeface="Raleway-v4020" pitchFamily="50" charset="-18"/>
              </a:defRPr>
            </a:lvl3pPr>
            <a:lvl4pPr>
              <a:defRPr>
                <a:solidFill>
                  <a:srgbClr val="414141"/>
                </a:solidFill>
                <a:latin typeface="Raleway-v4020" pitchFamily="50" charset="-18"/>
              </a:defRPr>
            </a:lvl4pPr>
            <a:lvl5pPr>
              <a:defRPr>
                <a:solidFill>
                  <a:srgbClr val="414141"/>
                </a:solidFill>
                <a:latin typeface="Raleway-v4020" pitchFamily="50" charset="-18"/>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10"/>
          </p:nvPr>
        </p:nvSpPr>
        <p:spPr/>
        <p:txBody>
          <a:bodyPr/>
          <a:lstStyle/>
          <a:p>
            <a:fld id="{BF669CD5-EC14-4DE5-86A6-D9133CD12038}" type="datetimeFigureOut">
              <a:rPr lang="en-GB" smtClean="0"/>
              <a:pPr/>
              <a:t>19/06/2024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DD7D84E-0E76-444F-8C2F-83F1D9BD0C6E}" type="slidenum">
              <a:rPr lang="en-GB" smtClean="0"/>
              <a:pPr/>
              <a:t>‹#›</a:t>
            </a:fld>
            <a:endParaRPr lang="en-GB"/>
          </a:p>
        </p:txBody>
      </p:sp>
      <p:sp>
        <p:nvSpPr>
          <p:cNvPr id="7" name="TextBox 7"/>
          <p:cNvSpPr txBox="1"/>
          <p:nvPr userDrawn="1"/>
        </p:nvSpPr>
        <p:spPr>
          <a:xfrm>
            <a:off x="9539139" y="6156593"/>
            <a:ext cx="1885453" cy="584775"/>
          </a:xfrm>
          <a:prstGeom prst="rect">
            <a:avLst/>
          </a:prstGeom>
          <a:noFill/>
        </p:spPr>
        <p:txBody>
          <a:bodyPr wrap="none" rtlCol="0">
            <a:spAutoFit/>
          </a:bodyPr>
          <a:lstStyle/>
          <a:p>
            <a:r>
              <a:rPr lang="en-US" sz="3200" b="1" i="1" dirty="0" err="1">
                <a:solidFill>
                  <a:srgbClr val="006EBE"/>
                </a:solidFill>
                <a:latin typeface="Arial Narrow" panose="020B0606020202030204" pitchFamily="34" charset="0"/>
              </a:rPr>
              <a:t>NobleProg</a:t>
            </a:r>
            <a:endParaRPr lang="en-GB" sz="3200" b="1" i="1" dirty="0">
              <a:solidFill>
                <a:srgbClr val="006EBE"/>
              </a:solidFill>
              <a:latin typeface="Arial Narrow" panose="020B0606020202030204" pitchFamily="34" charset="0"/>
            </a:endParaRPr>
          </a:p>
        </p:txBody>
      </p:sp>
    </p:spTree>
    <p:extLst>
      <p:ext uri="{BB962C8B-B14F-4D97-AF65-F5344CB8AC3E}">
        <p14:creationId xmlns:p14="http://schemas.microsoft.com/office/powerpoint/2010/main" val="3091582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62262"/>
          </a:xfrm>
        </p:spPr>
        <p:txBody>
          <a:bodyPr anchor="b"/>
          <a:lstStyle>
            <a:lvl1pPr>
              <a:defRPr sz="6000">
                <a:solidFill>
                  <a:srgbClr val="006EBE"/>
                </a:solidFill>
                <a:latin typeface="Raleway-v4020 Thin" pitchFamily="50" charset="-18"/>
              </a:defRPr>
            </a:lvl1pPr>
          </a:lstStyle>
          <a:p>
            <a:r>
              <a:rPr lang="en-US"/>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rgbClr val="414141"/>
                </a:solidFill>
                <a:latin typeface="Raleway-v4020 Black" pitchFamily="50" charset="-18"/>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BF669CD5-EC14-4DE5-86A6-D9133CD12038}" type="datetimeFigureOut">
              <a:rPr lang="en-GB" smtClean="0"/>
              <a:pPr/>
              <a:t>19/06/2024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DD7D84E-0E76-444F-8C2F-83F1D9BD0C6E}" type="slidenum">
              <a:rPr lang="en-GB" smtClean="0"/>
              <a:pPr/>
              <a:t>‹#›</a:t>
            </a:fld>
            <a:endParaRPr lang="en-GB"/>
          </a:p>
        </p:txBody>
      </p:sp>
      <p:sp>
        <p:nvSpPr>
          <p:cNvPr id="8" name="TextBox 7"/>
          <p:cNvSpPr txBox="1"/>
          <p:nvPr userDrawn="1"/>
        </p:nvSpPr>
        <p:spPr>
          <a:xfrm>
            <a:off x="9539139" y="6156593"/>
            <a:ext cx="1885453" cy="584775"/>
          </a:xfrm>
          <a:prstGeom prst="rect">
            <a:avLst/>
          </a:prstGeom>
          <a:noFill/>
        </p:spPr>
        <p:txBody>
          <a:bodyPr wrap="none" rtlCol="0">
            <a:spAutoFit/>
          </a:bodyPr>
          <a:lstStyle/>
          <a:p>
            <a:r>
              <a:rPr lang="en-US" sz="3200" b="1" i="1" dirty="0" err="1">
                <a:solidFill>
                  <a:srgbClr val="006EBE"/>
                </a:solidFill>
                <a:latin typeface="Arial Narrow" panose="020B0606020202030204" pitchFamily="34" charset="0"/>
              </a:rPr>
              <a:t>NobleProg</a:t>
            </a:r>
            <a:endParaRPr lang="en-GB" sz="3200" b="1" i="1" dirty="0">
              <a:solidFill>
                <a:srgbClr val="006EBE"/>
              </a:solidFill>
              <a:latin typeface="Arial Narrow" panose="020B0606020202030204" pitchFamily="34" charset="0"/>
            </a:endParaRPr>
          </a:p>
        </p:txBody>
      </p:sp>
    </p:spTree>
    <p:extLst>
      <p:ext uri="{BB962C8B-B14F-4D97-AF65-F5344CB8AC3E}">
        <p14:creationId xmlns:p14="http://schemas.microsoft.com/office/powerpoint/2010/main" val="2755562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6EBE"/>
                </a:solidFill>
                <a:latin typeface="Raleway-v4020 Thin" pitchFamily="50" charset="-18"/>
              </a:defRPr>
            </a:lvl1pPr>
          </a:lstStyle>
          <a:p>
            <a:r>
              <a:rPr lang="en-US"/>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lvl1pPr>
              <a:defRPr sz="2800">
                <a:solidFill>
                  <a:srgbClr val="414141"/>
                </a:solidFill>
                <a:latin typeface="Raleway-v4020" pitchFamily="50" charset="-18"/>
              </a:defRPr>
            </a:lvl1pPr>
            <a:lvl2pPr>
              <a:defRPr sz="2400">
                <a:solidFill>
                  <a:srgbClr val="414141"/>
                </a:solidFill>
                <a:latin typeface="Raleway-v4020" pitchFamily="50" charset="-18"/>
              </a:defRPr>
            </a:lvl2pPr>
            <a:lvl3pPr>
              <a:defRPr sz="2000">
                <a:solidFill>
                  <a:srgbClr val="414141"/>
                </a:solidFill>
                <a:latin typeface="Raleway-v4020" pitchFamily="50" charset="-18"/>
              </a:defRPr>
            </a:lvl3pPr>
            <a:lvl4pPr>
              <a:defRPr sz="1800">
                <a:solidFill>
                  <a:srgbClr val="414141"/>
                </a:solidFill>
                <a:latin typeface="Raleway-v4020" pitchFamily="50" charset="-18"/>
              </a:defRPr>
            </a:lvl4pPr>
            <a:lvl5pPr>
              <a:defRPr sz="1800">
                <a:solidFill>
                  <a:srgbClr val="414141"/>
                </a:solidFill>
                <a:latin typeface="Raleway-v4020" pitchFamily="50" charset="-18"/>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lvl1pPr>
              <a:defRPr sz="2800">
                <a:solidFill>
                  <a:srgbClr val="414141"/>
                </a:solidFill>
                <a:latin typeface="Raleway-v4020" pitchFamily="50" charset="-18"/>
              </a:defRPr>
            </a:lvl1pPr>
            <a:lvl2pPr>
              <a:defRPr sz="2400">
                <a:solidFill>
                  <a:srgbClr val="414141"/>
                </a:solidFill>
                <a:latin typeface="Raleway-v4020" pitchFamily="50" charset="-18"/>
              </a:defRPr>
            </a:lvl2pPr>
            <a:lvl3pPr>
              <a:defRPr sz="2000">
                <a:solidFill>
                  <a:srgbClr val="414141"/>
                </a:solidFill>
                <a:latin typeface="Raleway-v4020" pitchFamily="50" charset="-18"/>
              </a:defRPr>
            </a:lvl3pPr>
            <a:lvl4pPr>
              <a:defRPr sz="1800">
                <a:solidFill>
                  <a:srgbClr val="414141"/>
                </a:solidFill>
                <a:latin typeface="Raleway-v4020" pitchFamily="50" charset="-18"/>
              </a:defRPr>
            </a:lvl4pPr>
            <a:lvl5pPr>
              <a:defRPr sz="1800">
                <a:solidFill>
                  <a:srgbClr val="414141"/>
                </a:solidFill>
                <a:latin typeface="Raleway-v4020" pitchFamily="50" charset="-18"/>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Date Placeholder 4"/>
          <p:cNvSpPr>
            <a:spLocks noGrp="1"/>
          </p:cNvSpPr>
          <p:nvPr>
            <p:ph type="dt" sz="half" idx="10"/>
          </p:nvPr>
        </p:nvSpPr>
        <p:spPr/>
        <p:txBody>
          <a:bodyPr/>
          <a:lstStyle/>
          <a:p>
            <a:fld id="{BF669CD5-EC14-4DE5-86A6-D9133CD12038}" type="datetimeFigureOut">
              <a:rPr lang="en-GB" smtClean="0"/>
              <a:pPr/>
              <a:t>19/06/2024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DD7D84E-0E76-444F-8C2F-83F1D9BD0C6E}" type="slidenum">
              <a:rPr lang="en-GB" smtClean="0"/>
              <a:pPr/>
              <a:t>‹#›</a:t>
            </a:fld>
            <a:endParaRPr lang="en-GB"/>
          </a:p>
        </p:txBody>
      </p:sp>
      <p:sp>
        <p:nvSpPr>
          <p:cNvPr id="9" name="TextBox 7"/>
          <p:cNvSpPr txBox="1"/>
          <p:nvPr userDrawn="1"/>
        </p:nvSpPr>
        <p:spPr>
          <a:xfrm>
            <a:off x="9539139" y="6156593"/>
            <a:ext cx="1885453" cy="584775"/>
          </a:xfrm>
          <a:prstGeom prst="rect">
            <a:avLst/>
          </a:prstGeom>
          <a:noFill/>
        </p:spPr>
        <p:txBody>
          <a:bodyPr wrap="none" rtlCol="0">
            <a:spAutoFit/>
          </a:bodyPr>
          <a:lstStyle/>
          <a:p>
            <a:r>
              <a:rPr lang="en-US" sz="3200" b="1" i="1" dirty="0" err="1">
                <a:solidFill>
                  <a:srgbClr val="006EBE"/>
                </a:solidFill>
                <a:latin typeface="Arial Narrow" panose="020B0606020202030204" pitchFamily="34" charset="0"/>
              </a:rPr>
              <a:t>NobleProg</a:t>
            </a:r>
            <a:endParaRPr lang="en-GB" sz="3200" b="1" i="1" dirty="0">
              <a:solidFill>
                <a:srgbClr val="006EBE"/>
              </a:solidFill>
              <a:latin typeface="Arial Narrow" panose="020B0606020202030204" pitchFamily="34" charset="0"/>
            </a:endParaRPr>
          </a:p>
        </p:txBody>
      </p:sp>
    </p:spTree>
    <p:extLst>
      <p:ext uri="{BB962C8B-B14F-4D97-AF65-F5344CB8AC3E}">
        <p14:creationId xmlns:p14="http://schemas.microsoft.com/office/powerpoint/2010/main" val="2895375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itle 1"/>
          <p:cNvSpPr>
            <a:spLocks noGrp="1"/>
          </p:cNvSpPr>
          <p:nvPr>
            <p:ph type="title"/>
          </p:nvPr>
        </p:nvSpPr>
        <p:spPr>
          <a:xfrm>
            <a:off x="831850" y="274638"/>
            <a:ext cx="10515600" cy="1143000"/>
          </a:xfrm>
        </p:spPr>
        <p:txBody>
          <a:bodyPr/>
          <a:lstStyle>
            <a:lvl1pPr>
              <a:defRPr>
                <a:solidFill>
                  <a:srgbClr val="006EBE"/>
                </a:solidFill>
                <a:latin typeface="Raleway-v4020 Thin" pitchFamily="50" charset="-18"/>
              </a:defRPr>
            </a:lvl1pPr>
          </a:lstStyle>
          <a:p>
            <a:r>
              <a:rPr lang="en-US"/>
              <a:t>Click to edit Master title style</a:t>
            </a:r>
            <a:endParaRPr lang="en-GB" dirty="0"/>
          </a:p>
        </p:txBody>
      </p:sp>
      <p:sp>
        <p:nvSpPr>
          <p:cNvPr id="3" name="Text Placeholder 2"/>
          <p:cNvSpPr>
            <a:spLocks noGrp="1"/>
          </p:cNvSpPr>
          <p:nvPr>
            <p:ph type="body" idx="1"/>
          </p:nvPr>
        </p:nvSpPr>
        <p:spPr>
          <a:xfrm>
            <a:off x="831850" y="1489075"/>
            <a:ext cx="5156200" cy="641350"/>
          </a:xfrm>
        </p:spPr>
        <p:txBody>
          <a:bodyPr anchor="b"/>
          <a:lstStyle>
            <a:lvl1pPr marL="0" indent="0">
              <a:buNone/>
              <a:defRPr sz="2400" b="1">
                <a:solidFill>
                  <a:srgbClr val="414141"/>
                </a:solidFill>
                <a:latin typeface="Raleway-v4020 Black" pitchFamily="50" charset="-1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1850" y="2193925"/>
            <a:ext cx="5156200" cy="3978275"/>
          </a:xfrm>
        </p:spPr>
        <p:txBody>
          <a:bodyPr/>
          <a:lstStyle>
            <a:lvl1pPr>
              <a:defRPr sz="2400">
                <a:solidFill>
                  <a:srgbClr val="414141"/>
                </a:solidFill>
                <a:latin typeface="Raleway-v4020" pitchFamily="50" charset="-18"/>
              </a:defRPr>
            </a:lvl1pPr>
            <a:lvl2pPr>
              <a:defRPr sz="2000">
                <a:solidFill>
                  <a:srgbClr val="414141"/>
                </a:solidFill>
                <a:latin typeface="Raleway-v4020" pitchFamily="50" charset="-18"/>
              </a:defRPr>
            </a:lvl2pPr>
            <a:lvl3pPr>
              <a:defRPr sz="1800">
                <a:solidFill>
                  <a:srgbClr val="414141"/>
                </a:solidFill>
                <a:latin typeface="Raleway-v4020" pitchFamily="50" charset="-18"/>
              </a:defRPr>
            </a:lvl3pPr>
            <a:lvl4pPr>
              <a:defRPr sz="1600">
                <a:solidFill>
                  <a:srgbClr val="414141"/>
                </a:solidFill>
                <a:latin typeface="Raleway-v4020" pitchFamily="50" charset="-18"/>
              </a:defRPr>
            </a:lvl4pPr>
            <a:lvl5pPr>
              <a:defRPr sz="1600">
                <a:solidFill>
                  <a:srgbClr val="414141"/>
                </a:solidFill>
                <a:latin typeface="Raleway-v4020" pitchFamily="50" charset="-18"/>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p:cNvSpPr>
            <a:spLocks noGrp="1"/>
          </p:cNvSpPr>
          <p:nvPr>
            <p:ph type="body" sz="quarter" idx="3"/>
          </p:nvPr>
        </p:nvSpPr>
        <p:spPr>
          <a:xfrm>
            <a:off x="6189663" y="1489075"/>
            <a:ext cx="5157787" cy="641350"/>
          </a:xfrm>
        </p:spPr>
        <p:txBody>
          <a:bodyPr anchor="b"/>
          <a:lstStyle>
            <a:lvl1pPr marL="0" indent="0">
              <a:buNone/>
              <a:defRPr sz="2400" b="1">
                <a:solidFill>
                  <a:srgbClr val="414141"/>
                </a:solidFill>
                <a:latin typeface="Raleway-v4020 Black" pitchFamily="50" charset="-1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9663" y="2193925"/>
            <a:ext cx="5157787" cy="3978275"/>
          </a:xfrm>
        </p:spPr>
        <p:txBody>
          <a:bodyPr/>
          <a:lstStyle>
            <a:lvl1pPr>
              <a:defRPr sz="2400">
                <a:solidFill>
                  <a:srgbClr val="414141"/>
                </a:solidFill>
                <a:latin typeface="Raleway-v4020" pitchFamily="50" charset="-18"/>
              </a:defRPr>
            </a:lvl1pPr>
            <a:lvl2pPr>
              <a:defRPr sz="2000">
                <a:solidFill>
                  <a:srgbClr val="414141"/>
                </a:solidFill>
                <a:latin typeface="Raleway-v4020" pitchFamily="50" charset="-18"/>
              </a:defRPr>
            </a:lvl2pPr>
            <a:lvl3pPr>
              <a:defRPr sz="1800">
                <a:solidFill>
                  <a:srgbClr val="414141"/>
                </a:solidFill>
                <a:latin typeface="Raleway-v4020" pitchFamily="50" charset="-18"/>
              </a:defRPr>
            </a:lvl3pPr>
            <a:lvl4pPr>
              <a:defRPr sz="1600">
                <a:solidFill>
                  <a:srgbClr val="414141"/>
                </a:solidFill>
                <a:latin typeface="Raleway-v4020" pitchFamily="50" charset="-18"/>
              </a:defRPr>
            </a:lvl4pPr>
            <a:lvl5pPr>
              <a:defRPr sz="1600">
                <a:solidFill>
                  <a:srgbClr val="414141"/>
                </a:solidFill>
                <a:latin typeface="Raleway-v4020" pitchFamily="50" charset="-18"/>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p:cNvSpPr>
            <a:spLocks noGrp="1"/>
          </p:cNvSpPr>
          <p:nvPr>
            <p:ph type="dt" sz="half" idx="10"/>
          </p:nvPr>
        </p:nvSpPr>
        <p:spPr/>
        <p:txBody>
          <a:bodyPr/>
          <a:lstStyle/>
          <a:p>
            <a:fld id="{BF669CD5-EC14-4DE5-86A6-D9133CD12038}" type="datetimeFigureOut">
              <a:rPr lang="en-GB" smtClean="0"/>
              <a:pPr/>
              <a:t>19/06/2024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DD7D84E-0E76-444F-8C2F-83F1D9BD0C6E}" type="slidenum">
              <a:rPr lang="en-GB" smtClean="0"/>
              <a:pPr/>
              <a:t>‹#›</a:t>
            </a:fld>
            <a:endParaRPr lang="en-GB"/>
          </a:p>
        </p:txBody>
      </p:sp>
      <p:sp>
        <p:nvSpPr>
          <p:cNvPr id="11" name="TextBox 7"/>
          <p:cNvSpPr txBox="1"/>
          <p:nvPr userDrawn="1"/>
        </p:nvSpPr>
        <p:spPr>
          <a:xfrm>
            <a:off x="9539139" y="6156593"/>
            <a:ext cx="1885453" cy="584775"/>
          </a:xfrm>
          <a:prstGeom prst="rect">
            <a:avLst/>
          </a:prstGeom>
          <a:noFill/>
        </p:spPr>
        <p:txBody>
          <a:bodyPr wrap="none" rtlCol="0">
            <a:spAutoFit/>
          </a:bodyPr>
          <a:lstStyle/>
          <a:p>
            <a:r>
              <a:rPr lang="en-US" sz="3200" b="1" i="1" dirty="0" err="1">
                <a:solidFill>
                  <a:srgbClr val="006EBE"/>
                </a:solidFill>
                <a:latin typeface="Arial Narrow" panose="020B0606020202030204" pitchFamily="34" charset="0"/>
              </a:rPr>
              <a:t>NobleProg</a:t>
            </a:r>
            <a:endParaRPr lang="en-GB" sz="3200" b="1" i="1" dirty="0">
              <a:solidFill>
                <a:srgbClr val="006EBE"/>
              </a:solidFill>
              <a:latin typeface="Arial Narrow" panose="020B0606020202030204" pitchFamily="34" charset="0"/>
            </a:endParaRPr>
          </a:p>
        </p:txBody>
      </p:sp>
    </p:spTree>
    <p:extLst>
      <p:ext uri="{BB962C8B-B14F-4D97-AF65-F5344CB8AC3E}">
        <p14:creationId xmlns:p14="http://schemas.microsoft.com/office/powerpoint/2010/main" val="4244238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6EBE"/>
                </a:solidFill>
                <a:latin typeface="Raleway-v4020 Thin" pitchFamily="50" charset="-18"/>
              </a:defRPr>
            </a:lvl1pPr>
          </a:lstStyle>
          <a:p>
            <a:r>
              <a:rPr lang="en-US"/>
              <a:t>Click to edit Master title style</a:t>
            </a:r>
            <a:endParaRPr lang="en-GB" dirty="0"/>
          </a:p>
        </p:txBody>
      </p:sp>
      <p:sp>
        <p:nvSpPr>
          <p:cNvPr id="3" name="Date Placeholder 2"/>
          <p:cNvSpPr>
            <a:spLocks noGrp="1"/>
          </p:cNvSpPr>
          <p:nvPr>
            <p:ph type="dt" sz="half" idx="10"/>
          </p:nvPr>
        </p:nvSpPr>
        <p:spPr/>
        <p:txBody>
          <a:bodyPr/>
          <a:lstStyle/>
          <a:p>
            <a:fld id="{BF669CD5-EC14-4DE5-86A6-D9133CD12038}" type="datetimeFigureOut">
              <a:rPr lang="en-GB" smtClean="0"/>
              <a:pPr/>
              <a:t>19/06/2024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DD7D84E-0E76-444F-8C2F-83F1D9BD0C6E}" type="slidenum">
              <a:rPr lang="en-GB" smtClean="0"/>
              <a:pPr/>
              <a:t>‹#›</a:t>
            </a:fld>
            <a:endParaRPr lang="en-GB"/>
          </a:p>
        </p:txBody>
      </p:sp>
      <p:sp>
        <p:nvSpPr>
          <p:cNvPr id="7" name="TextBox 7"/>
          <p:cNvSpPr txBox="1"/>
          <p:nvPr userDrawn="1"/>
        </p:nvSpPr>
        <p:spPr>
          <a:xfrm>
            <a:off x="9539139" y="6156593"/>
            <a:ext cx="1885453" cy="584775"/>
          </a:xfrm>
          <a:prstGeom prst="rect">
            <a:avLst/>
          </a:prstGeom>
          <a:noFill/>
        </p:spPr>
        <p:txBody>
          <a:bodyPr wrap="none" rtlCol="0">
            <a:spAutoFit/>
          </a:bodyPr>
          <a:lstStyle/>
          <a:p>
            <a:r>
              <a:rPr lang="en-US" sz="3200" b="1" i="1" dirty="0" err="1">
                <a:solidFill>
                  <a:srgbClr val="006EBE"/>
                </a:solidFill>
                <a:latin typeface="Arial Narrow" panose="020B0606020202030204" pitchFamily="34" charset="0"/>
              </a:rPr>
              <a:t>NobleProg</a:t>
            </a:r>
            <a:endParaRPr lang="en-GB" sz="3200" b="1" i="1" dirty="0">
              <a:solidFill>
                <a:srgbClr val="006EBE"/>
              </a:solidFill>
              <a:latin typeface="Arial Narrow" panose="020B0606020202030204" pitchFamily="34" charset="0"/>
            </a:endParaRPr>
          </a:p>
        </p:txBody>
      </p:sp>
    </p:spTree>
    <p:extLst>
      <p:ext uri="{BB962C8B-B14F-4D97-AF65-F5344CB8AC3E}">
        <p14:creationId xmlns:p14="http://schemas.microsoft.com/office/powerpoint/2010/main" val="267509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669CD5-EC14-4DE5-86A6-D9133CD12038}" type="datetimeFigureOut">
              <a:rPr lang="en-GB" smtClean="0"/>
              <a:pPr/>
              <a:t>19/06/2024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DD7D84E-0E76-444F-8C2F-83F1D9BD0C6E}" type="slidenum">
              <a:rPr lang="en-GB" smtClean="0"/>
              <a:pPr/>
              <a:t>‹#›</a:t>
            </a:fld>
            <a:endParaRPr lang="en-GB"/>
          </a:p>
        </p:txBody>
      </p:sp>
      <p:sp>
        <p:nvSpPr>
          <p:cNvPr id="6" name="TextBox 7"/>
          <p:cNvSpPr txBox="1"/>
          <p:nvPr userDrawn="1"/>
        </p:nvSpPr>
        <p:spPr>
          <a:xfrm>
            <a:off x="9539139" y="6156593"/>
            <a:ext cx="1885453" cy="584775"/>
          </a:xfrm>
          <a:prstGeom prst="rect">
            <a:avLst/>
          </a:prstGeom>
          <a:noFill/>
        </p:spPr>
        <p:txBody>
          <a:bodyPr wrap="none" rtlCol="0">
            <a:spAutoFit/>
          </a:bodyPr>
          <a:lstStyle/>
          <a:p>
            <a:r>
              <a:rPr lang="en-US" sz="3200" b="1" i="1" dirty="0" err="1">
                <a:solidFill>
                  <a:srgbClr val="006EBE"/>
                </a:solidFill>
                <a:latin typeface="Arial Narrow" panose="020B0606020202030204" pitchFamily="34" charset="0"/>
              </a:rPr>
              <a:t>NobleProg</a:t>
            </a:r>
            <a:endParaRPr lang="en-GB" sz="3200" b="1" i="1" dirty="0">
              <a:solidFill>
                <a:srgbClr val="006EBE"/>
              </a:solidFill>
              <a:latin typeface="Arial Narrow" panose="020B0606020202030204" pitchFamily="34" charset="0"/>
            </a:endParaRPr>
          </a:p>
        </p:txBody>
      </p:sp>
    </p:spTree>
    <p:extLst>
      <p:ext uri="{BB962C8B-B14F-4D97-AF65-F5344CB8AC3E}">
        <p14:creationId xmlns:p14="http://schemas.microsoft.com/office/powerpoint/2010/main" val="909663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solidFill>
                  <a:srgbClr val="006EBE"/>
                </a:solidFill>
                <a:latin typeface="Raleway-v4020 Thin" pitchFamily="50" charset="-18"/>
              </a:defRPr>
            </a:lvl1pPr>
          </a:lstStyle>
          <a:p>
            <a:r>
              <a:rPr lang="en-US"/>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solidFill>
                  <a:srgbClr val="414141"/>
                </a:solidFill>
                <a:latin typeface="Raleway-v4020" pitchFamily="50" charset="-18"/>
              </a:defRPr>
            </a:lvl1pPr>
            <a:lvl2pPr>
              <a:defRPr sz="2800">
                <a:solidFill>
                  <a:srgbClr val="414141"/>
                </a:solidFill>
                <a:latin typeface="Raleway-v4020" pitchFamily="50" charset="-18"/>
              </a:defRPr>
            </a:lvl2pPr>
            <a:lvl3pPr>
              <a:defRPr sz="2400">
                <a:solidFill>
                  <a:srgbClr val="414141"/>
                </a:solidFill>
                <a:latin typeface="Raleway-v4020" pitchFamily="50" charset="-18"/>
              </a:defRPr>
            </a:lvl3pPr>
            <a:lvl4pPr>
              <a:defRPr sz="2000">
                <a:solidFill>
                  <a:srgbClr val="414141"/>
                </a:solidFill>
                <a:latin typeface="Raleway-v4020" pitchFamily="50" charset="-18"/>
              </a:defRPr>
            </a:lvl4pPr>
            <a:lvl5pPr>
              <a:defRPr sz="2000">
                <a:solidFill>
                  <a:srgbClr val="414141"/>
                </a:solidFill>
                <a:latin typeface="Raleway-v4020" pitchFamily="50" charset="-18"/>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solidFill>
                  <a:srgbClr val="414141"/>
                </a:solidFill>
                <a:latin typeface="Raleway-v4020" pitchFamily="50" charset="-18"/>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669CD5-EC14-4DE5-86A6-D9133CD12038}" type="datetimeFigureOut">
              <a:rPr lang="en-GB" smtClean="0"/>
              <a:pPr/>
              <a:t>19/06/2024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DD7D84E-0E76-444F-8C2F-83F1D9BD0C6E}" type="slidenum">
              <a:rPr lang="en-GB" smtClean="0"/>
              <a:pPr/>
              <a:t>‹#›</a:t>
            </a:fld>
            <a:endParaRPr lang="en-GB"/>
          </a:p>
        </p:txBody>
      </p:sp>
      <p:sp>
        <p:nvSpPr>
          <p:cNvPr id="9" name="TextBox 7"/>
          <p:cNvSpPr txBox="1"/>
          <p:nvPr userDrawn="1"/>
        </p:nvSpPr>
        <p:spPr>
          <a:xfrm>
            <a:off x="9539139" y="6156593"/>
            <a:ext cx="1885453" cy="584775"/>
          </a:xfrm>
          <a:prstGeom prst="rect">
            <a:avLst/>
          </a:prstGeom>
          <a:noFill/>
        </p:spPr>
        <p:txBody>
          <a:bodyPr wrap="none" rtlCol="0">
            <a:spAutoFit/>
          </a:bodyPr>
          <a:lstStyle/>
          <a:p>
            <a:r>
              <a:rPr lang="en-US" sz="3200" b="1" i="1" dirty="0" err="1">
                <a:solidFill>
                  <a:srgbClr val="006EBE"/>
                </a:solidFill>
                <a:latin typeface="Arial Narrow" panose="020B0606020202030204" pitchFamily="34" charset="0"/>
              </a:rPr>
              <a:t>NobleProg</a:t>
            </a:r>
            <a:endParaRPr lang="en-GB" sz="3200" b="1" i="1" dirty="0">
              <a:solidFill>
                <a:srgbClr val="006EBE"/>
              </a:solidFill>
              <a:latin typeface="Arial Narrow" panose="020B0606020202030204" pitchFamily="34" charset="0"/>
            </a:endParaRPr>
          </a:p>
        </p:txBody>
      </p:sp>
    </p:spTree>
    <p:extLst>
      <p:ext uri="{BB962C8B-B14F-4D97-AF65-F5344CB8AC3E}">
        <p14:creationId xmlns:p14="http://schemas.microsoft.com/office/powerpoint/2010/main" val="3440333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solidFill>
                  <a:srgbClr val="006EBE"/>
                </a:solidFill>
                <a:latin typeface="Raleway-v4020 Thin" pitchFamily="50" charset="-18"/>
              </a:defRPr>
            </a:lvl1pPr>
          </a:lstStyle>
          <a:p>
            <a:r>
              <a:rPr lang="en-US"/>
              <a:t>Click to edit Master title style</a:t>
            </a:r>
            <a:endParaRPr lang="en-GB" dirty="0"/>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atin typeface="Raleway-v4020" pitchFamily="50" charset="-18"/>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dirty="0"/>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solidFill>
                  <a:srgbClr val="414141"/>
                </a:solidFill>
                <a:latin typeface="Trebuchet MS" panose="020B0603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669CD5-EC14-4DE5-86A6-D9133CD12038}" type="datetimeFigureOut">
              <a:rPr lang="en-GB" smtClean="0"/>
              <a:pPr/>
              <a:t>19/06/2024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DD7D84E-0E76-444F-8C2F-83F1D9BD0C6E}" type="slidenum">
              <a:rPr lang="en-GB" smtClean="0"/>
              <a:pPr/>
              <a:t>‹#›</a:t>
            </a:fld>
            <a:endParaRPr lang="en-GB"/>
          </a:p>
        </p:txBody>
      </p:sp>
      <p:sp>
        <p:nvSpPr>
          <p:cNvPr id="9" name="TextBox 7"/>
          <p:cNvSpPr txBox="1"/>
          <p:nvPr userDrawn="1"/>
        </p:nvSpPr>
        <p:spPr>
          <a:xfrm>
            <a:off x="9539139" y="6156593"/>
            <a:ext cx="1885453" cy="584775"/>
          </a:xfrm>
          <a:prstGeom prst="rect">
            <a:avLst/>
          </a:prstGeom>
          <a:noFill/>
        </p:spPr>
        <p:txBody>
          <a:bodyPr wrap="none" rtlCol="0">
            <a:spAutoFit/>
          </a:bodyPr>
          <a:lstStyle/>
          <a:p>
            <a:r>
              <a:rPr lang="en-US" sz="3200" b="1" i="1" dirty="0" err="1">
                <a:solidFill>
                  <a:srgbClr val="006EBE"/>
                </a:solidFill>
                <a:latin typeface="Arial Narrow" panose="020B0606020202030204" pitchFamily="34" charset="0"/>
              </a:rPr>
              <a:t>NobleProg</a:t>
            </a:r>
            <a:endParaRPr lang="en-GB" sz="3200" b="1" i="1" dirty="0">
              <a:solidFill>
                <a:srgbClr val="006EBE"/>
              </a:solidFill>
              <a:latin typeface="Arial Narrow" panose="020B0606020202030204" pitchFamily="34" charset="0"/>
            </a:endParaRPr>
          </a:p>
        </p:txBody>
      </p:sp>
    </p:spTree>
    <p:extLst>
      <p:ext uri="{BB962C8B-B14F-4D97-AF65-F5344CB8AC3E}">
        <p14:creationId xmlns:p14="http://schemas.microsoft.com/office/powerpoint/2010/main" val="800570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alphaModFix amt="2000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dirty="0"/>
              <a:t>Kliknij, aby edytować styl</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dirty="0"/>
              <a:t>Kliknij, aby edytować style wzorca tekstu</a:t>
            </a:r>
          </a:p>
          <a:p>
            <a:pPr lvl="1"/>
            <a:r>
              <a:rPr lang="pl-PL" dirty="0"/>
              <a:t>Drugi poziom</a:t>
            </a:r>
          </a:p>
          <a:p>
            <a:pPr lvl="2"/>
            <a:r>
              <a:rPr lang="pl-PL" dirty="0"/>
              <a:t>Trzeci poziom</a:t>
            </a:r>
          </a:p>
          <a:p>
            <a:pPr lvl="3"/>
            <a:r>
              <a:rPr lang="pl-PL" dirty="0"/>
              <a:t>Czwarty poziom</a:t>
            </a:r>
          </a:p>
          <a:p>
            <a:pPr lvl="4"/>
            <a:r>
              <a:rPr lang="pl-PL" dirty="0"/>
              <a:t>Piąty poziom</a:t>
            </a:r>
            <a:endParaRPr lang="en-GB" dirty="0"/>
          </a:p>
        </p:txBody>
      </p:sp>
      <p:sp>
        <p:nvSpPr>
          <p:cNvPr id="4" name="Date Placeholder 3"/>
          <p:cNvSpPr>
            <a:spLocks noGrp="1"/>
          </p:cNvSpPr>
          <p:nvPr>
            <p:ph type="dt" sz="half" idx="2"/>
          </p:nvPr>
        </p:nvSpPr>
        <p:spPr>
          <a:xfrm>
            <a:off x="911424" y="6356350"/>
            <a:ext cx="922867" cy="365125"/>
          </a:xfrm>
          <a:prstGeom prst="rect">
            <a:avLst/>
          </a:prstGeom>
        </p:spPr>
        <p:txBody>
          <a:bodyPr vert="horz" lIns="91440" tIns="45720" rIns="91440" bIns="45720" rtlCol="0" anchor="ctr"/>
          <a:lstStyle>
            <a:lvl1pPr algn="l">
              <a:defRPr sz="900">
                <a:solidFill>
                  <a:srgbClr val="414141"/>
                </a:solidFill>
                <a:latin typeface="Raleway-v4020" pitchFamily="50" charset="-18"/>
              </a:defRPr>
            </a:lvl1pPr>
          </a:lstStyle>
          <a:p>
            <a:fld id="{BF669CD5-EC14-4DE5-86A6-D9133CD12038}" type="datetimeFigureOut">
              <a:rPr lang="en-GB" smtClean="0"/>
              <a:pPr/>
              <a:t>19/06/2024</a:t>
            </a:fld>
            <a:endParaRPr lang="en-GB" dirty="0"/>
          </a:p>
        </p:txBody>
      </p:sp>
      <p:sp>
        <p:nvSpPr>
          <p:cNvPr id="5" name="Footer Placeholder 4"/>
          <p:cNvSpPr>
            <a:spLocks noGrp="1"/>
          </p:cNvSpPr>
          <p:nvPr>
            <p:ph type="ftr" sz="quarter" idx="3"/>
          </p:nvPr>
        </p:nvSpPr>
        <p:spPr>
          <a:xfrm>
            <a:off x="1915242" y="6356350"/>
            <a:ext cx="2895600" cy="365125"/>
          </a:xfrm>
          <a:prstGeom prst="rect">
            <a:avLst/>
          </a:prstGeom>
        </p:spPr>
        <p:txBody>
          <a:bodyPr vert="horz" lIns="91440" tIns="45720" rIns="91440" bIns="45720" rtlCol="0" anchor="ctr"/>
          <a:lstStyle>
            <a:lvl1pPr algn="ctr">
              <a:defRPr sz="900">
                <a:solidFill>
                  <a:srgbClr val="414141"/>
                </a:solidFill>
                <a:latin typeface="Raleway-v4020" pitchFamily="50" charset="-18"/>
              </a:defRPr>
            </a:lvl1pPr>
          </a:lstStyle>
          <a:p>
            <a:r>
              <a:rPr lang="en-US" dirty="0"/>
              <a:t>Footer</a:t>
            </a:r>
            <a:endParaRPr lang="en-GB" dirty="0"/>
          </a:p>
        </p:txBody>
      </p:sp>
      <p:sp>
        <p:nvSpPr>
          <p:cNvPr id="6" name="Slide Number Placeholder 5"/>
          <p:cNvSpPr>
            <a:spLocks noGrp="1"/>
          </p:cNvSpPr>
          <p:nvPr>
            <p:ph type="sldNum" sz="quarter" idx="4"/>
          </p:nvPr>
        </p:nvSpPr>
        <p:spPr>
          <a:xfrm>
            <a:off x="261431" y="6356350"/>
            <a:ext cx="577985" cy="365125"/>
          </a:xfrm>
          <a:prstGeom prst="rect">
            <a:avLst/>
          </a:prstGeom>
        </p:spPr>
        <p:txBody>
          <a:bodyPr vert="horz" lIns="91440" tIns="45720" rIns="91440" bIns="45720" rtlCol="0" anchor="ctr"/>
          <a:lstStyle>
            <a:lvl1pPr algn="r">
              <a:defRPr sz="1400">
                <a:solidFill>
                  <a:srgbClr val="006EBE"/>
                </a:solidFill>
                <a:latin typeface="Raleway-v4020" pitchFamily="50" charset="-18"/>
                <a:ea typeface="Adobe Fan Heiti Std B" panose="020B0700000000000000" pitchFamily="34" charset="-128"/>
              </a:defRPr>
            </a:lvl1pPr>
          </a:lstStyle>
          <a:p>
            <a:fld id="{6DD7D84E-0E76-444F-8C2F-83F1D9BD0C6E}" type="slidenum">
              <a:rPr lang="en-GB" smtClean="0"/>
              <a:pPr/>
              <a:t>‹#›</a:t>
            </a:fld>
            <a:endParaRPr lang="en-GB" dirty="0"/>
          </a:p>
        </p:txBody>
      </p:sp>
      <p:sp>
        <p:nvSpPr>
          <p:cNvPr id="9" name="TextBox 8"/>
          <p:cNvSpPr txBox="1"/>
          <p:nvPr/>
        </p:nvSpPr>
        <p:spPr>
          <a:xfrm>
            <a:off x="5383410" y="6356350"/>
            <a:ext cx="1774012" cy="569387"/>
          </a:xfrm>
          <a:prstGeom prst="rect">
            <a:avLst/>
          </a:prstGeom>
          <a:noFill/>
        </p:spPr>
        <p:txBody>
          <a:bodyPr wrap="none" rtlCol="0">
            <a:spAutoFit/>
          </a:bodyPr>
          <a:lstStyle/>
          <a:p>
            <a:pPr algn="ctr"/>
            <a:r>
              <a:rPr lang="en-GB" sz="1000" b="1" dirty="0" err="1">
                <a:solidFill>
                  <a:srgbClr val="414141"/>
                </a:solidFill>
                <a:latin typeface="Raleway-v4020" pitchFamily="50" charset="-18"/>
                <a:ea typeface="Adobe Fan Heiti Std B" panose="020B0700000000000000" pitchFamily="34" charset="-128"/>
              </a:rPr>
              <a:t>NobleProg</a:t>
            </a:r>
            <a:r>
              <a:rPr lang="en-GB" sz="1000" b="1" dirty="0">
                <a:solidFill>
                  <a:srgbClr val="414141"/>
                </a:solidFill>
                <a:latin typeface="Raleway-v4020" pitchFamily="50" charset="-18"/>
                <a:ea typeface="Adobe Fan Heiti Std B" panose="020B0700000000000000" pitchFamily="34" charset="-128"/>
              </a:rPr>
              <a:t>®</a:t>
            </a:r>
            <a:r>
              <a:rPr lang="en-GB" sz="1000" dirty="0">
                <a:solidFill>
                  <a:srgbClr val="414141"/>
                </a:solidFill>
                <a:latin typeface="Raleway-v4020" pitchFamily="50" charset="-18"/>
                <a:ea typeface="Adobe Fan Heiti Std B" panose="020B0700000000000000" pitchFamily="34" charset="-128"/>
              </a:rPr>
              <a:t> Limited 201</a:t>
            </a:r>
            <a:r>
              <a:rPr lang="pl-PL" sz="1000" dirty="0">
                <a:solidFill>
                  <a:srgbClr val="414141"/>
                </a:solidFill>
                <a:latin typeface="Raleway-v4020" pitchFamily="50" charset="-18"/>
                <a:ea typeface="Adobe Fan Heiti Std B" panose="020B0700000000000000" pitchFamily="34" charset="-128"/>
              </a:rPr>
              <a:t>7</a:t>
            </a:r>
            <a:r>
              <a:rPr lang="en-GB" sz="1000" dirty="0">
                <a:solidFill>
                  <a:srgbClr val="414141"/>
                </a:solidFill>
                <a:latin typeface="Raleway-v4020" pitchFamily="50" charset="-18"/>
                <a:ea typeface="Adobe Fan Heiti Std B" panose="020B0700000000000000" pitchFamily="34" charset="-128"/>
              </a:rPr>
              <a:t> </a:t>
            </a:r>
          </a:p>
          <a:p>
            <a:pPr algn="ctr"/>
            <a:r>
              <a:rPr lang="en-GB" sz="1000" dirty="0">
                <a:solidFill>
                  <a:srgbClr val="414141"/>
                </a:solidFill>
                <a:latin typeface="Raleway-v4020" pitchFamily="50" charset="-18"/>
                <a:ea typeface="Adobe Fan Heiti Std B" panose="020B0700000000000000" pitchFamily="34" charset="-128"/>
              </a:rPr>
              <a:t>All Rights Reserved</a:t>
            </a:r>
          </a:p>
          <a:p>
            <a:endParaRPr lang="en-GB" sz="1100" dirty="0">
              <a:solidFill>
                <a:srgbClr val="414141"/>
              </a:solidFill>
              <a:latin typeface="Raleway-v4020" pitchFamily="50" charset="-18"/>
              <a:ea typeface="Adobe Fan Heiti Std B" panose="020B0700000000000000" pitchFamily="34" charset="-128"/>
            </a:endParaRPr>
          </a:p>
        </p:txBody>
      </p:sp>
    </p:spTree>
    <p:extLst>
      <p:ext uri="{BB962C8B-B14F-4D97-AF65-F5344CB8AC3E}">
        <p14:creationId xmlns:p14="http://schemas.microsoft.com/office/powerpoint/2010/main" val="4064939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4400" b="1" kern="1200">
          <a:solidFill>
            <a:srgbClr val="006EBE"/>
          </a:solidFill>
          <a:latin typeface="Raleway-v4020 Thin" pitchFamily="50" charset="-18"/>
          <a:ea typeface="Adobe Fan Heiti Std B" panose="020B0700000000000000" pitchFamily="34" charset="-128"/>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rgbClr val="414141"/>
          </a:solidFill>
          <a:latin typeface="Raleway-v4020" pitchFamily="50" charset="-18"/>
          <a:ea typeface="Adobe Fan Heiti Std B" panose="020B0700000000000000" pitchFamily="34" charset="-128"/>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rgbClr val="414141"/>
          </a:solidFill>
          <a:latin typeface="Raleway-v4020" pitchFamily="50" charset="-18"/>
          <a:ea typeface="Adobe Fan Heiti Std B" panose="020B0700000000000000" pitchFamily="34" charset="-128"/>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rgbClr val="414141"/>
          </a:solidFill>
          <a:latin typeface="Raleway-v4020" pitchFamily="50" charset="-18"/>
          <a:ea typeface="Adobe Fan Heiti Std B" panose="020B0700000000000000" pitchFamily="34" charset="-128"/>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rgbClr val="414141"/>
          </a:solidFill>
          <a:latin typeface="Raleway-v4020" pitchFamily="50" charset="-18"/>
          <a:ea typeface="Adobe Fan Heiti Std B" panose="020B0700000000000000" pitchFamily="34" charset="-128"/>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rgbClr val="414141"/>
          </a:solidFill>
          <a:latin typeface="Raleway-v4020" pitchFamily="50" charset="-18"/>
          <a:ea typeface="Adobe Fan Heiti Std B" panose="020B0700000000000000" pitchFamily="34" charset="-128"/>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 name="Picture 1"/>
          <p:cNvPicPr/>
          <p:nvPr/>
        </p:nvPicPr>
        <p:blipFill>
          <a:blip r:embed="rId3" cstate="print"/>
          <a:stretch/>
        </p:blipFill>
        <p:spPr>
          <a:xfrm>
            <a:off x="15838" y="44280"/>
            <a:ext cx="12029993" cy="6767640"/>
          </a:xfrm>
          <a:prstGeom prst="rect">
            <a:avLst/>
          </a:prstGeom>
          <a:ln>
            <a:noFill/>
          </a:ln>
        </p:spPr>
      </p:pic>
    </p:spTree>
    <p:extLst>
      <p:ext uri="{BB962C8B-B14F-4D97-AF65-F5344CB8AC3E}">
        <p14:creationId xmlns:p14="http://schemas.microsoft.com/office/powerpoint/2010/main" val="422361323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chor="ctr">
            <a:normAutofit/>
          </a:bodyPr>
          <a:lstStyle/>
          <a:p>
            <a:r>
              <a:rPr lang="en-ZA" sz="2000" dirty="0"/>
              <a:t>Kubernetes Cluster Architecture and Docker</a:t>
            </a:r>
            <a:endParaRPr lang="en-US" sz="2000" dirty="0">
              <a:solidFill>
                <a:srgbClr val="0068C1"/>
              </a:solidFill>
            </a:endParaRPr>
          </a:p>
        </p:txBody>
      </p:sp>
      <p:sp>
        <p:nvSpPr>
          <p:cNvPr id="3" name="Content Placeholder 2"/>
          <p:cNvSpPr>
            <a:spLocks noGrp="1"/>
          </p:cNvSpPr>
          <p:nvPr>
            <p:ph sz="half" idx="2"/>
          </p:nvPr>
        </p:nvSpPr>
        <p:spPr>
          <a:xfrm>
            <a:off x="819806" y="1600200"/>
            <a:ext cx="10515599" cy="4351338"/>
          </a:xfrm>
        </p:spPr>
        <p:txBody>
          <a:bodyPr>
            <a:noAutofit/>
          </a:bodyPr>
          <a:lstStyle/>
          <a:p>
            <a:pPr marL="0" indent="0">
              <a:buNone/>
            </a:pPr>
            <a:r>
              <a:rPr lang="en-ZA" sz="2000" b="1" dirty="0"/>
              <a:t>Kubernetes Overview</a:t>
            </a:r>
          </a:p>
          <a:p>
            <a:pPr marL="0" indent="0">
              <a:buNone/>
            </a:pPr>
            <a:r>
              <a:rPr lang="en-ZA" sz="2000" dirty="0"/>
              <a:t>Kubernetes is an open-source container orchestration platform that automates the deployment, scaling, and management of containerized applications. It allows you to deploy your applications quickly and efficiently, scaling them up or down based on demand, and ensures that your applications are always available.</a:t>
            </a:r>
          </a:p>
          <a:p>
            <a:pPr marL="0" indent="0">
              <a:buNone/>
            </a:pPr>
            <a:r>
              <a:rPr lang="en-ZA" sz="2000" dirty="0"/>
              <a:t>Key Kubernetes Concepts:</a:t>
            </a:r>
          </a:p>
          <a:p>
            <a:pPr marL="0" indent="0">
              <a:buNone/>
            </a:pPr>
            <a:r>
              <a:rPr lang="en-ZA" sz="2000" b="1" dirty="0"/>
              <a:t>Node</a:t>
            </a:r>
            <a:r>
              <a:rPr lang="en-ZA" sz="2000" dirty="0"/>
              <a:t>: A physical or virtual machine that serves as a worker in a Kubernetes cluster.</a:t>
            </a:r>
          </a:p>
          <a:p>
            <a:pPr marL="0" indent="0">
              <a:buNone/>
            </a:pPr>
            <a:r>
              <a:rPr lang="en-ZA" sz="2000" b="1" dirty="0"/>
              <a:t>Pod</a:t>
            </a:r>
            <a:r>
              <a:rPr lang="en-ZA" sz="2000" dirty="0"/>
              <a:t>: The smallest deployable unit in Kubernetes, representing a single instance of a running process.</a:t>
            </a:r>
          </a:p>
          <a:p>
            <a:pPr marL="0" indent="0">
              <a:buNone/>
            </a:pPr>
            <a:r>
              <a:rPr lang="en-ZA" sz="2000" b="1" dirty="0"/>
              <a:t>Deployment</a:t>
            </a:r>
            <a:r>
              <a:rPr lang="en-ZA" sz="2000" dirty="0"/>
              <a:t>: A Kubernetes resource that defines how many replicas of a pod should be running at any given time.</a:t>
            </a:r>
          </a:p>
          <a:p>
            <a:pPr marL="0" indent="0">
              <a:buNone/>
            </a:pPr>
            <a:r>
              <a:rPr lang="en-ZA" sz="2000" b="1" dirty="0"/>
              <a:t>Service</a:t>
            </a:r>
            <a:r>
              <a:rPr lang="en-ZA" sz="2000" dirty="0"/>
              <a:t>: A Kubernetes resource that exposes a set of pods to other parts of the cluster or the outside world.</a:t>
            </a:r>
          </a:p>
          <a:p>
            <a:endParaRPr lang="en-ZA" sz="2000" dirty="0"/>
          </a:p>
        </p:txBody>
      </p:sp>
    </p:spTree>
    <p:extLst>
      <p:ext uri="{BB962C8B-B14F-4D97-AF65-F5344CB8AC3E}">
        <p14:creationId xmlns:p14="http://schemas.microsoft.com/office/powerpoint/2010/main" val="2936980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chor="ctr">
            <a:normAutofit/>
          </a:bodyPr>
          <a:lstStyle/>
          <a:p>
            <a:r>
              <a:rPr lang="en-ZA" sz="2000" dirty="0"/>
              <a:t>Kubernetes Cluster Architecture and Docker</a:t>
            </a:r>
            <a:endParaRPr lang="en-US" sz="2000" dirty="0">
              <a:solidFill>
                <a:srgbClr val="0068C1"/>
              </a:solidFill>
            </a:endParaRPr>
          </a:p>
        </p:txBody>
      </p:sp>
      <p:pic>
        <p:nvPicPr>
          <p:cNvPr id="4" name="Content Placeholder 3">
            <a:extLst>
              <a:ext uri="{FF2B5EF4-FFF2-40B4-BE49-F238E27FC236}">
                <a16:creationId xmlns:a16="http://schemas.microsoft.com/office/drawing/2014/main" id="{7379C22F-C4C7-99B2-2A1F-9539B52946D2}"/>
              </a:ext>
            </a:extLst>
          </p:cNvPr>
          <p:cNvPicPr>
            <a:picLocks noGrp="1" noChangeAspect="1"/>
          </p:cNvPicPr>
          <p:nvPr>
            <p:ph sz="half" idx="2"/>
          </p:nvPr>
        </p:nvPicPr>
        <p:blipFill>
          <a:blip r:embed="rId2">
            <a:extLst>
              <a:ext uri="{96DAC541-7B7A-43D3-8B79-37D633B846F1}">
                <asvg:svgBlip xmlns:asvg="http://schemas.microsoft.com/office/drawing/2016/SVG/main" r:embed="rId3"/>
              </a:ext>
            </a:extLst>
          </a:blip>
          <a:stretch>
            <a:fillRect/>
          </a:stretch>
        </p:blipFill>
        <p:spPr>
          <a:xfrm>
            <a:off x="990600" y="1690688"/>
            <a:ext cx="9328553" cy="4351338"/>
          </a:xfrm>
          <a:prstGeom prst="rect">
            <a:avLst/>
          </a:prstGeom>
        </p:spPr>
      </p:pic>
    </p:spTree>
    <p:extLst>
      <p:ext uri="{BB962C8B-B14F-4D97-AF65-F5344CB8AC3E}">
        <p14:creationId xmlns:p14="http://schemas.microsoft.com/office/powerpoint/2010/main" val="4170271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chor="ctr">
            <a:normAutofit/>
          </a:bodyPr>
          <a:lstStyle/>
          <a:p>
            <a:r>
              <a:rPr lang="en-ZA" sz="1800" dirty="0"/>
              <a:t>Kubernetes Cluster Architecture and Docker</a:t>
            </a:r>
            <a:endParaRPr lang="en-US" sz="1800" dirty="0">
              <a:solidFill>
                <a:srgbClr val="0068C1"/>
              </a:solidFill>
            </a:endParaRPr>
          </a:p>
        </p:txBody>
      </p:sp>
      <p:sp>
        <p:nvSpPr>
          <p:cNvPr id="3" name="Content Placeholder 2"/>
          <p:cNvSpPr>
            <a:spLocks noGrp="1"/>
          </p:cNvSpPr>
          <p:nvPr>
            <p:ph sz="half" idx="2"/>
          </p:nvPr>
        </p:nvSpPr>
        <p:spPr>
          <a:xfrm>
            <a:off x="819806" y="1600200"/>
            <a:ext cx="10515599" cy="4351338"/>
          </a:xfrm>
        </p:spPr>
        <p:txBody>
          <a:bodyPr>
            <a:noAutofit/>
          </a:bodyPr>
          <a:lstStyle/>
          <a:p>
            <a:r>
              <a:rPr lang="en-ZA" sz="1600" b="1" dirty="0"/>
              <a:t>Kubernetes Cluster Architecture</a:t>
            </a:r>
          </a:p>
          <a:p>
            <a:r>
              <a:rPr lang="en-ZA" sz="1600" dirty="0"/>
              <a:t>A Kubernetes cluster consists of several components that work together to manage the lifecycle of your applications. Some of the key components include:</a:t>
            </a:r>
          </a:p>
          <a:p>
            <a:pPr>
              <a:buFont typeface="Arial" panose="020B0604020202020204" pitchFamily="34" charset="0"/>
              <a:buChar char="•"/>
            </a:pPr>
            <a:r>
              <a:rPr lang="en-ZA" sz="1600" b="1" dirty="0"/>
              <a:t>Control Plane Components</a:t>
            </a:r>
            <a:r>
              <a:rPr lang="en-ZA" sz="1600" dirty="0"/>
              <a:t>:</a:t>
            </a:r>
          </a:p>
          <a:p>
            <a:pPr marL="742950" lvl="1" indent="-285750">
              <a:buFont typeface="Arial" panose="020B0604020202020204" pitchFamily="34" charset="0"/>
              <a:buChar char="•"/>
            </a:pPr>
            <a:r>
              <a:rPr lang="en-ZA" sz="1600" b="1" dirty="0" err="1"/>
              <a:t>kube-apiserver</a:t>
            </a:r>
            <a:r>
              <a:rPr lang="en-ZA" sz="1600" dirty="0"/>
              <a:t>: Exposes the Kubernetes API and serves as the front-end for the Kubernetes control plane.</a:t>
            </a:r>
          </a:p>
          <a:p>
            <a:pPr marL="742950" lvl="1" indent="-285750">
              <a:buFont typeface="Arial" panose="020B0604020202020204" pitchFamily="34" charset="0"/>
              <a:buChar char="•"/>
            </a:pPr>
            <a:r>
              <a:rPr lang="en-ZA" sz="1600" b="1" dirty="0" err="1"/>
              <a:t>etcd</a:t>
            </a:r>
            <a:r>
              <a:rPr lang="en-ZA" sz="1600" dirty="0"/>
              <a:t>: A distributed key-value store used to store cluster data, including configuration and state.</a:t>
            </a:r>
          </a:p>
          <a:p>
            <a:pPr marL="742950" lvl="1" indent="-285750">
              <a:buFont typeface="Arial" panose="020B0604020202020204" pitchFamily="34" charset="0"/>
              <a:buChar char="•"/>
            </a:pPr>
            <a:r>
              <a:rPr lang="en-ZA" sz="1600" b="1" dirty="0" err="1"/>
              <a:t>kube</a:t>
            </a:r>
            <a:r>
              <a:rPr lang="en-ZA" sz="1600" b="1" dirty="0"/>
              <a:t>-scheduler</a:t>
            </a:r>
            <a:r>
              <a:rPr lang="en-ZA" sz="1600" dirty="0"/>
              <a:t>: Assigns pods to nodes based on resource availability and other constraints.</a:t>
            </a:r>
          </a:p>
          <a:p>
            <a:pPr marL="742950" lvl="1" indent="-285750">
              <a:buFont typeface="Arial" panose="020B0604020202020204" pitchFamily="34" charset="0"/>
              <a:buChar char="•"/>
            </a:pPr>
            <a:r>
              <a:rPr lang="en-ZA" sz="1600" b="1" dirty="0" err="1"/>
              <a:t>kube</a:t>
            </a:r>
            <a:r>
              <a:rPr lang="en-ZA" sz="1600" b="1" dirty="0"/>
              <a:t>-controller-manager</a:t>
            </a:r>
            <a:r>
              <a:rPr lang="en-ZA" sz="1600" dirty="0"/>
              <a:t>: Manages various controllers that regulate the state of the cluster.</a:t>
            </a:r>
          </a:p>
          <a:p>
            <a:pPr>
              <a:buFont typeface="Arial" panose="020B0604020202020204" pitchFamily="34" charset="0"/>
              <a:buChar char="•"/>
            </a:pPr>
            <a:r>
              <a:rPr lang="en-ZA" sz="1600" b="1" dirty="0"/>
              <a:t>Node Components</a:t>
            </a:r>
            <a:r>
              <a:rPr lang="en-ZA" sz="1600" dirty="0"/>
              <a:t>:</a:t>
            </a:r>
          </a:p>
          <a:p>
            <a:pPr marL="742950" lvl="1" indent="-285750">
              <a:buFont typeface="Arial" panose="020B0604020202020204" pitchFamily="34" charset="0"/>
              <a:buChar char="•"/>
            </a:pPr>
            <a:r>
              <a:rPr lang="en-ZA" sz="1600" b="1" dirty="0" err="1"/>
              <a:t>kubelet</a:t>
            </a:r>
            <a:r>
              <a:rPr lang="en-ZA" sz="1600" dirty="0"/>
              <a:t>: An agent that runs on each node and is responsible for managing pods and their containers.</a:t>
            </a:r>
          </a:p>
          <a:p>
            <a:pPr marL="742950" lvl="1" indent="-285750">
              <a:buFont typeface="Arial" panose="020B0604020202020204" pitchFamily="34" charset="0"/>
              <a:buChar char="•"/>
            </a:pPr>
            <a:r>
              <a:rPr lang="en-ZA" sz="1600" b="1" dirty="0" err="1"/>
              <a:t>kube</a:t>
            </a:r>
            <a:r>
              <a:rPr lang="en-ZA" sz="1600" b="1" dirty="0"/>
              <a:t>-proxy</a:t>
            </a:r>
            <a:r>
              <a:rPr lang="en-ZA" sz="1600" dirty="0"/>
              <a:t>: Maintains network rules on nodes and enables communication between pods across the cluster.</a:t>
            </a:r>
          </a:p>
          <a:p>
            <a:pPr marL="742950" lvl="1" indent="-285750">
              <a:buFont typeface="Arial" panose="020B0604020202020204" pitchFamily="34" charset="0"/>
              <a:buChar char="•"/>
            </a:pPr>
            <a:r>
              <a:rPr lang="en-ZA" sz="1600" b="1" dirty="0"/>
              <a:t>Container Runtime</a:t>
            </a:r>
            <a:r>
              <a:rPr lang="en-ZA" sz="1600" dirty="0"/>
              <a:t>: The software that runs containers, such as Docker or </a:t>
            </a:r>
            <a:r>
              <a:rPr lang="en-ZA" sz="1600" dirty="0" err="1"/>
              <a:t>containerd</a:t>
            </a:r>
            <a:r>
              <a:rPr lang="en-ZA" sz="1600" dirty="0"/>
              <a:t>.</a:t>
            </a:r>
          </a:p>
          <a:p>
            <a:endParaRPr lang="en-ZA" sz="2000" dirty="0"/>
          </a:p>
        </p:txBody>
      </p:sp>
    </p:spTree>
    <p:extLst>
      <p:ext uri="{BB962C8B-B14F-4D97-AF65-F5344CB8AC3E}">
        <p14:creationId xmlns:p14="http://schemas.microsoft.com/office/powerpoint/2010/main" val="15484060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chor="ctr">
            <a:normAutofit/>
          </a:bodyPr>
          <a:lstStyle/>
          <a:p>
            <a:r>
              <a:rPr lang="en-ZA" sz="2400" dirty="0"/>
              <a:t>Overview of Helm Features and Architecture</a:t>
            </a:r>
            <a:endParaRPr lang="en-US" sz="2400" dirty="0">
              <a:solidFill>
                <a:srgbClr val="0068C1"/>
              </a:solidFill>
            </a:endParaRPr>
          </a:p>
        </p:txBody>
      </p:sp>
      <p:pic>
        <p:nvPicPr>
          <p:cNvPr id="5" name="Content Placeholder 4">
            <a:extLst>
              <a:ext uri="{FF2B5EF4-FFF2-40B4-BE49-F238E27FC236}">
                <a16:creationId xmlns:a16="http://schemas.microsoft.com/office/drawing/2014/main" id="{893707F1-C80C-1E0C-65D3-C22843D1F82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38200" y="1600200"/>
            <a:ext cx="10210799" cy="4351338"/>
          </a:xfrm>
        </p:spPr>
      </p:pic>
    </p:spTree>
    <p:extLst>
      <p:ext uri="{BB962C8B-B14F-4D97-AF65-F5344CB8AC3E}">
        <p14:creationId xmlns:p14="http://schemas.microsoft.com/office/powerpoint/2010/main" val="957012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chor="ctr">
            <a:normAutofit/>
          </a:bodyPr>
          <a:lstStyle/>
          <a:p>
            <a:r>
              <a:rPr lang="en-ZA" sz="2400" dirty="0"/>
              <a:t>Overview of Helm Features and Architecture</a:t>
            </a:r>
            <a:endParaRPr lang="en-US" sz="2400" dirty="0">
              <a:solidFill>
                <a:srgbClr val="0068C1"/>
              </a:solidFill>
            </a:endParaRPr>
          </a:p>
        </p:txBody>
      </p:sp>
      <p:sp>
        <p:nvSpPr>
          <p:cNvPr id="3" name="Content Placeholder 2"/>
          <p:cNvSpPr>
            <a:spLocks noGrp="1"/>
          </p:cNvSpPr>
          <p:nvPr>
            <p:ph sz="half" idx="2"/>
          </p:nvPr>
        </p:nvSpPr>
        <p:spPr>
          <a:xfrm>
            <a:off x="819806" y="1600200"/>
            <a:ext cx="10515599" cy="4351338"/>
          </a:xfrm>
        </p:spPr>
        <p:txBody>
          <a:bodyPr>
            <a:noAutofit/>
          </a:bodyPr>
          <a:lstStyle/>
          <a:p>
            <a:pPr marL="0" indent="0">
              <a:buNone/>
            </a:pPr>
            <a:r>
              <a:rPr lang="en-ZA" sz="2000" b="1" dirty="0"/>
              <a:t>Key Features of Helm</a:t>
            </a:r>
          </a:p>
          <a:p>
            <a:pPr marL="0" indent="0">
              <a:buNone/>
            </a:pPr>
            <a:r>
              <a:rPr lang="en-ZA" sz="2000" b="1" dirty="0"/>
              <a:t>Charts</a:t>
            </a:r>
            <a:r>
              <a:rPr lang="en-ZA" sz="2000" dirty="0"/>
              <a:t>: Packages of pre-configured Kubernetes resources that can be easily shared and reused.</a:t>
            </a:r>
          </a:p>
          <a:p>
            <a:pPr marL="0" indent="0">
              <a:buNone/>
            </a:pPr>
            <a:r>
              <a:rPr lang="en-ZA" sz="2000" b="1" dirty="0"/>
              <a:t>Templates</a:t>
            </a:r>
            <a:r>
              <a:rPr lang="en-ZA" sz="2000" dirty="0"/>
              <a:t>: Allows you to use Go templates to customize Kubernetes resource definitions.</a:t>
            </a:r>
          </a:p>
          <a:p>
            <a:pPr marL="0" indent="0">
              <a:buNone/>
            </a:pPr>
            <a:r>
              <a:rPr lang="en-ZA" sz="2000" b="1" dirty="0"/>
              <a:t>Dependencies</a:t>
            </a:r>
            <a:r>
              <a:rPr lang="en-ZA" sz="2000" dirty="0"/>
              <a:t>: Supports dependencies between charts, making it easy to manage complex applications.</a:t>
            </a:r>
          </a:p>
          <a:p>
            <a:pPr marL="0" indent="0">
              <a:buNone/>
            </a:pPr>
            <a:r>
              <a:rPr lang="en-ZA" sz="2000" b="1" dirty="0"/>
              <a:t>Release Management</a:t>
            </a:r>
            <a:r>
              <a:rPr lang="en-ZA" sz="2000" dirty="0"/>
              <a:t>: Tracks releases of applications, making it easy to roll back to previous versions.</a:t>
            </a:r>
          </a:p>
          <a:p>
            <a:pPr marL="0" indent="0">
              <a:buNone/>
            </a:pPr>
            <a:r>
              <a:rPr lang="en-ZA" sz="2000" b="1" dirty="0"/>
              <a:t>Hooks</a:t>
            </a:r>
            <a:r>
              <a:rPr lang="en-ZA" sz="2000" dirty="0"/>
              <a:t>: Allows you to run scripts at various points during the lifecycle of a chart (e.g., before installation, after deletion).</a:t>
            </a:r>
          </a:p>
          <a:p>
            <a:pPr marL="0" indent="0">
              <a:buNone/>
            </a:pPr>
            <a:r>
              <a:rPr lang="en-ZA" sz="2000" b="1" dirty="0"/>
              <a:t>Repositories</a:t>
            </a:r>
            <a:r>
              <a:rPr lang="en-ZA" sz="2000" dirty="0"/>
              <a:t>: Supports multiple repositories for storing and sharing charts.</a:t>
            </a:r>
          </a:p>
          <a:p>
            <a:endParaRPr lang="en-ZA" sz="2000" dirty="0"/>
          </a:p>
        </p:txBody>
      </p:sp>
    </p:spTree>
    <p:extLst>
      <p:ext uri="{BB962C8B-B14F-4D97-AF65-F5344CB8AC3E}">
        <p14:creationId xmlns:p14="http://schemas.microsoft.com/office/powerpoint/2010/main" val="11344200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chor="ctr">
            <a:normAutofit/>
          </a:bodyPr>
          <a:lstStyle/>
          <a:p>
            <a:r>
              <a:rPr lang="en-ZA" sz="2000" dirty="0"/>
              <a:t>Overview of Helm Features and Architecture</a:t>
            </a:r>
            <a:endParaRPr lang="en-US" sz="2000" dirty="0">
              <a:solidFill>
                <a:srgbClr val="0068C1"/>
              </a:solidFill>
            </a:endParaRPr>
          </a:p>
        </p:txBody>
      </p:sp>
      <p:sp>
        <p:nvSpPr>
          <p:cNvPr id="3" name="Content Placeholder 2"/>
          <p:cNvSpPr>
            <a:spLocks noGrp="1"/>
          </p:cNvSpPr>
          <p:nvPr>
            <p:ph sz="half" idx="2"/>
          </p:nvPr>
        </p:nvSpPr>
        <p:spPr>
          <a:xfrm>
            <a:off x="819806" y="1600200"/>
            <a:ext cx="10515599" cy="4351338"/>
          </a:xfrm>
        </p:spPr>
        <p:txBody>
          <a:bodyPr>
            <a:noAutofit/>
          </a:bodyPr>
          <a:lstStyle/>
          <a:p>
            <a:pPr marL="0" indent="0">
              <a:buNone/>
            </a:pPr>
            <a:r>
              <a:rPr lang="en-ZA" sz="1800" b="1" dirty="0"/>
              <a:t>Helm Architecture</a:t>
            </a:r>
          </a:p>
          <a:p>
            <a:pPr marL="0" indent="0">
              <a:buNone/>
            </a:pPr>
            <a:r>
              <a:rPr lang="en-ZA" sz="1800" b="1" dirty="0"/>
              <a:t>Client</a:t>
            </a:r>
            <a:r>
              <a:rPr lang="en-ZA" sz="1800" dirty="0"/>
              <a:t>: The Helm command-line interface (CLI) that allows you to interact with the Helm server and manage charts.</a:t>
            </a:r>
          </a:p>
          <a:p>
            <a:pPr marL="0" indent="0">
              <a:buNone/>
            </a:pPr>
            <a:r>
              <a:rPr lang="en-ZA" sz="1800" b="1" dirty="0"/>
              <a:t>Server (Tiller)</a:t>
            </a:r>
            <a:r>
              <a:rPr lang="en-ZA" sz="1800" dirty="0"/>
              <a:t>: Deprecated in Helm v3. Tiller was the server-side component of Helm responsible for managing the lifecycle of charts. It interacted with the Kubernetes API server to install, upgrade, and delete charts. In Helm v3, Tiller has been removed, and Helm now interacts directly with the Kubernetes API server.</a:t>
            </a:r>
          </a:p>
          <a:p>
            <a:pPr marL="0" indent="0">
              <a:buNone/>
            </a:pPr>
            <a:r>
              <a:rPr lang="en-ZA" sz="1800" b="1" dirty="0"/>
              <a:t>Chart Repository</a:t>
            </a:r>
            <a:r>
              <a:rPr lang="en-ZA" sz="1800" dirty="0"/>
              <a:t>: A repository that stores Helm charts. Helm can install charts from a variety of repositories, including the official Helm Hub and custom repositories.</a:t>
            </a:r>
          </a:p>
          <a:p>
            <a:pPr marL="0" indent="0">
              <a:buNone/>
            </a:pPr>
            <a:r>
              <a:rPr lang="en-ZA" sz="1800" b="1" dirty="0"/>
              <a:t>Kubernetes API Server</a:t>
            </a:r>
            <a:r>
              <a:rPr lang="en-ZA" sz="1800" dirty="0"/>
              <a:t>: The central component of a Kubernetes cluster that stores the cluster state and manages the lifecycle of Kubernetes resources.</a:t>
            </a:r>
          </a:p>
          <a:p>
            <a:pPr marL="0" indent="0">
              <a:buNone/>
            </a:pPr>
            <a:r>
              <a:rPr lang="en-ZA" sz="1800" b="1" dirty="0" err="1"/>
              <a:t>Kubectl</a:t>
            </a:r>
            <a:r>
              <a:rPr lang="en-ZA" sz="1800" dirty="0"/>
              <a:t>: The Kubernetes command-line tool used to interact with the Kubernetes API server. Helm uses </a:t>
            </a:r>
            <a:r>
              <a:rPr lang="en-ZA" sz="1800" dirty="0" err="1"/>
              <a:t>kubectl</a:t>
            </a:r>
            <a:r>
              <a:rPr lang="en-ZA" sz="1800" dirty="0"/>
              <a:t> to deploy and manage Kubernetes resources.</a:t>
            </a:r>
          </a:p>
          <a:p>
            <a:endParaRPr lang="en-ZA" sz="2000" dirty="0"/>
          </a:p>
        </p:txBody>
      </p:sp>
    </p:spTree>
    <p:extLst>
      <p:ext uri="{BB962C8B-B14F-4D97-AF65-F5344CB8AC3E}">
        <p14:creationId xmlns:p14="http://schemas.microsoft.com/office/powerpoint/2010/main" val="35116932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0"/>
            <a:ext cx="10515600" cy="1325563"/>
          </a:xfrm>
        </p:spPr>
        <p:txBody>
          <a:bodyPr anchor="ctr">
            <a:normAutofit/>
          </a:bodyPr>
          <a:lstStyle/>
          <a:p>
            <a:r>
              <a:rPr lang="en-ZA" sz="1600" b="0" i="0" dirty="0">
                <a:solidFill>
                  <a:srgbClr val="0068C1"/>
                </a:solidFill>
                <a:effectLst/>
                <a:highlight>
                  <a:srgbClr val="FFFFFF"/>
                </a:highlight>
                <a:latin typeface="Poppins" pitchFamily="2" charset="77"/>
              </a:rPr>
              <a:t>Navigating the Kubernetes Dashboard and Helm CLI</a:t>
            </a:r>
            <a:endParaRPr lang="en-US" sz="1600" dirty="0">
              <a:solidFill>
                <a:srgbClr val="0068C1"/>
              </a:solidFill>
            </a:endParaRPr>
          </a:p>
        </p:txBody>
      </p:sp>
      <p:sp>
        <p:nvSpPr>
          <p:cNvPr id="3" name="Content Placeholder 2"/>
          <p:cNvSpPr>
            <a:spLocks noGrp="1"/>
          </p:cNvSpPr>
          <p:nvPr>
            <p:ph sz="half" idx="2"/>
          </p:nvPr>
        </p:nvSpPr>
        <p:spPr>
          <a:xfrm>
            <a:off x="838200" y="1143000"/>
            <a:ext cx="10515599" cy="4351338"/>
          </a:xfrm>
        </p:spPr>
        <p:txBody>
          <a:bodyPr>
            <a:noAutofit/>
          </a:bodyPr>
          <a:lstStyle/>
          <a:p>
            <a:pPr marL="0" indent="0">
              <a:buNone/>
            </a:pPr>
            <a:r>
              <a:rPr lang="en-ZA" sz="1600" b="1" dirty="0"/>
              <a:t>Install the Kubernetes Dashboard</a:t>
            </a:r>
          </a:p>
          <a:p>
            <a:pPr marL="0" indent="0">
              <a:buNone/>
            </a:pPr>
            <a:r>
              <a:rPr lang="en-ZA" sz="1600" b="1" dirty="0"/>
              <a:t>Deploy the Dashboard</a:t>
            </a:r>
            <a:r>
              <a:rPr lang="en-ZA" sz="1600" dirty="0"/>
              <a:t>:</a:t>
            </a:r>
          </a:p>
          <a:p>
            <a:pPr marL="0" indent="0">
              <a:buNone/>
            </a:pPr>
            <a:r>
              <a:rPr lang="en-ZA" sz="1600" dirty="0" err="1">
                <a:solidFill>
                  <a:srgbClr val="FF0000"/>
                </a:solidFill>
              </a:rPr>
              <a:t>kubectl</a:t>
            </a:r>
            <a:r>
              <a:rPr lang="en-ZA" sz="1600" dirty="0">
                <a:solidFill>
                  <a:srgbClr val="FF0000"/>
                </a:solidFill>
              </a:rPr>
              <a:t> apply -f https://</a:t>
            </a:r>
            <a:r>
              <a:rPr lang="en-ZA" sz="1600" dirty="0" err="1">
                <a:solidFill>
                  <a:srgbClr val="FF0000"/>
                </a:solidFill>
              </a:rPr>
              <a:t>raw.githubusercontent.com</a:t>
            </a:r>
            <a:r>
              <a:rPr lang="en-ZA" sz="1600" dirty="0">
                <a:solidFill>
                  <a:srgbClr val="FF0000"/>
                </a:solidFill>
              </a:rPr>
              <a:t>/</a:t>
            </a:r>
            <a:r>
              <a:rPr lang="en-ZA" sz="1600" dirty="0" err="1">
                <a:solidFill>
                  <a:srgbClr val="FF0000"/>
                </a:solidFill>
              </a:rPr>
              <a:t>kubernetes</a:t>
            </a:r>
            <a:r>
              <a:rPr lang="en-ZA" sz="1600" dirty="0">
                <a:solidFill>
                  <a:srgbClr val="FF0000"/>
                </a:solidFill>
              </a:rPr>
              <a:t>/dashboard/v2.0.0/</a:t>
            </a:r>
            <a:r>
              <a:rPr lang="en-ZA" sz="1600" dirty="0" err="1">
                <a:solidFill>
                  <a:srgbClr val="FF0000"/>
                </a:solidFill>
              </a:rPr>
              <a:t>aio</a:t>
            </a:r>
            <a:r>
              <a:rPr lang="en-ZA" sz="1600" dirty="0">
                <a:solidFill>
                  <a:srgbClr val="FF0000"/>
                </a:solidFill>
              </a:rPr>
              <a:t>/deploy/</a:t>
            </a:r>
            <a:r>
              <a:rPr lang="en-ZA" sz="1600" dirty="0" err="1">
                <a:solidFill>
                  <a:srgbClr val="FF0000"/>
                </a:solidFill>
              </a:rPr>
              <a:t>recommended.yam</a:t>
            </a:r>
            <a:r>
              <a:rPr lang="en-ZA" sz="1600" dirty="0" err="1"/>
              <a:t>l</a:t>
            </a:r>
            <a:endParaRPr lang="en-ZA" sz="1600" dirty="0"/>
          </a:p>
          <a:p>
            <a:pPr marL="0" indent="0">
              <a:buNone/>
            </a:pPr>
            <a:endParaRPr lang="en-ZA" sz="1600" dirty="0"/>
          </a:p>
          <a:p>
            <a:pPr marL="0" indent="0">
              <a:buNone/>
            </a:pPr>
            <a:r>
              <a:rPr lang="en-ZA" sz="1600" b="1" dirty="0"/>
              <a:t>Create a </a:t>
            </a:r>
            <a:r>
              <a:rPr lang="en-ZA" sz="1600" b="1" dirty="0" err="1"/>
              <a:t>ClusterRoleBinding</a:t>
            </a:r>
            <a:r>
              <a:rPr lang="en-ZA" sz="1600" dirty="0"/>
              <a:t>:</a:t>
            </a:r>
          </a:p>
          <a:p>
            <a:pPr marL="0" indent="0">
              <a:buNone/>
            </a:pPr>
            <a:r>
              <a:rPr lang="en-ZA" sz="1600" dirty="0" err="1">
                <a:solidFill>
                  <a:srgbClr val="FF0000"/>
                </a:solidFill>
              </a:rPr>
              <a:t>kubectl</a:t>
            </a:r>
            <a:r>
              <a:rPr lang="en-ZA" sz="1600" dirty="0">
                <a:solidFill>
                  <a:srgbClr val="FF0000"/>
                </a:solidFill>
              </a:rPr>
              <a:t> create </a:t>
            </a:r>
            <a:r>
              <a:rPr lang="en-ZA" sz="1600" dirty="0" err="1">
                <a:solidFill>
                  <a:srgbClr val="FF0000"/>
                </a:solidFill>
              </a:rPr>
              <a:t>clusterrolebinding</a:t>
            </a:r>
            <a:r>
              <a:rPr lang="en-ZA" sz="1600" dirty="0">
                <a:solidFill>
                  <a:srgbClr val="FF0000"/>
                </a:solidFill>
              </a:rPr>
              <a:t> dashboard-admin-</a:t>
            </a:r>
            <a:r>
              <a:rPr lang="en-ZA" sz="1600" dirty="0" err="1">
                <a:solidFill>
                  <a:srgbClr val="FF0000"/>
                </a:solidFill>
              </a:rPr>
              <a:t>sa</a:t>
            </a:r>
            <a:r>
              <a:rPr lang="en-ZA" sz="1600" dirty="0">
                <a:solidFill>
                  <a:srgbClr val="FF0000"/>
                </a:solidFill>
              </a:rPr>
              <a:t> \</a:t>
            </a:r>
          </a:p>
          <a:p>
            <a:pPr marL="0" indent="0">
              <a:buNone/>
            </a:pPr>
            <a:r>
              <a:rPr lang="en-ZA" sz="1600" dirty="0">
                <a:solidFill>
                  <a:srgbClr val="FF0000"/>
                </a:solidFill>
              </a:rPr>
              <a:t>  --</a:t>
            </a:r>
            <a:r>
              <a:rPr lang="en-ZA" sz="1600" dirty="0" err="1">
                <a:solidFill>
                  <a:srgbClr val="FF0000"/>
                </a:solidFill>
              </a:rPr>
              <a:t>clusterrole</a:t>
            </a:r>
            <a:r>
              <a:rPr lang="en-ZA" sz="1600" dirty="0">
                <a:solidFill>
                  <a:srgbClr val="FF0000"/>
                </a:solidFill>
              </a:rPr>
              <a:t>=cluster-admin \</a:t>
            </a:r>
          </a:p>
          <a:p>
            <a:pPr marL="0" indent="0">
              <a:buNone/>
            </a:pPr>
            <a:r>
              <a:rPr lang="en-ZA" sz="1600" dirty="0">
                <a:solidFill>
                  <a:srgbClr val="FF0000"/>
                </a:solidFill>
              </a:rPr>
              <a:t>  --</a:t>
            </a:r>
            <a:r>
              <a:rPr lang="en-ZA" sz="1600" dirty="0" err="1">
                <a:solidFill>
                  <a:srgbClr val="FF0000"/>
                </a:solidFill>
              </a:rPr>
              <a:t>serviceaccount</a:t>
            </a:r>
            <a:r>
              <a:rPr lang="en-ZA" sz="1600" dirty="0">
                <a:solidFill>
                  <a:srgbClr val="FF0000"/>
                </a:solidFill>
              </a:rPr>
              <a:t>=</a:t>
            </a:r>
            <a:r>
              <a:rPr lang="en-ZA" sz="1600" dirty="0" err="1">
                <a:solidFill>
                  <a:srgbClr val="FF0000"/>
                </a:solidFill>
              </a:rPr>
              <a:t>kubernetes-dashboard:kubernetes-dashboard</a:t>
            </a:r>
            <a:endParaRPr lang="en-ZA" sz="1600" dirty="0">
              <a:solidFill>
                <a:srgbClr val="FF0000"/>
              </a:solidFill>
            </a:endParaRPr>
          </a:p>
          <a:p>
            <a:pPr marL="0" indent="0">
              <a:buNone/>
            </a:pPr>
            <a:r>
              <a:rPr lang="en-ZA" sz="1600" b="1" dirty="0"/>
              <a:t>Get the Dashboard URL</a:t>
            </a:r>
            <a:r>
              <a:rPr lang="en-ZA" sz="1600" dirty="0"/>
              <a:t>:</a:t>
            </a:r>
          </a:p>
          <a:p>
            <a:pPr marL="0" indent="0">
              <a:buNone/>
            </a:pPr>
            <a:r>
              <a:rPr lang="en-ZA" sz="1600" dirty="0" err="1">
                <a:solidFill>
                  <a:srgbClr val="FF0000"/>
                </a:solidFill>
              </a:rPr>
              <a:t>minikube</a:t>
            </a:r>
            <a:r>
              <a:rPr lang="en-ZA" sz="1600" dirty="0">
                <a:solidFill>
                  <a:srgbClr val="FF0000"/>
                </a:solidFill>
              </a:rPr>
              <a:t> dashboard --</a:t>
            </a:r>
            <a:r>
              <a:rPr lang="en-ZA" sz="1600" dirty="0" err="1">
                <a:solidFill>
                  <a:srgbClr val="FF0000"/>
                </a:solidFill>
              </a:rPr>
              <a:t>url</a:t>
            </a:r>
            <a:endParaRPr lang="en-ZA" sz="1600" dirty="0">
              <a:solidFill>
                <a:srgbClr val="FF0000"/>
              </a:solidFill>
            </a:endParaRPr>
          </a:p>
          <a:p>
            <a:pPr marL="0" indent="0">
              <a:buNone/>
            </a:pPr>
            <a:endParaRPr lang="en-ZA" sz="1600" dirty="0"/>
          </a:p>
          <a:p>
            <a:pPr marL="0" indent="0">
              <a:buNone/>
            </a:pPr>
            <a:r>
              <a:rPr lang="en-ZA" sz="1600" b="1" dirty="0"/>
              <a:t>Access the Dashboard</a:t>
            </a:r>
            <a:r>
              <a:rPr lang="en-ZA" sz="1600" dirty="0"/>
              <a:t>:</a:t>
            </a:r>
          </a:p>
          <a:p>
            <a:pPr marL="0" indent="0">
              <a:buNone/>
            </a:pPr>
            <a:r>
              <a:rPr lang="en-ZA" sz="1600" dirty="0"/>
              <a:t>Open the URL in your web browser to access the Kubernetes Dashboard. You may be prompted to log in; use the token method and enter the token printed by the following command:</a:t>
            </a:r>
          </a:p>
          <a:p>
            <a:pPr marL="0" indent="0">
              <a:buNone/>
            </a:pPr>
            <a:r>
              <a:rPr lang="en-ZA" sz="1600" dirty="0" err="1">
                <a:solidFill>
                  <a:srgbClr val="FF0000"/>
                </a:solidFill>
              </a:rPr>
              <a:t>kubectl</a:t>
            </a:r>
            <a:r>
              <a:rPr lang="en-ZA" sz="1600" dirty="0">
                <a:solidFill>
                  <a:srgbClr val="FF0000"/>
                </a:solidFill>
              </a:rPr>
              <a:t> -n </a:t>
            </a:r>
            <a:r>
              <a:rPr lang="en-ZA" sz="1600" dirty="0" err="1">
                <a:solidFill>
                  <a:srgbClr val="FF0000"/>
                </a:solidFill>
              </a:rPr>
              <a:t>kubernetes</a:t>
            </a:r>
            <a:r>
              <a:rPr lang="en-ZA" sz="1600" dirty="0">
                <a:solidFill>
                  <a:srgbClr val="FF0000"/>
                </a:solidFill>
              </a:rPr>
              <a:t>-dashboard describe secret $(</a:t>
            </a:r>
            <a:r>
              <a:rPr lang="en-ZA" sz="1600" dirty="0" err="1">
                <a:solidFill>
                  <a:srgbClr val="FF0000"/>
                </a:solidFill>
              </a:rPr>
              <a:t>kubectl</a:t>
            </a:r>
            <a:r>
              <a:rPr lang="en-ZA" sz="1600" dirty="0">
                <a:solidFill>
                  <a:srgbClr val="FF0000"/>
                </a:solidFill>
              </a:rPr>
              <a:t> -n </a:t>
            </a:r>
            <a:r>
              <a:rPr lang="en-ZA" sz="1600" dirty="0" err="1">
                <a:solidFill>
                  <a:srgbClr val="FF0000"/>
                </a:solidFill>
              </a:rPr>
              <a:t>kubernetes</a:t>
            </a:r>
            <a:r>
              <a:rPr lang="en-ZA" sz="1600" dirty="0">
                <a:solidFill>
                  <a:srgbClr val="FF0000"/>
                </a:solidFill>
              </a:rPr>
              <a:t>-dashboard get secret | grep </a:t>
            </a:r>
            <a:r>
              <a:rPr lang="en-ZA" sz="1600" dirty="0" err="1">
                <a:solidFill>
                  <a:srgbClr val="FF0000"/>
                </a:solidFill>
              </a:rPr>
              <a:t>kubernetes</a:t>
            </a:r>
            <a:r>
              <a:rPr lang="en-ZA" sz="1600" dirty="0">
                <a:solidFill>
                  <a:srgbClr val="FF0000"/>
                </a:solidFill>
              </a:rPr>
              <a:t>-dashboard | awk '{print $1}')</a:t>
            </a:r>
          </a:p>
          <a:p>
            <a:endParaRPr lang="en-ZA" sz="2000" dirty="0"/>
          </a:p>
        </p:txBody>
      </p:sp>
    </p:spTree>
    <p:extLst>
      <p:ext uri="{BB962C8B-B14F-4D97-AF65-F5344CB8AC3E}">
        <p14:creationId xmlns:p14="http://schemas.microsoft.com/office/powerpoint/2010/main" val="29860390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0"/>
            <a:ext cx="10515600" cy="1325563"/>
          </a:xfrm>
        </p:spPr>
        <p:txBody>
          <a:bodyPr anchor="ctr">
            <a:normAutofit/>
          </a:bodyPr>
          <a:lstStyle/>
          <a:p>
            <a:r>
              <a:rPr lang="en-ZA" sz="2000" b="0" i="0" dirty="0">
                <a:solidFill>
                  <a:srgbClr val="0068C1"/>
                </a:solidFill>
                <a:effectLst/>
                <a:highlight>
                  <a:srgbClr val="FFFFFF"/>
                </a:highlight>
                <a:latin typeface="Poppins" pitchFamily="2" charset="77"/>
              </a:rPr>
              <a:t>Create helm chart</a:t>
            </a:r>
            <a:endParaRPr lang="en-US" sz="2000" dirty="0">
              <a:solidFill>
                <a:srgbClr val="0068C1"/>
              </a:solidFill>
            </a:endParaRPr>
          </a:p>
        </p:txBody>
      </p:sp>
      <p:sp>
        <p:nvSpPr>
          <p:cNvPr id="3" name="Content Placeholder 2"/>
          <p:cNvSpPr>
            <a:spLocks noGrp="1"/>
          </p:cNvSpPr>
          <p:nvPr>
            <p:ph sz="half" idx="2"/>
          </p:nvPr>
        </p:nvSpPr>
        <p:spPr>
          <a:xfrm>
            <a:off x="838200" y="1143000"/>
            <a:ext cx="10515599" cy="4351338"/>
          </a:xfrm>
        </p:spPr>
        <p:txBody>
          <a:bodyPr>
            <a:noAutofit/>
          </a:bodyPr>
          <a:lstStyle/>
          <a:p>
            <a:pPr marL="0" indent="0">
              <a:buNone/>
            </a:pPr>
            <a:r>
              <a:rPr lang="en-ZA" sz="1100" b="1" dirty="0"/>
              <a:t>Create a New Chart</a:t>
            </a:r>
          </a:p>
          <a:p>
            <a:pPr marL="0" indent="0">
              <a:buNone/>
            </a:pPr>
            <a:r>
              <a:rPr lang="en-ZA" sz="1100" dirty="0"/>
              <a:t>Use the Helm CLI to create a new chart. Replace </a:t>
            </a:r>
            <a:r>
              <a:rPr lang="en-ZA" sz="1100" dirty="0" err="1"/>
              <a:t>mychart</a:t>
            </a:r>
            <a:r>
              <a:rPr lang="en-ZA" sz="1100" dirty="0"/>
              <a:t> with the name of your chart:</a:t>
            </a:r>
          </a:p>
          <a:p>
            <a:pPr marL="0" indent="0">
              <a:buNone/>
            </a:pPr>
            <a:r>
              <a:rPr lang="en-ZA" sz="2000" dirty="0">
                <a:solidFill>
                  <a:srgbClr val="FF0000"/>
                </a:solidFill>
              </a:rPr>
              <a:t>helm create </a:t>
            </a:r>
            <a:r>
              <a:rPr lang="en-ZA" sz="2000" dirty="0" err="1">
                <a:solidFill>
                  <a:srgbClr val="FF0000"/>
                </a:solidFill>
              </a:rPr>
              <a:t>mychart</a:t>
            </a:r>
            <a:endParaRPr lang="en-ZA" sz="2000" dirty="0">
              <a:solidFill>
                <a:srgbClr val="FF0000"/>
              </a:solidFill>
            </a:endParaRPr>
          </a:p>
          <a:p>
            <a:pPr marL="0" indent="0">
              <a:buNone/>
            </a:pPr>
            <a:r>
              <a:rPr lang="en-ZA" sz="1400" dirty="0" err="1"/>
              <a:t>mychart</a:t>
            </a:r>
            <a:r>
              <a:rPr lang="en-ZA" sz="1400" dirty="0"/>
              <a:t>/</a:t>
            </a:r>
          </a:p>
          <a:p>
            <a:pPr marL="0" indent="0">
              <a:buNone/>
            </a:pPr>
            <a:r>
              <a:rPr lang="en-ZA" sz="1400" dirty="0"/>
              <a:t>├── charts/</a:t>
            </a:r>
          </a:p>
          <a:p>
            <a:pPr marL="0" indent="0">
              <a:buNone/>
            </a:pPr>
            <a:r>
              <a:rPr lang="en-ZA" sz="1400" dirty="0"/>
              <a:t>├── </a:t>
            </a:r>
            <a:r>
              <a:rPr lang="en-ZA" sz="1400" dirty="0" err="1"/>
              <a:t>Chart.yaml</a:t>
            </a:r>
            <a:endParaRPr lang="en-ZA" sz="1400" dirty="0"/>
          </a:p>
          <a:p>
            <a:pPr marL="0" indent="0">
              <a:buNone/>
            </a:pPr>
            <a:r>
              <a:rPr lang="en-ZA" sz="1400" dirty="0"/>
              <a:t>├── templates/</a:t>
            </a:r>
          </a:p>
          <a:p>
            <a:pPr marL="0" indent="0">
              <a:buNone/>
            </a:pPr>
            <a:r>
              <a:rPr lang="en-ZA" sz="1400" dirty="0"/>
              <a:t>│   ├── </a:t>
            </a:r>
            <a:r>
              <a:rPr lang="en-ZA" sz="1400" dirty="0" err="1"/>
              <a:t>deployment.yaml</a:t>
            </a:r>
            <a:endParaRPr lang="en-ZA" sz="1400" dirty="0"/>
          </a:p>
          <a:p>
            <a:pPr marL="0" indent="0">
              <a:buNone/>
            </a:pPr>
            <a:r>
              <a:rPr lang="en-ZA" sz="1400" dirty="0"/>
              <a:t>│   ├── _</a:t>
            </a:r>
            <a:r>
              <a:rPr lang="en-ZA" sz="1400" dirty="0" err="1"/>
              <a:t>helpers.tpl</a:t>
            </a:r>
            <a:endParaRPr lang="en-ZA" sz="1400" dirty="0"/>
          </a:p>
          <a:p>
            <a:pPr marL="0" indent="0">
              <a:buNone/>
            </a:pPr>
            <a:r>
              <a:rPr lang="en-ZA" sz="1400" dirty="0"/>
              <a:t>│   ├── </a:t>
            </a:r>
            <a:r>
              <a:rPr lang="en-ZA" sz="1400" dirty="0" err="1"/>
              <a:t>hpa.yaml</a:t>
            </a:r>
            <a:endParaRPr lang="en-ZA" sz="1400" dirty="0"/>
          </a:p>
          <a:p>
            <a:pPr marL="0" indent="0">
              <a:buNone/>
            </a:pPr>
            <a:r>
              <a:rPr lang="en-ZA" sz="1400" dirty="0"/>
              <a:t>│   ├── </a:t>
            </a:r>
            <a:r>
              <a:rPr lang="en-ZA" sz="1400" dirty="0" err="1"/>
              <a:t>ingress.yaml</a:t>
            </a:r>
            <a:endParaRPr lang="en-ZA" sz="1400" dirty="0"/>
          </a:p>
          <a:p>
            <a:pPr marL="0" indent="0">
              <a:buNone/>
            </a:pPr>
            <a:r>
              <a:rPr lang="en-ZA" sz="1400" dirty="0"/>
              <a:t>│   ├── </a:t>
            </a:r>
            <a:r>
              <a:rPr lang="en-ZA" sz="1400" dirty="0" err="1"/>
              <a:t>NOTES.txt</a:t>
            </a:r>
            <a:endParaRPr lang="en-ZA" sz="1400" dirty="0"/>
          </a:p>
          <a:p>
            <a:pPr marL="0" indent="0">
              <a:buNone/>
            </a:pPr>
            <a:r>
              <a:rPr lang="en-ZA" sz="1400" dirty="0"/>
              <a:t>│   ├── </a:t>
            </a:r>
            <a:r>
              <a:rPr lang="en-ZA" sz="1400" dirty="0" err="1"/>
              <a:t>serviceaccount.yaml</a:t>
            </a:r>
            <a:endParaRPr lang="en-ZA" sz="1400" dirty="0"/>
          </a:p>
          <a:p>
            <a:pPr marL="0" indent="0">
              <a:buNone/>
            </a:pPr>
            <a:r>
              <a:rPr lang="en-ZA" sz="1400" dirty="0"/>
              <a:t>│   ├── </a:t>
            </a:r>
            <a:r>
              <a:rPr lang="en-ZA" sz="1400" dirty="0" err="1"/>
              <a:t>service.yaml</a:t>
            </a:r>
            <a:endParaRPr lang="en-ZA" sz="1400" dirty="0"/>
          </a:p>
          <a:p>
            <a:pPr marL="0" indent="0">
              <a:buNone/>
            </a:pPr>
            <a:r>
              <a:rPr lang="en-ZA" sz="1400" dirty="0"/>
              <a:t>│   └── tests/</a:t>
            </a:r>
          </a:p>
          <a:p>
            <a:pPr marL="0" indent="0">
              <a:buNone/>
            </a:pPr>
            <a:r>
              <a:rPr lang="en-ZA" sz="1400" dirty="0"/>
              <a:t>│       └── test-</a:t>
            </a:r>
            <a:r>
              <a:rPr lang="en-ZA" sz="1400" dirty="0" err="1"/>
              <a:t>connection.yaml</a:t>
            </a:r>
            <a:endParaRPr lang="en-ZA" sz="1400" dirty="0"/>
          </a:p>
          <a:p>
            <a:pPr marL="0" indent="0">
              <a:buNone/>
            </a:pPr>
            <a:r>
              <a:rPr lang="en-ZA" sz="1400" dirty="0"/>
              <a:t>└── </a:t>
            </a:r>
            <a:r>
              <a:rPr lang="en-ZA" sz="1400" dirty="0" err="1"/>
              <a:t>values.yaml</a:t>
            </a:r>
            <a:endParaRPr lang="en-ZA" sz="1400" dirty="0"/>
          </a:p>
          <a:p>
            <a:endParaRPr lang="en-ZA" sz="2000" dirty="0"/>
          </a:p>
        </p:txBody>
      </p:sp>
    </p:spTree>
    <p:extLst>
      <p:ext uri="{BB962C8B-B14F-4D97-AF65-F5344CB8AC3E}">
        <p14:creationId xmlns:p14="http://schemas.microsoft.com/office/powerpoint/2010/main" val="21537554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chor="ctr">
            <a:normAutofit/>
          </a:bodyPr>
          <a:lstStyle/>
          <a:p>
            <a:r>
              <a:rPr lang="en-ZA" sz="800" b="0" i="0" dirty="0">
                <a:solidFill>
                  <a:srgbClr val="0068C1"/>
                </a:solidFill>
                <a:effectLst/>
                <a:highlight>
                  <a:srgbClr val="FFFFFF"/>
                </a:highlight>
                <a:latin typeface="Poppins" pitchFamily="2" charset="77"/>
              </a:rPr>
              <a:t>Create helm chart</a:t>
            </a:r>
            <a:endParaRPr lang="en-US" sz="2800" dirty="0">
              <a:solidFill>
                <a:srgbClr val="0068C1"/>
              </a:solidFill>
            </a:endParaRPr>
          </a:p>
        </p:txBody>
      </p:sp>
      <p:sp>
        <p:nvSpPr>
          <p:cNvPr id="3" name="Content Placeholder 2"/>
          <p:cNvSpPr>
            <a:spLocks noGrp="1"/>
          </p:cNvSpPr>
          <p:nvPr>
            <p:ph sz="half" idx="2"/>
          </p:nvPr>
        </p:nvSpPr>
        <p:spPr>
          <a:xfrm>
            <a:off x="838200" y="1143000"/>
            <a:ext cx="10515599" cy="4351338"/>
          </a:xfrm>
        </p:spPr>
        <p:txBody>
          <a:bodyPr>
            <a:noAutofit/>
          </a:bodyPr>
          <a:lstStyle/>
          <a:p>
            <a:pPr marL="0" indent="0">
              <a:buNone/>
            </a:pPr>
            <a:r>
              <a:rPr lang="en-ZA" sz="900" b="1" dirty="0"/>
              <a:t>Define Chart Metadata</a:t>
            </a:r>
          </a:p>
          <a:p>
            <a:pPr marL="0" indent="0">
              <a:buNone/>
            </a:pPr>
            <a:r>
              <a:rPr lang="en-ZA" sz="900" dirty="0"/>
              <a:t>Edit the </a:t>
            </a:r>
            <a:r>
              <a:rPr lang="en-ZA" sz="900" dirty="0" err="1"/>
              <a:t>Chart.yaml</a:t>
            </a:r>
            <a:r>
              <a:rPr lang="en-ZA" sz="900" dirty="0"/>
              <a:t> file to define metadata for your chart, such as the name, description, version, and dependencies:</a:t>
            </a:r>
          </a:p>
          <a:p>
            <a:pPr marL="0" indent="0">
              <a:buNone/>
            </a:pPr>
            <a:r>
              <a:rPr lang="en-ZA" sz="2000" dirty="0" err="1"/>
              <a:t>apiVersion</a:t>
            </a:r>
            <a:r>
              <a:rPr lang="en-ZA" sz="2000" dirty="0"/>
              <a:t>: v2</a:t>
            </a:r>
          </a:p>
          <a:p>
            <a:pPr marL="0" indent="0">
              <a:buNone/>
            </a:pPr>
            <a:r>
              <a:rPr lang="en-ZA" sz="2000" dirty="0"/>
              <a:t>name: </a:t>
            </a:r>
            <a:r>
              <a:rPr lang="en-ZA" sz="2000" dirty="0" err="1"/>
              <a:t>mychart</a:t>
            </a:r>
            <a:endParaRPr lang="en-ZA" sz="2000" dirty="0"/>
          </a:p>
          <a:p>
            <a:pPr marL="0" indent="0">
              <a:buNone/>
            </a:pPr>
            <a:r>
              <a:rPr lang="en-ZA" sz="2000" dirty="0"/>
              <a:t>description: A Helm chart for my application</a:t>
            </a:r>
          </a:p>
          <a:p>
            <a:pPr marL="0" indent="0">
              <a:buNone/>
            </a:pPr>
            <a:r>
              <a:rPr lang="en-ZA" sz="2000" dirty="0"/>
              <a:t>type: application</a:t>
            </a:r>
          </a:p>
          <a:p>
            <a:pPr marL="0" indent="0">
              <a:buNone/>
            </a:pPr>
            <a:r>
              <a:rPr lang="en-ZA" sz="2000" dirty="0"/>
              <a:t>version: 0.1.0</a:t>
            </a:r>
          </a:p>
          <a:p>
            <a:pPr marL="0" indent="0">
              <a:buNone/>
            </a:pPr>
            <a:r>
              <a:rPr lang="en-ZA" sz="2000" dirty="0" err="1"/>
              <a:t>appVersion</a:t>
            </a:r>
            <a:r>
              <a:rPr lang="en-ZA" sz="2000" dirty="0"/>
              <a:t>: 1.0.0</a:t>
            </a:r>
          </a:p>
          <a:p>
            <a:pPr marL="0" indent="0">
              <a:buNone/>
            </a:pPr>
            <a:endParaRPr lang="en-ZA" sz="1400" b="1" dirty="0"/>
          </a:p>
          <a:p>
            <a:pPr marL="0" indent="0">
              <a:buNone/>
            </a:pPr>
            <a:r>
              <a:rPr lang="en-ZA" sz="1400" b="1" dirty="0"/>
              <a:t>Define Chart Templates</a:t>
            </a:r>
          </a:p>
          <a:p>
            <a:pPr marL="0" indent="0">
              <a:buNone/>
            </a:pPr>
            <a:r>
              <a:rPr lang="en-ZA" sz="1400" dirty="0"/>
              <a:t>Edit the files in the templates/ directory to define Kubernetes manifests for your application. Use Go templates to customize the manifests based on values defined in </a:t>
            </a:r>
            <a:r>
              <a:rPr lang="en-ZA" sz="1400" dirty="0" err="1"/>
              <a:t>values.yaml</a:t>
            </a:r>
            <a:r>
              <a:rPr lang="en-ZA" sz="1400" dirty="0"/>
              <a:t>.</a:t>
            </a:r>
          </a:p>
          <a:p>
            <a:endParaRPr lang="en-ZA" sz="2000" dirty="0"/>
          </a:p>
        </p:txBody>
      </p:sp>
    </p:spTree>
    <p:extLst>
      <p:ext uri="{BB962C8B-B14F-4D97-AF65-F5344CB8AC3E}">
        <p14:creationId xmlns:p14="http://schemas.microsoft.com/office/powerpoint/2010/main" val="19072315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00" y="50799"/>
            <a:ext cx="10515600" cy="1325563"/>
          </a:xfrm>
        </p:spPr>
        <p:txBody>
          <a:bodyPr anchor="ctr">
            <a:normAutofit/>
          </a:bodyPr>
          <a:lstStyle/>
          <a:p>
            <a:r>
              <a:rPr lang="en-ZA" sz="2800" b="0" i="0" dirty="0">
                <a:solidFill>
                  <a:srgbClr val="0068C1"/>
                </a:solidFill>
                <a:effectLst/>
                <a:highlight>
                  <a:srgbClr val="FFFFFF"/>
                </a:highlight>
                <a:latin typeface="Poppins" pitchFamily="2" charset="77"/>
              </a:rPr>
              <a:t>Create helm chart</a:t>
            </a:r>
            <a:endParaRPr lang="en-US" sz="2800" dirty="0">
              <a:solidFill>
                <a:srgbClr val="0068C1"/>
              </a:solidFill>
            </a:endParaRPr>
          </a:p>
        </p:txBody>
      </p:sp>
      <p:sp>
        <p:nvSpPr>
          <p:cNvPr id="3" name="Content Placeholder 2"/>
          <p:cNvSpPr>
            <a:spLocks noGrp="1"/>
          </p:cNvSpPr>
          <p:nvPr>
            <p:ph sz="half" idx="2"/>
          </p:nvPr>
        </p:nvSpPr>
        <p:spPr>
          <a:xfrm>
            <a:off x="838200" y="914400"/>
            <a:ext cx="10515599" cy="4579938"/>
          </a:xfrm>
        </p:spPr>
        <p:txBody>
          <a:bodyPr>
            <a:noAutofit/>
          </a:bodyPr>
          <a:lstStyle/>
          <a:p>
            <a:pPr marL="0" indent="0">
              <a:buNone/>
            </a:pPr>
            <a:r>
              <a:rPr lang="en-ZA" sz="800" b="1" dirty="0"/>
              <a:t>Define Default Values</a:t>
            </a:r>
          </a:p>
          <a:p>
            <a:pPr marL="0" indent="0">
              <a:buNone/>
            </a:pPr>
            <a:r>
              <a:rPr lang="en-ZA" sz="800" dirty="0"/>
              <a:t>Edit the </a:t>
            </a:r>
            <a:r>
              <a:rPr lang="en-ZA" sz="800" dirty="0" err="1"/>
              <a:t>values.yaml</a:t>
            </a:r>
            <a:r>
              <a:rPr lang="en-ZA" sz="800" dirty="0"/>
              <a:t> file to define default values for your application's configuration:</a:t>
            </a:r>
          </a:p>
          <a:p>
            <a:pPr marL="0" indent="0">
              <a:buNone/>
            </a:pPr>
            <a:r>
              <a:rPr lang="en-ZA" sz="1600" dirty="0" err="1"/>
              <a:t>replicaCount</a:t>
            </a:r>
            <a:r>
              <a:rPr lang="en-ZA" sz="1600" dirty="0"/>
              <a:t>: 1</a:t>
            </a:r>
          </a:p>
          <a:p>
            <a:pPr marL="0" indent="0">
              <a:buNone/>
            </a:pPr>
            <a:endParaRPr lang="en-ZA" sz="1600" dirty="0"/>
          </a:p>
          <a:p>
            <a:pPr marL="0" indent="0">
              <a:buNone/>
            </a:pPr>
            <a:r>
              <a:rPr lang="en-ZA" sz="1600" dirty="0"/>
              <a:t>image:</a:t>
            </a:r>
          </a:p>
          <a:p>
            <a:pPr marL="0" indent="0">
              <a:buNone/>
            </a:pPr>
            <a:r>
              <a:rPr lang="en-ZA" sz="1600" dirty="0"/>
              <a:t>  repository: nginx</a:t>
            </a:r>
          </a:p>
          <a:p>
            <a:pPr marL="0" indent="0">
              <a:buNone/>
            </a:pPr>
            <a:r>
              <a:rPr lang="en-ZA" sz="1600" dirty="0"/>
              <a:t>  tag: stable</a:t>
            </a:r>
          </a:p>
          <a:p>
            <a:pPr marL="0" indent="0">
              <a:buNone/>
            </a:pPr>
            <a:r>
              <a:rPr lang="en-ZA" sz="1600" dirty="0"/>
              <a:t>  </a:t>
            </a:r>
            <a:r>
              <a:rPr lang="en-ZA" sz="1600" dirty="0" err="1"/>
              <a:t>pullPolicy</a:t>
            </a:r>
            <a:r>
              <a:rPr lang="en-ZA" sz="1600" dirty="0"/>
              <a:t>: </a:t>
            </a:r>
            <a:r>
              <a:rPr lang="en-ZA" sz="1600" dirty="0" err="1"/>
              <a:t>IfNotPresent</a:t>
            </a:r>
            <a:endParaRPr lang="en-ZA" sz="1600" dirty="0"/>
          </a:p>
          <a:p>
            <a:pPr marL="0" indent="0">
              <a:buNone/>
            </a:pPr>
            <a:endParaRPr lang="en-ZA" sz="1600" dirty="0"/>
          </a:p>
          <a:p>
            <a:pPr marL="0" indent="0">
              <a:buNone/>
            </a:pPr>
            <a:r>
              <a:rPr lang="en-ZA" sz="1600" dirty="0"/>
              <a:t>service:</a:t>
            </a:r>
          </a:p>
          <a:p>
            <a:pPr marL="0" indent="0">
              <a:buNone/>
            </a:pPr>
            <a:r>
              <a:rPr lang="en-ZA" sz="1600" dirty="0"/>
              <a:t>  name: my-service</a:t>
            </a:r>
          </a:p>
          <a:p>
            <a:pPr marL="0" indent="0">
              <a:buNone/>
            </a:pPr>
            <a:r>
              <a:rPr lang="en-ZA" sz="1600" dirty="0"/>
              <a:t>  type: </a:t>
            </a:r>
            <a:r>
              <a:rPr lang="en-ZA" sz="1600" dirty="0" err="1"/>
              <a:t>ClusterIP</a:t>
            </a:r>
            <a:endParaRPr lang="en-ZA" sz="1600" dirty="0"/>
          </a:p>
          <a:p>
            <a:pPr marL="0" indent="0">
              <a:buNone/>
            </a:pPr>
            <a:r>
              <a:rPr lang="en-ZA" sz="1600" dirty="0"/>
              <a:t>  port: 80</a:t>
            </a:r>
          </a:p>
          <a:p>
            <a:pPr marL="0" indent="0">
              <a:buNone/>
            </a:pPr>
            <a:r>
              <a:rPr lang="en-ZA" sz="1400" b="1" dirty="0"/>
              <a:t>Package the Chart</a:t>
            </a:r>
          </a:p>
          <a:p>
            <a:pPr marL="0" indent="0">
              <a:buNone/>
            </a:pPr>
            <a:r>
              <a:rPr lang="en-ZA" sz="1400" dirty="0"/>
              <a:t>Package your chart using the helm package command:</a:t>
            </a:r>
          </a:p>
          <a:p>
            <a:pPr marL="0" indent="0">
              <a:buNone/>
            </a:pPr>
            <a:r>
              <a:rPr lang="en-ZA" sz="2000" dirty="0">
                <a:solidFill>
                  <a:srgbClr val="FF0000"/>
                </a:solidFill>
              </a:rPr>
              <a:t>helm package </a:t>
            </a:r>
            <a:r>
              <a:rPr lang="en-ZA" sz="2000" dirty="0" err="1">
                <a:solidFill>
                  <a:srgbClr val="FF0000"/>
                </a:solidFill>
              </a:rPr>
              <a:t>mychart</a:t>
            </a:r>
            <a:endParaRPr lang="en-ZA" sz="2000" dirty="0">
              <a:solidFill>
                <a:srgbClr val="FF0000"/>
              </a:solidFill>
            </a:endParaRPr>
          </a:p>
          <a:p>
            <a:endParaRPr lang="en-ZA" sz="2000" dirty="0"/>
          </a:p>
        </p:txBody>
      </p:sp>
    </p:spTree>
    <p:extLst>
      <p:ext uri="{BB962C8B-B14F-4D97-AF65-F5344CB8AC3E}">
        <p14:creationId xmlns:p14="http://schemas.microsoft.com/office/powerpoint/2010/main" val="2261849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extShape 1"/>
          <p:cNvSpPr txBox="1"/>
          <p:nvPr/>
        </p:nvSpPr>
        <p:spPr>
          <a:xfrm>
            <a:off x="1523682" y="1041480"/>
            <a:ext cx="9142809" cy="2387520"/>
          </a:xfrm>
          <a:prstGeom prst="rect">
            <a:avLst/>
          </a:prstGeom>
          <a:noFill/>
          <a:ln>
            <a:noFill/>
          </a:ln>
        </p:spPr>
        <p:txBody>
          <a:bodyPr lIns="90000" tIns="46800" rIns="90000" bIns="46800" anchor="b"/>
          <a:lstStyle/>
          <a:p>
            <a:endParaRPr lang="en-US" sz="1800" b="0" strike="noStrike" spc="-1">
              <a:solidFill>
                <a:srgbClr val="000000"/>
              </a:solidFill>
              <a:latin typeface="Calibri"/>
            </a:endParaRPr>
          </a:p>
        </p:txBody>
      </p:sp>
      <p:sp>
        <p:nvSpPr>
          <p:cNvPr id="97" name="TextShape 2"/>
          <p:cNvSpPr txBox="1"/>
          <p:nvPr/>
        </p:nvSpPr>
        <p:spPr>
          <a:xfrm>
            <a:off x="1523682" y="3601800"/>
            <a:ext cx="9142809" cy="1655640"/>
          </a:xfrm>
          <a:prstGeom prst="rect">
            <a:avLst/>
          </a:prstGeom>
          <a:noFill/>
          <a:ln>
            <a:noFill/>
          </a:ln>
        </p:spPr>
        <p:txBody>
          <a:bodyPr lIns="0" tIns="0" rIns="0" bIns="0"/>
          <a:lstStyle/>
          <a:p>
            <a:pPr algn="ctr">
              <a:spcBef>
                <a:spcPts val="1423"/>
              </a:spcBef>
            </a:pPr>
            <a:endParaRPr lang="en-US" sz="2800" b="0" strike="noStrike" spc="-1">
              <a:solidFill>
                <a:srgbClr val="414141"/>
              </a:solidFill>
              <a:latin typeface="Raleway-v4020"/>
            </a:endParaRPr>
          </a:p>
        </p:txBody>
      </p:sp>
      <p:pic>
        <p:nvPicPr>
          <p:cNvPr id="99" name="Picture 4"/>
          <p:cNvPicPr/>
          <p:nvPr/>
        </p:nvPicPr>
        <p:blipFill>
          <a:blip r:embed="rId3" cstate="print"/>
          <a:stretch/>
        </p:blipFill>
        <p:spPr>
          <a:xfrm>
            <a:off x="9201482" y="-3240"/>
            <a:ext cx="2946216" cy="1112760"/>
          </a:xfrm>
          <a:prstGeom prst="rect">
            <a:avLst/>
          </a:prstGeom>
          <a:ln>
            <a:noFill/>
          </a:ln>
        </p:spPr>
      </p:pic>
      <p:sp>
        <p:nvSpPr>
          <p:cNvPr id="2" name="Title 1">
            <a:extLst>
              <a:ext uri="{FF2B5EF4-FFF2-40B4-BE49-F238E27FC236}">
                <a16:creationId xmlns:a16="http://schemas.microsoft.com/office/drawing/2014/main" id="{6E86968F-3F66-8F41-8D3A-B68D89FE931F}"/>
              </a:ext>
            </a:extLst>
          </p:cNvPr>
          <p:cNvSpPr>
            <a:spLocks noGrp="1"/>
          </p:cNvSpPr>
          <p:nvPr>
            <p:ph type="ctrTitle"/>
          </p:nvPr>
        </p:nvSpPr>
        <p:spPr>
          <a:xfrm>
            <a:off x="1752600" y="1283276"/>
            <a:ext cx="9144000" cy="2387600"/>
          </a:xfrm>
        </p:spPr>
        <p:txBody>
          <a:bodyPr>
            <a:normAutofit fontScale="90000"/>
          </a:bodyPr>
          <a:lstStyle/>
          <a:p>
            <a:pPr algn="l"/>
            <a:r>
              <a:rPr lang="en-ZA" b="1" i="0" dirty="0">
                <a:solidFill>
                  <a:srgbClr val="0068C1"/>
                </a:solidFill>
                <a:effectLst/>
                <a:highlight>
                  <a:srgbClr val="E0F0FE"/>
                </a:highlight>
                <a:latin typeface="Poppins" pitchFamily="2" charset="77"/>
              </a:rPr>
              <a:t>Deploying Kubernetes Applications with Helm Training Course</a:t>
            </a:r>
          </a:p>
        </p:txBody>
      </p:sp>
      <p:sp>
        <p:nvSpPr>
          <p:cNvPr id="3" name="Subtitle 2">
            <a:extLst>
              <a:ext uri="{FF2B5EF4-FFF2-40B4-BE49-F238E27FC236}">
                <a16:creationId xmlns:a16="http://schemas.microsoft.com/office/drawing/2014/main" id="{D5D5B53B-3494-A245-B76F-3C672C7D2302}"/>
              </a:ext>
            </a:extLst>
          </p:cNvPr>
          <p:cNvSpPr>
            <a:spLocks noGrp="1"/>
          </p:cNvSpPr>
          <p:nvPr>
            <p:ph type="subTitle" idx="1"/>
          </p:nvPr>
        </p:nvSpPr>
        <p:spPr/>
        <p:txBody>
          <a:bodyPr/>
          <a:lstStyle/>
          <a:p>
            <a:r>
              <a:rPr lang="en-US" dirty="0"/>
              <a:t>Trainer – </a:t>
            </a:r>
            <a:r>
              <a:rPr lang="en-US" dirty="0" err="1"/>
              <a:t>Kumbulani</a:t>
            </a:r>
            <a:r>
              <a:rPr lang="en-US" dirty="0"/>
              <a:t> Conrad Tshuma</a:t>
            </a:r>
          </a:p>
        </p:txBody>
      </p:sp>
    </p:spTree>
    <p:extLst>
      <p:ext uri="{BB962C8B-B14F-4D97-AF65-F5344CB8AC3E}">
        <p14:creationId xmlns:p14="http://schemas.microsoft.com/office/powerpoint/2010/main" val="359973977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099"/>
            <a:ext cx="10515600" cy="1325563"/>
          </a:xfrm>
        </p:spPr>
        <p:txBody>
          <a:bodyPr anchor="ctr">
            <a:normAutofit/>
          </a:bodyPr>
          <a:lstStyle/>
          <a:p>
            <a:r>
              <a:rPr lang="en-ZA" sz="1800" b="0" i="0" dirty="0">
                <a:solidFill>
                  <a:srgbClr val="0068C1"/>
                </a:solidFill>
                <a:effectLst/>
                <a:highlight>
                  <a:srgbClr val="FFFFFF"/>
                </a:highlight>
                <a:latin typeface="Poppins" pitchFamily="2" charset="77"/>
              </a:rPr>
              <a:t>Create helm chart</a:t>
            </a:r>
            <a:endParaRPr lang="en-US" sz="1800" dirty="0">
              <a:solidFill>
                <a:srgbClr val="0068C1"/>
              </a:solidFill>
            </a:endParaRPr>
          </a:p>
        </p:txBody>
      </p:sp>
      <p:sp>
        <p:nvSpPr>
          <p:cNvPr id="3" name="Content Placeholder 2"/>
          <p:cNvSpPr>
            <a:spLocks noGrp="1"/>
          </p:cNvSpPr>
          <p:nvPr>
            <p:ph sz="half" idx="2"/>
          </p:nvPr>
        </p:nvSpPr>
        <p:spPr>
          <a:xfrm>
            <a:off x="850901" y="914400"/>
            <a:ext cx="10515599" cy="4351338"/>
          </a:xfrm>
        </p:spPr>
        <p:txBody>
          <a:bodyPr>
            <a:noAutofit/>
          </a:bodyPr>
          <a:lstStyle/>
          <a:p>
            <a:r>
              <a:rPr lang="en-ZA" sz="1400" b="1" dirty="0"/>
              <a:t>Create a Repository</a:t>
            </a:r>
          </a:p>
          <a:p>
            <a:r>
              <a:rPr lang="en-ZA" sz="1400" dirty="0"/>
              <a:t>You can use any web server to host your Helm repository. Here's an example of how you can set up a basic repository using a local directory and Python's </a:t>
            </a:r>
            <a:r>
              <a:rPr lang="en-ZA" sz="1400" dirty="0" err="1"/>
              <a:t>SimpleHTTPServer</a:t>
            </a:r>
            <a:r>
              <a:rPr lang="en-ZA" sz="1400" dirty="0"/>
              <a:t> module:</a:t>
            </a:r>
          </a:p>
          <a:p>
            <a:pPr>
              <a:buFont typeface="+mj-lt"/>
              <a:buAutoNum type="arabicPeriod"/>
            </a:pPr>
            <a:r>
              <a:rPr lang="en-ZA" sz="1400" dirty="0"/>
              <a:t>Create a directory to serve as your repository:</a:t>
            </a:r>
          </a:p>
          <a:p>
            <a:endParaRPr lang="en-ZA" sz="2000" dirty="0"/>
          </a:p>
          <a:p>
            <a:r>
              <a:rPr lang="en-ZA" sz="2000" dirty="0" err="1">
                <a:solidFill>
                  <a:srgbClr val="FF0000"/>
                </a:solidFill>
              </a:rPr>
              <a:t>mkdir</a:t>
            </a:r>
            <a:r>
              <a:rPr lang="en-ZA" sz="2000" dirty="0">
                <a:solidFill>
                  <a:srgbClr val="FF0000"/>
                </a:solidFill>
              </a:rPr>
              <a:t> /path/to/repo</a:t>
            </a:r>
          </a:p>
          <a:p>
            <a:endParaRPr lang="en-ZA" sz="2000" dirty="0"/>
          </a:p>
          <a:p>
            <a:r>
              <a:rPr lang="en-ZA" sz="1400" dirty="0"/>
              <a:t>Copy your packaged chart (.</a:t>
            </a:r>
            <a:r>
              <a:rPr lang="en-ZA" sz="1400" dirty="0" err="1"/>
              <a:t>tgz</a:t>
            </a:r>
            <a:r>
              <a:rPr lang="en-ZA" sz="1400" dirty="0"/>
              <a:t> file) into the repository directory:</a:t>
            </a:r>
            <a:endParaRPr lang="en-ZA" sz="2000" dirty="0"/>
          </a:p>
          <a:p>
            <a:r>
              <a:rPr lang="en-ZA" sz="2000" dirty="0">
                <a:solidFill>
                  <a:srgbClr val="FF0000"/>
                </a:solidFill>
              </a:rPr>
              <a:t>cp mychart-0.1.0.tgz /path/to/repo</a:t>
            </a:r>
          </a:p>
          <a:p>
            <a:endParaRPr lang="en-ZA" sz="2000" dirty="0"/>
          </a:p>
          <a:p>
            <a:r>
              <a:rPr lang="en-ZA" sz="1400" dirty="0"/>
              <a:t>Change into the repository directory and start a simple HTTP server:</a:t>
            </a:r>
            <a:endParaRPr lang="en-ZA" sz="2000" dirty="0"/>
          </a:p>
          <a:p>
            <a:r>
              <a:rPr lang="en-ZA" sz="2000" dirty="0">
                <a:solidFill>
                  <a:srgbClr val="FF0000"/>
                </a:solidFill>
              </a:rPr>
              <a:t>cd /path/to/repo</a:t>
            </a:r>
          </a:p>
          <a:p>
            <a:r>
              <a:rPr lang="en-ZA" sz="2000" dirty="0">
                <a:solidFill>
                  <a:srgbClr val="FF0000"/>
                </a:solidFill>
              </a:rPr>
              <a:t>python -m </a:t>
            </a:r>
            <a:r>
              <a:rPr lang="en-ZA" sz="2000" dirty="0" err="1">
                <a:solidFill>
                  <a:srgbClr val="FF0000"/>
                </a:solidFill>
              </a:rPr>
              <a:t>SimpleHTTPServer</a:t>
            </a:r>
            <a:r>
              <a:rPr lang="en-ZA" sz="2000" dirty="0">
                <a:solidFill>
                  <a:srgbClr val="FF0000"/>
                </a:solidFill>
              </a:rPr>
              <a:t> 8000</a:t>
            </a:r>
          </a:p>
          <a:p>
            <a:endParaRPr lang="en-ZA" sz="2000" dirty="0"/>
          </a:p>
          <a:p>
            <a:r>
              <a:rPr lang="en-ZA" sz="1400" b="1" dirty="0"/>
              <a:t>Add the Repository to Helm</a:t>
            </a:r>
          </a:p>
          <a:p>
            <a:r>
              <a:rPr lang="en-ZA" sz="1400" dirty="0"/>
              <a:t>Once your repository is set up and running, you can add it to Helm:</a:t>
            </a:r>
          </a:p>
          <a:p>
            <a:r>
              <a:rPr lang="en-ZA" sz="2000" dirty="0">
                <a:solidFill>
                  <a:srgbClr val="FF0000"/>
                </a:solidFill>
              </a:rPr>
              <a:t>helm repo index /path/to/repo --</a:t>
            </a:r>
            <a:r>
              <a:rPr lang="en-ZA" sz="2000" dirty="0" err="1">
                <a:solidFill>
                  <a:srgbClr val="FF0000"/>
                </a:solidFill>
              </a:rPr>
              <a:t>url</a:t>
            </a:r>
            <a:r>
              <a:rPr lang="en-ZA" sz="2000" dirty="0">
                <a:solidFill>
                  <a:srgbClr val="FF0000"/>
                </a:solidFill>
              </a:rPr>
              <a:t> http://localhost:8000</a:t>
            </a:r>
          </a:p>
          <a:p>
            <a:r>
              <a:rPr lang="en-ZA" sz="1400" dirty="0"/>
              <a:t>This command creates or updates an </a:t>
            </a:r>
            <a:r>
              <a:rPr lang="en-ZA" sz="1400" dirty="0" err="1"/>
              <a:t>index.yaml</a:t>
            </a:r>
            <a:r>
              <a:rPr lang="en-ZA" sz="1400" dirty="0"/>
              <a:t> file in your repository directory, which Helm uses to track the available charts in the repository.</a:t>
            </a:r>
            <a:endParaRPr lang="en-ZA" sz="2000" dirty="0"/>
          </a:p>
        </p:txBody>
      </p:sp>
    </p:spTree>
    <p:extLst>
      <p:ext uri="{BB962C8B-B14F-4D97-AF65-F5344CB8AC3E}">
        <p14:creationId xmlns:p14="http://schemas.microsoft.com/office/powerpoint/2010/main" val="20118522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chor="ctr">
            <a:normAutofit/>
          </a:bodyPr>
          <a:lstStyle/>
          <a:p>
            <a:r>
              <a:rPr lang="en-ZA" sz="800" b="0" i="0" dirty="0">
                <a:solidFill>
                  <a:srgbClr val="0068C1"/>
                </a:solidFill>
                <a:effectLst/>
                <a:highlight>
                  <a:srgbClr val="FFFFFF"/>
                </a:highlight>
                <a:latin typeface="Poppins" pitchFamily="2" charset="77"/>
              </a:rPr>
              <a:t>Create helm chart</a:t>
            </a:r>
            <a:endParaRPr lang="en-US" sz="2800" dirty="0">
              <a:solidFill>
                <a:srgbClr val="0068C1"/>
              </a:solidFill>
            </a:endParaRPr>
          </a:p>
        </p:txBody>
      </p:sp>
      <p:sp>
        <p:nvSpPr>
          <p:cNvPr id="3" name="Content Placeholder 2"/>
          <p:cNvSpPr>
            <a:spLocks noGrp="1"/>
          </p:cNvSpPr>
          <p:nvPr>
            <p:ph sz="half" idx="2"/>
          </p:nvPr>
        </p:nvSpPr>
        <p:spPr>
          <a:xfrm>
            <a:off x="838200" y="1143000"/>
            <a:ext cx="10515599" cy="4351338"/>
          </a:xfrm>
        </p:spPr>
        <p:txBody>
          <a:bodyPr>
            <a:noAutofit/>
          </a:bodyPr>
          <a:lstStyle/>
          <a:p>
            <a:pPr marL="0" indent="0">
              <a:buNone/>
            </a:pPr>
            <a:r>
              <a:rPr lang="en-ZA" sz="1600" b="1" dirty="0"/>
              <a:t>Use Your Repository</a:t>
            </a:r>
          </a:p>
          <a:p>
            <a:pPr marL="0" indent="0">
              <a:buNone/>
            </a:pPr>
            <a:r>
              <a:rPr lang="en-ZA" sz="1600" dirty="0"/>
              <a:t>Now that your repository is set up and indexed, you can use it to install your chart:</a:t>
            </a:r>
          </a:p>
          <a:p>
            <a:endParaRPr lang="en-ZA" sz="800" dirty="0"/>
          </a:p>
          <a:p>
            <a:pPr marL="0" indent="0">
              <a:buNone/>
            </a:pPr>
            <a:r>
              <a:rPr lang="en-ZA" sz="1800" dirty="0">
                <a:solidFill>
                  <a:srgbClr val="FF0000"/>
                </a:solidFill>
              </a:rPr>
              <a:t>helm repo add </a:t>
            </a:r>
            <a:r>
              <a:rPr lang="en-ZA" sz="1800" dirty="0" err="1">
                <a:solidFill>
                  <a:srgbClr val="FF0000"/>
                </a:solidFill>
              </a:rPr>
              <a:t>myrepo</a:t>
            </a:r>
            <a:r>
              <a:rPr lang="en-ZA" sz="1800" dirty="0">
                <a:solidFill>
                  <a:srgbClr val="FF0000"/>
                </a:solidFill>
              </a:rPr>
              <a:t> http://localhost:8000</a:t>
            </a:r>
          </a:p>
          <a:p>
            <a:pPr marL="0" indent="0">
              <a:buNone/>
            </a:pPr>
            <a:r>
              <a:rPr lang="en-ZA" sz="1800" dirty="0">
                <a:solidFill>
                  <a:srgbClr val="FF0000"/>
                </a:solidFill>
              </a:rPr>
              <a:t>helm repo update</a:t>
            </a:r>
          </a:p>
          <a:p>
            <a:pPr marL="0" indent="0">
              <a:buNone/>
            </a:pPr>
            <a:r>
              <a:rPr lang="en-ZA" sz="1800" dirty="0">
                <a:solidFill>
                  <a:srgbClr val="FF0000"/>
                </a:solidFill>
              </a:rPr>
              <a:t>helm search repo </a:t>
            </a:r>
            <a:r>
              <a:rPr lang="en-ZA" sz="1800" dirty="0" err="1">
                <a:solidFill>
                  <a:srgbClr val="FF0000"/>
                </a:solidFill>
              </a:rPr>
              <a:t>myrepo</a:t>
            </a:r>
            <a:endParaRPr lang="en-ZA" sz="1800" dirty="0">
              <a:solidFill>
                <a:srgbClr val="FF0000"/>
              </a:solidFill>
            </a:endParaRPr>
          </a:p>
          <a:p>
            <a:pPr marL="0" indent="0">
              <a:buNone/>
            </a:pPr>
            <a:r>
              <a:rPr lang="en-ZA" sz="1800" dirty="0">
                <a:solidFill>
                  <a:srgbClr val="FF0000"/>
                </a:solidFill>
              </a:rPr>
              <a:t>helm install </a:t>
            </a:r>
            <a:r>
              <a:rPr lang="en-ZA" sz="1800" dirty="0" err="1">
                <a:solidFill>
                  <a:srgbClr val="FF0000"/>
                </a:solidFill>
              </a:rPr>
              <a:t>mychart</a:t>
            </a:r>
            <a:r>
              <a:rPr lang="en-ZA" sz="1800" dirty="0">
                <a:solidFill>
                  <a:srgbClr val="FF0000"/>
                </a:solidFill>
              </a:rPr>
              <a:t> </a:t>
            </a:r>
            <a:r>
              <a:rPr lang="en-ZA" sz="1800" dirty="0" err="1">
                <a:solidFill>
                  <a:srgbClr val="FF0000"/>
                </a:solidFill>
              </a:rPr>
              <a:t>myrepo</a:t>
            </a:r>
            <a:r>
              <a:rPr lang="en-ZA" sz="1800" dirty="0">
                <a:solidFill>
                  <a:srgbClr val="FF0000"/>
                </a:solidFill>
              </a:rPr>
              <a:t>/</a:t>
            </a:r>
            <a:r>
              <a:rPr lang="en-ZA" sz="1800" dirty="0" err="1">
                <a:solidFill>
                  <a:srgbClr val="FF0000"/>
                </a:solidFill>
              </a:rPr>
              <a:t>mychart</a:t>
            </a:r>
            <a:endParaRPr lang="en-ZA" sz="1800" dirty="0">
              <a:solidFill>
                <a:srgbClr val="FF0000"/>
              </a:solidFill>
            </a:endParaRPr>
          </a:p>
          <a:p>
            <a:pPr marL="0" indent="0">
              <a:buNone/>
            </a:pPr>
            <a:endParaRPr lang="en-ZA" sz="800" dirty="0"/>
          </a:p>
        </p:txBody>
      </p:sp>
    </p:spTree>
    <p:extLst>
      <p:ext uri="{BB962C8B-B14F-4D97-AF65-F5344CB8AC3E}">
        <p14:creationId xmlns:p14="http://schemas.microsoft.com/office/powerpoint/2010/main" val="8430480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400"/>
            <a:ext cx="10515600" cy="1325563"/>
          </a:xfrm>
        </p:spPr>
        <p:txBody>
          <a:bodyPr anchor="ctr">
            <a:normAutofit/>
          </a:bodyPr>
          <a:lstStyle/>
          <a:p>
            <a:r>
              <a:rPr lang="en-ZA" sz="1400" b="0" i="0" dirty="0">
                <a:solidFill>
                  <a:srgbClr val="0068C1"/>
                </a:solidFill>
                <a:effectLst/>
                <a:highlight>
                  <a:srgbClr val="FFFFFF"/>
                </a:highlight>
                <a:latin typeface="Poppins" pitchFamily="2" charset="77"/>
              </a:rPr>
              <a:t>Deploying a Kubernetes Application</a:t>
            </a:r>
            <a:endParaRPr lang="en-US" sz="1400" dirty="0">
              <a:solidFill>
                <a:srgbClr val="0068C1"/>
              </a:solidFill>
            </a:endParaRPr>
          </a:p>
        </p:txBody>
      </p:sp>
      <p:sp>
        <p:nvSpPr>
          <p:cNvPr id="3" name="Content Placeholder 2"/>
          <p:cNvSpPr>
            <a:spLocks noGrp="1"/>
          </p:cNvSpPr>
          <p:nvPr>
            <p:ph sz="half" idx="2"/>
          </p:nvPr>
        </p:nvSpPr>
        <p:spPr>
          <a:xfrm>
            <a:off x="838201" y="914400"/>
            <a:ext cx="10515599" cy="4351338"/>
          </a:xfrm>
        </p:spPr>
        <p:txBody>
          <a:bodyPr>
            <a:noAutofit/>
          </a:bodyPr>
          <a:lstStyle/>
          <a:p>
            <a:pPr marL="0" indent="0">
              <a:buNone/>
            </a:pPr>
            <a:r>
              <a:rPr lang="en-ZA" sz="1600" b="1" dirty="0"/>
              <a:t>Deploy the Helm Chart</a:t>
            </a:r>
          </a:p>
          <a:p>
            <a:pPr marL="0" indent="0">
              <a:buNone/>
            </a:pPr>
            <a:r>
              <a:rPr lang="en-ZA" sz="1600" dirty="0"/>
              <a:t>Use the helm install command to deploy the Helm chart. Replace </a:t>
            </a:r>
            <a:r>
              <a:rPr lang="en-ZA" sz="1600" dirty="0" err="1"/>
              <a:t>mychart</a:t>
            </a:r>
            <a:r>
              <a:rPr lang="en-ZA" sz="1600" dirty="0"/>
              <a:t> with the name of your chart, and my-release with the name you want to give to your release:</a:t>
            </a:r>
          </a:p>
          <a:p>
            <a:pPr marL="0" indent="0">
              <a:buNone/>
            </a:pPr>
            <a:endParaRPr lang="en-ZA" sz="1600" dirty="0"/>
          </a:p>
          <a:p>
            <a:pPr marL="0" indent="0">
              <a:buNone/>
            </a:pPr>
            <a:r>
              <a:rPr lang="en-ZA" sz="1600" dirty="0">
                <a:solidFill>
                  <a:srgbClr val="FF0000"/>
                </a:solidFill>
              </a:rPr>
              <a:t>helm install my-release </a:t>
            </a:r>
            <a:r>
              <a:rPr lang="en-ZA" sz="1600" dirty="0" err="1">
                <a:solidFill>
                  <a:srgbClr val="FF0000"/>
                </a:solidFill>
              </a:rPr>
              <a:t>mychart</a:t>
            </a:r>
            <a:endParaRPr lang="en-ZA" sz="1600" dirty="0">
              <a:solidFill>
                <a:srgbClr val="FF0000"/>
              </a:solidFill>
            </a:endParaRPr>
          </a:p>
          <a:p>
            <a:pPr marL="0" indent="0">
              <a:buNone/>
            </a:pPr>
            <a:endParaRPr lang="en-ZA" sz="1600" dirty="0"/>
          </a:p>
          <a:p>
            <a:pPr marL="0" indent="0">
              <a:buNone/>
            </a:pPr>
            <a:r>
              <a:rPr lang="en-ZA" sz="1600" b="1" dirty="0"/>
              <a:t>Verify the Deployment</a:t>
            </a:r>
          </a:p>
          <a:p>
            <a:pPr marL="0" indent="0">
              <a:buNone/>
            </a:pPr>
            <a:r>
              <a:rPr lang="en-ZA" sz="1600" dirty="0"/>
              <a:t>Check the status of your deployment to verify that it was successful:</a:t>
            </a:r>
          </a:p>
          <a:p>
            <a:pPr marL="0" indent="0">
              <a:buNone/>
            </a:pPr>
            <a:r>
              <a:rPr lang="en-ZA" sz="1600" dirty="0" err="1">
                <a:solidFill>
                  <a:srgbClr val="FF0000"/>
                </a:solidFill>
              </a:rPr>
              <a:t>kubectl</a:t>
            </a:r>
            <a:r>
              <a:rPr lang="en-ZA" sz="1600" dirty="0">
                <a:solidFill>
                  <a:srgbClr val="FF0000"/>
                </a:solidFill>
              </a:rPr>
              <a:t> get deployments</a:t>
            </a:r>
          </a:p>
          <a:p>
            <a:pPr marL="0" indent="0">
              <a:buNone/>
            </a:pPr>
            <a:r>
              <a:rPr lang="en-ZA" sz="1600" dirty="0" err="1">
                <a:solidFill>
                  <a:srgbClr val="FF0000"/>
                </a:solidFill>
              </a:rPr>
              <a:t>kubectl</a:t>
            </a:r>
            <a:r>
              <a:rPr lang="en-ZA" sz="1600" dirty="0">
                <a:solidFill>
                  <a:srgbClr val="FF0000"/>
                </a:solidFill>
              </a:rPr>
              <a:t> get pods</a:t>
            </a:r>
          </a:p>
          <a:p>
            <a:pPr marL="0" indent="0">
              <a:buNone/>
            </a:pPr>
            <a:r>
              <a:rPr lang="en-ZA" sz="1600" dirty="0" err="1">
                <a:solidFill>
                  <a:srgbClr val="FF0000"/>
                </a:solidFill>
              </a:rPr>
              <a:t>kubectl</a:t>
            </a:r>
            <a:r>
              <a:rPr lang="en-ZA" sz="1600" dirty="0">
                <a:solidFill>
                  <a:srgbClr val="FF0000"/>
                </a:solidFill>
              </a:rPr>
              <a:t> get services</a:t>
            </a:r>
          </a:p>
          <a:p>
            <a:pPr marL="0" indent="0">
              <a:buNone/>
            </a:pPr>
            <a:endParaRPr lang="en-ZA" sz="1600" dirty="0"/>
          </a:p>
          <a:p>
            <a:pPr marL="0" indent="0">
              <a:buNone/>
            </a:pPr>
            <a:r>
              <a:rPr lang="en-ZA" sz="1600" b="1" dirty="0"/>
              <a:t>Manage Your Deployment</a:t>
            </a:r>
          </a:p>
          <a:p>
            <a:pPr marL="0" indent="0">
              <a:buNone/>
            </a:pPr>
            <a:r>
              <a:rPr lang="en-ZA" sz="1600" dirty="0"/>
              <a:t>You can manage your deployment using Helm commands. For example, to upgrade your deployment to a </a:t>
            </a:r>
            <a:r>
              <a:rPr lang="en-ZA" sz="1600" dirty="0">
                <a:solidFill>
                  <a:schemeClr val="tx1"/>
                </a:solidFill>
              </a:rPr>
              <a:t>new version of the chart:</a:t>
            </a:r>
          </a:p>
          <a:p>
            <a:pPr marL="0" indent="0">
              <a:buNone/>
            </a:pPr>
            <a:r>
              <a:rPr lang="en-ZA" sz="1600" dirty="0">
                <a:solidFill>
                  <a:srgbClr val="FF0000"/>
                </a:solidFill>
              </a:rPr>
              <a:t>helm upgrade my-release </a:t>
            </a:r>
            <a:r>
              <a:rPr lang="en-ZA" sz="1600" dirty="0" err="1">
                <a:solidFill>
                  <a:srgbClr val="FF0000"/>
                </a:solidFill>
              </a:rPr>
              <a:t>mychart</a:t>
            </a:r>
            <a:endParaRPr lang="en-ZA" sz="1600" dirty="0">
              <a:solidFill>
                <a:srgbClr val="FF0000"/>
              </a:solidFill>
            </a:endParaRPr>
          </a:p>
          <a:p>
            <a:pPr marL="0" indent="0">
              <a:buNone/>
            </a:pPr>
            <a:endParaRPr lang="en-ZA" sz="1600" dirty="0"/>
          </a:p>
          <a:p>
            <a:pPr marL="0" indent="0">
              <a:buNone/>
            </a:pPr>
            <a:r>
              <a:rPr lang="en-ZA" sz="1600" dirty="0"/>
              <a:t>uninstall the deployment:</a:t>
            </a:r>
          </a:p>
          <a:p>
            <a:pPr marL="0" indent="0">
              <a:buNone/>
            </a:pPr>
            <a:r>
              <a:rPr lang="en-ZA" sz="1600" dirty="0">
                <a:solidFill>
                  <a:srgbClr val="FF0000"/>
                </a:solidFill>
              </a:rPr>
              <a:t>helm uninstall my-release</a:t>
            </a:r>
          </a:p>
          <a:p>
            <a:pPr marL="0" indent="0">
              <a:buNone/>
            </a:pPr>
            <a:endParaRPr lang="en-ZA" sz="1600" dirty="0"/>
          </a:p>
          <a:p>
            <a:pPr marL="0" indent="0">
              <a:buNone/>
            </a:pPr>
            <a:endParaRPr lang="en-ZA" sz="800" dirty="0"/>
          </a:p>
        </p:txBody>
      </p:sp>
    </p:spTree>
    <p:extLst>
      <p:ext uri="{BB962C8B-B14F-4D97-AF65-F5344CB8AC3E}">
        <p14:creationId xmlns:p14="http://schemas.microsoft.com/office/powerpoint/2010/main" val="18552402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563"/>
            <a:ext cx="10515600" cy="1325563"/>
          </a:xfrm>
        </p:spPr>
        <p:txBody>
          <a:bodyPr anchor="ctr">
            <a:normAutofit/>
          </a:bodyPr>
          <a:lstStyle/>
          <a:p>
            <a:r>
              <a:rPr lang="en-ZA" sz="1400" b="0" i="0" dirty="0" err="1">
                <a:solidFill>
                  <a:srgbClr val="0068C1"/>
                </a:solidFill>
                <a:effectLst/>
                <a:highlight>
                  <a:srgbClr val="FFFFFF"/>
                </a:highlight>
                <a:latin typeface="Poppins" pitchFamily="2" charset="77"/>
              </a:rPr>
              <a:t>Mnaging</a:t>
            </a:r>
            <a:r>
              <a:rPr lang="en-ZA" sz="1400" b="0" i="0" dirty="0">
                <a:solidFill>
                  <a:srgbClr val="0068C1"/>
                </a:solidFill>
                <a:effectLst/>
                <a:highlight>
                  <a:srgbClr val="FFFFFF"/>
                </a:highlight>
                <a:latin typeface="Poppins" pitchFamily="2" charset="77"/>
              </a:rPr>
              <a:t> the application</a:t>
            </a:r>
            <a:endParaRPr lang="en-US" sz="1400" dirty="0">
              <a:solidFill>
                <a:srgbClr val="0068C1"/>
              </a:solidFill>
            </a:endParaRPr>
          </a:p>
        </p:txBody>
      </p:sp>
      <p:sp>
        <p:nvSpPr>
          <p:cNvPr id="3" name="Content Placeholder 2"/>
          <p:cNvSpPr>
            <a:spLocks noGrp="1"/>
          </p:cNvSpPr>
          <p:nvPr>
            <p:ph sz="half" idx="2"/>
          </p:nvPr>
        </p:nvSpPr>
        <p:spPr>
          <a:xfrm>
            <a:off x="838200" y="685800"/>
            <a:ext cx="10515599" cy="4351338"/>
          </a:xfrm>
        </p:spPr>
        <p:txBody>
          <a:bodyPr>
            <a:noAutofit/>
          </a:bodyPr>
          <a:lstStyle/>
          <a:p>
            <a:pPr marL="0" indent="0">
              <a:buNone/>
            </a:pPr>
            <a:r>
              <a:rPr lang="en-ZA" sz="1200" b="1" dirty="0"/>
              <a:t>Upgrade a Release</a:t>
            </a:r>
          </a:p>
          <a:p>
            <a:pPr marL="0" indent="0">
              <a:buNone/>
            </a:pPr>
            <a:r>
              <a:rPr lang="en-ZA" sz="1200" dirty="0"/>
              <a:t>To upgrade a release to a new version of the chart or with new configuration values, use the helm upgrade command. Replace my-release with the name of your release and </a:t>
            </a:r>
            <a:r>
              <a:rPr lang="en-ZA" sz="1200" dirty="0" err="1"/>
              <a:t>mychart</a:t>
            </a:r>
            <a:r>
              <a:rPr lang="en-ZA" sz="1200" dirty="0"/>
              <a:t> with the name of your chart:</a:t>
            </a:r>
          </a:p>
          <a:p>
            <a:pPr marL="0" indent="0" rtl="0">
              <a:buNone/>
            </a:pPr>
            <a:r>
              <a:rPr lang="en-ZA" sz="1200" dirty="0">
                <a:solidFill>
                  <a:srgbClr val="FF0000"/>
                </a:solidFill>
              </a:rPr>
              <a:t>helm upgrade my-release </a:t>
            </a:r>
            <a:r>
              <a:rPr lang="en-ZA" sz="1200" dirty="0" err="1">
                <a:solidFill>
                  <a:srgbClr val="FF0000"/>
                </a:solidFill>
              </a:rPr>
              <a:t>mychart</a:t>
            </a:r>
            <a:endParaRPr lang="en-ZA" sz="1200" dirty="0">
              <a:solidFill>
                <a:srgbClr val="FF0000"/>
              </a:solidFill>
            </a:endParaRPr>
          </a:p>
          <a:p>
            <a:pPr marL="0" indent="0">
              <a:buNone/>
            </a:pPr>
            <a:endParaRPr lang="en-ZA" sz="1200" dirty="0"/>
          </a:p>
          <a:p>
            <a:pPr marL="0" indent="0">
              <a:buNone/>
            </a:pPr>
            <a:endParaRPr lang="en-ZA" sz="1200" dirty="0"/>
          </a:p>
          <a:p>
            <a:pPr marL="0" indent="0">
              <a:buNone/>
            </a:pPr>
            <a:r>
              <a:rPr lang="en-ZA" sz="1200" b="1" dirty="0"/>
              <a:t>Rollback a Release</a:t>
            </a:r>
          </a:p>
          <a:p>
            <a:pPr marL="0" indent="0">
              <a:buNone/>
            </a:pPr>
            <a:r>
              <a:rPr lang="en-ZA" sz="1200" dirty="0"/>
              <a:t>If an upgrade causes issues, you can rollback to a previous version of the release using the helm rollback command. Replace my-release with the name of your release and &lt;revision&gt; with the revision number you want to rollback to:</a:t>
            </a:r>
          </a:p>
          <a:p>
            <a:pPr marL="0" indent="0" rtl="0">
              <a:buNone/>
            </a:pPr>
            <a:r>
              <a:rPr lang="en-ZA" sz="1200" dirty="0"/>
              <a:t>helm rollback my-release &lt;revision&gt;</a:t>
            </a:r>
          </a:p>
          <a:p>
            <a:pPr marL="0" indent="0">
              <a:buNone/>
            </a:pPr>
            <a:endParaRPr lang="en-ZA" sz="1200" dirty="0"/>
          </a:p>
          <a:p>
            <a:pPr marL="0" indent="0">
              <a:buNone/>
            </a:pPr>
            <a:endParaRPr lang="en-ZA" sz="1200" dirty="0"/>
          </a:p>
          <a:p>
            <a:pPr marL="0" indent="0">
              <a:buNone/>
            </a:pPr>
            <a:r>
              <a:rPr lang="en-ZA" sz="1200" b="1" dirty="0"/>
              <a:t>List Releases</a:t>
            </a:r>
          </a:p>
          <a:p>
            <a:pPr marL="0" indent="0">
              <a:buNone/>
            </a:pPr>
            <a:r>
              <a:rPr lang="en-ZA" sz="1200" dirty="0"/>
              <a:t>You can list all deployed releases and their statuses using the helm list command:</a:t>
            </a:r>
          </a:p>
          <a:p>
            <a:pPr marL="0" indent="0" rtl="0">
              <a:buNone/>
            </a:pPr>
            <a:r>
              <a:rPr lang="en-ZA" sz="1200" dirty="0">
                <a:solidFill>
                  <a:srgbClr val="FF0000"/>
                </a:solidFill>
              </a:rPr>
              <a:t>helm list</a:t>
            </a:r>
          </a:p>
          <a:p>
            <a:pPr marL="0" indent="0">
              <a:buNone/>
            </a:pPr>
            <a:endParaRPr lang="en-ZA" sz="1200" dirty="0"/>
          </a:p>
          <a:p>
            <a:pPr marL="0" indent="0">
              <a:buNone/>
            </a:pPr>
            <a:r>
              <a:rPr lang="en-ZA" sz="1200" b="1" dirty="0"/>
              <a:t>Uninstall a Release</a:t>
            </a:r>
          </a:p>
          <a:p>
            <a:pPr marL="0" indent="0">
              <a:buNone/>
            </a:pPr>
            <a:r>
              <a:rPr lang="en-ZA" sz="1200" dirty="0"/>
              <a:t>To uninstall a release and delete all resources associated with it, use the helm uninstall command:</a:t>
            </a:r>
          </a:p>
          <a:p>
            <a:pPr marL="0" indent="0" rtl="0">
              <a:buNone/>
            </a:pPr>
            <a:r>
              <a:rPr lang="en-ZA" sz="1200" dirty="0">
                <a:solidFill>
                  <a:srgbClr val="FF0000"/>
                </a:solidFill>
              </a:rPr>
              <a:t>helm uninstall my-release</a:t>
            </a:r>
          </a:p>
          <a:p>
            <a:pPr marL="0" indent="0">
              <a:buNone/>
            </a:pPr>
            <a:endParaRPr lang="en-ZA" sz="1200" dirty="0"/>
          </a:p>
          <a:p>
            <a:pPr marL="0" indent="0">
              <a:buNone/>
            </a:pPr>
            <a:r>
              <a:rPr lang="en-ZA" sz="1200" b="1" dirty="0"/>
              <a:t>View Release History</a:t>
            </a:r>
          </a:p>
          <a:p>
            <a:pPr marL="0" indent="0">
              <a:buNone/>
            </a:pPr>
            <a:r>
              <a:rPr lang="en-ZA" sz="1200" dirty="0"/>
              <a:t>To view the history of a release, including previous upgrades and rollbacks, use the helm history command:</a:t>
            </a:r>
          </a:p>
          <a:p>
            <a:pPr marL="0" indent="0" rtl="0">
              <a:buNone/>
            </a:pPr>
            <a:r>
              <a:rPr lang="en-ZA" sz="1200" dirty="0">
                <a:solidFill>
                  <a:srgbClr val="FF0000"/>
                </a:solidFill>
              </a:rPr>
              <a:t>helm</a:t>
            </a:r>
            <a:r>
              <a:rPr lang="en-ZA" sz="1200" dirty="0"/>
              <a:t> history my-release</a:t>
            </a:r>
          </a:p>
          <a:p>
            <a:pPr marL="0" indent="0">
              <a:buNone/>
            </a:pPr>
            <a:endParaRPr lang="en-ZA" sz="800" dirty="0"/>
          </a:p>
          <a:p>
            <a:pPr marL="0" indent="0">
              <a:buNone/>
            </a:pPr>
            <a:endParaRPr lang="en-ZA" sz="800" dirty="0"/>
          </a:p>
        </p:txBody>
      </p:sp>
    </p:spTree>
    <p:extLst>
      <p:ext uri="{BB962C8B-B14F-4D97-AF65-F5344CB8AC3E}">
        <p14:creationId xmlns:p14="http://schemas.microsoft.com/office/powerpoint/2010/main" val="39724415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4463"/>
            <a:ext cx="10515600" cy="1325563"/>
          </a:xfrm>
        </p:spPr>
        <p:txBody>
          <a:bodyPr anchor="ctr">
            <a:normAutofit/>
          </a:bodyPr>
          <a:lstStyle/>
          <a:p>
            <a:r>
              <a:rPr lang="en-ZA" sz="1400" b="0" i="0" dirty="0">
                <a:solidFill>
                  <a:srgbClr val="0068C1"/>
                </a:solidFill>
                <a:effectLst/>
                <a:highlight>
                  <a:srgbClr val="FFFFFF"/>
                </a:highlight>
                <a:latin typeface="Poppins" pitchFamily="2" charset="77"/>
              </a:rPr>
              <a:t>Managing the application</a:t>
            </a:r>
            <a:endParaRPr lang="en-US" sz="1400" dirty="0">
              <a:solidFill>
                <a:srgbClr val="0068C1"/>
              </a:solidFill>
            </a:endParaRPr>
          </a:p>
        </p:txBody>
      </p:sp>
      <p:sp>
        <p:nvSpPr>
          <p:cNvPr id="3" name="Content Placeholder 2"/>
          <p:cNvSpPr>
            <a:spLocks noGrp="1"/>
          </p:cNvSpPr>
          <p:nvPr>
            <p:ph sz="half" idx="2"/>
          </p:nvPr>
        </p:nvSpPr>
        <p:spPr>
          <a:xfrm>
            <a:off x="838200" y="1143000"/>
            <a:ext cx="10515599" cy="4351338"/>
          </a:xfrm>
        </p:spPr>
        <p:txBody>
          <a:bodyPr>
            <a:noAutofit/>
          </a:bodyPr>
          <a:lstStyle/>
          <a:p>
            <a:pPr marL="0" indent="0">
              <a:buNone/>
            </a:pPr>
            <a:r>
              <a:rPr lang="en-ZA" sz="1600" b="1" dirty="0"/>
              <a:t>Specify Namespace for a Release</a:t>
            </a:r>
          </a:p>
          <a:p>
            <a:pPr marL="0" indent="0">
              <a:buNone/>
            </a:pPr>
            <a:r>
              <a:rPr lang="en-ZA" sz="1600" dirty="0"/>
              <a:t>To deploy a release to a specific namespace, use the --namespace flag with the helm install or helm upgrade commands:</a:t>
            </a:r>
          </a:p>
          <a:p>
            <a:pPr marL="0" indent="0">
              <a:buNone/>
            </a:pPr>
            <a:endParaRPr lang="en-ZA" sz="1600" dirty="0"/>
          </a:p>
          <a:p>
            <a:pPr marL="0" indent="0">
              <a:buNone/>
            </a:pPr>
            <a:r>
              <a:rPr lang="en-ZA" sz="1600" dirty="0">
                <a:solidFill>
                  <a:srgbClr val="FF0000"/>
                </a:solidFill>
              </a:rPr>
              <a:t>helm install my-release </a:t>
            </a:r>
            <a:r>
              <a:rPr lang="en-ZA" sz="1600" dirty="0" err="1">
                <a:solidFill>
                  <a:srgbClr val="FF0000"/>
                </a:solidFill>
              </a:rPr>
              <a:t>mychart</a:t>
            </a:r>
            <a:r>
              <a:rPr lang="en-ZA" sz="1600" dirty="0">
                <a:solidFill>
                  <a:srgbClr val="FF0000"/>
                </a:solidFill>
              </a:rPr>
              <a:t> --namespace my-namespace</a:t>
            </a:r>
          </a:p>
          <a:p>
            <a:pPr marL="0" indent="0">
              <a:buNone/>
            </a:pPr>
            <a:endParaRPr lang="en-ZA" sz="1600" dirty="0"/>
          </a:p>
          <a:p>
            <a:pPr marL="0" indent="0">
              <a:buNone/>
            </a:pPr>
            <a:r>
              <a:rPr lang="en-ZA" sz="1600" b="1" dirty="0"/>
              <a:t>List Releases in a Namespace</a:t>
            </a:r>
          </a:p>
          <a:p>
            <a:pPr marL="0" indent="0">
              <a:buNone/>
            </a:pPr>
            <a:r>
              <a:rPr lang="en-ZA" sz="1600" dirty="0"/>
              <a:t>To list all releases in a specific namespace, use the --namespace flag with the helm list command:</a:t>
            </a:r>
          </a:p>
          <a:p>
            <a:pPr marL="0" indent="0">
              <a:buNone/>
            </a:pPr>
            <a:endParaRPr lang="en-ZA" sz="1600" dirty="0"/>
          </a:p>
          <a:p>
            <a:pPr marL="0" indent="0">
              <a:buNone/>
            </a:pPr>
            <a:r>
              <a:rPr lang="en-ZA" sz="1600" dirty="0">
                <a:solidFill>
                  <a:srgbClr val="FF0000"/>
                </a:solidFill>
              </a:rPr>
              <a:t>helm list --namespace my-namespace</a:t>
            </a:r>
          </a:p>
          <a:p>
            <a:pPr marL="0" indent="0">
              <a:buNone/>
            </a:pPr>
            <a:endParaRPr lang="en-ZA" sz="1600" dirty="0"/>
          </a:p>
          <a:p>
            <a:pPr marL="0" indent="0">
              <a:buNone/>
            </a:pPr>
            <a:r>
              <a:rPr lang="en-ZA" sz="1600" b="1" dirty="0"/>
              <a:t>Delete Releases in a Namespace</a:t>
            </a:r>
          </a:p>
          <a:p>
            <a:pPr marL="0" indent="0">
              <a:buNone/>
            </a:pPr>
            <a:r>
              <a:rPr lang="en-ZA" sz="1600" dirty="0"/>
              <a:t>To uninstall all releases in a specific namespace, you can use a simple script with the helm list and helm uninstall commands:</a:t>
            </a:r>
          </a:p>
          <a:p>
            <a:pPr marL="0" indent="0">
              <a:buNone/>
            </a:pPr>
            <a:endParaRPr lang="en-ZA" sz="1600" dirty="0"/>
          </a:p>
          <a:p>
            <a:pPr marL="0" indent="0">
              <a:buNone/>
            </a:pPr>
            <a:r>
              <a:rPr lang="en-ZA" sz="1600" dirty="0">
                <a:solidFill>
                  <a:srgbClr val="FF0000"/>
                </a:solidFill>
              </a:rPr>
              <a:t>helm list --namespace my-namespace --short | </a:t>
            </a:r>
            <a:r>
              <a:rPr lang="en-ZA" sz="1600" dirty="0" err="1">
                <a:solidFill>
                  <a:srgbClr val="FF0000"/>
                </a:solidFill>
              </a:rPr>
              <a:t>xargs</a:t>
            </a:r>
            <a:r>
              <a:rPr lang="en-ZA" sz="1600" dirty="0">
                <a:solidFill>
                  <a:srgbClr val="FF0000"/>
                </a:solidFill>
              </a:rPr>
              <a:t> -L1 helm uninstall</a:t>
            </a:r>
          </a:p>
          <a:p>
            <a:pPr marL="0" indent="0">
              <a:buNone/>
            </a:pPr>
            <a:endParaRPr lang="en-ZA" sz="800" dirty="0"/>
          </a:p>
          <a:p>
            <a:pPr marL="0" indent="0">
              <a:buNone/>
            </a:pPr>
            <a:endParaRPr lang="en-ZA" sz="800" dirty="0"/>
          </a:p>
        </p:txBody>
      </p:sp>
    </p:spTree>
    <p:extLst>
      <p:ext uri="{BB962C8B-B14F-4D97-AF65-F5344CB8AC3E}">
        <p14:creationId xmlns:p14="http://schemas.microsoft.com/office/powerpoint/2010/main" val="39960457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499" y="-304800"/>
            <a:ext cx="10515600" cy="1325563"/>
          </a:xfrm>
        </p:spPr>
        <p:txBody>
          <a:bodyPr anchor="ctr">
            <a:normAutofit/>
          </a:bodyPr>
          <a:lstStyle/>
          <a:p>
            <a:r>
              <a:rPr lang="en-ZA" sz="1600" dirty="0"/>
              <a:t>Securing Helm: Authentication and Authorization</a:t>
            </a:r>
            <a:endParaRPr lang="en-US" sz="1600" dirty="0">
              <a:solidFill>
                <a:srgbClr val="0068C1"/>
              </a:solidFill>
            </a:endParaRPr>
          </a:p>
        </p:txBody>
      </p:sp>
      <p:sp>
        <p:nvSpPr>
          <p:cNvPr id="3" name="Content Placeholder 2"/>
          <p:cNvSpPr>
            <a:spLocks noGrp="1"/>
          </p:cNvSpPr>
          <p:nvPr>
            <p:ph sz="half" idx="2"/>
          </p:nvPr>
        </p:nvSpPr>
        <p:spPr>
          <a:xfrm>
            <a:off x="800099" y="609600"/>
            <a:ext cx="10515599" cy="4351338"/>
          </a:xfrm>
        </p:spPr>
        <p:txBody>
          <a:bodyPr>
            <a:noAutofit/>
          </a:bodyPr>
          <a:lstStyle/>
          <a:p>
            <a:pPr marL="0" indent="0">
              <a:buNone/>
            </a:pPr>
            <a:r>
              <a:rPr lang="en-ZA" sz="1400" b="1" dirty="0"/>
              <a:t>Enable Basic Authentication</a:t>
            </a:r>
            <a:r>
              <a:rPr lang="en-ZA" sz="1400" dirty="0"/>
              <a:t>:</a:t>
            </a:r>
          </a:p>
          <a:p>
            <a:pPr marL="0" indent="0">
              <a:buNone/>
            </a:pPr>
            <a:r>
              <a:rPr lang="en-ZA" sz="1400" dirty="0"/>
              <a:t>Create a </a:t>
            </a:r>
            <a:r>
              <a:rPr lang="en-ZA" sz="1400" dirty="0" err="1"/>
              <a:t>htpasswd</a:t>
            </a:r>
            <a:r>
              <a:rPr lang="en-ZA" sz="1400" dirty="0"/>
              <a:t> file containing usernames and password hashes.</a:t>
            </a:r>
          </a:p>
          <a:p>
            <a:pPr marL="0" indent="0">
              <a:buNone/>
            </a:pPr>
            <a:r>
              <a:rPr lang="en-ZA" sz="1400" dirty="0"/>
              <a:t>Start the Helm server with basic authentication enabled, pointing to the </a:t>
            </a:r>
            <a:r>
              <a:rPr lang="en-ZA" sz="1400" dirty="0" err="1"/>
              <a:t>htpasswd</a:t>
            </a:r>
            <a:r>
              <a:rPr lang="en-ZA" sz="1400" dirty="0"/>
              <a:t> file:</a:t>
            </a:r>
            <a:endParaRPr lang="en-ZA" sz="1400" dirty="0">
              <a:solidFill>
                <a:srgbClr val="FF0000"/>
              </a:solidFill>
            </a:endParaRPr>
          </a:p>
          <a:p>
            <a:pPr marL="0" indent="0">
              <a:buNone/>
            </a:pPr>
            <a:r>
              <a:rPr lang="en-ZA" sz="1400" dirty="0">
                <a:solidFill>
                  <a:srgbClr val="FF0000"/>
                </a:solidFill>
              </a:rPr>
              <a:t>helm serve --auth </a:t>
            </a:r>
            <a:r>
              <a:rPr lang="en-ZA" sz="1400" dirty="0" err="1">
                <a:solidFill>
                  <a:srgbClr val="FF0000"/>
                </a:solidFill>
              </a:rPr>
              <a:t>htpasswd</a:t>
            </a:r>
            <a:r>
              <a:rPr lang="en-ZA" sz="1400" dirty="0">
                <a:solidFill>
                  <a:srgbClr val="FF0000"/>
                </a:solidFill>
              </a:rPr>
              <a:t> --auth-realm "Helm Repository" --auth-file /path/to/</a:t>
            </a:r>
            <a:r>
              <a:rPr lang="en-ZA" sz="1400" dirty="0" err="1">
                <a:solidFill>
                  <a:srgbClr val="FF0000"/>
                </a:solidFill>
              </a:rPr>
              <a:t>htpasswd</a:t>
            </a:r>
            <a:endParaRPr lang="en-ZA" sz="1400" dirty="0">
              <a:solidFill>
                <a:srgbClr val="FF0000"/>
              </a:solidFill>
            </a:endParaRPr>
          </a:p>
          <a:p>
            <a:pPr marL="0" indent="0">
              <a:buNone/>
            </a:pPr>
            <a:endParaRPr lang="en-ZA" sz="1400" dirty="0"/>
          </a:p>
          <a:p>
            <a:pPr marL="0" indent="0">
              <a:buNone/>
            </a:pPr>
            <a:r>
              <a:rPr lang="en-ZA" sz="1400" b="1" dirty="0"/>
              <a:t>Access the Repository</a:t>
            </a:r>
            <a:r>
              <a:rPr lang="en-ZA" sz="1400" dirty="0"/>
              <a:t>:</a:t>
            </a:r>
          </a:p>
          <a:p>
            <a:pPr marL="0" indent="0">
              <a:buNone/>
            </a:pPr>
            <a:r>
              <a:rPr lang="en-ZA" sz="1400" dirty="0"/>
              <a:t>When accessing the Helm repository, use the --username and --password flags with the helm repo command:</a:t>
            </a:r>
          </a:p>
          <a:p>
            <a:pPr marL="0" indent="0">
              <a:buNone/>
            </a:pPr>
            <a:endParaRPr lang="en-ZA" sz="1400" dirty="0">
              <a:solidFill>
                <a:srgbClr val="FF0000"/>
              </a:solidFill>
            </a:endParaRPr>
          </a:p>
          <a:p>
            <a:pPr marL="0" indent="0">
              <a:buNone/>
            </a:pPr>
            <a:r>
              <a:rPr lang="en-ZA" sz="1400" dirty="0">
                <a:solidFill>
                  <a:srgbClr val="FF0000"/>
                </a:solidFill>
              </a:rPr>
              <a:t>helm repo add </a:t>
            </a:r>
            <a:r>
              <a:rPr lang="en-ZA" sz="1400" dirty="0" err="1">
                <a:solidFill>
                  <a:srgbClr val="FF0000"/>
                </a:solidFill>
              </a:rPr>
              <a:t>myrepo</a:t>
            </a:r>
            <a:r>
              <a:rPr lang="en-ZA" sz="1400" dirty="0">
                <a:solidFill>
                  <a:srgbClr val="FF0000"/>
                </a:solidFill>
              </a:rPr>
              <a:t> http://</a:t>
            </a:r>
            <a:r>
              <a:rPr lang="en-ZA" sz="1400" dirty="0" err="1">
                <a:solidFill>
                  <a:srgbClr val="FF0000"/>
                </a:solidFill>
              </a:rPr>
              <a:t>example.com</a:t>
            </a:r>
            <a:r>
              <a:rPr lang="en-ZA" sz="1400" dirty="0">
                <a:solidFill>
                  <a:srgbClr val="FF0000"/>
                </a:solidFill>
              </a:rPr>
              <a:t>/charts --username </a:t>
            </a:r>
            <a:r>
              <a:rPr lang="en-ZA" sz="1400" dirty="0" err="1">
                <a:solidFill>
                  <a:srgbClr val="FF0000"/>
                </a:solidFill>
              </a:rPr>
              <a:t>myuser</a:t>
            </a:r>
            <a:r>
              <a:rPr lang="en-ZA" sz="1400" dirty="0">
                <a:solidFill>
                  <a:srgbClr val="FF0000"/>
                </a:solidFill>
              </a:rPr>
              <a:t> --password </a:t>
            </a:r>
            <a:r>
              <a:rPr lang="en-ZA" sz="1400" dirty="0" err="1">
                <a:solidFill>
                  <a:srgbClr val="FF0000"/>
                </a:solidFill>
              </a:rPr>
              <a:t>mypassword</a:t>
            </a:r>
            <a:endParaRPr lang="en-ZA" sz="1400" dirty="0">
              <a:solidFill>
                <a:srgbClr val="FF0000"/>
              </a:solidFill>
            </a:endParaRPr>
          </a:p>
          <a:p>
            <a:pPr marL="0" indent="0">
              <a:buNone/>
            </a:pPr>
            <a:endParaRPr lang="en-ZA" sz="1400" dirty="0"/>
          </a:p>
          <a:p>
            <a:pPr marL="0" indent="0">
              <a:buNone/>
            </a:pPr>
            <a:r>
              <a:rPr lang="en-ZA" sz="1400" b="1" dirty="0"/>
              <a:t>OAuth2 Authentication</a:t>
            </a:r>
          </a:p>
          <a:p>
            <a:pPr marL="0" indent="0">
              <a:buNone/>
            </a:pPr>
            <a:r>
              <a:rPr lang="en-ZA" sz="1400" b="1" dirty="0"/>
              <a:t>Set Up OAuth2 Provider</a:t>
            </a:r>
            <a:r>
              <a:rPr lang="en-ZA" sz="1400" dirty="0"/>
              <a:t>:</a:t>
            </a:r>
          </a:p>
          <a:p>
            <a:pPr marL="457200" lvl="1" indent="0">
              <a:buNone/>
            </a:pPr>
            <a:r>
              <a:rPr lang="en-ZA" sz="1400" dirty="0"/>
              <a:t>Configure an OAuth2 provider such as GitHub, Google, or GitLab.</a:t>
            </a:r>
          </a:p>
          <a:p>
            <a:pPr marL="457200" lvl="1" indent="0">
              <a:buNone/>
            </a:pPr>
            <a:r>
              <a:rPr lang="en-ZA" sz="1400" dirty="0"/>
              <a:t>Obtain client ID and client secret.</a:t>
            </a:r>
          </a:p>
          <a:p>
            <a:pPr marL="457200" lvl="1" indent="0">
              <a:buNone/>
            </a:pPr>
            <a:r>
              <a:rPr lang="en-ZA" sz="1400" dirty="0"/>
              <a:t>Configure Helm to use the OAuth2 provider:</a:t>
            </a:r>
          </a:p>
          <a:p>
            <a:pPr marL="0" indent="0">
              <a:buNone/>
            </a:pPr>
            <a:endParaRPr lang="en-ZA" sz="800" dirty="0"/>
          </a:p>
          <a:p>
            <a:pPr marL="0" indent="0">
              <a:buNone/>
            </a:pPr>
            <a:r>
              <a:rPr lang="en-ZA" sz="1200" dirty="0">
                <a:solidFill>
                  <a:srgbClr val="FF0000"/>
                </a:solidFill>
              </a:rPr>
              <a:t>http:</a:t>
            </a:r>
          </a:p>
          <a:p>
            <a:pPr marL="0" indent="0">
              <a:buNone/>
            </a:pPr>
            <a:r>
              <a:rPr lang="en-ZA" sz="1200" dirty="0">
                <a:solidFill>
                  <a:srgbClr val="FF0000"/>
                </a:solidFill>
              </a:rPr>
              <a:t>  auth:</a:t>
            </a:r>
          </a:p>
          <a:p>
            <a:pPr marL="0" indent="0">
              <a:buNone/>
            </a:pPr>
            <a:r>
              <a:rPr lang="en-ZA" sz="1200" dirty="0">
                <a:solidFill>
                  <a:srgbClr val="FF0000"/>
                </a:solidFill>
              </a:rPr>
              <a:t>    </a:t>
            </a:r>
            <a:r>
              <a:rPr lang="en-ZA" sz="1200" dirty="0" err="1">
                <a:solidFill>
                  <a:srgbClr val="FF0000"/>
                </a:solidFill>
              </a:rPr>
              <a:t>github</a:t>
            </a:r>
            <a:r>
              <a:rPr lang="en-ZA" sz="1200" dirty="0">
                <a:solidFill>
                  <a:srgbClr val="FF0000"/>
                </a:solidFill>
              </a:rPr>
              <a:t>:</a:t>
            </a:r>
          </a:p>
          <a:p>
            <a:pPr marL="0" indent="0">
              <a:buNone/>
            </a:pPr>
            <a:r>
              <a:rPr lang="en-ZA" sz="1200" dirty="0">
                <a:solidFill>
                  <a:srgbClr val="FF0000"/>
                </a:solidFill>
              </a:rPr>
              <a:t>      </a:t>
            </a:r>
            <a:r>
              <a:rPr lang="en-ZA" sz="1200" dirty="0" err="1">
                <a:solidFill>
                  <a:srgbClr val="FF0000"/>
                </a:solidFill>
              </a:rPr>
              <a:t>clientID</a:t>
            </a:r>
            <a:r>
              <a:rPr lang="en-ZA" sz="1200" dirty="0">
                <a:solidFill>
                  <a:srgbClr val="FF0000"/>
                </a:solidFill>
              </a:rPr>
              <a:t>: YOUR_CLIENT_ID</a:t>
            </a:r>
          </a:p>
          <a:p>
            <a:pPr marL="0" indent="0">
              <a:buNone/>
            </a:pPr>
            <a:r>
              <a:rPr lang="en-ZA" sz="1200" dirty="0">
                <a:solidFill>
                  <a:srgbClr val="FF0000"/>
                </a:solidFill>
              </a:rPr>
              <a:t>      </a:t>
            </a:r>
            <a:r>
              <a:rPr lang="en-ZA" sz="1200" dirty="0" err="1">
                <a:solidFill>
                  <a:srgbClr val="FF0000"/>
                </a:solidFill>
              </a:rPr>
              <a:t>clientSecret</a:t>
            </a:r>
            <a:r>
              <a:rPr lang="en-ZA" sz="1200" dirty="0">
                <a:solidFill>
                  <a:srgbClr val="FF0000"/>
                </a:solidFill>
              </a:rPr>
              <a:t>: YOUR_CLIENT_SECRET</a:t>
            </a:r>
          </a:p>
          <a:p>
            <a:pPr marL="0" indent="0">
              <a:buNone/>
            </a:pPr>
            <a:endParaRPr lang="en-ZA" sz="800" dirty="0"/>
          </a:p>
        </p:txBody>
      </p:sp>
    </p:spTree>
    <p:extLst>
      <p:ext uri="{BB962C8B-B14F-4D97-AF65-F5344CB8AC3E}">
        <p14:creationId xmlns:p14="http://schemas.microsoft.com/office/powerpoint/2010/main" val="718804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6300" y="0"/>
            <a:ext cx="10515600" cy="1325563"/>
          </a:xfrm>
        </p:spPr>
        <p:txBody>
          <a:bodyPr anchor="ctr">
            <a:normAutofit/>
          </a:bodyPr>
          <a:lstStyle/>
          <a:p>
            <a:r>
              <a:rPr lang="en-ZA" sz="1600" dirty="0"/>
              <a:t>Securing Helm: Authentication and Authorization</a:t>
            </a:r>
            <a:endParaRPr lang="en-US" sz="1600" dirty="0">
              <a:solidFill>
                <a:srgbClr val="0068C1"/>
              </a:solidFill>
            </a:endParaRPr>
          </a:p>
        </p:txBody>
      </p:sp>
      <p:sp>
        <p:nvSpPr>
          <p:cNvPr id="3" name="Content Placeholder 2"/>
          <p:cNvSpPr>
            <a:spLocks noGrp="1"/>
          </p:cNvSpPr>
          <p:nvPr>
            <p:ph sz="half" idx="2"/>
          </p:nvPr>
        </p:nvSpPr>
        <p:spPr>
          <a:xfrm>
            <a:off x="838200" y="1143000"/>
            <a:ext cx="10515599" cy="4351338"/>
          </a:xfrm>
        </p:spPr>
        <p:txBody>
          <a:bodyPr>
            <a:noAutofit/>
          </a:bodyPr>
          <a:lstStyle/>
          <a:p>
            <a:pPr marL="0" indent="0">
              <a:buNone/>
            </a:pPr>
            <a:r>
              <a:rPr lang="en-ZA" sz="1600" b="1" dirty="0"/>
              <a:t>TLS Authentication</a:t>
            </a:r>
          </a:p>
          <a:p>
            <a:pPr marL="0" indent="0">
              <a:buNone/>
            </a:pPr>
            <a:r>
              <a:rPr lang="en-ZA" sz="1600" b="1" dirty="0"/>
              <a:t>Generate TLS Certificates</a:t>
            </a:r>
            <a:r>
              <a:rPr lang="en-ZA" sz="1600" dirty="0"/>
              <a:t>:</a:t>
            </a:r>
          </a:p>
          <a:p>
            <a:pPr marL="457200" lvl="1" indent="0">
              <a:buNone/>
            </a:pPr>
            <a:r>
              <a:rPr lang="en-ZA" sz="1600" dirty="0">
                <a:solidFill>
                  <a:srgbClr val="FF0000"/>
                </a:solidFill>
              </a:rPr>
              <a:t>Generate TLS certificates for the Helm client and server:</a:t>
            </a:r>
          </a:p>
          <a:p>
            <a:pPr marL="457200" lvl="1" indent="0">
              <a:buNone/>
            </a:pPr>
            <a:r>
              <a:rPr lang="en-ZA" sz="1600" dirty="0" err="1">
                <a:solidFill>
                  <a:srgbClr val="FF0000"/>
                </a:solidFill>
              </a:rPr>
              <a:t>openssl</a:t>
            </a:r>
            <a:r>
              <a:rPr lang="en-ZA" sz="1600" dirty="0">
                <a:solidFill>
                  <a:srgbClr val="FF0000"/>
                </a:solidFill>
              </a:rPr>
              <a:t> </a:t>
            </a:r>
            <a:r>
              <a:rPr lang="en-ZA" sz="1600" dirty="0" err="1">
                <a:solidFill>
                  <a:srgbClr val="FF0000"/>
                </a:solidFill>
              </a:rPr>
              <a:t>req</a:t>
            </a:r>
            <a:r>
              <a:rPr lang="en-ZA" sz="1600" dirty="0">
                <a:solidFill>
                  <a:srgbClr val="FF0000"/>
                </a:solidFill>
              </a:rPr>
              <a:t> -</a:t>
            </a:r>
            <a:r>
              <a:rPr lang="en-ZA" sz="1600" dirty="0" err="1">
                <a:solidFill>
                  <a:srgbClr val="FF0000"/>
                </a:solidFill>
              </a:rPr>
              <a:t>newkey</a:t>
            </a:r>
            <a:r>
              <a:rPr lang="en-ZA" sz="1600" dirty="0">
                <a:solidFill>
                  <a:srgbClr val="FF0000"/>
                </a:solidFill>
              </a:rPr>
              <a:t> rsa:4096 -nodes -</a:t>
            </a:r>
            <a:r>
              <a:rPr lang="en-ZA" sz="1600" dirty="0" err="1">
                <a:solidFill>
                  <a:srgbClr val="FF0000"/>
                </a:solidFill>
              </a:rPr>
              <a:t>keyout</a:t>
            </a:r>
            <a:r>
              <a:rPr lang="en-ZA" sz="1600" dirty="0">
                <a:solidFill>
                  <a:srgbClr val="FF0000"/>
                </a:solidFill>
              </a:rPr>
              <a:t> </a:t>
            </a:r>
            <a:r>
              <a:rPr lang="en-ZA" sz="1600" dirty="0" err="1">
                <a:solidFill>
                  <a:srgbClr val="FF0000"/>
                </a:solidFill>
              </a:rPr>
              <a:t>helm.key</a:t>
            </a:r>
            <a:r>
              <a:rPr lang="en-ZA" sz="1600" dirty="0">
                <a:solidFill>
                  <a:srgbClr val="FF0000"/>
                </a:solidFill>
              </a:rPr>
              <a:t> -x509 -days 365 -out </a:t>
            </a:r>
            <a:r>
              <a:rPr lang="en-ZA" sz="1600" dirty="0" err="1">
                <a:solidFill>
                  <a:srgbClr val="FF0000"/>
                </a:solidFill>
              </a:rPr>
              <a:t>helm.crt</a:t>
            </a:r>
            <a:r>
              <a:rPr lang="en-ZA" sz="1600" dirty="0">
                <a:solidFill>
                  <a:srgbClr val="FF0000"/>
                </a:solidFill>
              </a:rPr>
              <a:t> </a:t>
            </a:r>
          </a:p>
          <a:p>
            <a:pPr marL="0" indent="0">
              <a:buNone/>
            </a:pPr>
            <a:r>
              <a:rPr lang="en-ZA" sz="1600" b="1" dirty="0"/>
              <a:t>Configure Helm Client</a:t>
            </a:r>
            <a:r>
              <a:rPr lang="en-ZA" sz="1600" dirty="0"/>
              <a:t>:</a:t>
            </a:r>
          </a:p>
          <a:p>
            <a:pPr marL="457200" lvl="1" indent="0">
              <a:buNone/>
            </a:pPr>
            <a:r>
              <a:rPr lang="en-ZA" sz="1600" dirty="0"/>
              <a:t>Configure the Helm client to use TLS:</a:t>
            </a:r>
          </a:p>
          <a:p>
            <a:pPr marL="457200" lvl="1" indent="0">
              <a:buNone/>
            </a:pPr>
            <a:r>
              <a:rPr lang="en-ZA" sz="1600" dirty="0">
                <a:solidFill>
                  <a:srgbClr val="FF0000"/>
                </a:solidFill>
              </a:rPr>
              <a:t>export HELM_TLS_ENABLE=true export HELM_TLS_CA_CERT=./</a:t>
            </a:r>
            <a:r>
              <a:rPr lang="en-ZA" sz="1600" dirty="0" err="1">
                <a:solidFill>
                  <a:srgbClr val="FF0000"/>
                </a:solidFill>
              </a:rPr>
              <a:t>ca.pem</a:t>
            </a:r>
            <a:r>
              <a:rPr lang="en-ZA" sz="1600" dirty="0">
                <a:solidFill>
                  <a:srgbClr val="FF0000"/>
                </a:solidFill>
              </a:rPr>
              <a:t> export HELM_TLS_CERT=./</a:t>
            </a:r>
            <a:r>
              <a:rPr lang="en-ZA" sz="1600" dirty="0" err="1">
                <a:solidFill>
                  <a:srgbClr val="FF0000"/>
                </a:solidFill>
              </a:rPr>
              <a:t>helm.crt</a:t>
            </a:r>
            <a:r>
              <a:rPr lang="en-ZA" sz="1600" dirty="0">
                <a:solidFill>
                  <a:srgbClr val="FF0000"/>
                </a:solidFill>
              </a:rPr>
              <a:t> export HELM_TLS_KEY=./</a:t>
            </a:r>
            <a:r>
              <a:rPr lang="en-ZA" sz="1600" dirty="0" err="1">
                <a:solidFill>
                  <a:srgbClr val="FF0000"/>
                </a:solidFill>
              </a:rPr>
              <a:t>helm.key</a:t>
            </a:r>
            <a:r>
              <a:rPr lang="en-ZA" sz="1600" dirty="0">
                <a:solidFill>
                  <a:srgbClr val="FF0000"/>
                </a:solidFill>
              </a:rPr>
              <a:t> </a:t>
            </a:r>
          </a:p>
          <a:p>
            <a:pPr marL="0" indent="0">
              <a:buNone/>
            </a:pPr>
            <a:r>
              <a:rPr lang="en-ZA" sz="1600" b="1" dirty="0"/>
              <a:t>Configure Helm Server</a:t>
            </a:r>
            <a:r>
              <a:rPr lang="en-ZA" sz="1600" dirty="0"/>
              <a:t>:</a:t>
            </a:r>
          </a:p>
          <a:p>
            <a:pPr marL="457200" lvl="1" indent="0">
              <a:buNone/>
            </a:pPr>
            <a:r>
              <a:rPr lang="en-ZA" sz="1600" dirty="0"/>
              <a:t>Configure the Helm server to use TLS:</a:t>
            </a:r>
          </a:p>
          <a:p>
            <a:pPr marL="457200" lvl="1" indent="0">
              <a:buNone/>
            </a:pPr>
            <a:r>
              <a:rPr lang="en-ZA" sz="1600" dirty="0">
                <a:solidFill>
                  <a:srgbClr val="FF0000"/>
                </a:solidFill>
              </a:rPr>
              <a:t>helm serve --</a:t>
            </a:r>
            <a:r>
              <a:rPr lang="en-ZA" sz="1600" dirty="0" err="1">
                <a:solidFill>
                  <a:srgbClr val="FF0000"/>
                </a:solidFill>
              </a:rPr>
              <a:t>tls</a:t>
            </a:r>
            <a:r>
              <a:rPr lang="en-ZA" sz="1600" dirty="0">
                <a:solidFill>
                  <a:srgbClr val="FF0000"/>
                </a:solidFill>
              </a:rPr>
              <a:t>-certificate=./</a:t>
            </a:r>
            <a:r>
              <a:rPr lang="en-ZA" sz="1600" dirty="0" err="1">
                <a:solidFill>
                  <a:srgbClr val="FF0000"/>
                </a:solidFill>
              </a:rPr>
              <a:t>helm.crt</a:t>
            </a:r>
            <a:r>
              <a:rPr lang="en-ZA" sz="1600" dirty="0">
                <a:solidFill>
                  <a:srgbClr val="FF0000"/>
                </a:solidFill>
              </a:rPr>
              <a:t> --</a:t>
            </a:r>
            <a:r>
              <a:rPr lang="en-ZA" sz="1600" dirty="0" err="1">
                <a:solidFill>
                  <a:srgbClr val="FF0000"/>
                </a:solidFill>
              </a:rPr>
              <a:t>tls</a:t>
            </a:r>
            <a:r>
              <a:rPr lang="en-ZA" sz="1600" dirty="0">
                <a:solidFill>
                  <a:srgbClr val="FF0000"/>
                </a:solidFill>
              </a:rPr>
              <a:t>-key=./</a:t>
            </a:r>
            <a:r>
              <a:rPr lang="en-ZA" sz="1600" dirty="0" err="1">
                <a:solidFill>
                  <a:srgbClr val="FF0000"/>
                </a:solidFill>
              </a:rPr>
              <a:t>helm.key</a:t>
            </a:r>
            <a:r>
              <a:rPr lang="en-ZA" sz="1600" dirty="0">
                <a:solidFill>
                  <a:srgbClr val="FF0000"/>
                </a:solidFill>
              </a:rPr>
              <a:t> --</a:t>
            </a:r>
            <a:r>
              <a:rPr lang="en-ZA" sz="1600" dirty="0" err="1">
                <a:solidFill>
                  <a:srgbClr val="FF0000"/>
                </a:solidFill>
              </a:rPr>
              <a:t>tls</a:t>
            </a:r>
            <a:r>
              <a:rPr lang="en-ZA" sz="1600" dirty="0">
                <a:solidFill>
                  <a:srgbClr val="FF0000"/>
                </a:solidFill>
              </a:rPr>
              <a:t>-ca-cert=.</a:t>
            </a:r>
          </a:p>
          <a:p>
            <a:pPr marL="0" indent="0">
              <a:buNone/>
            </a:pPr>
            <a:endParaRPr lang="en-ZA" sz="800" dirty="0"/>
          </a:p>
        </p:txBody>
      </p:sp>
    </p:spTree>
    <p:extLst>
      <p:ext uri="{BB962C8B-B14F-4D97-AF65-F5344CB8AC3E}">
        <p14:creationId xmlns:p14="http://schemas.microsoft.com/office/powerpoint/2010/main" val="29586593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5263"/>
            <a:ext cx="10515600" cy="1325563"/>
          </a:xfrm>
        </p:spPr>
        <p:txBody>
          <a:bodyPr anchor="ctr">
            <a:normAutofit/>
          </a:bodyPr>
          <a:lstStyle/>
          <a:p>
            <a:r>
              <a:rPr lang="en-ZA" sz="1600" dirty="0"/>
              <a:t>Securing Helm: Authentication and Authorization</a:t>
            </a:r>
            <a:endParaRPr lang="en-US" sz="1600" dirty="0">
              <a:solidFill>
                <a:srgbClr val="0068C1"/>
              </a:solidFill>
            </a:endParaRPr>
          </a:p>
        </p:txBody>
      </p:sp>
      <p:sp>
        <p:nvSpPr>
          <p:cNvPr id="3" name="Content Placeholder 2"/>
          <p:cNvSpPr>
            <a:spLocks noGrp="1"/>
          </p:cNvSpPr>
          <p:nvPr>
            <p:ph sz="half" idx="2"/>
          </p:nvPr>
        </p:nvSpPr>
        <p:spPr>
          <a:xfrm>
            <a:off x="838200" y="1143000"/>
            <a:ext cx="10515599" cy="4351338"/>
          </a:xfrm>
        </p:spPr>
        <p:txBody>
          <a:bodyPr>
            <a:noAutofit/>
          </a:bodyPr>
          <a:lstStyle/>
          <a:p>
            <a:pPr marL="0" indent="0">
              <a:buNone/>
            </a:pPr>
            <a:r>
              <a:rPr lang="en-ZA" sz="1600" b="1" dirty="0"/>
              <a:t>Authorization</a:t>
            </a:r>
          </a:p>
          <a:p>
            <a:pPr marL="0" indent="0">
              <a:buNone/>
            </a:pPr>
            <a:r>
              <a:rPr lang="en-ZA" sz="1600" b="1" dirty="0"/>
              <a:t>Role-Based Access Control (RBAC)</a:t>
            </a:r>
          </a:p>
          <a:p>
            <a:pPr marL="0" indent="0">
              <a:buNone/>
            </a:pPr>
            <a:r>
              <a:rPr lang="en-ZA" sz="1600" b="1" dirty="0"/>
              <a:t>Enable RBAC</a:t>
            </a:r>
            <a:r>
              <a:rPr lang="en-ZA" sz="1600" dirty="0"/>
              <a:t>:</a:t>
            </a:r>
          </a:p>
          <a:p>
            <a:pPr marL="457200" lvl="1" indent="0">
              <a:buNone/>
            </a:pPr>
            <a:r>
              <a:rPr lang="en-ZA" sz="1600" dirty="0"/>
              <a:t>Enable RBAC in your Kubernetes cluster if it's not already enabled.</a:t>
            </a:r>
          </a:p>
          <a:p>
            <a:pPr marL="0" indent="0">
              <a:buNone/>
            </a:pPr>
            <a:r>
              <a:rPr lang="en-ZA" sz="1600" b="1" dirty="0"/>
              <a:t>Create Service Account</a:t>
            </a:r>
            <a:r>
              <a:rPr lang="en-ZA" sz="1600" dirty="0"/>
              <a:t>:</a:t>
            </a:r>
          </a:p>
          <a:p>
            <a:pPr marL="457200" lvl="1" indent="0">
              <a:buNone/>
            </a:pPr>
            <a:r>
              <a:rPr lang="en-ZA" sz="1600" dirty="0"/>
              <a:t>Create a service account for Tiller (Helm 2) or the Helm client (Helm 3):</a:t>
            </a:r>
          </a:p>
          <a:p>
            <a:pPr marL="457200" lvl="1" indent="0">
              <a:buNone/>
            </a:pPr>
            <a:r>
              <a:rPr lang="en-ZA" sz="1600" dirty="0" err="1">
                <a:solidFill>
                  <a:srgbClr val="FF0000"/>
                </a:solidFill>
              </a:rPr>
              <a:t>kubectl</a:t>
            </a:r>
            <a:r>
              <a:rPr lang="en-ZA" sz="1600" dirty="0">
                <a:solidFill>
                  <a:srgbClr val="FF0000"/>
                </a:solidFill>
              </a:rPr>
              <a:t> create </a:t>
            </a:r>
            <a:r>
              <a:rPr lang="en-ZA" sz="1600" dirty="0" err="1">
                <a:solidFill>
                  <a:srgbClr val="FF0000"/>
                </a:solidFill>
              </a:rPr>
              <a:t>serviceaccount</a:t>
            </a:r>
            <a:r>
              <a:rPr lang="en-ZA" sz="1600" dirty="0">
                <a:solidFill>
                  <a:srgbClr val="FF0000"/>
                </a:solidFill>
              </a:rPr>
              <a:t> tiller --namespace </a:t>
            </a:r>
            <a:r>
              <a:rPr lang="en-ZA" sz="1600" dirty="0" err="1">
                <a:solidFill>
                  <a:srgbClr val="FF0000"/>
                </a:solidFill>
              </a:rPr>
              <a:t>kube</a:t>
            </a:r>
            <a:r>
              <a:rPr lang="en-ZA" sz="1600" dirty="0">
                <a:solidFill>
                  <a:srgbClr val="FF0000"/>
                </a:solidFill>
              </a:rPr>
              <a:t>-system </a:t>
            </a:r>
          </a:p>
          <a:p>
            <a:pPr marL="0" indent="0">
              <a:buNone/>
            </a:pPr>
            <a:r>
              <a:rPr lang="en-ZA" sz="1600" b="1" dirty="0"/>
              <a:t>Bind Cluster Role</a:t>
            </a:r>
            <a:r>
              <a:rPr lang="en-ZA" sz="1600" dirty="0"/>
              <a:t>:</a:t>
            </a:r>
          </a:p>
          <a:p>
            <a:pPr marL="457200" lvl="1" indent="0">
              <a:buNone/>
            </a:pPr>
            <a:r>
              <a:rPr lang="en-ZA" sz="1600" dirty="0"/>
              <a:t>Bind the cluster-admin role to the service account:</a:t>
            </a:r>
          </a:p>
          <a:p>
            <a:pPr marL="457200" lvl="1" indent="0">
              <a:buNone/>
            </a:pPr>
            <a:r>
              <a:rPr lang="en-ZA" sz="1600" dirty="0" err="1">
                <a:solidFill>
                  <a:srgbClr val="FF0000"/>
                </a:solidFill>
              </a:rPr>
              <a:t>kubectl</a:t>
            </a:r>
            <a:r>
              <a:rPr lang="en-ZA" sz="1600" dirty="0">
                <a:solidFill>
                  <a:srgbClr val="FF0000"/>
                </a:solidFill>
              </a:rPr>
              <a:t> create </a:t>
            </a:r>
            <a:r>
              <a:rPr lang="en-ZA" sz="1600" dirty="0" err="1">
                <a:solidFill>
                  <a:srgbClr val="FF0000"/>
                </a:solidFill>
              </a:rPr>
              <a:t>clusterrolebinding</a:t>
            </a:r>
            <a:r>
              <a:rPr lang="en-ZA" sz="1600" dirty="0">
                <a:solidFill>
                  <a:srgbClr val="FF0000"/>
                </a:solidFill>
              </a:rPr>
              <a:t> tiller-cluster-rule --</a:t>
            </a:r>
            <a:r>
              <a:rPr lang="en-ZA" sz="1600" dirty="0" err="1">
                <a:solidFill>
                  <a:srgbClr val="FF0000"/>
                </a:solidFill>
              </a:rPr>
              <a:t>clusterrole</a:t>
            </a:r>
            <a:r>
              <a:rPr lang="en-ZA" sz="1600" dirty="0">
                <a:solidFill>
                  <a:srgbClr val="FF0000"/>
                </a:solidFill>
              </a:rPr>
              <a:t>=cluster-admin --</a:t>
            </a:r>
            <a:r>
              <a:rPr lang="en-ZA" sz="1600" dirty="0" err="1">
                <a:solidFill>
                  <a:srgbClr val="FF0000"/>
                </a:solidFill>
              </a:rPr>
              <a:t>serviceaccount</a:t>
            </a:r>
            <a:r>
              <a:rPr lang="en-ZA" sz="1600" dirty="0">
                <a:solidFill>
                  <a:srgbClr val="FF0000"/>
                </a:solidFill>
              </a:rPr>
              <a:t>=</a:t>
            </a:r>
            <a:r>
              <a:rPr lang="en-ZA" sz="1600" dirty="0" err="1">
                <a:solidFill>
                  <a:srgbClr val="FF0000"/>
                </a:solidFill>
              </a:rPr>
              <a:t>kube-system:tiller</a:t>
            </a:r>
            <a:r>
              <a:rPr lang="en-ZA" sz="1600" dirty="0">
                <a:solidFill>
                  <a:srgbClr val="FF0000"/>
                </a:solidFill>
              </a:rPr>
              <a:t> </a:t>
            </a:r>
          </a:p>
          <a:p>
            <a:pPr marL="0" indent="0">
              <a:buNone/>
            </a:pPr>
            <a:r>
              <a:rPr lang="en-ZA" sz="1600" b="1" dirty="0"/>
              <a:t>Initialize Helm</a:t>
            </a:r>
            <a:r>
              <a:rPr lang="en-ZA" sz="1600" dirty="0"/>
              <a:t>:</a:t>
            </a:r>
          </a:p>
          <a:p>
            <a:pPr marL="457200" lvl="1" indent="0">
              <a:buNone/>
            </a:pPr>
            <a:r>
              <a:rPr lang="en-ZA" sz="1600" dirty="0"/>
              <a:t>Initialize Helm with the service account (Helm 2) or use the --</a:t>
            </a:r>
            <a:r>
              <a:rPr lang="en-ZA" sz="1600" dirty="0" err="1"/>
              <a:t>kubeconfig</a:t>
            </a:r>
            <a:r>
              <a:rPr lang="en-ZA" sz="1600" dirty="0"/>
              <a:t> flag with the Helm client (Helm 3).</a:t>
            </a:r>
          </a:p>
          <a:p>
            <a:pPr marL="0" indent="0">
              <a:buNone/>
            </a:pPr>
            <a:endParaRPr lang="en-ZA" sz="800" dirty="0"/>
          </a:p>
        </p:txBody>
      </p:sp>
    </p:spTree>
    <p:extLst>
      <p:ext uri="{BB962C8B-B14F-4D97-AF65-F5344CB8AC3E}">
        <p14:creationId xmlns:p14="http://schemas.microsoft.com/office/powerpoint/2010/main" val="19102632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nchor="ctr">
            <a:normAutofit/>
          </a:bodyPr>
          <a:lstStyle/>
          <a:p>
            <a:r>
              <a:rPr lang="en-ZA" sz="1800" dirty="0"/>
              <a:t>Hooks</a:t>
            </a:r>
            <a:endParaRPr lang="en-US" sz="1800" dirty="0">
              <a:solidFill>
                <a:srgbClr val="0068C1"/>
              </a:solidFill>
            </a:endParaRPr>
          </a:p>
        </p:txBody>
      </p:sp>
      <p:sp>
        <p:nvSpPr>
          <p:cNvPr id="3" name="Content Placeholder 2"/>
          <p:cNvSpPr>
            <a:spLocks noGrp="1"/>
          </p:cNvSpPr>
          <p:nvPr>
            <p:ph sz="half" idx="2"/>
          </p:nvPr>
        </p:nvSpPr>
        <p:spPr>
          <a:xfrm>
            <a:off x="838200" y="381000"/>
            <a:ext cx="10515599" cy="4351338"/>
          </a:xfrm>
        </p:spPr>
        <p:txBody>
          <a:bodyPr>
            <a:noAutofit/>
          </a:bodyPr>
          <a:lstStyle/>
          <a:p>
            <a:r>
              <a:rPr lang="en-ZA" sz="1400" dirty="0"/>
              <a:t>In Helm, lifecycle hooks allow you to perform actions at specific points in the lifecycle of a release, such as before or after installing, upgrading, or deleting a chart. Hooks can be useful for tasks like initializing a database, updating configuration files, or sending notifications. Here's how you can manage the lifecycle of a Helm release with hooks</a:t>
            </a:r>
          </a:p>
          <a:p>
            <a:r>
              <a:rPr lang="en-ZA" sz="1400" b="1" dirty="0"/>
              <a:t>Creating Hooks</a:t>
            </a:r>
          </a:p>
          <a:p>
            <a:pPr marL="0" indent="0">
              <a:buNone/>
            </a:pPr>
            <a:r>
              <a:rPr lang="en-ZA" sz="1400" b="1" dirty="0"/>
              <a:t>Define Hooks in Your Chart</a:t>
            </a:r>
            <a:r>
              <a:rPr lang="en-ZA" sz="1400" dirty="0"/>
              <a:t>:</a:t>
            </a:r>
          </a:p>
          <a:p>
            <a:pPr marL="0" indent="0">
              <a:buNone/>
            </a:pPr>
            <a:r>
              <a:rPr lang="en-ZA" sz="1400" dirty="0"/>
              <a:t>Add a hooks section to your templates/ directory with YAML files for each hook:</a:t>
            </a:r>
          </a:p>
          <a:p>
            <a:pPr marL="0" indent="0">
              <a:buNone/>
            </a:pPr>
            <a:r>
              <a:rPr lang="en-ZA" sz="1400" dirty="0"/>
              <a:t># templates/my-</a:t>
            </a:r>
            <a:r>
              <a:rPr lang="en-ZA" sz="1400" dirty="0" err="1"/>
              <a:t>hook.yaml</a:t>
            </a:r>
            <a:endParaRPr lang="en-ZA" sz="1400" dirty="0"/>
          </a:p>
          <a:p>
            <a:pPr marL="0" indent="0">
              <a:buNone/>
            </a:pPr>
            <a:r>
              <a:rPr lang="en-ZA" sz="1400" dirty="0" err="1"/>
              <a:t>apiVersion</a:t>
            </a:r>
            <a:r>
              <a:rPr lang="en-ZA" sz="1400" dirty="0"/>
              <a:t>: batch/v1</a:t>
            </a:r>
          </a:p>
          <a:p>
            <a:pPr marL="0" indent="0">
              <a:buNone/>
            </a:pPr>
            <a:r>
              <a:rPr lang="en-ZA" sz="1400" dirty="0"/>
              <a:t>kind: Job</a:t>
            </a:r>
          </a:p>
          <a:p>
            <a:pPr marL="0" indent="0">
              <a:buNone/>
            </a:pPr>
            <a:r>
              <a:rPr lang="en-ZA" sz="1400" dirty="0"/>
              <a:t>metadata:</a:t>
            </a:r>
          </a:p>
          <a:p>
            <a:pPr marL="0" indent="0">
              <a:buNone/>
            </a:pPr>
            <a:r>
              <a:rPr lang="en-ZA" sz="1400" dirty="0"/>
              <a:t>  name: {{ .</a:t>
            </a:r>
            <a:r>
              <a:rPr lang="en-ZA" sz="1400" dirty="0" err="1"/>
              <a:t>Release.Name</a:t>
            </a:r>
            <a:r>
              <a:rPr lang="en-ZA" sz="1400" dirty="0"/>
              <a:t> }}-my-hook</a:t>
            </a:r>
          </a:p>
          <a:p>
            <a:pPr marL="0" indent="0">
              <a:buNone/>
            </a:pPr>
            <a:r>
              <a:rPr lang="en-ZA" sz="1400" dirty="0"/>
              <a:t>  annotations:</a:t>
            </a:r>
          </a:p>
          <a:p>
            <a:pPr marL="0" indent="0">
              <a:buNone/>
            </a:pPr>
            <a:r>
              <a:rPr lang="en-ZA" sz="1400" dirty="0"/>
              <a:t>    "</a:t>
            </a:r>
            <a:r>
              <a:rPr lang="en-ZA" sz="1400" dirty="0" err="1"/>
              <a:t>helm.sh</a:t>
            </a:r>
            <a:r>
              <a:rPr lang="en-ZA" sz="1400" dirty="0"/>
              <a:t>/hook": pre-install</a:t>
            </a:r>
          </a:p>
          <a:p>
            <a:pPr marL="0" indent="0">
              <a:buNone/>
            </a:pPr>
            <a:r>
              <a:rPr lang="en-ZA" sz="1400" dirty="0"/>
              <a:t>spec:</a:t>
            </a:r>
          </a:p>
          <a:p>
            <a:pPr marL="0" indent="0">
              <a:buNone/>
            </a:pPr>
            <a:r>
              <a:rPr lang="en-ZA" sz="1400" dirty="0"/>
              <a:t>  template:</a:t>
            </a:r>
          </a:p>
          <a:p>
            <a:pPr marL="0" indent="0">
              <a:buNone/>
            </a:pPr>
            <a:r>
              <a:rPr lang="en-ZA" sz="1400" dirty="0"/>
              <a:t>    spec:</a:t>
            </a:r>
          </a:p>
          <a:p>
            <a:pPr marL="0" indent="0">
              <a:buNone/>
            </a:pPr>
            <a:r>
              <a:rPr lang="en-ZA" sz="1400" dirty="0"/>
              <a:t>      containers:</a:t>
            </a:r>
          </a:p>
          <a:p>
            <a:pPr marL="0" indent="0">
              <a:buNone/>
            </a:pPr>
            <a:r>
              <a:rPr lang="en-ZA" sz="1400" dirty="0"/>
              <a:t>        - name: my-hook</a:t>
            </a:r>
          </a:p>
          <a:p>
            <a:pPr marL="0" indent="0">
              <a:buNone/>
            </a:pPr>
            <a:r>
              <a:rPr lang="en-ZA" sz="1400" dirty="0"/>
              <a:t>          image: </a:t>
            </a:r>
            <a:r>
              <a:rPr lang="en-ZA" sz="1400" dirty="0" err="1"/>
              <a:t>busybox</a:t>
            </a:r>
            <a:endParaRPr lang="en-ZA" sz="1400" dirty="0"/>
          </a:p>
          <a:p>
            <a:pPr marL="0" indent="0">
              <a:buNone/>
            </a:pPr>
            <a:r>
              <a:rPr lang="en-ZA" sz="1400" dirty="0"/>
              <a:t>          </a:t>
            </a:r>
            <a:r>
              <a:rPr lang="en-ZA" sz="1400" dirty="0" err="1"/>
              <a:t>args</a:t>
            </a:r>
            <a:r>
              <a:rPr lang="en-ZA" sz="1400" dirty="0"/>
              <a:t>: ['echo', 'Hello from my hook!']</a:t>
            </a:r>
          </a:p>
          <a:p>
            <a:pPr marL="0" indent="0">
              <a:buNone/>
            </a:pPr>
            <a:r>
              <a:rPr lang="en-ZA" sz="1400" dirty="0"/>
              <a:t>      </a:t>
            </a:r>
            <a:r>
              <a:rPr lang="en-ZA" sz="1400" dirty="0" err="1"/>
              <a:t>restartPolicy</a:t>
            </a:r>
            <a:r>
              <a:rPr lang="en-ZA" sz="1400" dirty="0"/>
              <a:t>: Never</a:t>
            </a:r>
          </a:p>
          <a:p>
            <a:pPr marL="0" indent="0">
              <a:buNone/>
            </a:pPr>
            <a:endParaRPr lang="en-ZA" sz="1400" dirty="0"/>
          </a:p>
          <a:p>
            <a:r>
              <a:rPr lang="en-ZA" sz="1400" b="1" dirty="0"/>
              <a:t>Reference Hooks in Your Chart</a:t>
            </a:r>
            <a:r>
              <a:rPr lang="en-ZA" sz="1400" dirty="0"/>
              <a:t>:</a:t>
            </a:r>
          </a:p>
          <a:p>
            <a:r>
              <a:rPr lang="en-ZA" sz="1400" dirty="0"/>
              <a:t>Reference the hook files in your templates/ directory from your other resources, like Deployments or </a:t>
            </a:r>
            <a:r>
              <a:rPr lang="en-ZA" sz="1400" dirty="0" err="1"/>
              <a:t>StatefulSets</a:t>
            </a:r>
            <a:r>
              <a:rPr lang="en-ZA" sz="1400" dirty="0"/>
              <a:t>:</a:t>
            </a:r>
          </a:p>
          <a:p>
            <a:pPr marL="0" indent="0">
              <a:buNone/>
            </a:pPr>
            <a:endParaRPr lang="en-ZA" sz="800" dirty="0"/>
          </a:p>
        </p:txBody>
      </p:sp>
    </p:spTree>
    <p:extLst>
      <p:ext uri="{BB962C8B-B14F-4D97-AF65-F5344CB8AC3E}">
        <p14:creationId xmlns:p14="http://schemas.microsoft.com/office/powerpoint/2010/main" val="25235609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6300" y="-304800"/>
            <a:ext cx="10515600" cy="1325563"/>
          </a:xfrm>
        </p:spPr>
        <p:txBody>
          <a:bodyPr anchor="ctr">
            <a:normAutofit/>
          </a:bodyPr>
          <a:lstStyle/>
          <a:p>
            <a:r>
              <a:rPr lang="en-ZA" sz="1800" dirty="0"/>
              <a:t>Hooks</a:t>
            </a:r>
            <a:endParaRPr lang="en-US" sz="1800" dirty="0">
              <a:solidFill>
                <a:srgbClr val="0068C1"/>
              </a:solidFill>
            </a:endParaRPr>
          </a:p>
        </p:txBody>
      </p:sp>
      <p:sp>
        <p:nvSpPr>
          <p:cNvPr id="3" name="Content Placeholder 2"/>
          <p:cNvSpPr>
            <a:spLocks noGrp="1"/>
          </p:cNvSpPr>
          <p:nvPr>
            <p:ph sz="half" idx="2"/>
          </p:nvPr>
        </p:nvSpPr>
        <p:spPr>
          <a:xfrm>
            <a:off x="838200" y="1143000"/>
            <a:ext cx="10515599" cy="4351338"/>
          </a:xfrm>
        </p:spPr>
        <p:txBody>
          <a:bodyPr>
            <a:noAutofit/>
          </a:bodyPr>
          <a:lstStyle/>
          <a:p>
            <a:pPr marL="0" indent="0">
              <a:buNone/>
            </a:pPr>
            <a:r>
              <a:rPr lang="en-ZA" sz="1400" dirty="0"/>
              <a:t># templates/my-</a:t>
            </a:r>
            <a:r>
              <a:rPr lang="en-ZA" sz="1400" dirty="0" err="1"/>
              <a:t>deployment.yaml</a:t>
            </a:r>
            <a:endParaRPr lang="en-ZA" sz="1400" dirty="0"/>
          </a:p>
          <a:p>
            <a:pPr marL="0" indent="0">
              <a:buNone/>
            </a:pPr>
            <a:r>
              <a:rPr lang="en-ZA" sz="1400" dirty="0" err="1"/>
              <a:t>apiVersion</a:t>
            </a:r>
            <a:r>
              <a:rPr lang="en-ZA" sz="1400" dirty="0"/>
              <a:t>: apps/v1</a:t>
            </a:r>
          </a:p>
          <a:p>
            <a:pPr marL="0" indent="0">
              <a:buNone/>
            </a:pPr>
            <a:r>
              <a:rPr lang="en-ZA" sz="1400" dirty="0"/>
              <a:t>kind: Deployment</a:t>
            </a:r>
          </a:p>
          <a:p>
            <a:pPr marL="0" indent="0">
              <a:buNone/>
            </a:pPr>
            <a:r>
              <a:rPr lang="en-ZA" sz="1400" dirty="0"/>
              <a:t>metadata:</a:t>
            </a:r>
          </a:p>
          <a:p>
            <a:pPr marL="0" indent="0">
              <a:buNone/>
            </a:pPr>
            <a:r>
              <a:rPr lang="en-ZA" sz="1400" dirty="0"/>
              <a:t>  name: my-deployment</a:t>
            </a:r>
          </a:p>
          <a:p>
            <a:pPr marL="0" indent="0">
              <a:buNone/>
            </a:pPr>
            <a:r>
              <a:rPr lang="en-ZA" sz="1400" dirty="0"/>
              <a:t>spec:</a:t>
            </a:r>
          </a:p>
          <a:p>
            <a:pPr marL="0" indent="0">
              <a:buNone/>
            </a:pPr>
            <a:r>
              <a:rPr lang="en-ZA" sz="1400" dirty="0"/>
              <a:t>  template:</a:t>
            </a:r>
          </a:p>
          <a:p>
            <a:pPr marL="0" indent="0">
              <a:buNone/>
            </a:pPr>
            <a:r>
              <a:rPr lang="en-ZA" sz="1400" dirty="0"/>
              <a:t>    spec:</a:t>
            </a:r>
          </a:p>
          <a:p>
            <a:pPr marL="0" indent="0">
              <a:buNone/>
            </a:pPr>
            <a:r>
              <a:rPr lang="en-ZA" sz="1400" dirty="0"/>
              <a:t>      </a:t>
            </a:r>
            <a:r>
              <a:rPr lang="en-ZA" sz="1400" dirty="0" err="1"/>
              <a:t>initContainers</a:t>
            </a:r>
            <a:r>
              <a:rPr lang="en-ZA" sz="1400" dirty="0"/>
              <a:t>:</a:t>
            </a:r>
          </a:p>
          <a:p>
            <a:pPr marL="0" indent="0">
              <a:buNone/>
            </a:pPr>
            <a:r>
              <a:rPr lang="en-ZA" sz="1400" dirty="0"/>
              <a:t>        - name: </a:t>
            </a:r>
            <a:r>
              <a:rPr lang="en-ZA" sz="1400" dirty="0" err="1"/>
              <a:t>init</a:t>
            </a:r>
            <a:r>
              <a:rPr lang="en-ZA" sz="1400" dirty="0"/>
              <a:t>-container</a:t>
            </a:r>
          </a:p>
          <a:p>
            <a:pPr marL="0" indent="0">
              <a:buNone/>
            </a:pPr>
            <a:r>
              <a:rPr lang="en-ZA" sz="1400" dirty="0"/>
              <a:t>          image: </a:t>
            </a:r>
            <a:r>
              <a:rPr lang="en-ZA" sz="1400" dirty="0" err="1"/>
              <a:t>busybox</a:t>
            </a:r>
            <a:endParaRPr lang="en-ZA" sz="1400" dirty="0"/>
          </a:p>
          <a:p>
            <a:pPr marL="0" indent="0">
              <a:buNone/>
            </a:pPr>
            <a:r>
              <a:rPr lang="en-ZA" sz="1400" dirty="0"/>
              <a:t>          </a:t>
            </a:r>
            <a:r>
              <a:rPr lang="en-ZA" sz="1400" dirty="0" err="1"/>
              <a:t>args</a:t>
            </a:r>
            <a:r>
              <a:rPr lang="en-ZA" sz="1400" dirty="0"/>
              <a:t>: ['echo', 'Init container']</a:t>
            </a:r>
          </a:p>
          <a:p>
            <a:pPr marL="0" indent="0">
              <a:buNone/>
            </a:pPr>
            <a:r>
              <a:rPr lang="en-ZA" sz="1400" dirty="0"/>
              <a:t>          {{- include "</a:t>
            </a:r>
            <a:r>
              <a:rPr lang="en-ZA" sz="1400" dirty="0" err="1"/>
              <a:t>mychart.my</a:t>
            </a:r>
            <a:r>
              <a:rPr lang="en-ZA" sz="1400" dirty="0"/>
              <a:t>-hook" . | </a:t>
            </a:r>
            <a:r>
              <a:rPr lang="en-ZA" sz="1400" dirty="0" err="1"/>
              <a:t>nindent</a:t>
            </a:r>
            <a:r>
              <a:rPr lang="en-ZA" sz="1400" dirty="0"/>
              <a:t> 12 }}</a:t>
            </a:r>
          </a:p>
          <a:p>
            <a:pPr marL="0" indent="0">
              <a:buNone/>
            </a:pPr>
            <a:r>
              <a:rPr lang="en-ZA" sz="1400" dirty="0"/>
              <a:t>      containers:</a:t>
            </a:r>
          </a:p>
          <a:p>
            <a:pPr marL="0" indent="0">
              <a:buNone/>
            </a:pPr>
            <a:r>
              <a:rPr lang="en-ZA" sz="1400" dirty="0"/>
              <a:t>        - name: my-app</a:t>
            </a:r>
          </a:p>
          <a:p>
            <a:pPr marL="0" indent="0">
              <a:buNone/>
            </a:pPr>
            <a:r>
              <a:rPr lang="en-ZA" sz="1400" dirty="0"/>
              <a:t>          image: nginx</a:t>
            </a:r>
          </a:p>
          <a:p>
            <a:pPr marL="0" indent="0">
              <a:buNone/>
            </a:pPr>
            <a:endParaRPr lang="en-ZA" sz="800" dirty="0"/>
          </a:p>
        </p:txBody>
      </p:sp>
    </p:spTree>
    <p:extLst>
      <p:ext uri="{BB962C8B-B14F-4D97-AF65-F5344CB8AC3E}">
        <p14:creationId xmlns:p14="http://schemas.microsoft.com/office/powerpoint/2010/main" val="1258371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6BA07-B80E-3D47-8C8E-7126C97867D7}"/>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EF776E38-94AE-5044-AD1D-0C8CFC109B61}"/>
              </a:ext>
            </a:extLst>
          </p:cNvPr>
          <p:cNvSpPr>
            <a:spLocks noGrp="1"/>
          </p:cNvSpPr>
          <p:nvPr>
            <p:ph idx="1"/>
          </p:nvPr>
        </p:nvSpPr>
        <p:spPr/>
        <p:txBody>
          <a:bodyPr>
            <a:normAutofit/>
          </a:bodyPr>
          <a:lstStyle/>
          <a:p>
            <a:pPr marL="0" indent="0">
              <a:buNone/>
            </a:pPr>
            <a:r>
              <a:rPr lang="en-ZA" sz="2800" dirty="0"/>
              <a:t>Helm is a powerful package manager for Kubernetes, which simplifies the deployment and management of applications within Kubernetes clusters. Leveraging Helm for CI/CD processes can streamline application updates, improve deployment consistency, and enhance overall productivity.</a:t>
            </a:r>
          </a:p>
          <a:p>
            <a:pPr algn="l">
              <a:buFont typeface="Arial" panose="020B0604020202020204" pitchFamily="34" charset="0"/>
              <a:buChar char="•"/>
            </a:pPr>
            <a:endParaRPr lang="en-ZA" b="0" i="0" dirty="0">
              <a:solidFill>
                <a:srgbClr val="2F2F2F"/>
              </a:solidFill>
              <a:effectLst/>
              <a:highlight>
                <a:srgbClr val="FFFFFF"/>
              </a:highlight>
              <a:latin typeface="Poppins" pitchFamily="2" charset="77"/>
            </a:endParaRPr>
          </a:p>
        </p:txBody>
      </p:sp>
    </p:spTree>
    <p:extLst>
      <p:ext uri="{BB962C8B-B14F-4D97-AF65-F5344CB8AC3E}">
        <p14:creationId xmlns:p14="http://schemas.microsoft.com/office/powerpoint/2010/main" val="18678048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6299" y="-381000"/>
            <a:ext cx="10515600" cy="1325563"/>
          </a:xfrm>
        </p:spPr>
        <p:txBody>
          <a:bodyPr anchor="ctr">
            <a:normAutofit/>
          </a:bodyPr>
          <a:lstStyle/>
          <a:p>
            <a:r>
              <a:rPr lang="en-ZA" sz="1600" dirty="0"/>
              <a:t>Securing Helm: Authentication and Authorization</a:t>
            </a:r>
            <a:endParaRPr lang="en-US" sz="1600" dirty="0">
              <a:solidFill>
                <a:srgbClr val="0068C1"/>
              </a:solidFill>
            </a:endParaRPr>
          </a:p>
        </p:txBody>
      </p:sp>
      <p:sp>
        <p:nvSpPr>
          <p:cNvPr id="3" name="Content Placeholder 2"/>
          <p:cNvSpPr>
            <a:spLocks noGrp="1"/>
          </p:cNvSpPr>
          <p:nvPr>
            <p:ph sz="half" idx="2"/>
          </p:nvPr>
        </p:nvSpPr>
        <p:spPr>
          <a:xfrm>
            <a:off x="838200" y="533400"/>
            <a:ext cx="10515599" cy="4351338"/>
          </a:xfrm>
        </p:spPr>
        <p:txBody>
          <a:bodyPr>
            <a:noAutofit/>
          </a:bodyPr>
          <a:lstStyle/>
          <a:p>
            <a:pPr marL="0" indent="0">
              <a:buNone/>
            </a:pPr>
            <a:r>
              <a:rPr lang="en-ZA" sz="1600" b="1" dirty="0"/>
              <a:t>Running Hooks</a:t>
            </a:r>
          </a:p>
          <a:p>
            <a:pPr marL="0" indent="0">
              <a:buNone/>
            </a:pPr>
            <a:r>
              <a:rPr lang="en-ZA" sz="1600" b="1" dirty="0"/>
              <a:t>Automatic Execution</a:t>
            </a:r>
            <a:r>
              <a:rPr lang="en-ZA" sz="1600" dirty="0"/>
              <a:t>:</a:t>
            </a:r>
          </a:p>
          <a:p>
            <a:pPr marL="0" indent="0">
              <a:buNone/>
            </a:pPr>
            <a:r>
              <a:rPr lang="en-ZA" sz="1600" dirty="0"/>
              <a:t>Helm automatically runs hooks before or after certain actions, based on annotations in your hook definitions (</a:t>
            </a:r>
            <a:r>
              <a:rPr lang="en-ZA" sz="1600" dirty="0" err="1"/>
              <a:t>helm.sh</a:t>
            </a:r>
            <a:r>
              <a:rPr lang="en-ZA" sz="1600" dirty="0"/>
              <a:t>/hook: pre-install, post-install, etc.).</a:t>
            </a:r>
          </a:p>
          <a:p>
            <a:pPr marL="0" indent="0">
              <a:buNone/>
            </a:pPr>
            <a:r>
              <a:rPr lang="en-ZA" sz="1600" b="1" dirty="0"/>
              <a:t>Manual Execution</a:t>
            </a:r>
            <a:r>
              <a:rPr lang="en-ZA" sz="1600" dirty="0"/>
              <a:t>:</a:t>
            </a:r>
          </a:p>
          <a:p>
            <a:pPr marL="0" indent="0">
              <a:buNone/>
            </a:pPr>
            <a:r>
              <a:rPr lang="en-ZA" sz="1600" dirty="0"/>
              <a:t>You can manually run hooks using the --run-hooks flag with the helm install, helm upgrade, or helm delete commands:</a:t>
            </a:r>
          </a:p>
          <a:p>
            <a:pPr marL="0" indent="0" rtl="0">
              <a:buNone/>
            </a:pPr>
            <a:r>
              <a:rPr lang="en-ZA" sz="1600" dirty="0">
                <a:solidFill>
                  <a:srgbClr val="FF0000"/>
                </a:solidFill>
              </a:rPr>
              <a:t>helm install my-release </a:t>
            </a:r>
            <a:r>
              <a:rPr lang="en-ZA" sz="1600" dirty="0" err="1">
                <a:solidFill>
                  <a:srgbClr val="FF0000"/>
                </a:solidFill>
              </a:rPr>
              <a:t>mychart</a:t>
            </a:r>
            <a:r>
              <a:rPr lang="en-ZA" sz="1600" dirty="0">
                <a:solidFill>
                  <a:srgbClr val="FF0000"/>
                </a:solidFill>
              </a:rPr>
              <a:t> --run-hooks </a:t>
            </a:r>
          </a:p>
          <a:p>
            <a:pPr marL="0" indent="0">
              <a:buNone/>
            </a:pPr>
            <a:r>
              <a:rPr lang="en-ZA" sz="1600" b="1" dirty="0"/>
              <a:t>Viewing Hooks</a:t>
            </a:r>
          </a:p>
          <a:p>
            <a:pPr marL="0" indent="0">
              <a:buNone/>
            </a:pPr>
            <a:r>
              <a:rPr lang="en-ZA" sz="1600" b="1" dirty="0"/>
              <a:t>List Hooks</a:t>
            </a:r>
            <a:r>
              <a:rPr lang="en-ZA" sz="1600" dirty="0"/>
              <a:t>:</a:t>
            </a:r>
          </a:p>
          <a:p>
            <a:pPr marL="0" indent="0">
              <a:buNone/>
            </a:pPr>
            <a:r>
              <a:rPr lang="en-ZA" sz="1600" dirty="0"/>
              <a:t>To see the list of hooks that will be run, use the --dry-run flag with the helm install or helm upgrade commands:</a:t>
            </a:r>
          </a:p>
          <a:p>
            <a:pPr marL="0" indent="0" rtl="0">
              <a:buNone/>
            </a:pPr>
            <a:r>
              <a:rPr lang="en-ZA" sz="1600" dirty="0">
                <a:solidFill>
                  <a:srgbClr val="FF0000"/>
                </a:solidFill>
              </a:rPr>
              <a:t>helm install my-release </a:t>
            </a:r>
            <a:r>
              <a:rPr lang="en-ZA" sz="1600" dirty="0" err="1">
                <a:solidFill>
                  <a:srgbClr val="FF0000"/>
                </a:solidFill>
              </a:rPr>
              <a:t>mychart</a:t>
            </a:r>
            <a:r>
              <a:rPr lang="en-ZA" sz="1600" dirty="0">
                <a:solidFill>
                  <a:srgbClr val="FF0000"/>
                </a:solidFill>
              </a:rPr>
              <a:t> --dry-run --debug </a:t>
            </a:r>
          </a:p>
          <a:p>
            <a:pPr marL="0" indent="0">
              <a:buNone/>
            </a:pPr>
            <a:r>
              <a:rPr lang="en-ZA" sz="1600" b="1" dirty="0"/>
              <a:t>Debugging Hooks</a:t>
            </a:r>
            <a:r>
              <a:rPr lang="en-ZA" sz="1600" dirty="0"/>
              <a:t>:</a:t>
            </a:r>
          </a:p>
          <a:p>
            <a:pPr marL="0" indent="0">
              <a:buNone/>
            </a:pPr>
            <a:r>
              <a:rPr lang="en-ZA" sz="1600" dirty="0"/>
              <a:t>Use the --debug flag with the helm install or helm upgrade commands to see the output of hook executions:</a:t>
            </a:r>
          </a:p>
          <a:p>
            <a:pPr marL="0" indent="0" rtl="0">
              <a:buNone/>
            </a:pPr>
            <a:r>
              <a:rPr lang="en-ZA" sz="1600" dirty="0">
                <a:solidFill>
                  <a:srgbClr val="FF0000"/>
                </a:solidFill>
              </a:rPr>
              <a:t>helm install my-release </a:t>
            </a:r>
            <a:r>
              <a:rPr lang="en-ZA" sz="1600" dirty="0" err="1">
                <a:solidFill>
                  <a:srgbClr val="FF0000"/>
                </a:solidFill>
              </a:rPr>
              <a:t>mychart</a:t>
            </a:r>
            <a:r>
              <a:rPr lang="en-ZA" sz="1600" dirty="0">
                <a:solidFill>
                  <a:srgbClr val="FF0000"/>
                </a:solidFill>
              </a:rPr>
              <a:t> --debug</a:t>
            </a:r>
          </a:p>
          <a:p>
            <a:pPr marL="0" indent="0">
              <a:buNone/>
            </a:pPr>
            <a:endParaRPr lang="en-ZA" sz="800" dirty="0"/>
          </a:p>
        </p:txBody>
      </p:sp>
    </p:spTree>
    <p:extLst>
      <p:ext uri="{BB962C8B-B14F-4D97-AF65-F5344CB8AC3E}">
        <p14:creationId xmlns:p14="http://schemas.microsoft.com/office/powerpoint/2010/main" val="21230209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3600" y="-182563"/>
            <a:ext cx="10515600" cy="1325563"/>
          </a:xfrm>
        </p:spPr>
        <p:txBody>
          <a:bodyPr anchor="ctr">
            <a:normAutofit/>
          </a:bodyPr>
          <a:lstStyle/>
          <a:p>
            <a:r>
              <a:rPr lang="en-ZA" sz="1800" dirty="0"/>
              <a:t>Testing Helm</a:t>
            </a:r>
            <a:endParaRPr lang="en-US" sz="1800" dirty="0">
              <a:solidFill>
                <a:srgbClr val="0068C1"/>
              </a:solidFill>
            </a:endParaRPr>
          </a:p>
        </p:txBody>
      </p:sp>
      <p:sp>
        <p:nvSpPr>
          <p:cNvPr id="3" name="Content Placeholder 2"/>
          <p:cNvSpPr>
            <a:spLocks noGrp="1"/>
          </p:cNvSpPr>
          <p:nvPr>
            <p:ph sz="half" idx="2"/>
          </p:nvPr>
        </p:nvSpPr>
        <p:spPr>
          <a:xfrm>
            <a:off x="812800" y="609600"/>
            <a:ext cx="10515599" cy="4351338"/>
          </a:xfrm>
        </p:spPr>
        <p:txBody>
          <a:bodyPr>
            <a:noAutofit/>
          </a:bodyPr>
          <a:lstStyle/>
          <a:p>
            <a:pPr marL="0" indent="0">
              <a:buNone/>
            </a:pPr>
            <a:r>
              <a:rPr lang="en-ZA" sz="1400" dirty="0"/>
              <a:t>Testing Helm charts is an important part of the development lifecycle to ensure that your charts are functioning as expected and can be deployed reliably. There are several ways to test Helm charts, including linting, unit testing, and integration testing.</a:t>
            </a:r>
          </a:p>
          <a:p>
            <a:pPr marL="0" indent="0">
              <a:buNone/>
            </a:pPr>
            <a:endParaRPr lang="en-ZA" sz="1400" dirty="0"/>
          </a:p>
          <a:p>
            <a:pPr marL="0" indent="0">
              <a:buNone/>
            </a:pPr>
            <a:r>
              <a:rPr lang="en-ZA" sz="1400" b="1" dirty="0"/>
              <a:t>Linting Charts</a:t>
            </a:r>
          </a:p>
          <a:p>
            <a:pPr marL="0" indent="0">
              <a:buNone/>
            </a:pPr>
            <a:r>
              <a:rPr lang="en-ZA" sz="1400" b="1" dirty="0"/>
              <a:t>Lint with Helm</a:t>
            </a:r>
            <a:r>
              <a:rPr lang="en-ZA" sz="1400" dirty="0"/>
              <a:t>:</a:t>
            </a:r>
          </a:p>
          <a:p>
            <a:pPr marL="0" indent="0">
              <a:buNone/>
            </a:pPr>
            <a:r>
              <a:rPr lang="en-ZA" sz="1400" dirty="0"/>
              <a:t>Use the helm lint command to check your chart for issues:</a:t>
            </a:r>
          </a:p>
          <a:p>
            <a:pPr marL="0" indent="0">
              <a:buNone/>
            </a:pPr>
            <a:r>
              <a:rPr lang="en-ZA" sz="1400" dirty="0">
                <a:solidFill>
                  <a:srgbClr val="FF0000"/>
                </a:solidFill>
              </a:rPr>
              <a:t>helm lint </a:t>
            </a:r>
            <a:r>
              <a:rPr lang="en-ZA" sz="1400" dirty="0" err="1">
                <a:solidFill>
                  <a:srgbClr val="FF0000"/>
                </a:solidFill>
              </a:rPr>
              <a:t>mychart</a:t>
            </a:r>
            <a:endParaRPr lang="en-ZA" sz="1400" dirty="0">
              <a:solidFill>
                <a:srgbClr val="FF0000"/>
              </a:solidFill>
            </a:endParaRPr>
          </a:p>
          <a:p>
            <a:pPr marL="0" indent="0">
              <a:buNone/>
            </a:pPr>
            <a:endParaRPr lang="en-ZA" sz="1400" dirty="0">
              <a:solidFill>
                <a:srgbClr val="FF0000"/>
              </a:solidFill>
            </a:endParaRPr>
          </a:p>
          <a:p>
            <a:pPr marL="0" indent="0">
              <a:buNone/>
            </a:pPr>
            <a:r>
              <a:rPr lang="en-ZA" sz="1400" b="1" dirty="0"/>
              <a:t>Unit Testing Charts</a:t>
            </a:r>
          </a:p>
          <a:p>
            <a:pPr marL="0" indent="0">
              <a:buNone/>
            </a:pPr>
            <a:r>
              <a:rPr lang="en-ZA" sz="1400" b="1" dirty="0"/>
              <a:t>Use Helm Template</a:t>
            </a:r>
            <a:r>
              <a:rPr lang="en-ZA" sz="1400" dirty="0"/>
              <a:t>:</a:t>
            </a:r>
          </a:p>
          <a:p>
            <a:pPr marL="0" indent="0">
              <a:buNone/>
            </a:pPr>
            <a:r>
              <a:rPr lang="en-ZA" sz="1400" dirty="0"/>
              <a:t>Use the helm template command to render your chart templates and validate the generated Kubernetes manifests:</a:t>
            </a:r>
          </a:p>
          <a:p>
            <a:pPr marL="0" indent="0">
              <a:buNone/>
            </a:pPr>
            <a:r>
              <a:rPr lang="en-ZA" sz="1400" dirty="0">
                <a:solidFill>
                  <a:srgbClr val="FF0000"/>
                </a:solidFill>
              </a:rPr>
              <a:t>helm template </a:t>
            </a:r>
            <a:r>
              <a:rPr lang="en-ZA" sz="1400" dirty="0" err="1">
                <a:solidFill>
                  <a:srgbClr val="FF0000"/>
                </a:solidFill>
              </a:rPr>
              <a:t>mychart</a:t>
            </a:r>
            <a:r>
              <a:rPr lang="en-ZA" sz="1400" dirty="0">
                <a:solidFill>
                  <a:srgbClr val="FF0000"/>
                </a:solidFill>
              </a:rPr>
              <a:t> </a:t>
            </a:r>
          </a:p>
          <a:p>
            <a:pPr marL="0" indent="0">
              <a:buNone/>
            </a:pPr>
            <a:endParaRPr lang="en-ZA" sz="1400" dirty="0">
              <a:solidFill>
                <a:srgbClr val="FF0000"/>
              </a:solidFill>
            </a:endParaRPr>
          </a:p>
          <a:p>
            <a:pPr marL="0" indent="0">
              <a:buNone/>
            </a:pPr>
            <a:r>
              <a:rPr lang="en-ZA" sz="1400" b="1" dirty="0"/>
              <a:t>Integration Testing Charts</a:t>
            </a:r>
          </a:p>
          <a:p>
            <a:pPr marL="0" indent="0">
              <a:buNone/>
            </a:pPr>
            <a:r>
              <a:rPr lang="en-ZA" sz="1400" b="1" dirty="0"/>
              <a:t>Use Helm and Kubernetes</a:t>
            </a:r>
            <a:r>
              <a:rPr lang="en-ZA" sz="1400" dirty="0"/>
              <a:t>:</a:t>
            </a:r>
          </a:p>
          <a:p>
            <a:pPr marL="0" indent="0">
              <a:buNone/>
            </a:pPr>
            <a:r>
              <a:rPr lang="en-ZA" sz="1400" dirty="0"/>
              <a:t>Install your chart into a Kubernetes cluster and test its functionality:</a:t>
            </a:r>
          </a:p>
          <a:p>
            <a:pPr marL="0" indent="0">
              <a:buNone/>
            </a:pPr>
            <a:r>
              <a:rPr lang="en-ZA" sz="1400" dirty="0">
                <a:solidFill>
                  <a:srgbClr val="FF0000"/>
                </a:solidFill>
              </a:rPr>
              <a:t>helm install my-release </a:t>
            </a:r>
            <a:r>
              <a:rPr lang="en-ZA" sz="1400" dirty="0" err="1">
                <a:solidFill>
                  <a:srgbClr val="FF0000"/>
                </a:solidFill>
              </a:rPr>
              <a:t>mychart</a:t>
            </a:r>
            <a:r>
              <a:rPr lang="en-ZA" sz="1400" dirty="0">
                <a:solidFill>
                  <a:srgbClr val="FF0000"/>
                </a:solidFill>
              </a:rPr>
              <a:t> </a:t>
            </a:r>
          </a:p>
          <a:p>
            <a:pPr marL="0" indent="0">
              <a:buNone/>
            </a:pPr>
            <a:r>
              <a:rPr lang="en-ZA" sz="1400" dirty="0"/>
              <a:t>Verify that the resources created by your chart are functioning as expected.</a:t>
            </a:r>
          </a:p>
          <a:p>
            <a:pPr marL="0" indent="0">
              <a:buNone/>
            </a:pPr>
            <a:endParaRPr lang="en-ZA" sz="800" dirty="0"/>
          </a:p>
        </p:txBody>
      </p:sp>
    </p:spTree>
    <p:extLst>
      <p:ext uri="{BB962C8B-B14F-4D97-AF65-F5344CB8AC3E}">
        <p14:creationId xmlns:p14="http://schemas.microsoft.com/office/powerpoint/2010/main" val="32001864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4800"/>
            <a:ext cx="10515600" cy="1325563"/>
          </a:xfrm>
        </p:spPr>
        <p:txBody>
          <a:bodyPr anchor="ctr">
            <a:normAutofit/>
          </a:bodyPr>
          <a:lstStyle/>
          <a:p>
            <a:r>
              <a:rPr lang="en-ZA" sz="2000" dirty="0"/>
              <a:t>Testing Helm</a:t>
            </a:r>
            <a:endParaRPr lang="en-US" sz="2000" dirty="0">
              <a:solidFill>
                <a:srgbClr val="0068C1"/>
              </a:solidFill>
            </a:endParaRPr>
          </a:p>
        </p:txBody>
      </p:sp>
      <p:sp>
        <p:nvSpPr>
          <p:cNvPr id="3" name="Content Placeholder 2"/>
          <p:cNvSpPr>
            <a:spLocks noGrp="1"/>
          </p:cNvSpPr>
          <p:nvPr>
            <p:ph sz="half" idx="2"/>
          </p:nvPr>
        </p:nvSpPr>
        <p:spPr>
          <a:xfrm>
            <a:off x="838200" y="609600"/>
            <a:ext cx="10515599" cy="4351338"/>
          </a:xfrm>
        </p:spPr>
        <p:txBody>
          <a:bodyPr>
            <a:noAutofit/>
          </a:bodyPr>
          <a:lstStyle/>
          <a:p>
            <a:r>
              <a:rPr lang="en-ZA" sz="1600" b="1" dirty="0"/>
              <a:t>Advanced Testing</a:t>
            </a:r>
          </a:p>
          <a:p>
            <a:pPr marL="0" indent="0">
              <a:buNone/>
            </a:pPr>
            <a:r>
              <a:rPr lang="en-ZA" sz="1600" b="1" dirty="0"/>
              <a:t>Use Helm Test Hooks</a:t>
            </a:r>
            <a:r>
              <a:rPr lang="en-ZA" sz="1600" dirty="0"/>
              <a:t>:</a:t>
            </a:r>
          </a:p>
          <a:p>
            <a:pPr marL="0" indent="0">
              <a:buNone/>
            </a:pPr>
            <a:r>
              <a:rPr lang="en-ZA" sz="1600" dirty="0"/>
              <a:t>Define test hooks in your chart that run tests after the chart is deployed:</a:t>
            </a:r>
          </a:p>
          <a:p>
            <a:pPr marL="0" indent="0">
              <a:buNone/>
            </a:pPr>
            <a:r>
              <a:rPr lang="en-ZA" sz="1600" b="1" dirty="0" err="1"/>
              <a:t>apiVersion</a:t>
            </a:r>
            <a:r>
              <a:rPr lang="en-ZA" sz="1600" b="1" dirty="0"/>
              <a:t>: v1</a:t>
            </a:r>
          </a:p>
          <a:p>
            <a:pPr marL="0" indent="0">
              <a:buNone/>
            </a:pPr>
            <a:r>
              <a:rPr lang="en-ZA" sz="1600" b="1" dirty="0"/>
              <a:t>kind: Pod</a:t>
            </a:r>
          </a:p>
          <a:p>
            <a:pPr marL="0" indent="0">
              <a:buNone/>
            </a:pPr>
            <a:r>
              <a:rPr lang="en-ZA" sz="1600" b="1" dirty="0"/>
              <a:t>metadata:</a:t>
            </a:r>
          </a:p>
          <a:p>
            <a:pPr marL="0" indent="0">
              <a:buNone/>
            </a:pPr>
            <a:r>
              <a:rPr lang="en-ZA" sz="1600" b="1" dirty="0"/>
              <a:t>  name: "{{ .</a:t>
            </a:r>
            <a:r>
              <a:rPr lang="en-ZA" sz="1600" b="1" dirty="0" err="1"/>
              <a:t>Release.Name</a:t>
            </a:r>
            <a:r>
              <a:rPr lang="en-ZA" sz="1600" b="1" dirty="0"/>
              <a:t> }}-test"</a:t>
            </a:r>
          </a:p>
          <a:p>
            <a:pPr marL="0" indent="0">
              <a:buNone/>
            </a:pPr>
            <a:r>
              <a:rPr lang="en-ZA" sz="1600" b="1" dirty="0"/>
              <a:t>  annotations:</a:t>
            </a:r>
          </a:p>
          <a:p>
            <a:pPr marL="0" indent="0">
              <a:buNone/>
            </a:pPr>
            <a:r>
              <a:rPr lang="en-ZA" sz="1600" b="1" dirty="0"/>
              <a:t>    "</a:t>
            </a:r>
            <a:r>
              <a:rPr lang="en-ZA" sz="1600" b="1" dirty="0" err="1"/>
              <a:t>helm.sh</a:t>
            </a:r>
            <a:r>
              <a:rPr lang="en-ZA" sz="1600" b="1" dirty="0"/>
              <a:t>/hook": test-success</a:t>
            </a:r>
          </a:p>
          <a:p>
            <a:pPr marL="0" indent="0">
              <a:buNone/>
            </a:pPr>
            <a:r>
              <a:rPr lang="en-ZA" sz="1600" b="1" dirty="0"/>
              <a:t>spec:</a:t>
            </a:r>
          </a:p>
          <a:p>
            <a:pPr marL="0" indent="0">
              <a:buNone/>
            </a:pPr>
            <a:r>
              <a:rPr lang="en-ZA" sz="1600" b="1" dirty="0"/>
              <a:t>  containers:</a:t>
            </a:r>
          </a:p>
          <a:p>
            <a:pPr marL="0" indent="0">
              <a:buNone/>
            </a:pPr>
            <a:r>
              <a:rPr lang="en-ZA" sz="1600" b="1" dirty="0"/>
              <a:t>    - name: test</a:t>
            </a:r>
          </a:p>
          <a:p>
            <a:pPr marL="0" indent="0">
              <a:buNone/>
            </a:pPr>
            <a:r>
              <a:rPr lang="en-ZA" sz="1600" b="1" dirty="0"/>
              <a:t>      image: my-test-image</a:t>
            </a:r>
          </a:p>
          <a:p>
            <a:pPr>
              <a:buFont typeface="+mj-lt"/>
              <a:buAutoNum type="arabicPeriod"/>
            </a:pPr>
            <a:endParaRPr lang="en-ZA" sz="1600" b="1" dirty="0"/>
          </a:p>
          <a:p>
            <a:pPr marL="0" indent="0">
              <a:buNone/>
            </a:pPr>
            <a:endParaRPr lang="en-ZA" sz="1600" b="1" dirty="0"/>
          </a:p>
          <a:p>
            <a:pPr marL="0" indent="0">
              <a:buNone/>
            </a:pPr>
            <a:r>
              <a:rPr lang="en-ZA" sz="1600" b="1" dirty="0"/>
              <a:t>Run Helm Tests</a:t>
            </a:r>
            <a:r>
              <a:rPr lang="en-ZA" sz="1600" dirty="0"/>
              <a:t>:</a:t>
            </a:r>
          </a:p>
          <a:p>
            <a:pPr marL="0" indent="0">
              <a:buNone/>
            </a:pPr>
            <a:r>
              <a:rPr lang="en-ZA" sz="1600" dirty="0"/>
              <a:t>Use the helm test command to run the test hooks:</a:t>
            </a:r>
          </a:p>
          <a:p>
            <a:pPr marL="0" indent="0" rtl="0">
              <a:buNone/>
            </a:pPr>
            <a:r>
              <a:rPr lang="en-ZA" sz="1600" dirty="0">
                <a:solidFill>
                  <a:srgbClr val="FF0000"/>
                </a:solidFill>
              </a:rPr>
              <a:t>helm test my-release</a:t>
            </a:r>
          </a:p>
          <a:p>
            <a:pPr marL="0" indent="0">
              <a:buNone/>
            </a:pPr>
            <a:endParaRPr lang="en-ZA" sz="800" dirty="0"/>
          </a:p>
        </p:txBody>
      </p:sp>
    </p:spTree>
    <p:extLst>
      <p:ext uri="{BB962C8B-B14F-4D97-AF65-F5344CB8AC3E}">
        <p14:creationId xmlns:p14="http://schemas.microsoft.com/office/powerpoint/2010/main" val="39437554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 y="5791200"/>
            <a:ext cx="8229600" cy="914400"/>
          </a:xfrm>
        </p:spPr>
        <p:txBody>
          <a:bodyPr/>
          <a:lstStyle/>
          <a:p>
            <a:r>
              <a:rPr lang="en-US" dirty="0"/>
              <a:t>Q&amp;A</a:t>
            </a:r>
          </a:p>
        </p:txBody>
      </p:sp>
      <p:sp>
        <p:nvSpPr>
          <p:cNvPr id="44034" name="AutoShape 2" descr="data:image/jpeg;base64,/9j/4AAQSkZJRgABAQAAAQABAAD/2wCEAAkGBw0PDxAQDw8PDw8QDw8QEBAPEA8QDhAQFhEXFhYSFhQYHCggGBolHBUUJDEhMSkrLjouFx8zODMsQygtLisBCgoKDg0OGxAQGywmHyYsLDQsLCwsLCwvLCwwLCwsLCwsLCwsLCwsLCwsLCwsLCwsLCwsLCwsLCwsLCwsLCwsLP/AABEIALYBFAMBEQACEQEDEQH/xAAcAAACAgMBAQAAAAAAAAAAAAAAAQIFBAYHAwj/xABDEAACAQIDBQUFBAcGBwEAAAABAgADEQQSIQUGMUFRE2FxgZEHIjJSoUJyscEUFSMzYpLRU5OywtLwJEOCo+Hi8TT/xAAaAQEAAgMBAAAAAAAAAAAAAAAAAwQBAgUG/8QANBEBAAICAQEGAwYGAwEBAAAAAAECAxEEIQUSEzFBUTJhkSJxgaHR4RQVUrHB8CMzQmI0/9oADAMBAAIRAxEAPwDr4ECQECYECQECQEBgQGBAcBwHAIDgEAgEAgEAgEAgEAgEBQCAoBAVoEbQFARECJECBECJECBED0AgTAgSAgSAgMCBICA4DgEBwCAQHALQHaAQCAQMTGY0U9AMzdOQ8ZDkyxTp6t6U7zD/AFo/yr9f6yH+Jt7JPCgfrR/lX6x/E29jwoP9aP8AKv1j+Jn2PCgfrRvlX1Mz/Ez7HhQP1o3yL6mP4mfY8KDG1D8g9TH8TPseFHuzMNiVqDTQjiDxEnx5Iv5IrVmr2kjUoCIgKBGAiIESIECIEbQJgQJgQJAQGIEhAcBwCA4BAjUdVUszBVUEszEBQBzJPCGYibTqPNreK36wCMQva1bfapoMvkWIvJIxWdGnZWe0bnUffP6bY59oWE5UcR6Uv9cz4UpP5Pl/qj8/0QPtDw/LD1vM0x+ceFPu2/k+T+qPzQPtEo8sNU83QR4U+7P8nv8A1QgfaKvLCnzrAf5Znwfm2/k0/wBf5fugfaKeWEH9/wD+keD82f5N/wDf5fugfaI/LCL/AHx/0TPgx7s/yaP6/wAv3UGJ9oVZnY/o1PVjxqMdOXKc2+OJtM7TV7KrEa70/R4nf7EcqFL+Z5r4Ue7b+WU/qlA7+YrlRof9w/5o8KGf5Zj95/JZ7J35puwTEUxRvoKitmpg/wAQOqjv18prOL2QZuzbVjdJ38vVt15E5gvAIGVs0/tV7w1/C0mwfHDTJ8K6l5WKAoCMBGBGBEiBEiBEiBMCBIQJCBIQHAcAgOAQGBA5x7RNss9b9FUkU6QU1APt1CLgHuAI8yegk2ONRt6HsrjRWniz5z5fd+7T7yTbri8bBeZ2wLxsF42C8bCZrAnoCYmdRsUs5jIgEAgdL3JxjVMGoY3NJmpXPyixX0DAeUrZOlnA5+OK5p169V/mmimM0bGfsZbuT0X6k/8A2WOPG7bRZZ6LiXFcQFAUBGAjAjAiRAjaBIQJCBIQJQHAxqu0MOhs9akp6NUQH0vIrZ8dfitEfjCWuDJbyrM/hIpbSwzGy16LHoKiE+l4ryMVukWj6wWwZa+dZ+ksoSVEq9pbwYXDkqzF3HFKdiR4ngJUzc3FinUzufaFvBwsuWNxGo95VDb6i+mHJHU1QD6ZZUntTr0p+f7LkdlTrrf8v3c425tVKuLrsbpmqk+9rbuvOlh5lL1iZ6O7x8U48Va+0PANLe0p3jYLxtgXmdsi8bYF42PPEtZG8Leuk0yTqsiqlIEAgEDpG5dHJg0POoz1PU2H0USrln7Tg863ezT8ui8zTRTYeO2rQofG4zfIur+nLzm9MVr+SHLnx4/in8GZu5ts1KdR0p5Rnygubk2AN7Dh8XWdHj8fuxO5czNz5tP2Y+q0/WdX+H0lnw6q/wDF5Pkkm1KnMKfUTHhQzHMv6xDJo7Spto10PfqPWaTjmPJYpy6W8+jM46iRrUTsQEYETAiYEbQJiAxAkIGv7a3op0SadECrUGhN/wBmh6G3xHu+s5/J59cf2adZ/KHS43Z1skd6/SPzlqWO2riK/wC8qsR8oOVP5RpOTkz5MnxT+jsYuNixfDX9WFeQ6TC8aGThsfXpAinVdAQQQrEDXu698kplvTpWZhHfDjv1tWJY15Gl0Lwaajtf/wDRV+9+QnUwf9cLeP4YQweJKmx+E/TvlzBmmk6nyZmNrS86KMXgF4BeAXgeGNPueJEjyz9kV8rMCAQCB1rA0RSpU6Y/5dNE9FAlKZ3O3mcl+/ebe8qbbm3ShNKifeGjvxy9y9/fLWHj7+1ZyuVzO7Pcp5+stYYkkkkknUk6kmXXKmdt63bTJhafVsznzY2+lpPTyR2nqs882a7PPDOzzQbZODxrUz1Xmv5ia2rFk2HPOOfkvKbhgGU3B1ErzGnWraLRuDmGUTAiYCIgMQJCBrG+G3DT/wCHpGzsL1GB1VTwUd5/DxnN53Jmv/HTz9XW7O4cX/5b+Xp82lXnG07uheZY0Lxo0LwzoXg0V4NC8GmrbY/f1PFf8InSwf8AXCzT4YYUlbLXCvdF8Lemk6OK26Q0nze15JtgXmdgvGwXjYjVQMCJi3WNGmC1Bxyv4ayvNJhjTzImrBQM7YlDtMTQTkaik+C+8foJredVmUPIt3cVp+X7N729tA0adlNne4XqBzb/AH1kPHx9+3Xyh5LmZ/CpqPOWnzpOEIHQsMuRET5VVfQWlmEL1zwwM8B54DzwytNiYn3jTPBtV8Rx+n4SLJXptd4eTU9yVzIXRIwImAoDECNeqKaO7fCis58ALn8Jra0ViZn0bUrNrRWPVyfE4lqjtUc3Z2LHxJnmrWm0zafOXsKY4pWK18oed5q20V4NC8GheDQvBoXg0Lwaa1tr9+/gv+EToYPghYp8LBkzZZ4ZbIo7r+usv4o1SIaS9byTbAvGwXjYLxsO8zsF42EdeOvjAx8QiAXtY8rSO8RpiVvuVRzYhn5U6Z/mYgD6ZpUzz9nSh2hbWOI95WW2aNavXbIjMtNVW/AXtc8eess8Wk+Hv3eI5+TebXsqnw1VTY03B71MsalT3Cz2Rsl2dXqKVRSCA2jMRw06Tetfdra0ejZ88lRHngPPAM0GzzQzt74GrarTP8a+hNjMW8pSYravWfm24yq7ZQImBGBIQK7eUkYPEW/siPI2B+kg5X/Tb7lrhf8A6Kfe5bmnnnrBeAXgF4Bmg0LxoK8aBeNDXttfvj91fwl/B8CankwZM2WGFq5hrxH4S3iv3o6tZe15Ltg42CNgjYJnYI2CNjGr3ZrDW00t1lrLpHsv2FTNCpXqjMWq5VX7JVFGp66s3pMeDW07lwO1s0xkikekf3Zm2RlxFVbWAYWA0AGUES9T4Y08Xyf+2zDzzdAeeAZ4DzwHmgGaA80DJ2cM1akP41PkDc/QTFvKUuGN5Kx825mVXcIwEYEYDEDx2hhu2o1aX9pTdB3EqQD6zTJTv0mvvCTDk8PJW/tMOPm4JBFiDYg8QRxE8519Xs469YF4ZK8AvALwaF4BeAXg0pdt0jnV+RFvMS3x7dNJKeStlhsyMEfePh+clwz1Ylm3llqLxsF42CAXmQQCAXtA7ZufgjQwGHpkWbs87A8QzkuQfDNbym8PH87L4nItaPf+3RV73YYrUWqPhdcp+8v/AIt6SxinppwOdTVot7qHNJFEZoDzwHmgPNAM0B54F/uthSzNVI0UZV72PE+Q/GRZJ9F/g49zN5bJIXTKAjAiYEhAYgc+352IaVQ4mmP2VQ/tLfYqHme5vxv1E5PNwd23fjynz+/93ouy+XF6+Fbzjy+cft/Zql5QdjQvBoXg0Lxo0LzJoXg0LwaQqorAqwuDyiJmJ3AramydfdfTow/OWIz+8Nu8u93dyMXikepTeiqq2QdoXGY2ubWU90vcb7cTaFLldoYsForaJ38lk3s62kPtYU+FWp+aCWu5KvHbHH/+vpH6td2tsvEYSoaVdMjWuOauvzKeYms9F/Bnpmr3qT0YcxtM9cLh6lV1p01LuxIVRxJtfTyBhre9aVm1p1DNfd/aC8cHifKi7D6CZ1KGOXgnyvH1hjvs7FL8WHxC+NGqPyjq3jNjnytH1hGjgcQ5ypRrO3RabsfQCGbZaVjc2j6w3fdLcSrnWtjVCqpDLQuCzEagvbQD+HnztwO8V93H5vale7NMPr6/p+rpE3efY20cGtem1NufA81bkRMxOp2jy44yVmsufY3DVKLmnUFmHow5MOolmJ24eTHalu7Z4Z5loeaAZoDzQHmgZmy8BUxD5V0UfG/JR/XumtrREJsOG2W2ob3hqCU0VEFlUWH9T3yvM76u3SkUr3YTmGxQEYETAkIDEBVKaspVgGVgQykXBB4giYmImNSzEzWdx5tF29uQ4JfB+8vHsWNmX7rHiO4+pnMzcGY64/o7/F7XiY7ubz9/1hp+JoVKTZaqPTbo6lT9ZRtWazq0adml63jdZ3Hyed5jTYXmAXjQLzOgXjQLxoWmwdhV8Y4CArTB9+qR7ijoPmbu/CTYcFss9PL3VeVzMfHru3n6R/vo6xgMHToUkpUxZEFh1PUnqSbmdqlIpWKw8lly2y3m9vOWRN0av23sbD42kaVdbjirDR6bfMp5H6dZiY2n4/IyYL96k/v97j+8u72IwFTLUGakx/Z1lHuP3H5W7vS8htEw9XxOZTk13Xz9Y/30V2zsWaFalWH/ACqqVNOYVgSPMXHnMROk+XH4lLU94mH0AjAgEG4IBB6gyw8PMa6HDAgEAgEDE2ls6liEy1Bw+Fho6nqDMxaY8kWXFXJGrNA2vgxh6zUs4ewBuBYi+tiOtressVncbcbNj8O/d3thZplEecQPfDYatV0p03f7qkj14CYmYhtXHa3wxtf7O3VqNY12yL8ikFz4ngPrNJyey7i4Np636Npw2Gp0kCU1CqOQ/E9TIpnbpUpWkarD0mGwgKBEwEYDEBiA4DgRq0kcZXVXXowDD0MxMRPm2raazuJ0wW3fwB1OEw/lSQfgJF/D4v6Y+ieObyI/9z9ZM7CwOUr+i0ArCxtTQEjxAvM+Bj1rux9D+Mz7335+stL3g3IqU71MJerT4mkdaq/dP2x9fGUM3CmvWnWPZ2+J2tW/2c3Sff0/H2/t9zTjpcHQgkEHQg8wZRdlv27exdnY/DLUalkrJ+zq9m7qCwGjZb21Fjw4k9J0sGHFlpuY6+rz/M5XJ4uWaxbdZ6xuN/v0XWG3N2dTN+xLkf2juw/lvY+knrxMUeilftPk2jXe190RH7r2nTVQFVQqgWCqAFA6ACWIiI6QoTMzO5SmWBAIHhjcHSr02pVkWpTcWZW4H+h74mNt8eS2O0WpOphyPe/dCrgSalO9XCk6Pxelf7L93RvW3OC9dPU8HtCvIju26W/v936Oi7j47t9n4dj8SJ2Tdb0yUufEAHzktJ3DgdoYvD5No/H69V9NlIQCAQCB4Y3ErRpvUb4UUse/oPEnSZiNy1veKVm0+jm1HD4nF1GZEaozMWYjRQSb6sdBJ9xDhRS+a0zEbbJs3c8CxxD3/gp3A824+lppOT2XsXA9bz+ENjw+AoUwFSkigdFF/EniZHMzK9XHSsaiGRMNxARgKAoBAiYETAkIDEBwGIBAlAIAIFJvBuvhsYCxHZ1raVUAue5h9ofXvEr5uPTJ18p917idoZeP0jrX2n/Hs1bYOHxOysaErj/h8QRS7VbmkWv+za/2Tc2sfmPG0qYq3wZNW8p9f7Oryr4udx+9j+KvXXrr1/35OizpvOCAQCAQCBF0DAqwBUgggi4IPEEQzEzE7hV7K2XQwC1sjinQep2oRyAtJioDBWP2TYaePlp9mkTMzqFnNnycma7jdojXT1/cPvLgFNjXB+6tRh6gWleedgj/ANflP6MxweRP/n+zLwe0sPW/dVUc9Afe/lOsmx58eT4ZiUOTBkx/HWYZclRCAQPDGYSnWULUXMuYNlubEjhfqO6ZidNL0reNWetOmqgKoCqOAUAAeAEw2iIiNQlDIgKAQEYCgKAoCMCJgMQJCAxAYgECUAgEDGx20KFAZqtRUB4A6sfADUzMRM+SPJlpjjdpUWL3twbBkNGpVRhZgypkYeBP5TacW41KvHaNaW3Xe/d7YXe7CNYMKtPvdcw9VJMeHJXnY5nruP8AfkvcPXSooamyup4FSCJprS1W0WjcS9IbCAQCB443EpRpvVf4UUseug4Dvmt7xSs2n0b48c5LxSvnLlm1dsVcVUL1Dpf3EB9xB0A69887my2y23b6ez1WDi0w11X8Z93pS2ViGwzYoBeyUkHU57A2LAW4A9/KZjj3nH4keTFuTjjNGGfOfor1rEEEEgjUEGxB6gyHWk8130lvm5u8DV70KxvUVcyPzdRoQe8XGvPy17PC5M3+xfzcHtHhRi/5KeU+cezaZ0HKECLOBxIHiRMTMQaMEHgb+EzsOAjAIBARgKAoCgIwIwGIDECUAgOAxAcCv27tNcLQaoQC1wqKeDOeHloT5TNY3KLPl8Onec0xWMeq5eoxZ24k/h3DuliOjiWm1p3bzZmzdkYjEo70lBVNDc2LNa+Veptb1mJtEN8fHvkiZr6K7tBMotMzZm1auGfPTP3lPwuOhH5zExEpMWS2O26umbOxiV6SVU+Fxe3MHgQfA3EgmNS7eO8XrFoZMw3EAgVm8mCfEYStSp/GyqVF7XKsGy377W85DyMc5Mc1hZ4eWuLNW9vL/Yczo7DxzvkGGrBr2u6MiD/rOlvOcWOPkmdd2Xp7cvj1r3pvH13P08227wOmA2amFzBqtRcmnO7Zqj+GtvMToZtYcEY/Wf8AZcjiVtyuXObXSOv6Q0DtJytPQ91sm4FB3xgcA5KSOXPL3lKhfE3J/wCky5waTOXfs5na161wd2fOZ6OkYnELTXM3kOZPSde94rG5earWbTqFJiNou/PKOg/M85SvmtZYrjiGNnkTfRrVI1BIPUaGInXkxpnYXarDR/eHX7Q/rLFORMfEjtiifJcIwYAg3B1BEtxMTG4V5jRzIIEYAYCMBGBEwFeACBIQHAcBwCBKBp/tHV+yoMAciu4Y8gxAy39GkmNR5sTNYlofaSVz9Ombu0f0HAF6/un36zg8RcCy+NgunU2kNusurgr4WLdvvc0Na5JPEm5krlaHaTJp0jcHN+hXbgatQr93QfiGkN/N1OHE+H+Kv25v2lNjTwqCqRoarX7K/wDCBq3joPGb0xb+J6LjdlWtHeyzr5ev7NeffXaJNxVVe5aVO31BP1kvh0X47M48R5fnKw2d7QK6kDEU0qLzNP3Kg8ibH6TW2Gvogy9kUmP+OdT8+sf79W87L2lQxVMVKL5l4Hkyt8rDkZXmJjzcTNhvht3bx1Zkwicd3vx71sbXLE2p1GooOioSPqbnznF5Fptknf3PZdn4a4+PXXrG5/FZbpbpHGJ21Z2SjmIUJbPUsbE3OgF7jyPCScfi+JHet5K3P7S/h7eHSN29d+UOjbN2dQw1MU6KBEGulySepJ1JnTpjrSNVh5vNmvmt3rzuVNtzEk1SvJAB5kXJ/D0lPkX3fXslxV1Xau7SQbS6X2ysJTehdlBL5tSNQL20PLhLuHHWadY81bJeYt0UPaSltZ0O0jZpd7vYgkOh4CzDz4/lLfFtvcK+avlK4ltARgKAoBAjARgRgAgSgSgOA4BAYgKrTV1KsoZSLFWAKkdCDxhiYieksLDbGwdJs9PD0UccGCLmHgeUzuWlcVKzuIhpftG22TUGEQ+6mV6tubkXVfAAg+JHSb0j1VeVfc9yGlhydBqToAOJPSbqem07D3Mxdchq4OHpcTm/fMOgX7PifQzWbQsY+La3n0hsW/WIGEwC0aIyLUZaAtyp5SWF++1vMzSvnt6PsnBW2b5Vjf6OY55L33qNNzqbBw67GGJZctcotUVLm5DVAFW3CxUia9+duPHLyTzvDifs71r8P1aXnme+7Gmw7ibRejjaaA+5X/ZuvI6EqfEH6EzW07hQ7SwxfBM+sdY/y63I3lWmbw4DYrYgtXZ1qkjtBSL5Sf4rA2PhrOdnvxov9qevrrbtcTNzq4tY4+z6b1+TatnLRFGmKGXsQoFPKbrlHfL2Pu92O75OTmm83mcnxerJm6NQ7a2XUZzUpjNmtmW4BBAtcX8JTz4LTbvVWMWSIjUsPC7GxDkZh2a8ySCbdwEipx7zPXoktmrHkttrYpcPQCLoSMiDmBbVv98zLOa8Y6ahBjrN7blqvaTnLuh2kMabFuzh2CtUOgewXvA4n/fSXuLSYibSrZ7ddLsy2rowAwFAUBGBEwFAQgSECQgOA4DEAgMGA4HJd+dk4pMbVqdlUenVYOjorOvwgFTbgQQdJJWeihmx278zpceznYFQO2KxFJkyjLQWopVrn4qmU6jSwB7zMWlJx8Wp70w6HNFtV7xbFp46h2TkoQwdHWxKOARe3MWJFu+Fni8m3Hyd+v4w1bAezdVcGviO0QH4KdM0y3cWzGw8PWNunl7Zma6pXU+8zv8Aww/aRtxbrgaNglPK1XLa1wPcpjwFj/L0M1m2knZPFnrnv5z5f5n/AH5tELzHfdvTd/Z5u9WesmLqqUo07mlmFjVcggED5Rcm/W1uc2iZlxu1OZStJw1ncz5/L93TZl51xrba1qGIqJWBD52IJ+2CxIYHmDPP5cU1vMW93tOLNMuKLU8tfT5Oi7jYatTwa9qGUu7uqtoyobWuOV7E+c63DpNMWpeb7TvS+ee511ER+P8AvRsEtOeIBA0TbWNNWu5vorFFHQKbfU3PnOTmv3ry6GKvdrDGw1N6jhEGZm4D8/CaVibTqG1piI3LZ8Bu6i2aq3aH5Rol/wATL2PixHW3VVvnmfhXYAHDQDhLauUAgKAQFAiYETAjAAYEoEhAYgOA4DgEBgwNK27vXVFZ6dBgi02KFrBmZgbHjoBe8lrSNdXM5HLv3prTpELPdbbz4ktSq2NRVzKyi2ZbgG466j1mL111hNxeTbJ9m3m2ORrogOBwHbZdcViBVuKgr1S+bQ3Lk38NbjutK1rdXuOP3ZxU7vlqP7Oj7gbrUUoJicRSD16nvoKi3FJPskKftEa346gdZLSvTcvP9p869sk48c/Zjz16z6/g3eSOOICKg8QNOEGzgEBQCBqO093q/as1IB0Ziw94KVub2N5zsvGv3pmq5TPXXVZ7u7IahmepbOwygA3yrxOvU6ekn4+CadbeaLNli3SF3LSBGAQFAICgRMBGBEwIwAQJAwJCAwYEoDgEBwCBzfefdTGriKlTDU+2pVXZ7Kyh6bMbkEEi4uTYiSRdQy8ae9Mwu9x938Rhy1bEgJUZciU7hiqkgksRpfQaTFrbScfBNJ70tvmi2IBA5ntjfRnxBNKjhylNiqNVpCpUYA8b30B6CS1rjmOr0fH7MiMf2rTufPU6b1u9tYYzDpWAykkqy8crqbGx6c/OR2jU9HE5XHnBlmiymFcQCAQCAQCBrWK2uzObMVUEgAG2g6zn3z2mekrdcURCx2PjzVzK2pUAg87d8n4+WbbiUWWnd6wspZQiAoBAUBGBEwEYECYCvDBAwykIEgYEgYDBgSgOAQHAIBAd4DgEDnW1/ZzVeuz4evTWk7FstQNmp3NyBb4h04fnIppbfSXfwds1rjiMlZ3Ht6/p+bddgbJTB4dKCEtluWc6F3JuWty8OlpJEahx+TyLZ8k5JWEygEAgEAgEBXga5tHd6o1QtRdQGJJV7jKTxsQDpKWTizNt1lapniI1ZZbH2Z+jqbtmdrZiNAAOAEmw4fDj5osuTvysJOiKAQFARMCJgIwIkwIkwIEwEDAmDAkDDCYhkwYDECUAgOAQHAIBAd4BeAXgOAQFeAXgF4CgEAgEBQCAoCMCJgKBEmBEwIEwI3hh/9k="/>
          <p:cNvSpPr>
            <a:spLocks noChangeAspect="1" noChangeArrowheads="1"/>
          </p:cNvSpPr>
          <p:nvPr/>
        </p:nvSpPr>
        <p:spPr bwMode="auto">
          <a:xfrm>
            <a:off x="207433" y="-144463"/>
            <a:ext cx="4064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4036" name="AutoShape 4" descr="data:image/jpeg;base64,/9j/4AAQSkZJRgABAQAAAQABAAD/2wCEAAkGBw0PDxAQDw8PDw8QDw8QEBAPEA8QDhAQFhEXFhYSFhQYHCggGBolHBUUJDEhMSkrLjouFx8zODMsQygtLisBCgoKDg0OGxAQGywmHyYsLDQsLCwsLCwvLCwwLCwsLCwsLCwsLCwsLCwsLCwsLCwsLCwsLCwsLCwsLCwsLCwsLP/AABEIALYBFAMBEQACEQEDEQH/xAAcAAACAgMBAQAAAAAAAAAAAAAAAQIFBAYHAwj/xABDEAACAQIDBQUFBAcGBwEAAAABAgADEQQSIQUGMUFRE2FxgZEHIjJSoUJyscEUFSMzYpLRU5OywtLwJEOCo+Hi8TT/xAAaAQEAAgMBAAAAAAAAAAAAAAAAAwQBAgUG/8QANBEBAAICAQEGAwYGAwEBAAAAAAECAxEEIQUSEzFBUTJhkSJxgaHR4RQVUrHB8CMzQmI0/9oADAMBAAIRAxEAPwDr4ECQECYECQECQEBgQGBAcBwHAIDgEAgEAgEAgEAgEAgEBQCAoBAVoEbQFARECJECBECJECBED0AgTAgSAgSAgMCBICA4DgEBwCAQHALQHaAQCAQMTGY0U9AMzdOQ8ZDkyxTp6t6U7zD/AFo/yr9f6yH+Jt7JPCgfrR/lX6x/E29jwoP9aP8AKv1j+Jn2PCgfrRvlX1Mz/Ez7HhQP1o3yL6mP4mfY8KDG1D8g9TH8TPseFHuzMNiVqDTQjiDxEnx5Iv5IrVmr2kjUoCIgKBGAiIESIECIEbQJgQJgQJAQGIEhAcBwCA4BAjUdVUszBVUEszEBQBzJPCGYibTqPNreK36wCMQva1bfapoMvkWIvJIxWdGnZWe0bnUffP6bY59oWE5UcR6Uv9cz4UpP5Pl/qj8/0QPtDw/LD1vM0x+ceFPu2/k+T+qPzQPtEo8sNU83QR4U+7P8nv8A1QgfaKvLCnzrAf5Znwfm2/k0/wBf5fugfaKeWEH9/wD+keD82f5N/wDf5fugfaI/LCL/AHx/0TPgx7s/yaP6/wAv3UGJ9oVZnY/o1PVjxqMdOXKc2+OJtM7TV7KrEa70/R4nf7EcqFL+Z5r4Ue7b+WU/qlA7+YrlRof9w/5o8KGf5Zj95/JZ7J35puwTEUxRvoKitmpg/wAQOqjv18prOL2QZuzbVjdJ38vVt15E5gvAIGVs0/tV7w1/C0mwfHDTJ8K6l5WKAoCMBGBGBEiBEiBEiBMCBIQJCBIQHAcAgOAQGBA5x7RNss9b9FUkU6QU1APt1CLgHuAI8yegk2ONRt6HsrjRWniz5z5fd+7T7yTbri8bBeZ2wLxsF42C8bCZrAnoCYmdRsUs5jIgEAgdL3JxjVMGoY3NJmpXPyixX0DAeUrZOlnA5+OK5p169V/mmimM0bGfsZbuT0X6k/8A2WOPG7bRZZ6LiXFcQFAUBGAjAjAiRAjaBIQJCBIQJQHAxqu0MOhs9akp6NUQH0vIrZ8dfitEfjCWuDJbyrM/hIpbSwzGy16LHoKiE+l4ryMVukWj6wWwZa+dZ+ksoSVEq9pbwYXDkqzF3HFKdiR4ngJUzc3FinUzufaFvBwsuWNxGo95VDb6i+mHJHU1QD6ZZUntTr0p+f7LkdlTrrf8v3c425tVKuLrsbpmqk+9rbuvOlh5lL1iZ6O7x8U48Va+0PANLe0p3jYLxtgXmdsi8bYF42PPEtZG8Leuk0yTqsiqlIEAgEDpG5dHJg0POoz1PU2H0USrln7Tg863ezT8ui8zTRTYeO2rQofG4zfIur+nLzm9MVr+SHLnx4/in8GZu5ts1KdR0p5Rnygubk2AN7Dh8XWdHj8fuxO5czNz5tP2Y+q0/WdX+H0lnw6q/wDF5Pkkm1KnMKfUTHhQzHMv6xDJo7Spto10PfqPWaTjmPJYpy6W8+jM46iRrUTsQEYETAiYEbQJiAxAkIGv7a3op0SadECrUGhN/wBmh6G3xHu+s5/J59cf2adZ/KHS43Z1skd6/SPzlqWO2riK/wC8qsR8oOVP5RpOTkz5MnxT+jsYuNixfDX9WFeQ6TC8aGThsfXpAinVdAQQQrEDXu698kplvTpWZhHfDjv1tWJY15Gl0Lwaajtf/wDRV+9+QnUwf9cLeP4YQweJKmx+E/TvlzBmmk6nyZmNrS86KMXgF4BeAXgeGNPueJEjyz9kV8rMCAQCB1rA0RSpU6Y/5dNE9FAlKZ3O3mcl+/ebe8qbbm3ShNKifeGjvxy9y9/fLWHj7+1ZyuVzO7Pcp5+stYYkkkkknUk6kmXXKmdt63bTJhafVsznzY2+lpPTyR2nqs882a7PPDOzzQbZODxrUz1Xmv5ia2rFk2HPOOfkvKbhgGU3B1ErzGnWraLRuDmGUTAiYCIgMQJCBrG+G3DT/wCHpGzsL1GB1VTwUd5/DxnN53Jmv/HTz9XW7O4cX/5b+Xp82lXnG07uheZY0Lxo0LwzoXg0V4NC8GmrbY/f1PFf8InSwf8AXCzT4YYUlbLXCvdF8Lemk6OK26Q0nze15JtgXmdgvGwXjYjVQMCJi3WNGmC1Bxyv4ayvNJhjTzImrBQM7YlDtMTQTkaik+C+8foJredVmUPIt3cVp+X7N729tA0adlNne4XqBzb/AH1kPHx9+3Xyh5LmZ/CpqPOWnzpOEIHQsMuRET5VVfQWlmEL1zwwM8B54DzwytNiYn3jTPBtV8Rx+n4SLJXptd4eTU9yVzIXRIwImAoDECNeqKaO7fCis58ALn8Jra0ViZn0bUrNrRWPVyfE4lqjtUc3Z2LHxJnmrWm0zafOXsKY4pWK18oed5q20V4NC8GheDQvBoXg0Lwaa1tr9+/gv+EToYPghYp8LBkzZZ4ZbIo7r+usv4o1SIaS9byTbAvGwXjYLxsO8zsF42EdeOvjAx8QiAXtY8rSO8RpiVvuVRzYhn5U6Z/mYgD6ZpUzz9nSh2hbWOI95WW2aNavXbIjMtNVW/AXtc8eess8Wk+Hv3eI5+TebXsqnw1VTY03B71MsalT3Cz2Rsl2dXqKVRSCA2jMRw06Tetfdra0ejZ88lRHngPPAM0GzzQzt74GrarTP8a+hNjMW8pSYravWfm24yq7ZQImBGBIQK7eUkYPEW/siPI2B+kg5X/Tb7lrhf8A6Kfe5bmnnnrBeAXgF4Bmg0LxoK8aBeNDXttfvj91fwl/B8CankwZM2WGFq5hrxH4S3iv3o6tZe15Ltg42CNgjYJnYI2CNjGr3ZrDW00t1lrLpHsv2FTNCpXqjMWq5VX7JVFGp66s3pMeDW07lwO1s0xkikekf3Zm2RlxFVbWAYWA0AGUES9T4Y08Xyf+2zDzzdAeeAZ4DzwHmgGaA80DJ2cM1akP41PkDc/QTFvKUuGN5Kx825mVXcIwEYEYDEDx2hhu2o1aX9pTdB3EqQD6zTJTv0mvvCTDk8PJW/tMOPm4JBFiDYg8QRxE8519Xs469YF4ZK8AvALwaF4BeAXg0pdt0jnV+RFvMS3x7dNJKeStlhsyMEfePh+clwz1Ylm3llqLxsF42CAXmQQCAXtA7ZufgjQwGHpkWbs87A8QzkuQfDNbym8PH87L4nItaPf+3RV73YYrUWqPhdcp+8v/AIt6SxinppwOdTVot7qHNJFEZoDzwHmgPNAM0B54F/uthSzNVI0UZV72PE+Q/GRZJ9F/g49zN5bJIXTKAjAiYEhAYgc+352IaVQ4mmP2VQ/tLfYqHme5vxv1E5PNwd23fjynz+/93ouy+XF6+Fbzjy+cft/Zql5QdjQvBoXg0Lxo0LzJoXg0LwaQqorAqwuDyiJmJ3AramydfdfTow/OWIz+8Nu8u93dyMXikepTeiqq2QdoXGY2ubWU90vcb7cTaFLldoYsForaJ38lk3s62kPtYU+FWp+aCWu5KvHbHH/+vpH6td2tsvEYSoaVdMjWuOauvzKeYms9F/Bnpmr3qT0YcxtM9cLh6lV1p01LuxIVRxJtfTyBhre9aVm1p1DNfd/aC8cHifKi7D6CZ1KGOXgnyvH1hjvs7FL8WHxC+NGqPyjq3jNjnytH1hGjgcQ5ypRrO3RabsfQCGbZaVjc2j6w3fdLcSrnWtjVCqpDLQuCzEagvbQD+HnztwO8V93H5vale7NMPr6/p+rpE3efY20cGtem1NufA81bkRMxOp2jy44yVmsufY3DVKLmnUFmHow5MOolmJ24eTHalu7Z4Z5loeaAZoDzQHmgZmy8BUxD5V0UfG/JR/XumtrREJsOG2W2ob3hqCU0VEFlUWH9T3yvM76u3SkUr3YTmGxQEYETAkIDEBVKaspVgGVgQykXBB4giYmImNSzEzWdx5tF29uQ4JfB+8vHsWNmX7rHiO4+pnMzcGY64/o7/F7XiY7ubz9/1hp+JoVKTZaqPTbo6lT9ZRtWazq0adml63jdZ3Hyed5jTYXmAXjQLzOgXjQLxoWmwdhV8Y4CArTB9+qR7ijoPmbu/CTYcFss9PL3VeVzMfHru3n6R/vo6xgMHToUkpUxZEFh1PUnqSbmdqlIpWKw8lly2y3m9vOWRN0av23sbD42kaVdbjirDR6bfMp5H6dZiY2n4/IyYL96k/v97j+8u72IwFTLUGakx/Z1lHuP3H5W7vS8htEw9XxOZTk13Xz9Y/30V2zsWaFalWH/ACqqVNOYVgSPMXHnMROk+XH4lLU94mH0AjAgEG4IBB6gyw8PMa6HDAgEAgEDE2ls6liEy1Bw+Fho6nqDMxaY8kWXFXJGrNA2vgxh6zUs4ewBuBYi+tiOtressVncbcbNj8O/d3thZplEecQPfDYatV0p03f7qkj14CYmYhtXHa3wxtf7O3VqNY12yL8ikFz4ngPrNJyey7i4Np636Npw2Gp0kCU1CqOQ/E9TIpnbpUpWkarD0mGwgKBEwEYDEBiA4DgRq0kcZXVXXowDD0MxMRPm2raazuJ0wW3fwB1OEw/lSQfgJF/D4v6Y+ieObyI/9z9ZM7CwOUr+i0ArCxtTQEjxAvM+Bj1rux9D+Mz7335+stL3g3IqU71MJerT4mkdaq/dP2x9fGUM3CmvWnWPZ2+J2tW/2c3Sff0/H2/t9zTjpcHQgkEHQg8wZRdlv27exdnY/DLUalkrJ+zq9m7qCwGjZb21Fjw4k9J0sGHFlpuY6+rz/M5XJ4uWaxbdZ6xuN/v0XWG3N2dTN+xLkf2juw/lvY+knrxMUeilftPk2jXe190RH7r2nTVQFVQqgWCqAFA6ACWIiI6QoTMzO5SmWBAIHhjcHSr02pVkWpTcWZW4H+h74mNt8eS2O0WpOphyPe/dCrgSalO9XCk6Pxelf7L93RvW3OC9dPU8HtCvIju26W/v936Oi7j47t9n4dj8SJ2Tdb0yUufEAHzktJ3DgdoYvD5No/H69V9NlIQCAQCB4Y3ErRpvUb4UUse/oPEnSZiNy1veKVm0+jm1HD4nF1GZEaozMWYjRQSb6sdBJ9xDhRS+a0zEbbJs3c8CxxD3/gp3A824+lppOT2XsXA9bz+ENjw+AoUwFSkigdFF/EniZHMzK9XHSsaiGRMNxARgKAoBAiYETAkIDEBwGIBAlAIAIFJvBuvhsYCxHZ1raVUAue5h9ofXvEr5uPTJ18p917idoZeP0jrX2n/Hs1bYOHxOysaErj/h8QRS7VbmkWv+za/2Tc2sfmPG0qYq3wZNW8p9f7Oryr4udx+9j+KvXXrr1/35OizpvOCAQCAQCBF0DAqwBUgggi4IPEEQzEzE7hV7K2XQwC1sjinQep2oRyAtJioDBWP2TYaePlp9mkTMzqFnNnycma7jdojXT1/cPvLgFNjXB+6tRh6gWleedgj/ANflP6MxweRP/n+zLwe0sPW/dVUc9Afe/lOsmx58eT4ZiUOTBkx/HWYZclRCAQPDGYSnWULUXMuYNlubEjhfqO6ZidNL0reNWetOmqgKoCqOAUAAeAEw2iIiNQlDIgKAQEYCgKAoCMCJgMQJCAxAYgECUAgEDGx20KFAZqtRUB4A6sfADUzMRM+SPJlpjjdpUWL3twbBkNGpVRhZgypkYeBP5TacW41KvHaNaW3Xe/d7YXe7CNYMKtPvdcw9VJMeHJXnY5nruP8AfkvcPXSooamyup4FSCJprS1W0WjcS9IbCAQCB443EpRpvVf4UUseug4Dvmt7xSs2n0b48c5LxSvnLlm1dsVcVUL1Dpf3EB9xB0A69887my2y23b6ez1WDi0w11X8Z93pS2ViGwzYoBeyUkHU57A2LAW4A9/KZjj3nH4keTFuTjjNGGfOfor1rEEEEgjUEGxB6gyHWk8130lvm5u8DV70KxvUVcyPzdRoQe8XGvPy17PC5M3+xfzcHtHhRi/5KeU+cezaZ0HKECLOBxIHiRMTMQaMEHgb+EzsOAjAIBARgKAoCgIwIwGIDECUAgOAxAcCv27tNcLQaoQC1wqKeDOeHloT5TNY3KLPl8Onec0xWMeq5eoxZ24k/h3DuliOjiWm1p3bzZmzdkYjEo70lBVNDc2LNa+Veptb1mJtEN8fHvkiZr6K7tBMotMzZm1auGfPTP3lPwuOhH5zExEpMWS2O26umbOxiV6SVU+Fxe3MHgQfA3EgmNS7eO8XrFoZMw3EAgVm8mCfEYStSp/GyqVF7XKsGy377W85DyMc5Mc1hZ4eWuLNW9vL/Yczo7DxzvkGGrBr2u6MiD/rOlvOcWOPkmdd2Xp7cvj1r3pvH13P08227wOmA2amFzBqtRcmnO7Zqj+GtvMToZtYcEY/Wf8AZcjiVtyuXObXSOv6Q0DtJytPQ91sm4FB3xgcA5KSOXPL3lKhfE3J/wCky5waTOXfs5na161wd2fOZ6OkYnELTXM3kOZPSde94rG5earWbTqFJiNou/PKOg/M85SvmtZYrjiGNnkTfRrVI1BIPUaGInXkxpnYXarDR/eHX7Q/rLFORMfEjtiifJcIwYAg3B1BEtxMTG4V5jRzIIEYAYCMBGBEwFeACBIQHAcBwCBKBp/tHV+yoMAciu4Y8gxAy39GkmNR5sTNYlofaSVz9Ombu0f0HAF6/un36zg8RcCy+NgunU2kNusurgr4WLdvvc0Na5JPEm5krlaHaTJp0jcHN+hXbgatQr93QfiGkN/N1OHE+H+Kv25v2lNjTwqCqRoarX7K/wDCBq3joPGb0xb+J6LjdlWtHeyzr5ev7NeffXaJNxVVe5aVO31BP1kvh0X47M48R5fnKw2d7QK6kDEU0qLzNP3Kg8ibH6TW2Gvogy9kUmP+OdT8+sf79W87L2lQxVMVKL5l4Hkyt8rDkZXmJjzcTNhvht3bx1Zkwicd3vx71sbXLE2p1GooOioSPqbnznF5Fptknf3PZdn4a4+PXXrG5/FZbpbpHGJ21Z2SjmIUJbPUsbE3OgF7jyPCScfi+JHet5K3P7S/h7eHSN29d+UOjbN2dQw1MU6KBEGulySepJ1JnTpjrSNVh5vNmvmt3rzuVNtzEk1SvJAB5kXJ/D0lPkX3fXslxV1Xau7SQbS6X2ysJTehdlBL5tSNQL20PLhLuHHWadY81bJeYt0UPaSltZ0O0jZpd7vYgkOh4CzDz4/lLfFtvcK+avlK4ltARgKAoBAjARgRgAgSgSgOA4BAYgKrTV1KsoZSLFWAKkdCDxhiYieksLDbGwdJs9PD0UccGCLmHgeUzuWlcVKzuIhpftG22TUGEQ+6mV6tubkXVfAAg+JHSb0j1VeVfc9yGlhydBqToAOJPSbqem07D3Mxdchq4OHpcTm/fMOgX7PifQzWbQsY+La3n0hsW/WIGEwC0aIyLUZaAtyp5SWF++1vMzSvnt6PsnBW2b5Vjf6OY55L33qNNzqbBw67GGJZctcotUVLm5DVAFW3CxUia9+duPHLyTzvDifs71r8P1aXnme+7Gmw7ibRejjaaA+5X/ZuvI6EqfEH6EzW07hQ7SwxfBM+sdY/y63I3lWmbw4DYrYgtXZ1qkjtBSL5Sf4rA2PhrOdnvxov9qevrrbtcTNzq4tY4+z6b1+TatnLRFGmKGXsQoFPKbrlHfL2Pu92O75OTmm83mcnxerJm6NQ7a2XUZzUpjNmtmW4BBAtcX8JTz4LTbvVWMWSIjUsPC7GxDkZh2a8ySCbdwEipx7zPXoktmrHkttrYpcPQCLoSMiDmBbVv98zLOa8Y6ahBjrN7blqvaTnLuh2kMabFuzh2CtUOgewXvA4n/fSXuLSYibSrZ7ddLsy2rowAwFAUBGBEwFAQgSECQgOA4DEAgMGA4HJd+dk4pMbVqdlUenVYOjorOvwgFTbgQQdJJWeihmx278zpceznYFQO2KxFJkyjLQWopVrn4qmU6jSwB7zMWlJx8Wp70w6HNFtV7xbFp46h2TkoQwdHWxKOARe3MWJFu+Fni8m3Hyd+v4w1bAezdVcGviO0QH4KdM0y3cWzGw8PWNunl7Zma6pXU+8zv8Aww/aRtxbrgaNglPK1XLa1wPcpjwFj/L0M1m2knZPFnrnv5z5f5n/AH5tELzHfdvTd/Z5u9WesmLqqUo07mlmFjVcggED5Rcm/W1uc2iZlxu1OZStJw1ncz5/L93TZl51xrba1qGIqJWBD52IJ+2CxIYHmDPP5cU1vMW93tOLNMuKLU8tfT5Oi7jYatTwa9qGUu7uqtoyobWuOV7E+c63DpNMWpeb7TvS+ee511ER+P8AvRsEtOeIBA0TbWNNWu5vorFFHQKbfU3PnOTmv3ry6GKvdrDGw1N6jhEGZm4D8/CaVibTqG1piI3LZ8Bu6i2aq3aH5Rol/wATL2PixHW3VVvnmfhXYAHDQDhLauUAgKAQFAiYETAjAAYEoEhAYgOA4DgEBgwNK27vXVFZ6dBgi02KFrBmZgbHjoBe8lrSNdXM5HLv3prTpELPdbbz4ktSq2NRVzKyi2ZbgG466j1mL111hNxeTbJ9m3m2ORrogOBwHbZdcViBVuKgr1S+bQ3Lk38NbjutK1rdXuOP3ZxU7vlqP7Oj7gbrUUoJicRSD16nvoKi3FJPskKftEa346gdZLSvTcvP9p869sk48c/Zjz16z6/g3eSOOICKg8QNOEGzgEBQCBqO093q/as1IB0Ziw94KVub2N5zsvGv3pmq5TPXXVZ7u7IahmepbOwygA3yrxOvU6ekn4+CadbeaLNli3SF3LSBGAQFAICgRMBGBEwIwAQJAwJCAwYEoDgEBwCBzfefdTGriKlTDU+2pVXZ7Kyh6bMbkEEi4uTYiSRdQy8ae9Mwu9x938Rhy1bEgJUZciU7hiqkgksRpfQaTFrbScfBNJ70tvmi2IBA5ntjfRnxBNKjhylNiqNVpCpUYA8b30B6CS1rjmOr0fH7MiMf2rTufPU6b1u9tYYzDpWAykkqy8crqbGx6c/OR2jU9HE5XHnBlmiymFcQCAQCAQCBrWK2uzObMVUEgAG2g6zn3z2mekrdcURCx2PjzVzK2pUAg87d8n4+WbbiUWWnd6wspZQiAoBAUBGBEwEYECYCvDBAwykIEgYEgYDBgSgOAQHAIBAd4DgEDnW1/ZzVeuz4evTWk7FstQNmp3NyBb4h04fnIppbfSXfwds1rjiMlZ3Ht6/p+bddgbJTB4dKCEtluWc6F3JuWty8OlpJEahx+TyLZ8k5JWEygEAgEAgEBXga5tHd6o1QtRdQGJJV7jKTxsQDpKWTizNt1lapniI1ZZbH2Z+jqbtmdrZiNAAOAEmw4fDj5osuTvysJOiKAQFARMCJgIwIkwIkwIEwEDAmDAkDDCYhkwYDECUAgOAQHAIBAd4BeAXgOAQFeAXgF4CgEAgEBQCAoCMCJgKBEmBEwIEwI3hh/9k="/>
          <p:cNvSpPr>
            <a:spLocks noChangeAspect="1" noChangeArrowheads="1"/>
          </p:cNvSpPr>
          <p:nvPr/>
        </p:nvSpPr>
        <p:spPr bwMode="auto">
          <a:xfrm>
            <a:off x="207433" y="-144463"/>
            <a:ext cx="4064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4038" name="AutoShape 6" descr="data:image/jpeg;base64,/9j/4AAQSkZJRgABAQAAAQABAAD/2wCEAAkGBw0PDxAQDw8PDw8QDw8QEBAPEA8QDhAQFhEXFhYSFhQYHCggGBolHBUUJDEhMSkrLjouFx8zODMsQygtLisBCgoKDg0OGxAQGywmHyYsLDQsLCwsLCwvLCwwLCwsLCwsLCwsLCwsLCwsLCwsLCwsLCwsLCwsLCwsLCwsLCwsLP/AABEIALYBFAMBEQACEQEDEQH/xAAcAAACAgMBAQAAAAAAAAAAAAAAAQIFBAYHAwj/xABDEAACAQIDBQUFBAcGBwEAAAABAgADEQQSIQUGMUFRE2FxgZEHIjJSoUJyscEUFSMzYpLRU5OywtLwJEOCo+Hi8TT/xAAaAQEAAgMBAAAAAAAAAAAAAAAAAwQBAgUG/8QANBEBAAICAQEGAwYGAwEBAAAAAAECAxEEIQUSEzFBUTJhkSJxgaHR4RQVUrHB8CMzQmI0/9oADAMBAAIRAxEAPwDr4ECQECYECQECQEBgQGBAcBwHAIDgEAgEAgEAgEAgEAgEBQCAoBAVoEbQFARECJECBECJECBED0AgTAgSAgSAgMCBICA4DgEBwCAQHALQHaAQCAQMTGY0U9AMzdOQ8ZDkyxTp6t6U7zD/AFo/yr9f6yH+Jt7JPCgfrR/lX6x/E29jwoP9aP8AKv1j+Jn2PCgfrRvlX1Mz/Ez7HhQP1o3yL6mP4mfY8KDG1D8g9TH8TPseFHuzMNiVqDTQjiDxEnx5Iv5IrVmr2kjUoCIgKBGAiIESIECIEbQJgQJgQJAQGIEhAcBwCA4BAjUdVUszBVUEszEBQBzJPCGYibTqPNreK36wCMQva1bfapoMvkWIvJIxWdGnZWe0bnUffP6bY59oWE5UcR6Uv9cz4UpP5Pl/qj8/0QPtDw/LD1vM0x+ceFPu2/k+T+qPzQPtEo8sNU83QR4U+7P8nv8A1QgfaKvLCnzrAf5Znwfm2/k0/wBf5fugfaKeWEH9/wD+keD82f5N/wDf5fugfaI/LCL/AHx/0TPgx7s/yaP6/wAv3UGJ9oVZnY/o1PVjxqMdOXKc2+OJtM7TV7KrEa70/R4nf7EcqFL+Z5r4Ue7b+WU/qlA7+YrlRof9w/5o8KGf5Zj95/JZ7J35puwTEUxRvoKitmpg/wAQOqjv18prOL2QZuzbVjdJ38vVt15E5gvAIGVs0/tV7w1/C0mwfHDTJ8K6l5WKAoCMBGBGBEiBEiBEiBMCBIQJCBIQHAcAgOAQGBA5x7RNss9b9FUkU6QU1APt1CLgHuAI8yegk2ONRt6HsrjRWniz5z5fd+7T7yTbri8bBeZ2wLxsF42C8bCZrAnoCYmdRsUs5jIgEAgdL3JxjVMGoY3NJmpXPyixX0DAeUrZOlnA5+OK5p169V/mmimM0bGfsZbuT0X6k/8A2WOPG7bRZZ6LiXFcQFAUBGAjAjAiRAjaBIQJCBIQJQHAxqu0MOhs9akp6NUQH0vIrZ8dfitEfjCWuDJbyrM/hIpbSwzGy16LHoKiE+l4ryMVukWj6wWwZa+dZ+ksoSVEq9pbwYXDkqzF3HFKdiR4ngJUzc3FinUzufaFvBwsuWNxGo95VDb6i+mHJHU1QD6ZZUntTr0p+f7LkdlTrrf8v3c425tVKuLrsbpmqk+9rbuvOlh5lL1iZ6O7x8U48Va+0PANLe0p3jYLxtgXmdsi8bYF42PPEtZG8Leuk0yTqsiqlIEAgEDpG5dHJg0POoz1PU2H0USrln7Tg863ezT8ui8zTRTYeO2rQofG4zfIur+nLzm9MVr+SHLnx4/in8GZu5ts1KdR0p5Rnygubk2AN7Dh8XWdHj8fuxO5czNz5tP2Y+q0/WdX+H0lnw6q/wDF5Pkkm1KnMKfUTHhQzHMv6xDJo7Spto10PfqPWaTjmPJYpy6W8+jM46iRrUTsQEYETAiYEbQJiAxAkIGv7a3op0SadECrUGhN/wBmh6G3xHu+s5/J59cf2adZ/KHS43Z1skd6/SPzlqWO2riK/wC8qsR8oOVP5RpOTkz5MnxT+jsYuNixfDX9WFeQ6TC8aGThsfXpAinVdAQQQrEDXu698kplvTpWZhHfDjv1tWJY15Gl0Lwaajtf/wDRV+9+QnUwf9cLeP4YQweJKmx+E/TvlzBmmk6nyZmNrS86KMXgF4BeAXgeGNPueJEjyz9kV8rMCAQCB1rA0RSpU6Y/5dNE9FAlKZ3O3mcl+/ebe8qbbm3ShNKifeGjvxy9y9/fLWHj7+1ZyuVzO7Pcp5+stYYkkkkknUk6kmXXKmdt63bTJhafVsznzY2+lpPTyR2nqs882a7PPDOzzQbZODxrUz1Xmv5ia2rFk2HPOOfkvKbhgGU3B1ErzGnWraLRuDmGUTAiYCIgMQJCBrG+G3DT/wCHpGzsL1GB1VTwUd5/DxnN53Jmv/HTz9XW7O4cX/5b+Xp82lXnG07uheZY0Lxo0LwzoXg0V4NC8GmrbY/f1PFf8InSwf8AXCzT4YYUlbLXCvdF8Lemk6OK26Q0nze15JtgXmdgvGwXjYjVQMCJi3WNGmC1Bxyv4ayvNJhjTzImrBQM7YlDtMTQTkaik+C+8foJredVmUPIt3cVp+X7N729tA0adlNne4XqBzb/AH1kPHx9+3Xyh5LmZ/CpqPOWnzpOEIHQsMuRET5VVfQWlmEL1zwwM8B54DzwytNiYn3jTPBtV8Rx+n4SLJXptd4eTU9yVzIXRIwImAoDECNeqKaO7fCis58ALn8Jra0ViZn0bUrNrRWPVyfE4lqjtUc3Z2LHxJnmrWm0zafOXsKY4pWK18oed5q20V4NC8GheDQvBoXg0Lwaa1tr9+/gv+EToYPghYp8LBkzZZ4ZbIo7r+usv4o1SIaS9byTbAvGwXjYLxsO8zsF42EdeOvjAx8QiAXtY8rSO8RpiVvuVRzYhn5U6Z/mYgD6ZpUzz9nSh2hbWOI95WW2aNavXbIjMtNVW/AXtc8eess8Wk+Hv3eI5+TebXsqnw1VTY03B71MsalT3Cz2Rsl2dXqKVRSCA2jMRw06Tetfdra0ejZ88lRHngPPAM0GzzQzt74GrarTP8a+hNjMW8pSYravWfm24yq7ZQImBGBIQK7eUkYPEW/siPI2B+kg5X/Tb7lrhf8A6Kfe5bmnnnrBeAXgF4Bmg0LxoK8aBeNDXttfvj91fwl/B8CankwZM2WGFq5hrxH4S3iv3o6tZe15Ltg42CNgjYJnYI2CNjGr3ZrDW00t1lrLpHsv2FTNCpXqjMWq5VX7JVFGp66s3pMeDW07lwO1s0xkikekf3Zm2RlxFVbWAYWA0AGUES9T4Y08Xyf+2zDzzdAeeAZ4DzwHmgGaA80DJ2cM1akP41PkDc/QTFvKUuGN5Kx825mVXcIwEYEYDEDx2hhu2o1aX9pTdB3EqQD6zTJTv0mvvCTDk8PJW/tMOPm4JBFiDYg8QRxE8519Xs469YF4ZK8AvALwaF4BeAXg0pdt0jnV+RFvMS3x7dNJKeStlhsyMEfePh+clwz1Ylm3llqLxsF42CAXmQQCAXtA7ZufgjQwGHpkWbs87A8QzkuQfDNbym8PH87L4nItaPf+3RV73YYrUWqPhdcp+8v/AIt6SxinppwOdTVot7qHNJFEZoDzwHmgPNAM0B54F/uthSzNVI0UZV72PE+Q/GRZJ9F/g49zN5bJIXTKAjAiYEhAYgc+352IaVQ4mmP2VQ/tLfYqHme5vxv1E5PNwd23fjynz+/93ouy+XF6+Fbzjy+cft/Zql5QdjQvBoXg0Lxo0LzJoXg0LwaQqorAqwuDyiJmJ3AramydfdfTow/OWIz+8Nu8u93dyMXikepTeiqq2QdoXGY2ubWU90vcb7cTaFLldoYsForaJ38lk3s62kPtYU+FWp+aCWu5KvHbHH/+vpH6td2tsvEYSoaVdMjWuOauvzKeYms9F/Bnpmr3qT0YcxtM9cLh6lV1p01LuxIVRxJtfTyBhre9aVm1p1DNfd/aC8cHifKi7D6CZ1KGOXgnyvH1hjvs7FL8WHxC+NGqPyjq3jNjnytH1hGjgcQ5ypRrO3RabsfQCGbZaVjc2j6w3fdLcSrnWtjVCqpDLQuCzEagvbQD+HnztwO8V93H5vale7NMPr6/p+rpE3efY20cGtem1NufA81bkRMxOp2jy44yVmsufY3DVKLmnUFmHow5MOolmJ24eTHalu7Z4Z5loeaAZoDzQHmgZmy8BUxD5V0UfG/JR/XumtrREJsOG2W2ob3hqCU0VEFlUWH9T3yvM76u3SkUr3YTmGxQEYETAkIDEBVKaspVgGVgQykXBB4giYmImNSzEzWdx5tF29uQ4JfB+8vHsWNmX7rHiO4+pnMzcGY64/o7/F7XiY7ubz9/1hp+JoVKTZaqPTbo6lT9ZRtWazq0adml63jdZ3Hyed5jTYXmAXjQLzOgXjQLxoWmwdhV8Y4CArTB9+qR7ijoPmbu/CTYcFss9PL3VeVzMfHru3n6R/vo6xgMHToUkpUxZEFh1PUnqSbmdqlIpWKw8lly2y3m9vOWRN0av23sbD42kaVdbjirDR6bfMp5H6dZiY2n4/IyYL96k/v97j+8u72IwFTLUGakx/Z1lHuP3H5W7vS8htEw9XxOZTk13Xz9Y/30V2zsWaFalWH/ACqqVNOYVgSPMXHnMROk+XH4lLU94mH0AjAgEG4IBB6gyw8PMa6HDAgEAgEDE2ls6liEy1Bw+Fho6nqDMxaY8kWXFXJGrNA2vgxh6zUs4ewBuBYi+tiOtressVncbcbNj8O/d3thZplEecQPfDYatV0p03f7qkj14CYmYhtXHa3wxtf7O3VqNY12yL8ikFz4ngPrNJyey7i4Np636Npw2Gp0kCU1CqOQ/E9TIpnbpUpWkarD0mGwgKBEwEYDEBiA4DgRq0kcZXVXXowDD0MxMRPm2raazuJ0wW3fwB1OEw/lSQfgJF/D4v6Y+ieObyI/9z9ZM7CwOUr+i0ArCxtTQEjxAvM+Bj1rux9D+Mz7335+stL3g3IqU71MJerT4mkdaq/dP2x9fGUM3CmvWnWPZ2+J2tW/2c3Sff0/H2/t9zTjpcHQgkEHQg8wZRdlv27exdnY/DLUalkrJ+zq9m7qCwGjZb21Fjw4k9J0sGHFlpuY6+rz/M5XJ4uWaxbdZ6xuN/v0XWG3N2dTN+xLkf2juw/lvY+knrxMUeilftPk2jXe190RH7r2nTVQFVQqgWCqAFA6ACWIiI6QoTMzO5SmWBAIHhjcHSr02pVkWpTcWZW4H+h74mNt8eS2O0WpOphyPe/dCrgSalO9XCk6Pxelf7L93RvW3OC9dPU8HtCvIju26W/v936Oi7j47t9n4dj8SJ2Tdb0yUufEAHzktJ3DgdoYvD5No/H69V9NlIQCAQCB4Y3ErRpvUb4UUse/oPEnSZiNy1veKVm0+jm1HD4nF1GZEaozMWYjRQSb6sdBJ9xDhRS+a0zEbbJs3c8CxxD3/gp3A824+lppOT2XsXA9bz+ENjw+AoUwFSkigdFF/EniZHMzK9XHSsaiGRMNxARgKAoBAiYETAkIDEBwGIBAlAIAIFJvBuvhsYCxHZ1raVUAue5h9ofXvEr5uPTJ18p917idoZeP0jrX2n/Hs1bYOHxOysaErj/h8QRS7VbmkWv+za/2Tc2sfmPG0qYq3wZNW8p9f7Oryr4udx+9j+KvXXrr1/35OizpvOCAQCAQCBF0DAqwBUgggi4IPEEQzEzE7hV7K2XQwC1sjinQep2oRyAtJioDBWP2TYaePlp9mkTMzqFnNnycma7jdojXT1/cPvLgFNjXB+6tRh6gWleedgj/ANflP6MxweRP/n+zLwe0sPW/dVUc9Afe/lOsmx58eT4ZiUOTBkx/HWYZclRCAQPDGYSnWULUXMuYNlubEjhfqO6ZidNL0reNWetOmqgKoCqOAUAAeAEw2iIiNQlDIgKAQEYCgKAoCMCJgMQJCAxAYgECUAgEDGx20KFAZqtRUB4A6sfADUzMRM+SPJlpjjdpUWL3twbBkNGpVRhZgypkYeBP5TacW41KvHaNaW3Xe/d7YXe7CNYMKtPvdcw9VJMeHJXnY5nruP8AfkvcPXSooamyup4FSCJprS1W0WjcS9IbCAQCB443EpRpvVf4UUseug4Dvmt7xSs2n0b48c5LxSvnLlm1dsVcVUL1Dpf3EB9xB0A69887my2y23b6ez1WDi0w11X8Z93pS2ViGwzYoBeyUkHU57A2LAW4A9/KZjj3nH4keTFuTjjNGGfOfor1rEEEEgjUEGxB6gyHWk8130lvm5u8DV70KxvUVcyPzdRoQe8XGvPy17PC5M3+xfzcHtHhRi/5KeU+cezaZ0HKECLOBxIHiRMTMQaMEHgb+EzsOAjAIBARgKAoCgIwIwGIDECUAgOAxAcCv27tNcLQaoQC1wqKeDOeHloT5TNY3KLPl8Onec0xWMeq5eoxZ24k/h3DuliOjiWm1p3bzZmzdkYjEo70lBVNDc2LNa+Veptb1mJtEN8fHvkiZr6K7tBMotMzZm1auGfPTP3lPwuOhH5zExEpMWS2O26umbOxiV6SVU+Fxe3MHgQfA3EgmNS7eO8XrFoZMw3EAgVm8mCfEYStSp/GyqVF7XKsGy377W85DyMc5Mc1hZ4eWuLNW9vL/Yczo7DxzvkGGrBr2u6MiD/rOlvOcWOPkmdd2Xp7cvj1r3pvH13P08227wOmA2amFzBqtRcmnO7Zqj+GtvMToZtYcEY/Wf8AZcjiVtyuXObXSOv6Q0DtJytPQ91sm4FB3xgcA5KSOXPL3lKhfE3J/wCky5waTOXfs5na161wd2fOZ6OkYnELTXM3kOZPSde94rG5earWbTqFJiNou/PKOg/M85SvmtZYrjiGNnkTfRrVI1BIPUaGInXkxpnYXarDR/eHX7Q/rLFORMfEjtiifJcIwYAg3B1BEtxMTG4V5jRzIIEYAYCMBGBEwFeACBIQHAcBwCBKBp/tHV+yoMAciu4Y8gxAy39GkmNR5sTNYlofaSVz9Ombu0f0HAF6/un36zg8RcCy+NgunU2kNusurgr4WLdvvc0Na5JPEm5krlaHaTJp0jcHN+hXbgatQr93QfiGkN/N1OHE+H+Kv25v2lNjTwqCqRoarX7K/wDCBq3joPGb0xb+J6LjdlWtHeyzr5ev7NeffXaJNxVVe5aVO31BP1kvh0X47M48R5fnKw2d7QK6kDEU0qLzNP3Kg8ibH6TW2Gvogy9kUmP+OdT8+sf79W87L2lQxVMVKL5l4Hkyt8rDkZXmJjzcTNhvht3bx1Zkwicd3vx71sbXLE2p1GooOioSPqbnznF5Fptknf3PZdn4a4+PXXrG5/FZbpbpHGJ21Z2SjmIUJbPUsbE3OgF7jyPCScfi+JHet5K3P7S/h7eHSN29d+UOjbN2dQw1MU6KBEGulySepJ1JnTpjrSNVh5vNmvmt3rzuVNtzEk1SvJAB5kXJ/D0lPkX3fXslxV1Xau7SQbS6X2ysJTehdlBL5tSNQL20PLhLuHHWadY81bJeYt0UPaSltZ0O0jZpd7vYgkOh4CzDz4/lLfFtvcK+avlK4ltARgKAoBAjARgRgAgSgSgOA4BAYgKrTV1KsoZSLFWAKkdCDxhiYieksLDbGwdJs9PD0UccGCLmHgeUzuWlcVKzuIhpftG22TUGEQ+6mV6tubkXVfAAg+JHSb0j1VeVfc9yGlhydBqToAOJPSbqem07D3Mxdchq4OHpcTm/fMOgX7PifQzWbQsY+La3n0hsW/WIGEwC0aIyLUZaAtyp5SWF++1vMzSvnt6PsnBW2b5Vjf6OY55L33qNNzqbBw67GGJZctcotUVLm5DVAFW3CxUia9+duPHLyTzvDifs71r8P1aXnme+7Gmw7ibRejjaaA+5X/ZuvI6EqfEH6EzW07hQ7SwxfBM+sdY/y63I3lWmbw4DYrYgtXZ1qkjtBSL5Sf4rA2PhrOdnvxov9qevrrbtcTNzq4tY4+z6b1+TatnLRFGmKGXsQoFPKbrlHfL2Pu92O75OTmm83mcnxerJm6NQ7a2XUZzUpjNmtmW4BBAtcX8JTz4LTbvVWMWSIjUsPC7GxDkZh2a8ySCbdwEipx7zPXoktmrHkttrYpcPQCLoSMiDmBbVv98zLOa8Y6ahBjrN7blqvaTnLuh2kMabFuzh2CtUOgewXvA4n/fSXuLSYibSrZ7ddLsy2rowAwFAUBGBEwFAQgSECQgOA4DEAgMGA4HJd+dk4pMbVqdlUenVYOjorOvwgFTbgQQdJJWeihmx278zpceznYFQO2KxFJkyjLQWopVrn4qmU6jSwB7zMWlJx8Wp70w6HNFtV7xbFp46h2TkoQwdHWxKOARe3MWJFu+Fni8m3Hyd+v4w1bAezdVcGviO0QH4KdM0y3cWzGw8PWNunl7Zma6pXU+8zv8Aww/aRtxbrgaNglPK1XLa1wPcpjwFj/L0M1m2knZPFnrnv5z5f5n/AH5tELzHfdvTd/Z5u9WesmLqqUo07mlmFjVcggED5Rcm/W1uc2iZlxu1OZStJw1ncz5/L93TZl51xrba1qGIqJWBD52IJ+2CxIYHmDPP5cU1vMW93tOLNMuKLU8tfT5Oi7jYatTwa9qGUu7uqtoyobWuOV7E+c63DpNMWpeb7TvS+ee511ER+P8AvRsEtOeIBA0TbWNNWu5vorFFHQKbfU3PnOTmv3ry6GKvdrDGw1N6jhEGZm4D8/CaVibTqG1piI3LZ8Bu6i2aq3aH5Rol/wATL2PixHW3VVvnmfhXYAHDQDhLauUAgKAQFAiYETAjAAYEoEhAYgOA4DgEBgwNK27vXVFZ6dBgi02KFrBmZgbHjoBe8lrSNdXM5HLv3prTpELPdbbz4ktSq2NRVzKyi2ZbgG466j1mL111hNxeTbJ9m3m2ORrogOBwHbZdcViBVuKgr1S+bQ3Lk38NbjutK1rdXuOP3ZxU7vlqP7Oj7gbrUUoJicRSD16nvoKi3FJPskKftEa346gdZLSvTcvP9p869sk48c/Zjz16z6/g3eSOOICKg8QNOEGzgEBQCBqO093q/as1IB0Ziw94KVub2N5zsvGv3pmq5TPXXVZ7u7IahmepbOwygA3yrxOvU6ekn4+CadbeaLNli3SF3LSBGAQFAICgRMBGBEwIwAQJAwJCAwYEoDgEBwCBzfefdTGriKlTDU+2pVXZ7Kyh6bMbkEEi4uTYiSRdQy8ae9Mwu9x938Rhy1bEgJUZciU7hiqkgksRpfQaTFrbScfBNJ70tvmi2IBA5ntjfRnxBNKjhylNiqNVpCpUYA8b30B6CS1rjmOr0fH7MiMf2rTufPU6b1u9tYYzDpWAykkqy8crqbGx6c/OR2jU9HE5XHnBlmiymFcQCAQCAQCBrWK2uzObMVUEgAG2g6zn3z2mekrdcURCx2PjzVzK2pUAg87d8n4+WbbiUWWnd6wspZQiAoBAUBGBEwEYECYCvDBAwykIEgYEgYDBgSgOAQHAIBAd4DgEDnW1/ZzVeuz4evTWk7FstQNmp3NyBb4h04fnIppbfSXfwds1rjiMlZ3Ht6/p+bddgbJTB4dKCEtluWc6F3JuWty8OlpJEahx+TyLZ8k5JWEygEAgEAgEBXga5tHd6o1QtRdQGJJV7jKTxsQDpKWTizNt1lapniI1ZZbH2Z+jqbtmdrZiNAAOAEmw4fDj5osuTvysJOiKAQFARMCJgIwIkwIkwIEwEDAmDAkDDCYhkwYDECUAgOAQHAIBAd4BeAXgOAQFeAXgF4CgEAgEBQCAoCMCJgKBEmBEwIEwI3hh/9k="/>
          <p:cNvSpPr>
            <a:spLocks noChangeAspect="1" noChangeArrowheads="1"/>
          </p:cNvSpPr>
          <p:nvPr/>
        </p:nvSpPr>
        <p:spPr bwMode="auto">
          <a:xfrm>
            <a:off x="207433" y="-144463"/>
            <a:ext cx="4064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4040" name="Picture 8" descr="http://www.holisticsquid.com/holistickidwordpress/wp-content/uploads/2012/08/Questions1.jpg"/>
          <p:cNvPicPr>
            <a:picLocks noChangeAspect="1" noChangeArrowheads="1"/>
          </p:cNvPicPr>
          <p:nvPr/>
        </p:nvPicPr>
        <p:blipFill>
          <a:blip r:embed="rId2" cstate="print"/>
          <a:srcRect/>
          <a:stretch>
            <a:fillRect/>
          </a:stretch>
        </p:blipFill>
        <p:spPr bwMode="auto">
          <a:xfrm>
            <a:off x="711200" y="533400"/>
            <a:ext cx="10769600" cy="4953000"/>
          </a:xfrm>
          <a:prstGeom prst="rect">
            <a:avLst/>
          </a:prstGeo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1336" y="1847849"/>
            <a:ext cx="10515600" cy="1325563"/>
          </a:xfrm>
        </p:spPr>
        <p:txBody>
          <a:bodyPr>
            <a:normAutofit fontScale="90000"/>
          </a:bodyPr>
          <a:lstStyle/>
          <a:p>
            <a:r>
              <a:rPr lang="en-ZA" dirty="0"/>
              <a:t>          </a:t>
            </a:r>
            <a:r>
              <a:rPr lang="en-ZA" sz="8900" dirty="0"/>
              <a:t>Thank you</a:t>
            </a:r>
            <a:endParaRPr lang="en-ZA" dirty="0"/>
          </a:p>
        </p:txBody>
      </p:sp>
      <p:sp>
        <p:nvSpPr>
          <p:cNvPr id="7" name="Slide Number Placeholder 6"/>
          <p:cNvSpPr>
            <a:spLocks noGrp="1"/>
          </p:cNvSpPr>
          <p:nvPr>
            <p:ph type="sldNum" sz="quarter" idx="12"/>
          </p:nvPr>
        </p:nvSpPr>
        <p:spPr/>
        <p:txBody>
          <a:bodyPr/>
          <a:lstStyle/>
          <a:p>
            <a:fld id="{6DD7D84E-0E76-444F-8C2F-83F1D9BD0C6E}" type="slidenum">
              <a:rPr lang="en-GB" smtClean="0"/>
              <a:pPr/>
              <a:t>34</a:t>
            </a:fld>
            <a:endParaRPr lang="en-GB" dirty="0"/>
          </a:p>
        </p:txBody>
      </p:sp>
    </p:spTree>
    <p:extLst>
      <p:ext uri="{BB962C8B-B14F-4D97-AF65-F5344CB8AC3E}">
        <p14:creationId xmlns:p14="http://schemas.microsoft.com/office/powerpoint/2010/main" val="2054457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chor="ctr">
            <a:normAutofit/>
          </a:bodyPr>
          <a:lstStyle/>
          <a:p>
            <a:r>
              <a:rPr lang="en-ZA" sz="2800" b="0" i="0" dirty="0">
                <a:solidFill>
                  <a:srgbClr val="0068C1"/>
                </a:solidFill>
                <a:effectLst/>
                <a:highlight>
                  <a:srgbClr val="FFFFFF"/>
                </a:highlight>
                <a:latin typeface="Poppins" pitchFamily="2" charset="77"/>
              </a:rPr>
              <a:t>Helm package manager as a Continuous Integration (CI) / </a:t>
            </a:r>
            <a:r>
              <a:rPr lang="en-ZA" sz="2800" b="0" i="0" dirty="0" err="1">
                <a:solidFill>
                  <a:srgbClr val="0068C1"/>
                </a:solidFill>
                <a:effectLst/>
                <a:highlight>
                  <a:srgbClr val="FFFFFF"/>
                </a:highlight>
                <a:latin typeface="Poppins" pitchFamily="2" charset="77"/>
              </a:rPr>
              <a:t>Continous</a:t>
            </a:r>
            <a:r>
              <a:rPr lang="en-ZA" sz="2800" b="0" i="0" dirty="0">
                <a:solidFill>
                  <a:srgbClr val="0068C1"/>
                </a:solidFill>
                <a:effectLst/>
                <a:highlight>
                  <a:srgbClr val="FFFFFF"/>
                </a:highlight>
                <a:latin typeface="Poppins" pitchFamily="2" charset="77"/>
              </a:rPr>
              <a:t> Deployment (CD) tool</a:t>
            </a:r>
            <a:endParaRPr lang="en-US" sz="2800" dirty="0">
              <a:solidFill>
                <a:srgbClr val="0068C1"/>
              </a:solidFill>
            </a:endParaRPr>
          </a:p>
        </p:txBody>
      </p:sp>
      <p:sp>
        <p:nvSpPr>
          <p:cNvPr id="3" name="Content Placeholder 2"/>
          <p:cNvSpPr>
            <a:spLocks noGrp="1"/>
          </p:cNvSpPr>
          <p:nvPr>
            <p:ph sz="half" idx="2"/>
          </p:nvPr>
        </p:nvSpPr>
        <p:spPr>
          <a:xfrm>
            <a:off x="819806" y="1600200"/>
            <a:ext cx="10515599" cy="4351338"/>
          </a:xfrm>
        </p:spPr>
        <p:txBody>
          <a:bodyPr>
            <a:noAutofit/>
          </a:bodyPr>
          <a:lstStyle/>
          <a:p>
            <a:r>
              <a:rPr lang="en-ZA" sz="2000" b="1" dirty="0"/>
              <a:t>Benefits of Using Helm in CI/CD</a:t>
            </a:r>
          </a:p>
          <a:p>
            <a:pPr>
              <a:buFont typeface="+mj-lt"/>
              <a:buAutoNum type="arabicPeriod"/>
            </a:pPr>
            <a:r>
              <a:rPr lang="en-ZA" sz="2000" b="1" dirty="0"/>
              <a:t>Declarative Management</a:t>
            </a:r>
            <a:r>
              <a:rPr lang="en-ZA" sz="2000" dirty="0"/>
              <a:t>: Helm uses declarative configuration files (</a:t>
            </a:r>
            <a:r>
              <a:rPr lang="en-ZA" sz="2000" dirty="0" err="1"/>
              <a:t>Chart.yaml</a:t>
            </a:r>
            <a:r>
              <a:rPr lang="en-ZA" sz="2000" dirty="0"/>
              <a:t> and templates) that can be version-controlled, ensuring repeatable and consistent deployments.</a:t>
            </a:r>
          </a:p>
          <a:p>
            <a:pPr>
              <a:buFont typeface="+mj-lt"/>
              <a:buAutoNum type="arabicPeriod"/>
            </a:pPr>
            <a:r>
              <a:rPr lang="en-ZA" sz="2000" b="1" dirty="0"/>
              <a:t>Versioning and Rollbacks</a:t>
            </a:r>
            <a:r>
              <a:rPr lang="en-ZA" sz="2000" dirty="0"/>
              <a:t>: Helm keeps track of release versions, allowing easy rollbacks to previous application states if something goes wrong.</a:t>
            </a:r>
          </a:p>
          <a:p>
            <a:pPr>
              <a:buFont typeface="+mj-lt"/>
              <a:buAutoNum type="arabicPeriod"/>
            </a:pPr>
            <a:r>
              <a:rPr lang="en-ZA" sz="2000" b="1" dirty="0"/>
              <a:t>Modularity</a:t>
            </a:r>
            <a:r>
              <a:rPr lang="en-ZA" sz="2000" dirty="0"/>
              <a:t>: Helm Charts enable the packaging of applications and dependencies into modular and reusable units, simplifying complex deployments.</a:t>
            </a:r>
          </a:p>
          <a:p>
            <a:pPr>
              <a:buFont typeface="+mj-lt"/>
              <a:buAutoNum type="arabicPeriod"/>
            </a:pPr>
            <a:r>
              <a:rPr lang="en-ZA" sz="2000" b="1" dirty="0"/>
              <a:t>Environment Configuration</a:t>
            </a:r>
            <a:r>
              <a:rPr lang="en-ZA" sz="2000" dirty="0"/>
              <a:t>: Helm supports environment-specific configurations through values files, enabling tailored deployments for development, staging, and production environments.</a:t>
            </a:r>
          </a:p>
        </p:txBody>
      </p:sp>
    </p:spTree>
    <p:extLst>
      <p:ext uri="{BB962C8B-B14F-4D97-AF65-F5344CB8AC3E}">
        <p14:creationId xmlns:p14="http://schemas.microsoft.com/office/powerpoint/2010/main" val="3342546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chor="ctr">
            <a:normAutofit/>
          </a:bodyPr>
          <a:lstStyle/>
          <a:p>
            <a:r>
              <a:rPr lang="en-ZA" sz="2800" b="0" i="0" dirty="0">
                <a:solidFill>
                  <a:srgbClr val="0068C1"/>
                </a:solidFill>
                <a:effectLst/>
                <a:highlight>
                  <a:srgbClr val="FFFFFF"/>
                </a:highlight>
                <a:latin typeface="Poppins" pitchFamily="2" charset="77"/>
              </a:rPr>
              <a:t>Helm package manager as a Continuous Integration (CI) / </a:t>
            </a:r>
            <a:r>
              <a:rPr lang="en-ZA" sz="2800" b="0" i="0" dirty="0" err="1">
                <a:solidFill>
                  <a:srgbClr val="0068C1"/>
                </a:solidFill>
                <a:effectLst/>
                <a:highlight>
                  <a:srgbClr val="FFFFFF"/>
                </a:highlight>
                <a:latin typeface="Poppins" pitchFamily="2" charset="77"/>
              </a:rPr>
              <a:t>Continous</a:t>
            </a:r>
            <a:r>
              <a:rPr lang="en-ZA" sz="2800" b="0" i="0" dirty="0">
                <a:solidFill>
                  <a:srgbClr val="0068C1"/>
                </a:solidFill>
                <a:effectLst/>
                <a:highlight>
                  <a:srgbClr val="FFFFFF"/>
                </a:highlight>
                <a:latin typeface="Poppins" pitchFamily="2" charset="77"/>
              </a:rPr>
              <a:t> Deployment (CD) tool</a:t>
            </a:r>
            <a:endParaRPr lang="en-US" sz="2800" dirty="0">
              <a:solidFill>
                <a:srgbClr val="0068C1"/>
              </a:solidFill>
            </a:endParaRPr>
          </a:p>
        </p:txBody>
      </p:sp>
      <p:sp>
        <p:nvSpPr>
          <p:cNvPr id="3" name="Content Placeholder 2"/>
          <p:cNvSpPr>
            <a:spLocks noGrp="1"/>
          </p:cNvSpPr>
          <p:nvPr>
            <p:ph sz="half" idx="2"/>
          </p:nvPr>
        </p:nvSpPr>
        <p:spPr>
          <a:xfrm>
            <a:off x="819806" y="1600200"/>
            <a:ext cx="10515599" cy="4351338"/>
          </a:xfrm>
        </p:spPr>
        <p:txBody>
          <a:bodyPr>
            <a:noAutofit/>
          </a:bodyPr>
          <a:lstStyle/>
          <a:p>
            <a:pPr marL="0" indent="0">
              <a:buNone/>
            </a:pPr>
            <a:r>
              <a:rPr lang="en-ZA" sz="1800" b="1" dirty="0"/>
              <a:t>Best Practices for Using Helm in CI/CD</a:t>
            </a:r>
          </a:p>
          <a:p>
            <a:r>
              <a:rPr lang="en-ZA" sz="1800" b="1" dirty="0"/>
              <a:t>Use Stable and Tested Charts</a:t>
            </a:r>
            <a:r>
              <a:rPr lang="en-ZA" sz="1800" dirty="0"/>
              <a:t>: Ensure Helm charts are stable and tested before integrating them into the CI/CD pipeline.</a:t>
            </a:r>
          </a:p>
          <a:p>
            <a:r>
              <a:rPr lang="en-ZA" sz="1800" b="1" dirty="0"/>
              <a:t>Environment Isolation</a:t>
            </a:r>
            <a:r>
              <a:rPr lang="en-ZA" sz="1800" dirty="0"/>
              <a:t>: Use separate Kubernetes namespaces or clusters for different environments (development, staging, production) to avoid conflicts.</a:t>
            </a:r>
          </a:p>
          <a:p>
            <a:r>
              <a:rPr lang="en-ZA" sz="1800" b="1" dirty="0"/>
              <a:t>Automated Rollbacks</a:t>
            </a:r>
            <a:r>
              <a:rPr lang="en-ZA" sz="1800" dirty="0"/>
              <a:t>: Implement automated rollback strategies to handle failed deployments gracefully.</a:t>
            </a:r>
          </a:p>
          <a:p>
            <a:r>
              <a:rPr lang="en-ZA" sz="1800" b="1" dirty="0"/>
              <a:t>Security</a:t>
            </a:r>
            <a:r>
              <a:rPr lang="en-ZA" sz="1800" dirty="0"/>
              <a:t>: Secure Helm repositories and CI/CD pipelines to prevent unauthorized access and modifications.</a:t>
            </a:r>
          </a:p>
          <a:p>
            <a:r>
              <a:rPr lang="en-ZA" sz="1800" b="1" dirty="0"/>
              <a:t>Monitoring and Logging</a:t>
            </a:r>
            <a:r>
              <a:rPr lang="en-ZA" sz="1800" dirty="0"/>
              <a:t>: Integrate monitoring and logging solutions to track the health and performance of deployed applications.</a:t>
            </a:r>
          </a:p>
        </p:txBody>
      </p:sp>
    </p:spTree>
    <p:extLst>
      <p:ext uri="{BB962C8B-B14F-4D97-AF65-F5344CB8AC3E}">
        <p14:creationId xmlns:p14="http://schemas.microsoft.com/office/powerpoint/2010/main" val="268169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chor="ctr">
            <a:normAutofit/>
          </a:bodyPr>
          <a:lstStyle/>
          <a:p>
            <a:r>
              <a:rPr lang="en-ZA" sz="2800" b="0" i="0" dirty="0">
                <a:solidFill>
                  <a:srgbClr val="0068C1"/>
                </a:solidFill>
                <a:effectLst/>
                <a:highlight>
                  <a:srgbClr val="FFFFFF"/>
                </a:highlight>
                <a:latin typeface="Poppins" pitchFamily="2" charset="77"/>
              </a:rPr>
              <a:t>Helm package manager as a Continuous Integration (CI) / </a:t>
            </a:r>
            <a:r>
              <a:rPr lang="en-ZA" sz="2800" b="0" i="0" dirty="0" err="1">
                <a:solidFill>
                  <a:srgbClr val="0068C1"/>
                </a:solidFill>
                <a:effectLst/>
                <a:highlight>
                  <a:srgbClr val="FFFFFF"/>
                </a:highlight>
                <a:latin typeface="Poppins" pitchFamily="2" charset="77"/>
              </a:rPr>
              <a:t>Continous</a:t>
            </a:r>
            <a:r>
              <a:rPr lang="en-ZA" sz="2800" b="0" i="0" dirty="0">
                <a:solidFill>
                  <a:srgbClr val="0068C1"/>
                </a:solidFill>
                <a:effectLst/>
                <a:highlight>
                  <a:srgbClr val="FFFFFF"/>
                </a:highlight>
                <a:latin typeface="Poppins" pitchFamily="2" charset="77"/>
              </a:rPr>
              <a:t> Deployment (CD) tool</a:t>
            </a:r>
            <a:endParaRPr lang="en-US" sz="2800" dirty="0">
              <a:solidFill>
                <a:srgbClr val="0068C1"/>
              </a:solidFill>
            </a:endParaRPr>
          </a:p>
        </p:txBody>
      </p:sp>
      <p:sp>
        <p:nvSpPr>
          <p:cNvPr id="3" name="Content Placeholder 2"/>
          <p:cNvSpPr>
            <a:spLocks noGrp="1"/>
          </p:cNvSpPr>
          <p:nvPr>
            <p:ph sz="half" idx="2"/>
          </p:nvPr>
        </p:nvSpPr>
        <p:spPr>
          <a:xfrm>
            <a:off x="819806" y="1600200"/>
            <a:ext cx="10515599" cy="4351338"/>
          </a:xfrm>
        </p:spPr>
        <p:txBody>
          <a:bodyPr>
            <a:noAutofit/>
          </a:bodyPr>
          <a:lstStyle/>
          <a:p>
            <a:pPr marL="0" indent="0">
              <a:buNone/>
            </a:pPr>
            <a:r>
              <a:rPr lang="en-ZA" sz="2000" b="1" dirty="0"/>
              <a:t>Example CI/CD Workflow with Helm</a:t>
            </a:r>
          </a:p>
          <a:p>
            <a:pPr marL="0" indent="0">
              <a:buNone/>
            </a:pPr>
            <a:r>
              <a:rPr lang="en-ZA" sz="2000" b="1" dirty="0"/>
              <a:t>Code Changes</a:t>
            </a:r>
            <a:r>
              <a:rPr lang="en-ZA" sz="2000" dirty="0"/>
              <a:t>: Developer pushes code changes to the repository.</a:t>
            </a:r>
          </a:p>
          <a:p>
            <a:pPr marL="0" indent="0">
              <a:buNone/>
            </a:pPr>
            <a:r>
              <a:rPr lang="en-ZA" sz="2000" b="1" dirty="0"/>
              <a:t>CI Process</a:t>
            </a:r>
            <a:r>
              <a:rPr lang="en-ZA" sz="2000" dirty="0"/>
              <a:t>:</a:t>
            </a:r>
          </a:p>
          <a:p>
            <a:pPr marL="457200" lvl="1" indent="0">
              <a:buNone/>
            </a:pPr>
            <a:r>
              <a:rPr lang="en-ZA" sz="2000" dirty="0"/>
              <a:t>Run linting and validation of Helm charts.</a:t>
            </a:r>
          </a:p>
          <a:p>
            <a:pPr marL="457200" lvl="1" indent="0">
              <a:buNone/>
            </a:pPr>
            <a:r>
              <a:rPr lang="en-ZA" sz="2000" dirty="0"/>
              <a:t>Perform unit tests on Helm templates.</a:t>
            </a:r>
          </a:p>
          <a:p>
            <a:pPr marL="0" indent="0">
              <a:buNone/>
            </a:pPr>
            <a:r>
              <a:rPr lang="en-ZA" sz="2000" b="1" dirty="0"/>
              <a:t>Packaging</a:t>
            </a:r>
            <a:r>
              <a:rPr lang="en-ZA" sz="2000" dirty="0"/>
              <a:t>: Package the Helm chart and update the Helm repository.</a:t>
            </a:r>
          </a:p>
          <a:p>
            <a:pPr marL="0" indent="0">
              <a:buNone/>
            </a:pPr>
            <a:r>
              <a:rPr lang="en-ZA" sz="2000" b="1" dirty="0"/>
              <a:t>CD Process</a:t>
            </a:r>
            <a:r>
              <a:rPr lang="en-ZA" sz="2000" dirty="0"/>
              <a:t>:</a:t>
            </a:r>
          </a:p>
          <a:p>
            <a:pPr marL="457200" lvl="1" indent="0">
              <a:buNone/>
            </a:pPr>
            <a:r>
              <a:rPr lang="en-ZA" sz="2000" dirty="0"/>
              <a:t>Deploy the Helm chart to the target Kubernetes environment.</a:t>
            </a:r>
          </a:p>
          <a:p>
            <a:pPr marL="457200" lvl="1" indent="0">
              <a:buNone/>
            </a:pPr>
            <a:r>
              <a:rPr lang="en-ZA" sz="2000" dirty="0"/>
              <a:t>Monitor the deployment for issues and perform rollbacks if necessary.</a:t>
            </a:r>
          </a:p>
        </p:txBody>
      </p:sp>
    </p:spTree>
    <p:extLst>
      <p:ext uri="{BB962C8B-B14F-4D97-AF65-F5344CB8AC3E}">
        <p14:creationId xmlns:p14="http://schemas.microsoft.com/office/powerpoint/2010/main" val="3809317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chor="ctr">
            <a:normAutofit/>
          </a:bodyPr>
          <a:lstStyle/>
          <a:p>
            <a:r>
              <a:rPr lang="en-ZA" sz="2800" b="0" i="0" dirty="0">
                <a:solidFill>
                  <a:srgbClr val="0068C1"/>
                </a:solidFill>
                <a:effectLst/>
                <a:highlight>
                  <a:srgbClr val="FFFFFF"/>
                </a:highlight>
                <a:latin typeface="Poppins" pitchFamily="2" charset="77"/>
              </a:rPr>
              <a:t>Helm package manager as a Continuous Integration (CI) / </a:t>
            </a:r>
            <a:r>
              <a:rPr lang="en-ZA" sz="2800" b="0" i="0" dirty="0" err="1">
                <a:solidFill>
                  <a:srgbClr val="0068C1"/>
                </a:solidFill>
                <a:effectLst/>
                <a:highlight>
                  <a:srgbClr val="FFFFFF"/>
                </a:highlight>
                <a:latin typeface="Poppins" pitchFamily="2" charset="77"/>
              </a:rPr>
              <a:t>Continous</a:t>
            </a:r>
            <a:r>
              <a:rPr lang="en-ZA" sz="2800" b="0" i="0" dirty="0">
                <a:solidFill>
                  <a:srgbClr val="0068C1"/>
                </a:solidFill>
                <a:effectLst/>
                <a:highlight>
                  <a:srgbClr val="FFFFFF"/>
                </a:highlight>
                <a:latin typeface="Poppins" pitchFamily="2" charset="77"/>
              </a:rPr>
              <a:t> Deployment (CD) tool</a:t>
            </a:r>
            <a:endParaRPr lang="en-US" sz="2800" dirty="0">
              <a:solidFill>
                <a:srgbClr val="0068C1"/>
              </a:solidFill>
            </a:endParaRPr>
          </a:p>
        </p:txBody>
      </p:sp>
      <p:sp>
        <p:nvSpPr>
          <p:cNvPr id="3" name="Content Placeholder 2"/>
          <p:cNvSpPr>
            <a:spLocks noGrp="1"/>
          </p:cNvSpPr>
          <p:nvPr>
            <p:ph sz="half" idx="2"/>
          </p:nvPr>
        </p:nvSpPr>
        <p:spPr>
          <a:xfrm>
            <a:off x="819806" y="1600200"/>
            <a:ext cx="10515599" cy="4351338"/>
          </a:xfrm>
        </p:spPr>
        <p:txBody>
          <a:bodyPr>
            <a:noAutofit/>
          </a:bodyPr>
          <a:lstStyle/>
          <a:p>
            <a:r>
              <a:rPr lang="en-ZA" sz="1400" b="1" dirty="0"/>
              <a:t>Install Docker</a:t>
            </a:r>
          </a:p>
          <a:p>
            <a:r>
              <a:rPr lang="en-ZA" sz="1400" dirty="0"/>
              <a:t>Kubernetes uses Docker as its container runtime. Install Docker using the following commands:</a:t>
            </a:r>
            <a:endParaRPr lang="en-ZA" sz="2000" dirty="0"/>
          </a:p>
          <a:p>
            <a:pPr marL="0" indent="0">
              <a:buNone/>
            </a:pPr>
            <a:r>
              <a:rPr lang="en-ZA" sz="1400" dirty="0" err="1">
                <a:solidFill>
                  <a:srgbClr val="FF0000"/>
                </a:solidFill>
              </a:rPr>
              <a:t>sudo</a:t>
            </a:r>
            <a:r>
              <a:rPr lang="en-ZA" sz="1400" dirty="0">
                <a:solidFill>
                  <a:srgbClr val="FF0000"/>
                </a:solidFill>
              </a:rPr>
              <a:t> apt-get install -y apt-transport-https ca-certificates curl software-properties-common</a:t>
            </a:r>
          </a:p>
          <a:p>
            <a:pPr marL="0" indent="0">
              <a:buNone/>
            </a:pPr>
            <a:r>
              <a:rPr lang="en-ZA" sz="1400" dirty="0">
                <a:solidFill>
                  <a:srgbClr val="FF0000"/>
                </a:solidFill>
              </a:rPr>
              <a:t>curl -</a:t>
            </a:r>
            <a:r>
              <a:rPr lang="en-ZA" sz="1400" dirty="0" err="1">
                <a:solidFill>
                  <a:srgbClr val="FF0000"/>
                </a:solidFill>
              </a:rPr>
              <a:t>fsSL</a:t>
            </a:r>
            <a:r>
              <a:rPr lang="en-ZA" sz="1400" dirty="0">
                <a:solidFill>
                  <a:srgbClr val="FF0000"/>
                </a:solidFill>
              </a:rPr>
              <a:t> https://</a:t>
            </a:r>
            <a:r>
              <a:rPr lang="en-ZA" sz="1400" dirty="0" err="1">
                <a:solidFill>
                  <a:srgbClr val="FF0000"/>
                </a:solidFill>
              </a:rPr>
              <a:t>download.docker.com</a:t>
            </a:r>
            <a:r>
              <a:rPr lang="en-ZA" sz="1400" dirty="0">
                <a:solidFill>
                  <a:srgbClr val="FF0000"/>
                </a:solidFill>
              </a:rPr>
              <a:t>/</a:t>
            </a:r>
            <a:r>
              <a:rPr lang="en-ZA" sz="1400" dirty="0" err="1">
                <a:solidFill>
                  <a:srgbClr val="FF0000"/>
                </a:solidFill>
              </a:rPr>
              <a:t>linux</a:t>
            </a:r>
            <a:r>
              <a:rPr lang="en-ZA" sz="1400" dirty="0">
                <a:solidFill>
                  <a:srgbClr val="FF0000"/>
                </a:solidFill>
              </a:rPr>
              <a:t>/ubuntu/</a:t>
            </a:r>
            <a:r>
              <a:rPr lang="en-ZA" sz="1400" dirty="0" err="1">
                <a:solidFill>
                  <a:srgbClr val="FF0000"/>
                </a:solidFill>
              </a:rPr>
              <a:t>gpg</a:t>
            </a:r>
            <a:r>
              <a:rPr lang="en-ZA" sz="1400" dirty="0">
                <a:solidFill>
                  <a:srgbClr val="FF0000"/>
                </a:solidFill>
              </a:rPr>
              <a:t> | </a:t>
            </a:r>
            <a:r>
              <a:rPr lang="en-ZA" sz="1400" dirty="0" err="1">
                <a:solidFill>
                  <a:srgbClr val="FF0000"/>
                </a:solidFill>
              </a:rPr>
              <a:t>sudo</a:t>
            </a:r>
            <a:r>
              <a:rPr lang="en-ZA" sz="1400" dirty="0">
                <a:solidFill>
                  <a:srgbClr val="FF0000"/>
                </a:solidFill>
              </a:rPr>
              <a:t> apt-key add -</a:t>
            </a:r>
          </a:p>
          <a:p>
            <a:pPr marL="0" indent="0">
              <a:buNone/>
            </a:pPr>
            <a:r>
              <a:rPr lang="en-ZA" sz="1400" dirty="0" err="1">
                <a:solidFill>
                  <a:srgbClr val="FF0000"/>
                </a:solidFill>
              </a:rPr>
              <a:t>sudo</a:t>
            </a:r>
            <a:r>
              <a:rPr lang="en-ZA" sz="1400" dirty="0">
                <a:solidFill>
                  <a:srgbClr val="FF0000"/>
                </a:solidFill>
              </a:rPr>
              <a:t> add-apt-repository "deb [arch=amd64] https://</a:t>
            </a:r>
            <a:r>
              <a:rPr lang="en-ZA" sz="1400" dirty="0" err="1">
                <a:solidFill>
                  <a:srgbClr val="FF0000"/>
                </a:solidFill>
              </a:rPr>
              <a:t>download.docker.com</a:t>
            </a:r>
            <a:r>
              <a:rPr lang="en-ZA" sz="1400" dirty="0">
                <a:solidFill>
                  <a:srgbClr val="FF0000"/>
                </a:solidFill>
              </a:rPr>
              <a:t>/</a:t>
            </a:r>
            <a:r>
              <a:rPr lang="en-ZA" sz="1400" dirty="0" err="1">
                <a:solidFill>
                  <a:srgbClr val="FF0000"/>
                </a:solidFill>
              </a:rPr>
              <a:t>linux</a:t>
            </a:r>
            <a:r>
              <a:rPr lang="en-ZA" sz="1400" dirty="0">
                <a:solidFill>
                  <a:srgbClr val="FF0000"/>
                </a:solidFill>
              </a:rPr>
              <a:t>/ubuntu $(</a:t>
            </a:r>
            <a:r>
              <a:rPr lang="en-ZA" sz="1400" dirty="0" err="1">
                <a:solidFill>
                  <a:srgbClr val="FF0000"/>
                </a:solidFill>
              </a:rPr>
              <a:t>lsb_release</a:t>
            </a:r>
            <a:r>
              <a:rPr lang="en-ZA" sz="1400" dirty="0">
                <a:solidFill>
                  <a:srgbClr val="FF0000"/>
                </a:solidFill>
              </a:rPr>
              <a:t> -cs) stable"</a:t>
            </a:r>
          </a:p>
          <a:p>
            <a:pPr marL="0" indent="0">
              <a:buNone/>
            </a:pPr>
            <a:r>
              <a:rPr lang="en-ZA" sz="1400" dirty="0" err="1">
                <a:solidFill>
                  <a:srgbClr val="FF0000"/>
                </a:solidFill>
              </a:rPr>
              <a:t>sudo</a:t>
            </a:r>
            <a:r>
              <a:rPr lang="en-ZA" sz="1400" dirty="0">
                <a:solidFill>
                  <a:srgbClr val="FF0000"/>
                </a:solidFill>
              </a:rPr>
              <a:t> apt-get update</a:t>
            </a:r>
          </a:p>
          <a:p>
            <a:pPr marL="0" indent="0">
              <a:buNone/>
            </a:pPr>
            <a:r>
              <a:rPr lang="en-ZA" sz="1400" dirty="0" err="1">
                <a:solidFill>
                  <a:srgbClr val="FF0000"/>
                </a:solidFill>
              </a:rPr>
              <a:t>sudo</a:t>
            </a:r>
            <a:r>
              <a:rPr lang="en-ZA" sz="1400" dirty="0">
                <a:solidFill>
                  <a:srgbClr val="FF0000"/>
                </a:solidFill>
              </a:rPr>
              <a:t> apt-get install -y docker-</a:t>
            </a:r>
            <a:r>
              <a:rPr lang="en-ZA" sz="1400" dirty="0" err="1">
                <a:solidFill>
                  <a:srgbClr val="FF0000"/>
                </a:solidFill>
              </a:rPr>
              <a:t>ce</a:t>
            </a:r>
            <a:endParaRPr lang="en-ZA" sz="1400" dirty="0">
              <a:solidFill>
                <a:srgbClr val="FF0000"/>
              </a:solidFill>
            </a:endParaRPr>
          </a:p>
          <a:p>
            <a:pPr marL="0" indent="0">
              <a:buNone/>
            </a:pPr>
            <a:r>
              <a:rPr lang="en-ZA" sz="1400" dirty="0" err="1">
                <a:solidFill>
                  <a:srgbClr val="FF0000"/>
                </a:solidFill>
              </a:rPr>
              <a:t>sudo</a:t>
            </a:r>
            <a:r>
              <a:rPr lang="en-ZA" sz="1400" dirty="0">
                <a:solidFill>
                  <a:srgbClr val="FF0000"/>
                </a:solidFill>
              </a:rPr>
              <a:t> </a:t>
            </a:r>
            <a:r>
              <a:rPr lang="en-ZA" sz="1400" dirty="0" err="1">
                <a:solidFill>
                  <a:srgbClr val="FF0000"/>
                </a:solidFill>
              </a:rPr>
              <a:t>systemctl</a:t>
            </a:r>
            <a:r>
              <a:rPr lang="en-ZA" sz="1400" dirty="0">
                <a:solidFill>
                  <a:srgbClr val="FF0000"/>
                </a:solidFill>
              </a:rPr>
              <a:t> enable docker</a:t>
            </a:r>
          </a:p>
          <a:p>
            <a:pPr marL="0" indent="0">
              <a:buNone/>
            </a:pPr>
            <a:r>
              <a:rPr lang="en-ZA" sz="1400" dirty="0" err="1">
                <a:solidFill>
                  <a:srgbClr val="FF0000"/>
                </a:solidFill>
              </a:rPr>
              <a:t>sudo</a:t>
            </a:r>
            <a:r>
              <a:rPr lang="en-ZA" sz="1400" dirty="0">
                <a:solidFill>
                  <a:srgbClr val="FF0000"/>
                </a:solidFill>
              </a:rPr>
              <a:t> </a:t>
            </a:r>
            <a:r>
              <a:rPr lang="en-ZA" sz="1400" dirty="0" err="1">
                <a:solidFill>
                  <a:srgbClr val="FF0000"/>
                </a:solidFill>
              </a:rPr>
              <a:t>systemctl</a:t>
            </a:r>
            <a:r>
              <a:rPr lang="en-ZA" sz="1400" dirty="0">
                <a:solidFill>
                  <a:srgbClr val="FF0000"/>
                </a:solidFill>
              </a:rPr>
              <a:t> start docker</a:t>
            </a:r>
          </a:p>
          <a:p>
            <a:pPr marL="0" indent="0">
              <a:buNone/>
            </a:pPr>
            <a:r>
              <a:rPr lang="en-ZA" sz="1400" b="1" dirty="0"/>
              <a:t>Download </a:t>
            </a:r>
            <a:r>
              <a:rPr lang="en-ZA" sz="1400" b="1" dirty="0" err="1"/>
              <a:t>Minikube</a:t>
            </a:r>
            <a:r>
              <a:rPr lang="en-ZA" sz="1400" dirty="0"/>
              <a:t>:</a:t>
            </a:r>
            <a:endParaRPr lang="en-ZA" sz="2000" dirty="0"/>
          </a:p>
          <a:p>
            <a:pPr marL="0" indent="0">
              <a:buNone/>
            </a:pPr>
            <a:r>
              <a:rPr lang="en-ZA" sz="2000" dirty="0">
                <a:solidFill>
                  <a:srgbClr val="FF0000"/>
                </a:solidFill>
              </a:rPr>
              <a:t>curl -LO https://</a:t>
            </a:r>
            <a:r>
              <a:rPr lang="en-ZA" sz="2000" dirty="0" err="1">
                <a:solidFill>
                  <a:srgbClr val="FF0000"/>
                </a:solidFill>
              </a:rPr>
              <a:t>storage.googleapis.com</a:t>
            </a:r>
            <a:r>
              <a:rPr lang="en-ZA" sz="2000" dirty="0">
                <a:solidFill>
                  <a:srgbClr val="FF0000"/>
                </a:solidFill>
              </a:rPr>
              <a:t>/</a:t>
            </a:r>
            <a:r>
              <a:rPr lang="en-ZA" sz="2000" dirty="0" err="1">
                <a:solidFill>
                  <a:srgbClr val="FF0000"/>
                </a:solidFill>
              </a:rPr>
              <a:t>minikube</a:t>
            </a:r>
            <a:r>
              <a:rPr lang="en-ZA" sz="2000" dirty="0">
                <a:solidFill>
                  <a:srgbClr val="FF0000"/>
                </a:solidFill>
              </a:rPr>
              <a:t>/releases/latest/minikube-linux-amd64</a:t>
            </a:r>
          </a:p>
          <a:p>
            <a:pPr marL="0" indent="0">
              <a:buNone/>
            </a:pPr>
            <a:r>
              <a:rPr lang="en-ZA" sz="2000" dirty="0" err="1">
                <a:solidFill>
                  <a:srgbClr val="FF0000"/>
                </a:solidFill>
              </a:rPr>
              <a:t>sudo</a:t>
            </a:r>
            <a:r>
              <a:rPr lang="en-ZA" sz="2000" dirty="0">
                <a:solidFill>
                  <a:srgbClr val="FF0000"/>
                </a:solidFill>
              </a:rPr>
              <a:t> install minikube-linux-amd64 /</a:t>
            </a:r>
            <a:r>
              <a:rPr lang="en-ZA" sz="2000" dirty="0" err="1">
                <a:solidFill>
                  <a:srgbClr val="FF0000"/>
                </a:solidFill>
              </a:rPr>
              <a:t>usr</a:t>
            </a:r>
            <a:r>
              <a:rPr lang="en-ZA" sz="2000" dirty="0">
                <a:solidFill>
                  <a:srgbClr val="FF0000"/>
                </a:solidFill>
              </a:rPr>
              <a:t>/local/bin/</a:t>
            </a:r>
            <a:r>
              <a:rPr lang="en-ZA" sz="2000" dirty="0" err="1">
                <a:solidFill>
                  <a:srgbClr val="FF0000"/>
                </a:solidFill>
              </a:rPr>
              <a:t>minikube</a:t>
            </a:r>
            <a:endParaRPr lang="en-ZA" sz="2000" dirty="0">
              <a:solidFill>
                <a:srgbClr val="FF0000"/>
              </a:solidFill>
            </a:endParaRPr>
          </a:p>
          <a:p>
            <a:pPr marL="0" indent="0">
              <a:buNone/>
            </a:pPr>
            <a:endParaRPr lang="en-ZA" sz="2000" dirty="0"/>
          </a:p>
        </p:txBody>
      </p:sp>
    </p:spTree>
    <p:extLst>
      <p:ext uri="{BB962C8B-B14F-4D97-AF65-F5344CB8AC3E}">
        <p14:creationId xmlns:p14="http://schemas.microsoft.com/office/powerpoint/2010/main" val="3247290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chor="ctr">
            <a:normAutofit/>
          </a:bodyPr>
          <a:lstStyle/>
          <a:p>
            <a:r>
              <a:rPr lang="en-ZA" sz="2800" b="0" i="0" dirty="0">
                <a:solidFill>
                  <a:srgbClr val="0068C1"/>
                </a:solidFill>
                <a:effectLst/>
                <a:highlight>
                  <a:srgbClr val="FFFFFF"/>
                </a:highlight>
                <a:latin typeface="Poppins" pitchFamily="2" charset="77"/>
              </a:rPr>
              <a:t>Helm package manager as a Continuous Integration (CI) / </a:t>
            </a:r>
            <a:r>
              <a:rPr lang="en-ZA" sz="2800" b="0" i="0" dirty="0" err="1">
                <a:solidFill>
                  <a:srgbClr val="0068C1"/>
                </a:solidFill>
                <a:effectLst/>
                <a:highlight>
                  <a:srgbClr val="FFFFFF"/>
                </a:highlight>
                <a:latin typeface="Poppins" pitchFamily="2" charset="77"/>
              </a:rPr>
              <a:t>Continous</a:t>
            </a:r>
            <a:r>
              <a:rPr lang="en-ZA" sz="2800" b="0" i="0" dirty="0">
                <a:solidFill>
                  <a:srgbClr val="0068C1"/>
                </a:solidFill>
                <a:effectLst/>
                <a:highlight>
                  <a:srgbClr val="FFFFFF"/>
                </a:highlight>
                <a:latin typeface="Poppins" pitchFamily="2" charset="77"/>
              </a:rPr>
              <a:t> Deployment (CD) tool</a:t>
            </a:r>
            <a:endParaRPr lang="en-US" sz="2800" dirty="0">
              <a:solidFill>
                <a:srgbClr val="0068C1"/>
              </a:solidFill>
            </a:endParaRPr>
          </a:p>
        </p:txBody>
      </p:sp>
      <p:sp>
        <p:nvSpPr>
          <p:cNvPr id="3" name="Content Placeholder 2"/>
          <p:cNvSpPr>
            <a:spLocks noGrp="1"/>
          </p:cNvSpPr>
          <p:nvPr>
            <p:ph sz="half" idx="2"/>
          </p:nvPr>
        </p:nvSpPr>
        <p:spPr>
          <a:xfrm>
            <a:off x="819806" y="1600200"/>
            <a:ext cx="10515599" cy="4351338"/>
          </a:xfrm>
        </p:spPr>
        <p:txBody>
          <a:bodyPr>
            <a:noAutofit/>
          </a:bodyPr>
          <a:lstStyle/>
          <a:p>
            <a:pPr marL="0" indent="0">
              <a:buNone/>
            </a:pPr>
            <a:r>
              <a:rPr lang="en-ZA" sz="800" b="1" dirty="0"/>
              <a:t>Download and Install </a:t>
            </a:r>
            <a:r>
              <a:rPr lang="en-ZA" sz="800" b="1" dirty="0" err="1"/>
              <a:t>Kubectl</a:t>
            </a:r>
            <a:r>
              <a:rPr lang="en-ZA" sz="800" dirty="0"/>
              <a:t>:</a:t>
            </a:r>
          </a:p>
          <a:p>
            <a:pPr marL="0" indent="0">
              <a:buNone/>
            </a:pPr>
            <a:r>
              <a:rPr lang="en-ZA" sz="1600" dirty="0">
                <a:solidFill>
                  <a:srgbClr val="FF0000"/>
                </a:solidFill>
              </a:rPr>
              <a:t>curl -LO "https://dl.k8s.io/release/$(curl -s https://</a:t>
            </a:r>
            <a:r>
              <a:rPr lang="en-ZA" sz="1600" dirty="0" err="1">
                <a:solidFill>
                  <a:srgbClr val="FF0000"/>
                </a:solidFill>
              </a:rPr>
              <a:t>storage.googleapis.com</a:t>
            </a:r>
            <a:r>
              <a:rPr lang="en-ZA" sz="1600" dirty="0">
                <a:solidFill>
                  <a:srgbClr val="FF0000"/>
                </a:solidFill>
              </a:rPr>
              <a:t>/</a:t>
            </a:r>
            <a:r>
              <a:rPr lang="en-ZA" sz="1600" dirty="0" err="1">
                <a:solidFill>
                  <a:srgbClr val="FF0000"/>
                </a:solidFill>
              </a:rPr>
              <a:t>kubernetes</a:t>
            </a:r>
            <a:r>
              <a:rPr lang="en-ZA" sz="1600" dirty="0">
                <a:solidFill>
                  <a:srgbClr val="FF0000"/>
                </a:solidFill>
              </a:rPr>
              <a:t>-release/release/</a:t>
            </a:r>
            <a:r>
              <a:rPr lang="en-ZA" sz="1600" dirty="0" err="1">
                <a:solidFill>
                  <a:srgbClr val="FF0000"/>
                </a:solidFill>
              </a:rPr>
              <a:t>stable.txt</a:t>
            </a:r>
            <a:r>
              <a:rPr lang="en-ZA" sz="1600" dirty="0">
                <a:solidFill>
                  <a:srgbClr val="FF0000"/>
                </a:solidFill>
              </a:rPr>
              <a:t>)/bin/</a:t>
            </a:r>
            <a:r>
              <a:rPr lang="en-ZA" sz="1600" dirty="0" err="1">
                <a:solidFill>
                  <a:srgbClr val="FF0000"/>
                </a:solidFill>
              </a:rPr>
              <a:t>linux</a:t>
            </a:r>
            <a:r>
              <a:rPr lang="en-ZA" sz="1600" dirty="0">
                <a:solidFill>
                  <a:srgbClr val="FF0000"/>
                </a:solidFill>
              </a:rPr>
              <a:t>/amd64/</a:t>
            </a:r>
            <a:r>
              <a:rPr lang="en-ZA" sz="1600" dirty="0" err="1">
                <a:solidFill>
                  <a:srgbClr val="FF0000"/>
                </a:solidFill>
              </a:rPr>
              <a:t>kubectl</a:t>
            </a:r>
            <a:r>
              <a:rPr lang="en-ZA" sz="1600" dirty="0">
                <a:solidFill>
                  <a:srgbClr val="FF0000"/>
                </a:solidFill>
              </a:rPr>
              <a:t>"</a:t>
            </a:r>
          </a:p>
          <a:p>
            <a:pPr marL="0" indent="0">
              <a:buNone/>
            </a:pPr>
            <a:r>
              <a:rPr lang="en-ZA" sz="1600" dirty="0" err="1">
                <a:solidFill>
                  <a:srgbClr val="FF0000"/>
                </a:solidFill>
              </a:rPr>
              <a:t>chmod</a:t>
            </a:r>
            <a:r>
              <a:rPr lang="en-ZA" sz="1600" dirty="0">
                <a:solidFill>
                  <a:srgbClr val="FF0000"/>
                </a:solidFill>
              </a:rPr>
              <a:t> +x </a:t>
            </a:r>
            <a:r>
              <a:rPr lang="en-ZA" sz="1600" dirty="0" err="1">
                <a:solidFill>
                  <a:srgbClr val="FF0000"/>
                </a:solidFill>
              </a:rPr>
              <a:t>kubectl</a:t>
            </a:r>
            <a:endParaRPr lang="en-ZA" sz="1600" dirty="0">
              <a:solidFill>
                <a:srgbClr val="FF0000"/>
              </a:solidFill>
            </a:endParaRPr>
          </a:p>
          <a:p>
            <a:pPr marL="0" indent="0">
              <a:buNone/>
            </a:pPr>
            <a:r>
              <a:rPr lang="en-ZA" sz="1600" dirty="0" err="1">
                <a:solidFill>
                  <a:srgbClr val="FF0000"/>
                </a:solidFill>
              </a:rPr>
              <a:t>sudo</a:t>
            </a:r>
            <a:r>
              <a:rPr lang="en-ZA" sz="1600" dirty="0">
                <a:solidFill>
                  <a:srgbClr val="FF0000"/>
                </a:solidFill>
              </a:rPr>
              <a:t> mv </a:t>
            </a:r>
            <a:r>
              <a:rPr lang="en-ZA" sz="1600" dirty="0" err="1">
                <a:solidFill>
                  <a:srgbClr val="FF0000"/>
                </a:solidFill>
              </a:rPr>
              <a:t>kubectl</a:t>
            </a:r>
            <a:r>
              <a:rPr lang="en-ZA" sz="1600" dirty="0">
                <a:solidFill>
                  <a:srgbClr val="FF0000"/>
                </a:solidFill>
              </a:rPr>
              <a:t> /</a:t>
            </a:r>
            <a:r>
              <a:rPr lang="en-ZA" sz="1600" dirty="0" err="1">
                <a:solidFill>
                  <a:srgbClr val="FF0000"/>
                </a:solidFill>
              </a:rPr>
              <a:t>usr</a:t>
            </a:r>
            <a:r>
              <a:rPr lang="en-ZA" sz="1600" dirty="0">
                <a:solidFill>
                  <a:srgbClr val="FF0000"/>
                </a:solidFill>
              </a:rPr>
              <a:t>/local/bin/</a:t>
            </a:r>
          </a:p>
          <a:p>
            <a:pPr marL="0" indent="0">
              <a:buNone/>
            </a:pPr>
            <a:r>
              <a:rPr lang="en-ZA" sz="1100" b="1" dirty="0"/>
              <a:t>Start </a:t>
            </a:r>
            <a:r>
              <a:rPr lang="en-ZA" sz="1100" b="1" dirty="0" err="1"/>
              <a:t>Minikube</a:t>
            </a:r>
            <a:r>
              <a:rPr lang="en-ZA" sz="1100" b="1" dirty="0"/>
              <a:t> with Docker Driver</a:t>
            </a:r>
            <a:r>
              <a:rPr lang="en-ZA" sz="1100" dirty="0"/>
              <a:t>:</a:t>
            </a:r>
            <a:endParaRPr lang="en-ZA" sz="1600" dirty="0"/>
          </a:p>
          <a:p>
            <a:pPr marL="0" indent="0">
              <a:buNone/>
            </a:pPr>
            <a:r>
              <a:rPr lang="en-ZA" sz="1600" dirty="0" err="1">
                <a:solidFill>
                  <a:srgbClr val="FF0000"/>
                </a:solidFill>
              </a:rPr>
              <a:t>minikube</a:t>
            </a:r>
            <a:r>
              <a:rPr lang="en-ZA" sz="1600" dirty="0">
                <a:solidFill>
                  <a:srgbClr val="FF0000"/>
                </a:solidFill>
              </a:rPr>
              <a:t> start --driver=docker</a:t>
            </a:r>
          </a:p>
          <a:p>
            <a:pPr marL="0" indent="0">
              <a:buNone/>
            </a:pPr>
            <a:endParaRPr lang="en-ZA" sz="2000" dirty="0"/>
          </a:p>
          <a:p>
            <a:pPr marL="0" indent="0">
              <a:buNone/>
            </a:pPr>
            <a:r>
              <a:rPr lang="en-ZA" sz="1050" b="1" dirty="0"/>
              <a:t>Download and Install Helm</a:t>
            </a:r>
            <a:r>
              <a:rPr lang="en-ZA" sz="1050" dirty="0"/>
              <a:t>:</a:t>
            </a:r>
          </a:p>
          <a:p>
            <a:pPr marL="0" indent="0">
              <a:buNone/>
            </a:pPr>
            <a:r>
              <a:rPr lang="en-ZA" sz="1600" dirty="0">
                <a:solidFill>
                  <a:srgbClr val="FF0000"/>
                </a:solidFill>
              </a:rPr>
              <a:t>curl https://</a:t>
            </a:r>
            <a:r>
              <a:rPr lang="en-ZA" sz="1600" dirty="0" err="1">
                <a:solidFill>
                  <a:srgbClr val="FF0000"/>
                </a:solidFill>
              </a:rPr>
              <a:t>baltocdn.com</a:t>
            </a:r>
            <a:r>
              <a:rPr lang="en-ZA" sz="1600" dirty="0">
                <a:solidFill>
                  <a:srgbClr val="FF0000"/>
                </a:solidFill>
              </a:rPr>
              <a:t>/helm/</a:t>
            </a:r>
            <a:r>
              <a:rPr lang="en-ZA" sz="1600" dirty="0" err="1">
                <a:solidFill>
                  <a:srgbClr val="FF0000"/>
                </a:solidFill>
              </a:rPr>
              <a:t>signing.asc</a:t>
            </a:r>
            <a:r>
              <a:rPr lang="en-ZA" sz="1600" dirty="0">
                <a:solidFill>
                  <a:srgbClr val="FF0000"/>
                </a:solidFill>
              </a:rPr>
              <a:t> | </a:t>
            </a:r>
            <a:r>
              <a:rPr lang="en-ZA" sz="1600" dirty="0" err="1">
                <a:solidFill>
                  <a:srgbClr val="FF0000"/>
                </a:solidFill>
              </a:rPr>
              <a:t>sudo</a:t>
            </a:r>
            <a:r>
              <a:rPr lang="en-ZA" sz="1600" dirty="0">
                <a:solidFill>
                  <a:srgbClr val="FF0000"/>
                </a:solidFill>
              </a:rPr>
              <a:t> apt-key add -</a:t>
            </a:r>
          </a:p>
          <a:p>
            <a:pPr marL="0" indent="0">
              <a:buNone/>
            </a:pPr>
            <a:r>
              <a:rPr lang="en-ZA" sz="1600" dirty="0" err="1">
                <a:solidFill>
                  <a:srgbClr val="FF0000"/>
                </a:solidFill>
              </a:rPr>
              <a:t>sudo</a:t>
            </a:r>
            <a:r>
              <a:rPr lang="en-ZA" sz="1600" dirty="0">
                <a:solidFill>
                  <a:srgbClr val="FF0000"/>
                </a:solidFill>
              </a:rPr>
              <a:t> apt-get install apt-transport-https --yes</a:t>
            </a:r>
          </a:p>
          <a:p>
            <a:pPr marL="0" indent="0">
              <a:buNone/>
            </a:pPr>
            <a:r>
              <a:rPr lang="en-ZA" sz="1600" dirty="0">
                <a:solidFill>
                  <a:srgbClr val="FF0000"/>
                </a:solidFill>
              </a:rPr>
              <a:t>echo "deb https://</a:t>
            </a:r>
            <a:r>
              <a:rPr lang="en-ZA" sz="1600" dirty="0" err="1">
                <a:solidFill>
                  <a:srgbClr val="FF0000"/>
                </a:solidFill>
              </a:rPr>
              <a:t>baltocdn.com</a:t>
            </a:r>
            <a:r>
              <a:rPr lang="en-ZA" sz="1600" dirty="0">
                <a:solidFill>
                  <a:srgbClr val="FF0000"/>
                </a:solidFill>
              </a:rPr>
              <a:t>/helm/stable/</a:t>
            </a:r>
            <a:r>
              <a:rPr lang="en-ZA" sz="1600" dirty="0" err="1">
                <a:solidFill>
                  <a:srgbClr val="FF0000"/>
                </a:solidFill>
              </a:rPr>
              <a:t>debian</a:t>
            </a:r>
            <a:r>
              <a:rPr lang="en-ZA" sz="1600" dirty="0">
                <a:solidFill>
                  <a:srgbClr val="FF0000"/>
                </a:solidFill>
              </a:rPr>
              <a:t>/ all main" | </a:t>
            </a:r>
            <a:r>
              <a:rPr lang="en-ZA" sz="1600" dirty="0" err="1">
                <a:solidFill>
                  <a:srgbClr val="FF0000"/>
                </a:solidFill>
              </a:rPr>
              <a:t>sudo</a:t>
            </a:r>
            <a:r>
              <a:rPr lang="en-ZA" sz="1600" dirty="0">
                <a:solidFill>
                  <a:srgbClr val="FF0000"/>
                </a:solidFill>
              </a:rPr>
              <a:t> tee /etc/apt/</a:t>
            </a:r>
            <a:r>
              <a:rPr lang="en-ZA" sz="1600" dirty="0" err="1">
                <a:solidFill>
                  <a:srgbClr val="FF0000"/>
                </a:solidFill>
              </a:rPr>
              <a:t>sources.list.d</a:t>
            </a:r>
            <a:r>
              <a:rPr lang="en-ZA" sz="1600" dirty="0">
                <a:solidFill>
                  <a:srgbClr val="FF0000"/>
                </a:solidFill>
              </a:rPr>
              <a:t>/helm-stable-</a:t>
            </a:r>
            <a:r>
              <a:rPr lang="en-ZA" sz="1600" dirty="0" err="1">
                <a:solidFill>
                  <a:srgbClr val="FF0000"/>
                </a:solidFill>
              </a:rPr>
              <a:t>debian.list</a:t>
            </a:r>
            <a:endParaRPr lang="en-ZA" sz="1600" dirty="0">
              <a:solidFill>
                <a:srgbClr val="FF0000"/>
              </a:solidFill>
            </a:endParaRPr>
          </a:p>
          <a:p>
            <a:pPr marL="0" indent="0">
              <a:buNone/>
            </a:pPr>
            <a:r>
              <a:rPr lang="en-ZA" sz="1600" dirty="0" err="1">
                <a:solidFill>
                  <a:srgbClr val="FF0000"/>
                </a:solidFill>
              </a:rPr>
              <a:t>sudo</a:t>
            </a:r>
            <a:r>
              <a:rPr lang="en-ZA" sz="1600" dirty="0">
                <a:solidFill>
                  <a:srgbClr val="FF0000"/>
                </a:solidFill>
              </a:rPr>
              <a:t> apt-get update</a:t>
            </a:r>
          </a:p>
          <a:p>
            <a:pPr marL="0" indent="0">
              <a:buNone/>
            </a:pPr>
            <a:r>
              <a:rPr lang="en-ZA" sz="1600" dirty="0" err="1">
                <a:solidFill>
                  <a:srgbClr val="FF0000"/>
                </a:solidFill>
              </a:rPr>
              <a:t>sudo</a:t>
            </a:r>
            <a:r>
              <a:rPr lang="en-ZA" sz="1600" dirty="0">
                <a:solidFill>
                  <a:srgbClr val="FF0000"/>
                </a:solidFill>
              </a:rPr>
              <a:t> apt-get install helm</a:t>
            </a:r>
          </a:p>
          <a:p>
            <a:endParaRPr lang="en-ZA" sz="2000" dirty="0"/>
          </a:p>
        </p:txBody>
      </p:sp>
    </p:spTree>
    <p:extLst>
      <p:ext uri="{BB962C8B-B14F-4D97-AF65-F5344CB8AC3E}">
        <p14:creationId xmlns:p14="http://schemas.microsoft.com/office/powerpoint/2010/main" val="917572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chor="ctr">
            <a:normAutofit/>
          </a:bodyPr>
          <a:lstStyle/>
          <a:p>
            <a:r>
              <a:rPr lang="en-ZA" sz="1800" dirty="0"/>
              <a:t>Kubernetes Cluster Architecture and Docker</a:t>
            </a:r>
            <a:endParaRPr lang="en-US" sz="1800" dirty="0">
              <a:solidFill>
                <a:srgbClr val="0068C1"/>
              </a:solidFill>
            </a:endParaRPr>
          </a:p>
        </p:txBody>
      </p:sp>
      <p:sp>
        <p:nvSpPr>
          <p:cNvPr id="3" name="Content Placeholder 2"/>
          <p:cNvSpPr>
            <a:spLocks noGrp="1"/>
          </p:cNvSpPr>
          <p:nvPr>
            <p:ph sz="half" idx="2"/>
          </p:nvPr>
        </p:nvSpPr>
        <p:spPr>
          <a:xfrm>
            <a:off x="819806" y="1600200"/>
            <a:ext cx="10515599" cy="4351338"/>
          </a:xfrm>
        </p:spPr>
        <p:txBody>
          <a:bodyPr>
            <a:noAutofit/>
          </a:bodyPr>
          <a:lstStyle/>
          <a:p>
            <a:pPr marL="0" indent="0">
              <a:buNone/>
            </a:pPr>
            <a:r>
              <a:rPr lang="en-ZA" sz="2000" b="1" dirty="0"/>
              <a:t>Docker Overview</a:t>
            </a:r>
          </a:p>
          <a:p>
            <a:pPr marL="0" indent="0">
              <a:buNone/>
            </a:pPr>
            <a:r>
              <a:rPr lang="en-ZA" sz="2000" dirty="0"/>
              <a:t>Docker is a platform for developing, shipping, and running applications using containerization. Containers are lightweight, standalone, and executable packages that include everything needed to run a piece of software, including the code, runtime, libraries, and dependencies. Docker containers are based on images, which are read-only templates containing the instructions for creating a container.</a:t>
            </a:r>
          </a:p>
          <a:p>
            <a:pPr marL="0" indent="0">
              <a:buNone/>
            </a:pPr>
            <a:r>
              <a:rPr lang="en-ZA" sz="2000" dirty="0"/>
              <a:t>Key Docker Concepts:</a:t>
            </a:r>
          </a:p>
          <a:p>
            <a:pPr marL="0" indent="0">
              <a:buNone/>
            </a:pPr>
            <a:r>
              <a:rPr lang="en-ZA" sz="2000" b="1" dirty="0"/>
              <a:t>Docker Image</a:t>
            </a:r>
            <a:r>
              <a:rPr lang="en-ZA" sz="2000" dirty="0"/>
              <a:t>: A read-only template used to create containers.</a:t>
            </a:r>
          </a:p>
          <a:p>
            <a:pPr marL="0" indent="0">
              <a:buNone/>
            </a:pPr>
            <a:r>
              <a:rPr lang="en-ZA" sz="2000" b="1" dirty="0"/>
              <a:t>Docker Container</a:t>
            </a:r>
            <a:r>
              <a:rPr lang="en-ZA" sz="2000" dirty="0"/>
              <a:t>: An instance of a Docker image that runs a specific application or process.</a:t>
            </a:r>
          </a:p>
          <a:p>
            <a:pPr marL="0" indent="0">
              <a:buNone/>
            </a:pPr>
            <a:r>
              <a:rPr lang="en-ZA" sz="2000" b="1" dirty="0" err="1"/>
              <a:t>Dockerfile</a:t>
            </a:r>
            <a:r>
              <a:rPr lang="en-ZA" sz="2000" dirty="0"/>
              <a:t>: A text file that contains instructions for building a Docker image.</a:t>
            </a:r>
          </a:p>
          <a:p>
            <a:pPr marL="0" indent="0">
              <a:buNone/>
            </a:pPr>
            <a:r>
              <a:rPr lang="en-ZA" sz="2000" b="1" dirty="0"/>
              <a:t>Docker Registry</a:t>
            </a:r>
            <a:r>
              <a:rPr lang="en-ZA" sz="2000" dirty="0"/>
              <a:t>: A repository for storing and distributing Docker images (e.g., Docker Hub).</a:t>
            </a:r>
          </a:p>
          <a:p>
            <a:pPr marL="0" indent="0">
              <a:buNone/>
            </a:pPr>
            <a:endParaRPr lang="en-ZA" sz="2000" dirty="0"/>
          </a:p>
        </p:txBody>
      </p:sp>
    </p:spTree>
    <p:extLst>
      <p:ext uri="{BB962C8B-B14F-4D97-AF65-F5344CB8AC3E}">
        <p14:creationId xmlns:p14="http://schemas.microsoft.com/office/powerpoint/2010/main" val="3880234035"/>
      </p:ext>
    </p:extLst>
  </p:cSld>
  <p:clrMapOvr>
    <a:masterClrMapping/>
  </p:clrMapOvr>
</p:sld>
</file>

<file path=ppt/theme/theme1.xml><?xml version="1.0" encoding="utf-8"?>
<a:theme xmlns:a="http://schemas.openxmlformats.org/drawingml/2006/main" name="00_PPT_Theme_NobleProg[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obleProg-theme" id="{B92786E7-8A7E-4B9D-9290-3E4211E95A29}" vid="{1E4D5ABF-276F-41A4-BEFA-EFA971AD6B3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30794</TotalTime>
  <Words>3462</Words>
  <Application>Microsoft Macintosh PowerPoint</Application>
  <PresentationFormat>Widescreen</PresentationFormat>
  <Paragraphs>388</Paragraphs>
  <Slides>34</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34</vt:i4>
      </vt:variant>
    </vt:vector>
  </HeadingPairs>
  <TitlesOfParts>
    <vt:vector size="44" baseType="lpstr">
      <vt:lpstr>Arial</vt:lpstr>
      <vt:lpstr>Arial Narrow</vt:lpstr>
      <vt:lpstr>Calibri</vt:lpstr>
      <vt:lpstr>Poppins</vt:lpstr>
      <vt:lpstr>Raleway-v4020</vt:lpstr>
      <vt:lpstr>Raleway-v4020 Black</vt:lpstr>
      <vt:lpstr>Raleway-v4020 Thin</vt:lpstr>
      <vt:lpstr>Times New Roman</vt:lpstr>
      <vt:lpstr>Trebuchet MS</vt:lpstr>
      <vt:lpstr>00_PPT_Theme_NobleProg[1]</vt:lpstr>
      <vt:lpstr>PowerPoint Presentation</vt:lpstr>
      <vt:lpstr>Deploying Kubernetes Applications with Helm Training Course</vt:lpstr>
      <vt:lpstr>Introduction</vt:lpstr>
      <vt:lpstr>Helm package manager as a Continuous Integration (CI) / Continous Deployment (CD) tool</vt:lpstr>
      <vt:lpstr>Helm package manager as a Continuous Integration (CI) / Continous Deployment (CD) tool</vt:lpstr>
      <vt:lpstr>Helm package manager as a Continuous Integration (CI) / Continous Deployment (CD) tool</vt:lpstr>
      <vt:lpstr>Helm package manager as a Continuous Integration (CI) / Continous Deployment (CD) tool</vt:lpstr>
      <vt:lpstr>Helm package manager as a Continuous Integration (CI) / Continous Deployment (CD) tool</vt:lpstr>
      <vt:lpstr>Kubernetes Cluster Architecture and Docker</vt:lpstr>
      <vt:lpstr>Kubernetes Cluster Architecture and Docker</vt:lpstr>
      <vt:lpstr>Kubernetes Cluster Architecture and Docker</vt:lpstr>
      <vt:lpstr>Kubernetes Cluster Architecture and Docker</vt:lpstr>
      <vt:lpstr>Overview of Helm Features and Architecture</vt:lpstr>
      <vt:lpstr>Overview of Helm Features and Architecture</vt:lpstr>
      <vt:lpstr>Overview of Helm Features and Architecture</vt:lpstr>
      <vt:lpstr>Navigating the Kubernetes Dashboard and Helm CLI</vt:lpstr>
      <vt:lpstr>Create helm chart</vt:lpstr>
      <vt:lpstr>Create helm chart</vt:lpstr>
      <vt:lpstr>Create helm chart</vt:lpstr>
      <vt:lpstr>Create helm chart</vt:lpstr>
      <vt:lpstr>Create helm chart</vt:lpstr>
      <vt:lpstr>Deploying a Kubernetes Application</vt:lpstr>
      <vt:lpstr>Mnaging the application</vt:lpstr>
      <vt:lpstr>Managing the application</vt:lpstr>
      <vt:lpstr>Securing Helm: Authentication and Authorization</vt:lpstr>
      <vt:lpstr>Securing Helm: Authentication and Authorization</vt:lpstr>
      <vt:lpstr>Securing Helm: Authentication and Authorization</vt:lpstr>
      <vt:lpstr>Hooks</vt:lpstr>
      <vt:lpstr>Hooks</vt:lpstr>
      <vt:lpstr>Securing Helm: Authentication and Authorization</vt:lpstr>
      <vt:lpstr>Testing Helm</vt:lpstr>
      <vt:lpstr>Testing Helm</vt:lpstr>
      <vt:lpstr>Q&amp;A</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Tejasvi Nanda</dc:creator>
  <cp:lastModifiedBy>kumbulani tshuma</cp:lastModifiedBy>
  <cp:revision>131</cp:revision>
  <dcterms:created xsi:type="dcterms:W3CDTF">2020-05-23T18:28:20Z</dcterms:created>
  <dcterms:modified xsi:type="dcterms:W3CDTF">2024-06-20T20:50:43Z</dcterms:modified>
</cp:coreProperties>
</file>