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3" Type="http://schemas.openxmlformats.org/officeDocument/2006/relationships/viewProps" Target="viewProps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kumc-bmi/heron-i2b2-analytics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interface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Simon,</a:t>
            </a:r>
            <a:r>
              <a:rPr/>
              <a:t> </a:t>
            </a:r>
            <a:r>
              <a:rPr/>
              <a:t>Department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Biomedical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Informatics,</a:t>
            </a:r>
            <a:r>
              <a:rPr/>
              <a:t> </a:t>
            </a:r>
            <a:r>
              <a:rPr/>
              <a:t>UMKC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Oracle</a:t>
            </a:r>
            <a:r>
              <a:rPr/>
              <a:t> </a:t>
            </a:r>
            <a:r>
              <a:rPr/>
              <a:t>description</a:t>
            </a:r>
          </a:p>
        </p:txBody>
      </p:sp>
      <p:pic>
        <p:nvPicPr>
          <p:cNvPr descr="images/oracle-datab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32100" y="1600200"/>
            <a:ext cx="3492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Oracle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sophisticated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application</a:t>
            </a:r>
          </a:p>
        </p:txBody>
      </p:sp>
      <p:pic>
        <p:nvPicPr>
          <p:cNvPr descr="images/oracle-descrip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959100"/>
            <a:ext cx="8229600" cy="180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i2b2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schema</a:t>
            </a:r>
          </a:p>
        </p:txBody>
      </p:sp>
      <p:pic>
        <p:nvPicPr>
          <p:cNvPr descr="images/i2b2-schema-resize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31900" y="1600200"/>
            <a:ext cx="6680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(1/5)</a:t>
            </a:r>
          </a:p>
        </p:txBody>
      </p:sp>
      <p:pic>
        <p:nvPicPr>
          <p:cNvPr descr="images/cdm_confi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63800"/>
            <a:ext cx="82296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(2/5)</a:t>
            </a:r>
          </a:p>
        </p:txBody>
      </p:sp>
      <p:pic>
        <p:nvPicPr>
          <p:cNvPr descr="images/gitigno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(3/5)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``{r login-to-oracle}
library("ROracle")
cdm_config &lt;- read.csv('../cdm_config.csv', stringsAsFactors=FALSE)
c_connect &lt;- dbConnect(
  Oracle(),
  cdm_config$account, 
  cdm_config$password, 
  cdm_config$access)
``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(4/5)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``{r simple-test}
dbGetQuery(c_connect, 
  "SELECT COUNT(patient_num)
     FROM blueherondata.observation_fact")
``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(5/5)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``{sql test-direct-access, 
     connection=c_connect,
     output.var="total_count"}
SELECT COUNT(patient_num) 
  FROM blueherondata.observation_fact
``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Databuilder and RSQLite</a:t>
            </a:r>
          </a:p>
          <a:p>
            <a:pPr lvl="2"/>
            <a:r>
              <a:rPr/>
              <a:t>Well-defined hypothesis</a:t>
            </a:r>
          </a:p>
          <a:p>
            <a:pPr lvl="2"/>
            <a:r>
              <a:rPr/>
              <a:t>Single static dataset</a:t>
            </a:r>
          </a:p>
          <a:p>
            <a:pPr lvl="2"/>
            <a:r>
              <a:rPr/>
              <a:t>Small and moderate sized</a:t>
            </a:r>
          </a:p>
          <a:p>
            <a:pPr lvl="1"/>
            <a:r>
              <a:rPr/>
              <a:t>Oracle and ROracle</a:t>
            </a:r>
          </a:p>
          <a:p>
            <a:pPr lvl="2"/>
            <a:r>
              <a:rPr/>
              <a:t>Exploratory analyses</a:t>
            </a:r>
          </a:p>
          <a:p>
            <a:pPr lvl="2"/>
            <a:r>
              <a:rPr/>
              <a:t>Multiple dynamic datasets</a:t>
            </a:r>
          </a:p>
          <a:p>
            <a:pPr lvl="2"/>
            <a:r>
              <a:rPr/>
              <a:t>Large size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consideratons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Oracle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ROracle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 as much as you can in SQL</a:t>
            </a:r>
          </a:p>
          <a:p>
            <a:pPr lvl="1"/>
            <a:r>
              <a:rPr/>
              <a:t>Baby steps</a:t>
            </a:r>
          </a:p>
          <a:p>
            <a:pPr lvl="1"/>
            <a:r>
              <a:rPr/>
              <a:t>Watch your timing</a:t>
            </a:r>
          </a:p>
          <a:p>
            <a:pPr lvl="2"/>
            <a:r>
              <a:rPr/>
              <a:t>Sys.time()</a:t>
            </a:r>
          </a:p>
          <a:p>
            <a:pPr lvl="2"/>
            <a:r>
              <a:rPr/>
              <a:t>tictoc library</a:t>
            </a:r>
          </a:p>
          <a:p>
            <a:pPr lvl="1"/>
            <a:r>
              <a:rPr/>
              <a:t>Be prepared to approach differently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counting</a:t>
            </a:r>
            <a:r>
              <a:rPr/>
              <a:t> </a:t>
            </a:r>
            <a:r>
              <a:rPr/>
              <a:t>joke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are 10 types of programmers, those who understand binary and those who don’t</a:t>
            </a:r>
          </a:p>
          <a:p>
            <a:pPr lvl="1"/>
            <a:r>
              <a:rPr/>
              <a:t>The heart of most EHR research is counting.</a:t>
            </a:r>
          </a:p>
          <a:p>
            <a:pPr lvl="2"/>
            <a:r>
              <a:rPr/>
              <a:t>Count -&gt; Percentage -&gt; Odds ratio -&gt; Logistic regression -&gt; ???</a:t>
            </a:r>
          </a:p>
          <a:p>
            <a:pPr lvl="1"/>
            <a:r>
              <a:rPr/>
              <a:t>Logistic regression and beyond requires SAS, SPSS, R, etc.</a:t>
            </a:r>
          </a:p>
          <a:p>
            <a:pPr lvl="1"/>
            <a:r>
              <a:rPr/>
              <a:t>How do you get data into R?</a:t>
            </a:r>
          </a:p>
          <a:p>
            <a:pPr lvl="2"/>
            <a:r>
              <a:rPr/>
              <a:t>SQL interface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copy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talk.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presentation was developed using R Markdown. You can find all the important stuff at</a:t>
            </a:r>
          </a:p>
          <a:p>
            <a:pPr lvl="1"/>
            <a:r>
              <a:rPr>
                <a:hlinkClick r:id="rId2"/>
              </a:rPr>
              <a:t>https://github.com/kumc-bmi/heron-i2b2-analytics</a:t>
            </a:r>
          </a:p>
          <a:p>
            <a:pPr lvl="0" marL="0" indent="0">
              <a:buNone/>
            </a:pPr>
            <a:r>
              <a:rPr/>
              <a:t>In particular, look for</a:t>
            </a:r>
          </a:p>
          <a:p>
            <a:pPr lvl="1"/>
            <a:r>
              <a:rPr/>
              <a:t>talks/sql-into-r/slides.pptx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</a:t>
            </a:r>
            <a:r>
              <a:rPr/>
              <a:t> </a:t>
            </a:r>
            <a:r>
              <a:rPr/>
              <a:t>via</a:t>
            </a:r>
            <a:r>
              <a:rPr/>
              <a:t> </a:t>
            </a:r>
            <a:r>
              <a:rPr/>
              <a:t>i2b2</a:t>
            </a:r>
            <a:r>
              <a:rPr/>
              <a:t> </a:t>
            </a:r>
            <a:r>
              <a:rPr/>
              <a:t>software</a:t>
            </a:r>
          </a:p>
        </p:txBody>
      </p:sp>
      <p:pic>
        <p:nvPicPr>
          <p:cNvPr descr="images/i2b2-software-resize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93800" y="1600200"/>
            <a:ext cx="6756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i2b2</a:t>
            </a:r>
            <a:r>
              <a:rPr/>
              <a:t> </a:t>
            </a:r>
            <a:r>
              <a:rPr/>
              <a:t>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Point and click interface</a:t>
            </a:r>
          </a:p>
          <a:p>
            <a:pPr lvl="1"/>
            <a:r>
              <a:rPr/>
              <a:t>Easy to find things</a:t>
            </a:r>
          </a:p>
          <a:p>
            <a:pPr lvl="1"/>
            <a:r>
              <a:rPr/>
              <a:t>Save, share, and re-use queries</a:t>
            </a:r>
          </a:p>
          <a:p>
            <a:pPr lvl="1"/>
            <a:r>
              <a:rPr/>
              <a:t>Data builder</a:t>
            </a:r>
          </a:p>
          <a:p>
            <a:pPr lvl="2"/>
            <a:r>
              <a:rPr/>
              <a:t>Creates and stores SQLite files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SQLite?</a:t>
            </a:r>
          </a:p>
        </p:txBody>
      </p:sp>
      <p:pic>
        <p:nvPicPr>
          <p:cNvPr descr="images/sqlite-main-p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06500" y="1600200"/>
            <a:ext cx="6731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SQLite</a:t>
            </a:r>
            <a:r>
              <a:rPr/>
              <a:t> </a:t>
            </a:r>
            <a:r>
              <a:rPr/>
              <a:t>description</a:t>
            </a:r>
          </a:p>
        </p:txBody>
      </p:sp>
      <p:pic>
        <p:nvPicPr>
          <p:cNvPr descr="images/sqlite-descrip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65400"/>
            <a:ext cx="8229600" cy="260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SQLite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self-contained</a:t>
            </a:r>
          </a:p>
        </p:txBody>
      </p:sp>
      <p:pic>
        <p:nvPicPr>
          <p:cNvPr descr="images/sqlite-self-containe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27200"/>
            <a:ext cx="8229600" cy="4279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RSQLite</a:t>
            </a:r>
            <a:r>
              <a:rPr/>
              <a:t> </a:t>
            </a:r>
            <a:r>
              <a:rPr/>
              <a:t>package</a:t>
            </a:r>
          </a:p>
        </p:txBody>
      </p:sp>
      <p:pic>
        <p:nvPicPr>
          <p:cNvPr descr="images/rsqlite-pack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38300"/>
            <a:ext cx="8229600" cy="445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library(RSQLite)
db_name &lt;- 
table_name &lt;- 
sql_query &lt;- paste("select * from", table_name)
conn_site &lt;- dbConnect(SQLite(), dbname=db_name)
imported_data &lt;- dbGetQuery(conn_site, sql_query)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data into R using SQL interface</dc:title>
  <dc:creator>Steve Simon, Department of Biomedical and Health Informatics, UMKC</dc:creator>
  <cp:keywords/>
  <dcterms:created xsi:type="dcterms:W3CDTF">2019-09-26T20:10:40Z</dcterms:created>
  <dcterms:modified xsi:type="dcterms:W3CDTF">2019-09-26T20:10:40Z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>../key-references.bibtex</vt:lpwstr>
  </property>
  <property fmtid="{D5CDD505-2E9C-101B-9397-08002B2CF9AE}" pid="3" name="output">
    <vt:lpwstr>powerpoint_presentation</vt:lpwstr>
  </property>
</Properties>
</file>