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1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3627-FE86-4D09-8F25-1ED743BD1F1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B043-B13B-4313-8128-5AC4EEAD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mc.edu/miea/medical-informatics/her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kumc.edu/about-us/kumc-campus-map.html" TargetMode="External"/><Relationship Id="rId5" Type="http://schemas.openxmlformats.org/officeDocument/2006/relationships/hyperlink" Target="https://redcap.kumc.edu/surveys/?s=N4WX8X3348" TargetMode="External"/><Relationship Id="rId4" Type="http://schemas.openxmlformats.org/officeDocument/2006/relationships/hyperlink" Target="http://www.kumc.edu/miea/medical-informatics/green-her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880C2-BCCB-47CC-8D7E-76DAADE5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6"/>
            <a:ext cx="7772400" cy="345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7487B-D18A-46A9-A864-B851A3D1DFCF}"/>
              </a:ext>
            </a:extLst>
          </p:cNvPr>
          <p:cNvSpPr txBox="1"/>
          <p:nvPr/>
        </p:nvSpPr>
        <p:spPr>
          <a:xfrm>
            <a:off x="0" y="241944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Frontiers Informatics Meetup</a:t>
            </a:r>
          </a:p>
          <a:p>
            <a:pPr algn="ctr"/>
            <a:r>
              <a:rPr lang="en-US" sz="2800" b="1" dirty="0"/>
              <a:t>Using Open Clinical Data Analytic Platforms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48AF-482C-487E-9412-05501CBE7322}"/>
              </a:ext>
            </a:extLst>
          </p:cNvPr>
          <p:cNvSpPr txBox="1"/>
          <p:nvPr/>
        </p:nvSpPr>
        <p:spPr>
          <a:xfrm>
            <a:off x="5655732" y="1297470"/>
            <a:ext cx="211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May 23, 2019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4 p.m. – 6 p.m.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CAC88-1FCC-4D87-8CBC-BEA4C8EE0EC9}"/>
              </a:ext>
            </a:extLst>
          </p:cNvPr>
          <p:cNvSpPr/>
          <p:nvPr/>
        </p:nvSpPr>
        <p:spPr>
          <a:xfrm>
            <a:off x="0" y="3452825"/>
            <a:ext cx="7772400" cy="6605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A9A0E-09E3-4009-8BA1-DADA8C7843DD}"/>
              </a:ext>
            </a:extLst>
          </p:cNvPr>
          <p:cNvSpPr txBox="1"/>
          <p:nvPr/>
        </p:nvSpPr>
        <p:spPr>
          <a:xfrm>
            <a:off x="1595539" y="7808360"/>
            <a:ext cx="544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Steve Simon (UMKC) and Mei Liu (KUMC)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A146E-DCD3-44C0-9F56-B1F81C0E3712}"/>
              </a:ext>
            </a:extLst>
          </p:cNvPr>
          <p:cNvSpPr txBox="1"/>
          <p:nvPr/>
        </p:nvSpPr>
        <p:spPr>
          <a:xfrm>
            <a:off x="57150" y="4639349"/>
            <a:ext cx="7658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objective of this meetup is to engage researchers around the greater Kansas City area to learn about using open tools for accessing i2b2-based clinical data repositories at KUMC, UMKC, UM-Columbia, St. Luke’s, and Cerner. Topics to be covered in the first meeting include:</a:t>
            </a:r>
          </a:p>
          <a:p>
            <a:pPr marL="291464" indent="-182165">
              <a:buFont typeface="Arial" panose="020B0604020202020204" pitchFamily="34" charset="0"/>
              <a:buChar char="•"/>
            </a:pPr>
            <a:r>
              <a:rPr lang="en-US" sz="1600" dirty="0"/>
              <a:t>Introduction to i2b2 for building study specific patient cohorts </a:t>
            </a:r>
          </a:p>
          <a:p>
            <a:pPr marL="291464" indent="-182165">
              <a:buFont typeface="Arial" panose="020B0604020202020204" pitchFamily="34" charset="0"/>
              <a:buChar char="•"/>
            </a:pPr>
            <a:r>
              <a:rPr lang="en-US" sz="1600" dirty="0"/>
              <a:t>Obtaining data via </a:t>
            </a:r>
            <a:r>
              <a:rPr lang="en-US" sz="1600" dirty="0" err="1"/>
              <a:t>DataBuilder</a:t>
            </a:r>
            <a:r>
              <a:rPr lang="en-US" sz="1600" dirty="0"/>
              <a:t> for targeted analyses</a:t>
            </a:r>
          </a:p>
          <a:p>
            <a:pPr marL="291464" indent="-182165">
              <a:buFont typeface="Arial" panose="020B0604020202020204" pitchFamily="34" charset="0"/>
              <a:buChar char="•"/>
            </a:pPr>
            <a:r>
              <a:rPr lang="en-US" sz="1600" dirty="0"/>
              <a:t>Conducting advanced data mining with examples of disease risk prediction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E75000-806D-45D7-A9F3-15A70B2A0EB4}"/>
              </a:ext>
            </a:extLst>
          </p:cNvPr>
          <p:cNvSpPr txBox="1"/>
          <p:nvPr/>
        </p:nvSpPr>
        <p:spPr>
          <a:xfrm>
            <a:off x="57150" y="3792348"/>
            <a:ext cx="760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Health Education Building (HEB 2223)</a:t>
            </a:r>
          </a:p>
          <a:p>
            <a:r>
              <a:rPr lang="en-US" sz="1600" dirty="0"/>
              <a:t>3901 Rainbow Boulevard, Kansas City, KS 66160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8E946-277D-4BDD-84E8-03D3FF2072D2}"/>
              </a:ext>
            </a:extLst>
          </p:cNvPr>
          <p:cNvSpPr txBox="1"/>
          <p:nvPr/>
        </p:nvSpPr>
        <p:spPr>
          <a:xfrm>
            <a:off x="57150" y="3511679"/>
            <a:ext cx="151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CD72A-F3BC-4FBF-AEB4-3F17888AB2EC}"/>
              </a:ext>
            </a:extLst>
          </p:cNvPr>
          <p:cNvSpPr txBox="1"/>
          <p:nvPr/>
        </p:nvSpPr>
        <p:spPr>
          <a:xfrm>
            <a:off x="36046" y="4360838"/>
            <a:ext cx="244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HIGHLIGHTS: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C9B0D-4DD2-4F1A-BC62-B08FC962023A}"/>
              </a:ext>
            </a:extLst>
          </p:cNvPr>
          <p:cNvSpPr txBox="1"/>
          <p:nvPr/>
        </p:nvSpPr>
        <p:spPr>
          <a:xfrm>
            <a:off x="57150" y="8174666"/>
            <a:ext cx="765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Learn more about:</a:t>
            </a:r>
          </a:p>
          <a:p>
            <a:pPr marL="292608" indent="-182880">
              <a:buFont typeface="Arial" panose="020B0604020202020204" pitchFamily="34" charset="0"/>
              <a:buChar char="•"/>
            </a:pPr>
            <a:r>
              <a:rPr lang="en-US" sz="1600" dirty="0"/>
              <a:t>HERON at </a:t>
            </a:r>
            <a:r>
              <a:rPr lang="en-US" sz="1600" b="1" dirty="0">
                <a:hlinkClick r:id="rId3"/>
              </a:rPr>
              <a:t>http://www.kumc.edu/miea/medical-informatics/heron.html</a:t>
            </a:r>
            <a:endParaRPr lang="en-US" sz="1600" b="1" dirty="0"/>
          </a:p>
          <a:p>
            <a:pPr marL="292608" indent="-182880">
              <a:buFont typeface="Arial" panose="020B0604020202020204" pitchFamily="34" charset="0"/>
              <a:buChar char="•"/>
            </a:pPr>
            <a:r>
              <a:rPr lang="en-US" sz="1600" dirty="0"/>
              <a:t>Green HERON at </a:t>
            </a:r>
            <a:r>
              <a:rPr lang="en-US" sz="1600" b="1" dirty="0">
                <a:hlinkClick r:id="rId4"/>
              </a:rPr>
              <a:t>http://www.kumc.edu/miea/medical-informatics/green-heron.html</a:t>
            </a:r>
            <a:r>
              <a:rPr lang="en-US" sz="1600" b="1" dirty="0"/>
              <a:t> 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Register here: </a:t>
            </a:r>
            <a:r>
              <a:rPr lang="en-US" sz="1600" b="1" dirty="0">
                <a:hlinkClick r:id="rId5"/>
              </a:rPr>
              <a:t>https://redcap.kumc.edu/surveys/?s=N4WX8X3348</a:t>
            </a:r>
            <a:r>
              <a:rPr lang="en-US" sz="1600" b="1" dirty="0"/>
              <a:t> 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Parking: </a:t>
            </a:r>
            <a:r>
              <a:rPr lang="en-US" sz="1600" b="1" dirty="0">
                <a:hlinkClick r:id="rId6"/>
              </a:rPr>
              <a:t>P4 Bluff Garage</a:t>
            </a:r>
            <a:endParaRPr 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9EE4A-C2FC-4194-A3FD-8D165381AEB0}"/>
              </a:ext>
            </a:extLst>
          </p:cNvPr>
          <p:cNvSpPr txBox="1"/>
          <p:nvPr/>
        </p:nvSpPr>
        <p:spPr>
          <a:xfrm>
            <a:off x="49530" y="6433702"/>
            <a:ext cx="76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AUDIENCE: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73AAF-7291-47FF-959F-AAD61C3490F2}"/>
              </a:ext>
            </a:extLst>
          </p:cNvPr>
          <p:cNvSpPr txBox="1"/>
          <p:nvPr/>
        </p:nvSpPr>
        <p:spPr>
          <a:xfrm>
            <a:off x="45543" y="6712626"/>
            <a:ext cx="765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Anyone who is interested in leveraging big data analytics, biomedical informatics, and health informatics.  You may be a clinical researcher, statistician, informatician or engaged in developing and supporting health information technology or interested in evaluating healthcare delivery and quality.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66E98-4111-E348-8BDB-D672E1EE31FA}"/>
              </a:ext>
            </a:extLst>
          </p:cNvPr>
          <p:cNvSpPr txBox="1"/>
          <p:nvPr/>
        </p:nvSpPr>
        <p:spPr>
          <a:xfrm>
            <a:off x="45543" y="7792971"/>
            <a:ext cx="24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ORGANIZED BY:</a:t>
            </a:r>
          </a:p>
        </p:txBody>
      </p:sp>
    </p:spTree>
    <p:extLst>
      <p:ext uri="{BB962C8B-B14F-4D97-AF65-F5344CB8AC3E}">
        <p14:creationId xmlns:p14="http://schemas.microsoft.com/office/powerpoint/2010/main" val="343748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244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 Liu</dc:creator>
  <cp:lastModifiedBy>Stephen Simon</cp:lastModifiedBy>
  <cp:revision>24</cp:revision>
  <dcterms:created xsi:type="dcterms:W3CDTF">2019-03-07T18:15:26Z</dcterms:created>
  <dcterms:modified xsi:type="dcterms:W3CDTF">2019-03-24T16:18:26Z</dcterms:modified>
</cp:coreProperties>
</file>