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8"/>
  </p:notesMasterIdLst>
  <p:sldIdLst>
    <p:sldId id="353" r:id="rId2"/>
    <p:sldId id="407" r:id="rId3"/>
    <p:sldId id="354" r:id="rId4"/>
    <p:sldId id="355" r:id="rId5"/>
    <p:sldId id="362" r:id="rId6"/>
    <p:sldId id="383" r:id="rId7"/>
    <p:sldId id="382" r:id="rId8"/>
    <p:sldId id="384" r:id="rId9"/>
    <p:sldId id="356" r:id="rId10"/>
    <p:sldId id="357" r:id="rId11"/>
    <p:sldId id="366" r:id="rId12"/>
    <p:sldId id="360" r:id="rId13"/>
    <p:sldId id="358" r:id="rId14"/>
    <p:sldId id="359" r:id="rId15"/>
    <p:sldId id="361" r:id="rId16"/>
    <p:sldId id="365" r:id="rId17"/>
    <p:sldId id="368" r:id="rId18"/>
    <p:sldId id="367" r:id="rId19"/>
    <p:sldId id="364" r:id="rId20"/>
    <p:sldId id="369" r:id="rId21"/>
    <p:sldId id="399" r:id="rId22"/>
    <p:sldId id="363" r:id="rId23"/>
    <p:sldId id="370" r:id="rId24"/>
    <p:sldId id="371" r:id="rId25"/>
    <p:sldId id="372" r:id="rId26"/>
    <p:sldId id="373" r:id="rId27"/>
    <p:sldId id="375" r:id="rId28"/>
    <p:sldId id="376" r:id="rId29"/>
    <p:sldId id="374" r:id="rId30"/>
    <p:sldId id="378" r:id="rId31"/>
    <p:sldId id="377" r:id="rId32"/>
    <p:sldId id="380" r:id="rId33"/>
    <p:sldId id="379" r:id="rId34"/>
    <p:sldId id="381" r:id="rId35"/>
    <p:sldId id="385" r:id="rId36"/>
    <p:sldId id="386" r:id="rId37"/>
    <p:sldId id="387" r:id="rId38"/>
    <p:sldId id="388" r:id="rId39"/>
    <p:sldId id="389" r:id="rId40"/>
    <p:sldId id="390" r:id="rId41"/>
    <p:sldId id="401" r:id="rId42"/>
    <p:sldId id="397" r:id="rId43"/>
    <p:sldId id="406" r:id="rId44"/>
    <p:sldId id="395" r:id="rId45"/>
    <p:sldId id="403" r:id="rId46"/>
    <p:sldId id="404" r:id="rId47"/>
    <p:sldId id="408" r:id="rId48"/>
    <p:sldId id="402" r:id="rId49"/>
    <p:sldId id="400" r:id="rId50"/>
    <p:sldId id="411" r:id="rId51"/>
    <p:sldId id="391" r:id="rId52"/>
    <p:sldId id="410" r:id="rId53"/>
    <p:sldId id="419" r:id="rId54"/>
    <p:sldId id="409" r:id="rId55"/>
    <p:sldId id="414" r:id="rId56"/>
    <p:sldId id="418" r:id="rId57"/>
    <p:sldId id="415" r:id="rId58"/>
    <p:sldId id="420" r:id="rId59"/>
    <p:sldId id="422" r:id="rId60"/>
    <p:sldId id="416" r:id="rId61"/>
    <p:sldId id="412" r:id="rId62"/>
    <p:sldId id="394" r:id="rId63"/>
    <p:sldId id="405" r:id="rId64"/>
    <p:sldId id="396" r:id="rId65"/>
    <p:sldId id="392" r:id="rId66"/>
    <p:sldId id="421" r:id="rId6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5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0" autoAdjust="0"/>
    <p:restoredTop sz="91255" autoAdjust="0"/>
  </p:normalViewPr>
  <p:slideViewPr>
    <p:cSldViewPr>
      <p:cViewPr varScale="1">
        <p:scale>
          <a:sx n="60" d="100"/>
          <a:sy n="60" d="100"/>
        </p:scale>
        <p:origin x="-17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7EDD14-D68D-4F75-AFB0-54D23932B77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B765B2E-6980-4212-B529-57C21F628F40}">
      <dgm:prSet phldrT="[文本]"/>
      <dgm:spPr/>
      <dgm:t>
        <a:bodyPr/>
        <a:lstStyle/>
        <a:p>
          <a:r>
            <a:rPr lang="en-US" altLang="zh-CN" smtClean="0"/>
            <a:t>MyProject</a:t>
          </a:r>
          <a:endParaRPr lang="zh-CN" altLang="en-US"/>
        </a:p>
      </dgm:t>
    </dgm:pt>
    <dgm:pt modelId="{C5AC9A7D-6FE5-4F51-98B2-97C8F5A59A03}" type="parTrans" cxnId="{4CE5A529-C5AA-4CB6-B3BB-8F2BC5005E4E}">
      <dgm:prSet/>
      <dgm:spPr/>
      <dgm:t>
        <a:bodyPr/>
        <a:lstStyle/>
        <a:p>
          <a:endParaRPr lang="zh-CN" altLang="en-US"/>
        </a:p>
      </dgm:t>
    </dgm:pt>
    <dgm:pt modelId="{52A62E30-167B-44EA-9005-C86B7533BC30}" type="sibTrans" cxnId="{4CE5A529-C5AA-4CB6-B3BB-8F2BC5005E4E}">
      <dgm:prSet/>
      <dgm:spPr/>
      <dgm:t>
        <a:bodyPr/>
        <a:lstStyle/>
        <a:p>
          <a:endParaRPr lang="zh-CN" altLang="en-US"/>
        </a:p>
      </dgm:t>
    </dgm:pt>
    <dgm:pt modelId="{C2220147-7542-4C3C-A43B-7F0E7D1203BD}">
      <dgm:prSet phldrT="[文本]"/>
      <dgm:spPr/>
      <dgm:t>
        <a:bodyPr/>
        <a:lstStyle/>
        <a:p>
          <a:r>
            <a:rPr lang="en-US" altLang="zh-CN" smtClean="0"/>
            <a:t>WF</a:t>
          </a:r>
          <a:endParaRPr lang="zh-CN" altLang="en-US"/>
        </a:p>
      </dgm:t>
    </dgm:pt>
    <dgm:pt modelId="{B4495F43-8BEF-4930-97B2-AD2E48A59481}" type="parTrans" cxnId="{3DE5C961-81F3-4482-93D5-489DA5768B25}">
      <dgm:prSet/>
      <dgm:spPr/>
      <dgm:t>
        <a:bodyPr/>
        <a:lstStyle/>
        <a:p>
          <a:endParaRPr lang="zh-CN" altLang="en-US"/>
        </a:p>
      </dgm:t>
    </dgm:pt>
    <dgm:pt modelId="{E8CE836A-E520-49B9-8161-29D704A6DB45}" type="sibTrans" cxnId="{3DE5C961-81F3-4482-93D5-489DA5768B25}">
      <dgm:prSet/>
      <dgm:spPr/>
      <dgm:t>
        <a:bodyPr/>
        <a:lstStyle/>
        <a:p>
          <a:endParaRPr lang="zh-CN" altLang="en-US"/>
        </a:p>
      </dgm:t>
    </dgm:pt>
    <dgm:pt modelId="{92B10BBF-D59A-4034-84B7-BB660C2564CB}">
      <dgm:prSet phldrT="[文本]"/>
      <dgm:spPr/>
      <dgm:t>
        <a:bodyPr/>
        <a:lstStyle/>
        <a:p>
          <a:r>
            <a:rPr lang="en-US" altLang="zh-CN" smtClean="0"/>
            <a:t>Spring</a:t>
          </a:r>
          <a:endParaRPr lang="zh-CN" altLang="en-US"/>
        </a:p>
      </dgm:t>
    </dgm:pt>
    <dgm:pt modelId="{73ACA6A3-7BCF-4C73-9FD9-DD7977F9B677}" type="parTrans" cxnId="{7032419F-71A5-48B7-9B77-2CDC109067D3}">
      <dgm:prSet/>
      <dgm:spPr/>
      <dgm:t>
        <a:bodyPr/>
        <a:lstStyle/>
        <a:p>
          <a:endParaRPr lang="zh-CN" altLang="en-US"/>
        </a:p>
      </dgm:t>
    </dgm:pt>
    <dgm:pt modelId="{39BC8943-72EE-4E99-8BF1-9242236DD7CB}" type="sibTrans" cxnId="{7032419F-71A5-48B7-9B77-2CDC109067D3}">
      <dgm:prSet/>
      <dgm:spPr/>
      <dgm:t>
        <a:bodyPr/>
        <a:lstStyle/>
        <a:p>
          <a:endParaRPr lang="zh-CN" altLang="en-US"/>
        </a:p>
      </dgm:t>
    </dgm:pt>
    <dgm:pt modelId="{5535BB25-D914-41A6-BC34-3A1434DB2A43}" type="pres">
      <dgm:prSet presAssocID="{147EDD14-D68D-4F75-AFB0-54D23932B772}" presName="Name0" presStyleCnt="0">
        <dgm:presLayoutVars>
          <dgm:dir/>
          <dgm:animLvl val="lvl"/>
          <dgm:resizeHandles val="exact"/>
        </dgm:presLayoutVars>
      </dgm:prSet>
      <dgm:spPr/>
    </dgm:pt>
    <dgm:pt modelId="{E238E775-0EBD-40EB-B74C-2DBDB211BD85}" type="pres">
      <dgm:prSet presAssocID="{6B765B2E-6980-4212-B529-57C21F628F40}" presName="parTxOnly" presStyleLbl="node1" presStyleIdx="0" presStyleCnt="3" custScaleY="612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F6A02C-2E32-4659-B63D-88A8AA349EC5}" type="pres">
      <dgm:prSet presAssocID="{52A62E30-167B-44EA-9005-C86B7533BC30}" presName="parTxOnlySpace" presStyleCnt="0"/>
      <dgm:spPr/>
    </dgm:pt>
    <dgm:pt modelId="{8B44C86D-CA1B-4722-850D-1282A0027D6E}" type="pres">
      <dgm:prSet presAssocID="{C2220147-7542-4C3C-A43B-7F0E7D1203BD}" presName="parTxOnly" presStyleLbl="node1" presStyleIdx="1" presStyleCnt="3" custScaleY="612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66963D-06A8-437A-9363-FDF98A89CABF}" type="pres">
      <dgm:prSet presAssocID="{E8CE836A-E520-49B9-8161-29D704A6DB45}" presName="parTxOnlySpace" presStyleCnt="0"/>
      <dgm:spPr/>
    </dgm:pt>
    <dgm:pt modelId="{C2DDBDD2-FB0A-478C-8749-A6798FDEB5EE}" type="pres">
      <dgm:prSet presAssocID="{92B10BBF-D59A-4034-84B7-BB660C2564CB}" presName="parTxOnly" presStyleLbl="node1" presStyleIdx="2" presStyleCnt="3" custScaleY="612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A03DBB7-038F-4955-87EE-0F63D863CEBE}" type="presOf" srcId="{92B10BBF-D59A-4034-84B7-BB660C2564CB}" destId="{C2DDBDD2-FB0A-478C-8749-A6798FDEB5EE}" srcOrd="0" destOrd="0" presId="urn:microsoft.com/office/officeart/2005/8/layout/chevron1"/>
    <dgm:cxn modelId="{4CE5A529-C5AA-4CB6-B3BB-8F2BC5005E4E}" srcId="{147EDD14-D68D-4F75-AFB0-54D23932B772}" destId="{6B765B2E-6980-4212-B529-57C21F628F40}" srcOrd="0" destOrd="0" parTransId="{C5AC9A7D-6FE5-4F51-98B2-97C8F5A59A03}" sibTransId="{52A62E30-167B-44EA-9005-C86B7533BC30}"/>
    <dgm:cxn modelId="{530143F8-1D00-4C16-81CA-0764C4C667C5}" type="presOf" srcId="{6B765B2E-6980-4212-B529-57C21F628F40}" destId="{E238E775-0EBD-40EB-B74C-2DBDB211BD85}" srcOrd="0" destOrd="0" presId="urn:microsoft.com/office/officeart/2005/8/layout/chevron1"/>
    <dgm:cxn modelId="{7032419F-71A5-48B7-9B77-2CDC109067D3}" srcId="{147EDD14-D68D-4F75-AFB0-54D23932B772}" destId="{92B10BBF-D59A-4034-84B7-BB660C2564CB}" srcOrd="2" destOrd="0" parTransId="{73ACA6A3-7BCF-4C73-9FD9-DD7977F9B677}" sibTransId="{39BC8943-72EE-4E99-8BF1-9242236DD7CB}"/>
    <dgm:cxn modelId="{DA48B8DA-D3C9-4661-8C7E-D5D728E718B0}" type="presOf" srcId="{147EDD14-D68D-4F75-AFB0-54D23932B772}" destId="{5535BB25-D914-41A6-BC34-3A1434DB2A43}" srcOrd="0" destOrd="0" presId="urn:microsoft.com/office/officeart/2005/8/layout/chevron1"/>
    <dgm:cxn modelId="{3DE5C961-81F3-4482-93D5-489DA5768B25}" srcId="{147EDD14-D68D-4F75-AFB0-54D23932B772}" destId="{C2220147-7542-4C3C-A43B-7F0E7D1203BD}" srcOrd="1" destOrd="0" parTransId="{B4495F43-8BEF-4930-97B2-AD2E48A59481}" sibTransId="{E8CE836A-E520-49B9-8161-29D704A6DB45}"/>
    <dgm:cxn modelId="{73D41070-98BA-411F-8A1A-21EA507C1A96}" type="presOf" srcId="{C2220147-7542-4C3C-A43B-7F0E7D1203BD}" destId="{8B44C86D-CA1B-4722-850D-1282A0027D6E}" srcOrd="0" destOrd="0" presId="urn:microsoft.com/office/officeart/2005/8/layout/chevron1"/>
    <dgm:cxn modelId="{10203B8C-33AF-4460-9A47-371FA37BE17B}" type="presParOf" srcId="{5535BB25-D914-41A6-BC34-3A1434DB2A43}" destId="{E238E775-0EBD-40EB-B74C-2DBDB211BD85}" srcOrd="0" destOrd="0" presId="urn:microsoft.com/office/officeart/2005/8/layout/chevron1"/>
    <dgm:cxn modelId="{CCBDFD56-52CF-4606-98ED-06A32ECCD8B6}" type="presParOf" srcId="{5535BB25-D914-41A6-BC34-3A1434DB2A43}" destId="{E3F6A02C-2E32-4659-B63D-88A8AA349EC5}" srcOrd="1" destOrd="0" presId="urn:microsoft.com/office/officeart/2005/8/layout/chevron1"/>
    <dgm:cxn modelId="{F3FEBA59-6132-437A-8C19-616B7C11999D}" type="presParOf" srcId="{5535BB25-D914-41A6-BC34-3A1434DB2A43}" destId="{8B44C86D-CA1B-4722-850D-1282A0027D6E}" srcOrd="2" destOrd="0" presId="urn:microsoft.com/office/officeart/2005/8/layout/chevron1"/>
    <dgm:cxn modelId="{D9C64A1B-A61F-44C0-9F68-29C320FCD61D}" type="presParOf" srcId="{5535BB25-D914-41A6-BC34-3A1434DB2A43}" destId="{8066963D-06A8-437A-9363-FDF98A89CABF}" srcOrd="3" destOrd="0" presId="urn:microsoft.com/office/officeart/2005/8/layout/chevron1"/>
    <dgm:cxn modelId="{73D2205C-3A3F-48AF-AFB6-BD7CB2E89358}" type="presParOf" srcId="{5535BB25-D914-41A6-BC34-3A1434DB2A43}" destId="{C2DDBDD2-FB0A-478C-8749-A6798FDEB5E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38E775-0EBD-40EB-B74C-2DBDB211BD85}">
      <dsp:nvSpPr>
        <dsp:cNvPr id="0" name=""/>
        <dsp:cNvSpPr/>
      </dsp:nvSpPr>
      <dsp:spPr>
        <a:xfrm>
          <a:off x="2411" y="792088"/>
          <a:ext cx="2937420" cy="7200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smtClean="0"/>
            <a:t>MyProject</a:t>
          </a:r>
          <a:endParaRPr lang="zh-CN" altLang="en-US" sz="2900" kern="1200"/>
        </a:p>
      </dsp:txBody>
      <dsp:txXfrm>
        <a:off x="2411" y="792088"/>
        <a:ext cx="2937420" cy="720079"/>
      </dsp:txXfrm>
    </dsp:sp>
    <dsp:sp modelId="{8B44C86D-CA1B-4722-850D-1282A0027D6E}">
      <dsp:nvSpPr>
        <dsp:cNvPr id="0" name=""/>
        <dsp:cNvSpPr/>
      </dsp:nvSpPr>
      <dsp:spPr>
        <a:xfrm>
          <a:off x="2646089" y="792088"/>
          <a:ext cx="2937420" cy="7200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smtClean="0"/>
            <a:t>WF</a:t>
          </a:r>
          <a:endParaRPr lang="zh-CN" altLang="en-US" sz="2900" kern="1200"/>
        </a:p>
      </dsp:txBody>
      <dsp:txXfrm>
        <a:off x="2646089" y="792088"/>
        <a:ext cx="2937420" cy="720079"/>
      </dsp:txXfrm>
    </dsp:sp>
    <dsp:sp modelId="{C2DDBDD2-FB0A-478C-8749-A6798FDEB5EE}">
      <dsp:nvSpPr>
        <dsp:cNvPr id="0" name=""/>
        <dsp:cNvSpPr/>
      </dsp:nvSpPr>
      <dsp:spPr>
        <a:xfrm>
          <a:off x="5289768" y="792088"/>
          <a:ext cx="2937420" cy="7200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smtClean="0"/>
            <a:t>Spring</a:t>
          </a:r>
          <a:endParaRPr lang="zh-CN" altLang="en-US" sz="2900" kern="1200"/>
        </a:p>
      </dsp:txBody>
      <dsp:txXfrm>
        <a:off x="5289768" y="792088"/>
        <a:ext cx="2937420" cy="720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191B4E-46E3-4DF5-B7D4-0ECC6DC6F1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依赖包频繁更新</a:t>
            </a:r>
            <a:endParaRPr lang="en-US" altLang="zh-CN" smtClean="0"/>
          </a:p>
          <a:p>
            <a:r>
              <a:rPr lang="zh-CN" altLang="en-US" smtClean="0"/>
              <a:t>依赖包冲突</a:t>
            </a:r>
            <a:endParaRPr lang="en-US" altLang="zh-CN" smtClean="0"/>
          </a:p>
          <a:p>
            <a:r>
              <a:rPr lang="zh-CN" altLang="en-US" smtClean="0"/>
              <a:t>源代码、配置文件、资源文件、生产环境不需要的测试代码鱼龙混杂</a:t>
            </a:r>
            <a:endParaRPr lang="en-US" altLang="zh-CN" smtClean="0"/>
          </a:p>
          <a:p>
            <a:r>
              <a:rPr lang="zh-CN" altLang="en-US" smtClean="0"/>
              <a:t>编译级别和编译器类型</a:t>
            </a:r>
            <a:r>
              <a:rPr lang="en-US" altLang="zh-CN" smtClean="0"/>
              <a:t>(e.g:Sun</a:t>
            </a:r>
            <a:r>
              <a:rPr lang="en-US" altLang="zh-CN" baseline="0" smtClean="0"/>
              <a:t> JRE vs. </a:t>
            </a:r>
            <a:r>
              <a:rPr lang="en-US" altLang="zh-CN" smtClean="0"/>
              <a:t>IBM JRE)</a:t>
            </a:r>
          </a:p>
          <a:p>
            <a:r>
              <a:rPr lang="zh-CN" altLang="en-US" smtClean="0"/>
              <a:t>项目经理如何检查单元测试覆盖率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1B4E-46E3-4DF5-B7D4-0ECC6DC6F13B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公用仓库较多：例如</a:t>
            </a:r>
            <a:r>
              <a:rPr lang="en-US" altLang="zh-CN" smtClean="0"/>
              <a:t>http://www.ibiblio.org</a:t>
            </a:r>
            <a:r>
              <a:rPr lang="zh-CN" altLang="en-US" smtClean="0"/>
              <a:t>、</a:t>
            </a:r>
            <a:r>
              <a:rPr kumimoji="1" lang="en-US" altLang="zh-CN" sz="120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http://repository.jboss.org/maven2</a:t>
            </a:r>
            <a:endParaRPr lang="en-US" altLang="zh-CN" smtClean="0"/>
          </a:p>
          <a:p>
            <a:r>
              <a:rPr lang="en-US" altLang="zh-CN" sz="1200" smtClean="0"/>
              <a:t>LDAP</a:t>
            </a:r>
            <a:r>
              <a:rPr lang="zh-CN" altLang="en-US" sz="1200" smtClean="0"/>
              <a:t>：</a:t>
            </a:r>
            <a:r>
              <a:rPr kumimoji="1" lang="zh-CN" altLang="en-US" sz="1200" b="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轻量目录访问协议，拥有用户属性权限数据库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1B4E-46E3-4DF5-B7D4-0ECC6DC6F13B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1B4E-46E3-4DF5-B7D4-0ECC6DC6F13B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-D</a:t>
            </a:r>
            <a:r>
              <a:rPr lang="zh-CN" altLang="en-US" baseline="0" smtClean="0"/>
              <a:t> 表示参数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1B4E-46E3-4DF5-B7D4-0ECC6DC6F13B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创建</a:t>
            </a:r>
            <a:r>
              <a:rPr lang="en-US" altLang="zh-CN" smtClean="0"/>
              <a:t>WEB</a:t>
            </a:r>
            <a:r>
              <a:rPr lang="zh-CN" altLang="en-US" smtClean="0"/>
              <a:t>工程示例：</a:t>
            </a:r>
            <a:r>
              <a:rPr lang="en-US" altLang="zh-CN" smtClean="0"/>
              <a:t>mvn archetype:create -DgroupId=com.howsun -DartifactId=myWebApp -DarchetypeArtifactId=maven-archetype-webapp -Dversion=0.0.1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1B4E-46E3-4DF5-B7D4-0ECC6DC6F13B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C816-EDA8-4F57-AED2-39EDF14840D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0565-90D9-452D-9EFB-FFD02CC4774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8656-7375-496C-8DAF-D377CD76F8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51F4-8366-45B0-9763-E773A165D8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31D9-97F8-4673-B488-EB7CCC49B9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4C6-AA65-47B7-B841-A3D396D59D5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9294-09DB-4F46-8355-798A286189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4D8A-B0FF-44C1-8B83-26F0D966DE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FB1D-239C-44C4-B7E3-648466BC8E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275F-8F2C-4DA6-ABB6-84B2FDF0B1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324-D7B4-4281-AD80-67718B6C85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D9374-6976-423F-BB7D-AD275B4E72B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plugins/maven-jar-plugin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mojo.codehaus.org/tomcat-maven-plugin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argo.codehaus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nexus.sonatype.org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mailto:zhangjihao@sohu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395536" y="2349500"/>
            <a:ext cx="8496944" cy="719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>
              <a:defRPr/>
            </a:pPr>
            <a:r>
              <a:rPr lang="en-US" altLang="zh-CN" sz="4400" b="1" kern="0" smtClean="0">
                <a:latin typeface="+mj-lt"/>
                <a:ea typeface="+mj-ea"/>
                <a:cs typeface="+mj-cs"/>
              </a:rPr>
              <a:t>Maven3</a:t>
            </a:r>
            <a:r>
              <a:rPr lang="zh-CN" altLang="en-US" sz="4400" b="1" kern="0" smtClean="0">
                <a:latin typeface="+mj-lt"/>
                <a:ea typeface="+mj-ea"/>
                <a:cs typeface="+mj-cs"/>
              </a:rPr>
              <a:t>应用入门讲座</a:t>
            </a:r>
            <a:endParaRPr lang="zh-CN" altLang="en-US" sz="4400" b="1" kern="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 bwMode="auto">
          <a:xfrm>
            <a:off x="1115616" y="4678263"/>
            <a:ext cx="7088832" cy="76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marL="342900" indent="-342900" algn="ctr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3000" kern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Power by Howsun</a:t>
            </a:r>
          </a:p>
          <a:p>
            <a:pPr marL="342900" indent="-342900" algn="ctr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3000" kern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zhangjihao@sohu.com</a:t>
            </a:r>
            <a:endParaRPr lang="zh-CN" altLang="en-US" sz="3000" kern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Maven</a:t>
            </a:r>
            <a:r>
              <a:rPr lang="zh-CN" altLang="en-US" smtClean="0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mtClean="0"/>
              <a:t>配置环境变量</a:t>
            </a:r>
            <a:endParaRPr lang="en-US" altLang="zh-CN" smtClean="0"/>
          </a:p>
          <a:p>
            <a:pPr indent="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sz="2000" smtClean="0"/>
              <a:t>M2_HOME=</a:t>
            </a:r>
            <a:r>
              <a:rPr lang="zh-CN" altLang="en-US" sz="2000" smtClean="0"/>
              <a:t>安装目录</a:t>
            </a:r>
            <a:endParaRPr lang="en-US" altLang="zh-CN" sz="2000" smtClean="0"/>
          </a:p>
          <a:p>
            <a:pPr indent="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000" smtClean="0"/>
              <a:t>在</a:t>
            </a:r>
            <a:r>
              <a:rPr lang="en-US" altLang="zh-CN" sz="2000" smtClean="0"/>
              <a:t>path</a:t>
            </a:r>
            <a:r>
              <a:rPr lang="zh-CN" altLang="en-US" sz="2000" smtClean="0"/>
              <a:t>变量中增加</a:t>
            </a:r>
            <a:r>
              <a:rPr lang="en-US" altLang="zh-CN" sz="2000" smtClean="0"/>
              <a:t>%M2_HOME%\bin</a:t>
            </a:r>
          </a:p>
          <a:p>
            <a:pPr indent="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sz="2000" smtClean="0"/>
              <a:t>MAVEN_OPTS=-Xms NNNm –Xmx NNNm(</a:t>
            </a:r>
            <a:r>
              <a:rPr lang="zh-CN" altLang="en-US" sz="2000" smtClean="0"/>
              <a:t>非必要项，可防止内存溢出。其中</a:t>
            </a:r>
            <a:r>
              <a:rPr lang="en-US" altLang="zh-CN" sz="2000" smtClean="0"/>
              <a:t>NNN</a:t>
            </a:r>
            <a:r>
              <a:rPr lang="zh-CN" altLang="en-US" sz="2000" smtClean="0"/>
              <a:t>表示具体的内存数量</a:t>
            </a:r>
            <a:r>
              <a:rPr lang="en-US" altLang="zh-CN" sz="2000" smtClean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mtClean="0"/>
              <a:t>检查安装正确性</a:t>
            </a:r>
            <a:endParaRPr lang="en-US" altLang="zh-CN" smtClean="0"/>
          </a:p>
          <a:p>
            <a:pPr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000" smtClean="0"/>
              <a:t>在命令行提示符下执行：</a:t>
            </a:r>
            <a:endParaRPr lang="en-US" altLang="zh-CN" sz="2000" smtClean="0"/>
          </a:p>
          <a:p>
            <a:pPr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–v</a:t>
            </a:r>
          </a:p>
          <a:p>
            <a:pPr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000" smtClean="0"/>
              <a:t>能看到</a:t>
            </a:r>
            <a:r>
              <a:rPr lang="en-US" altLang="zh-CN" sz="2000" smtClean="0"/>
              <a:t>Maven</a:t>
            </a:r>
            <a:r>
              <a:rPr lang="zh-CN" altLang="en-US" sz="2000" smtClean="0"/>
              <a:t>和</a:t>
            </a:r>
            <a:r>
              <a:rPr lang="en-US" altLang="zh-CN" sz="2000" smtClean="0"/>
              <a:t>JDK</a:t>
            </a:r>
            <a:r>
              <a:rPr lang="zh-CN" altLang="en-US" sz="2000" smtClean="0"/>
              <a:t>的版本号为安装正确</a:t>
            </a:r>
            <a:endParaRPr lang="en-US" altLang="zh-CN" sz="200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mtClean="0"/>
              <a:t>小试</a:t>
            </a:r>
            <a:r>
              <a:rPr lang="en-US" altLang="zh-CN" smtClean="0"/>
              <a:t>Maven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help:system</a:t>
            </a:r>
          </a:p>
          <a:p>
            <a:pPr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000" smtClean="0"/>
              <a:t>该命令将会下载</a:t>
            </a:r>
            <a:r>
              <a:rPr lang="en-US" altLang="zh-CN" sz="2000" smtClean="0"/>
              <a:t>help</a:t>
            </a:r>
            <a:r>
              <a:rPr lang="zh-CN" altLang="en-US" sz="2000" smtClean="0"/>
              <a:t>插件并运行它，且打印出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系统属性和环境变量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Maven</a:t>
            </a:r>
            <a:r>
              <a:rPr lang="zh-CN" altLang="en-US" smtClean="0"/>
              <a:t>名词解释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968552"/>
          </a:xfrm>
        </p:spPr>
        <p:txBody>
          <a:bodyPr>
            <a:noAutofit/>
          </a:bodyPr>
          <a:lstStyle/>
          <a:p>
            <a:r>
              <a:rPr lang="en-US" altLang="zh-CN" sz="1600" b="1" smtClean="0"/>
              <a:t>Project</a:t>
            </a:r>
            <a:r>
              <a:rPr lang="zh-CN" altLang="zh-CN" sz="1600" smtClean="0"/>
              <a:t>：任何您想</a:t>
            </a:r>
            <a:r>
              <a:rPr lang="en-US" altLang="zh-CN" sz="1600" smtClean="0"/>
              <a:t>build</a:t>
            </a:r>
            <a:r>
              <a:rPr lang="zh-CN" altLang="zh-CN" sz="1600" smtClean="0"/>
              <a:t>的事物，</a:t>
            </a:r>
            <a:r>
              <a:rPr lang="en-US" altLang="zh-CN" sz="1600" smtClean="0"/>
              <a:t>Maven</a:t>
            </a:r>
            <a:r>
              <a:rPr lang="zh-CN" altLang="zh-CN" sz="1600" smtClean="0"/>
              <a:t>都可以认为它们是工程。这些工程被定义为工程对象模型</a:t>
            </a:r>
            <a:r>
              <a:rPr lang="en-US" altLang="zh-CN" sz="1600" smtClean="0"/>
              <a:t>(POM</a:t>
            </a:r>
            <a:r>
              <a:rPr lang="zh-CN" altLang="zh-CN" sz="1600" smtClean="0"/>
              <a:t>，</a:t>
            </a:r>
            <a:r>
              <a:rPr lang="en-US" altLang="zh-CN" sz="1600" smtClean="0"/>
              <a:t>Poject Object Model)</a:t>
            </a:r>
            <a:r>
              <a:rPr lang="zh-CN" altLang="zh-CN" sz="1600" smtClean="0"/>
              <a:t>。一个工程可以依赖其它的工程；一个工程也可以由多个子工程构成。</a:t>
            </a:r>
            <a:endParaRPr lang="en-US" altLang="zh-CN" sz="1600" smtClean="0"/>
          </a:p>
          <a:p>
            <a:r>
              <a:rPr lang="en-US" altLang="zh-CN" sz="1600" b="1" smtClean="0"/>
              <a:t>POM</a:t>
            </a:r>
            <a:r>
              <a:rPr lang="zh-CN" altLang="zh-CN" sz="1600" smtClean="0"/>
              <a:t>：</a:t>
            </a:r>
            <a:r>
              <a:rPr lang="en-US" altLang="zh-CN" sz="1600" smtClean="0"/>
              <a:t>POM(pom.xml)</a:t>
            </a:r>
            <a:r>
              <a:rPr lang="zh-CN" altLang="zh-CN" sz="1600" smtClean="0"/>
              <a:t>是</a:t>
            </a:r>
            <a:r>
              <a:rPr lang="en-US" altLang="zh-CN" sz="1600" smtClean="0"/>
              <a:t>Maven</a:t>
            </a:r>
            <a:r>
              <a:rPr lang="zh-CN" altLang="zh-CN" sz="1600" smtClean="0"/>
              <a:t>的核心文件，它是指示</a:t>
            </a:r>
            <a:r>
              <a:rPr lang="en-US" altLang="zh-CN" sz="1600" smtClean="0"/>
              <a:t>Maven</a:t>
            </a:r>
            <a:r>
              <a:rPr lang="zh-CN" altLang="zh-CN" sz="1600" smtClean="0"/>
              <a:t>如何工作的元数据文件，类似于</a:t>
            </a:r>
            <a:r>
              <a:rPr lang="en-US" altLang="zh-CN" sz="1600" smtClean="0"/>
              <a:t>Ant</a:t>
            </a:r>
            <a:r>
              <a:rPr lang="zh-CN" altLang="zh-CN" sz="1600" smtClean="0"/>
              <a:t>中的</a:t>
            </a:r>
            <a:r>
              <a:rPr lang="en-US" altLang="zh-CN" sz="1600" smtClean="0"/>
              <a:t>build.xml</a:t>
            </a:r>
            <a:r>
              <a:rPr lang="zh-CN" altLang="zh-CN" sz="1600" smtClean="0"/>
              <a:t>文件。</a:t>
            </a:r>
            <a:r>
              <a:rPr lang="en-US" altLang="zh-CN" sz="1600" smtClean="0"/>
              <a:t>POM</a:t>
            </a:r>
            <a:r>
              <a:rPr lang="zh-CN" altLang="zh-CN" sz="1600" smtClean="0"/>
              <a:t>文件位于每个工程的根目录中。</a:t>
            </a:r>
            <a:endParaRPr lang="en-US" altLang="zh-CN" sz="1600" smtClean="0"/>
          </a:p>
          <a:p>
            <a:r>
              <a:rPr lang="en-US" altLang="zh-CN" sz="1600" b="1" smtClean="0"/>
              <a:t>GroupId</a:t>
            </a:r>
            <a:r>
              <a:rPr lang="zh-CN" altLang="zh-CN" sz="1600" smtClean="0"/>
              <a:t>：</a:t>
            </a:r>
            <a:r>
              <a:rPr lang="en-US" altLang="zh-CN" sz="1600" smtClean="0"/>
              <a:t>groupId</a:t>
            </a:r>
            <a:r>
              <a:rPr lang="zh-CN" altLang="zh-CN" sz="1600" smtClean="0"/>
              <a:t>是一个工程的在全局中唯一的标识符，一般地，它就是工程名。</a:t>
            </a:r>
            <a:r>
              <a:rPr lang="en-US" altLang="zh-CN" sz="1600" smtClean="0"/>
              <a:t>groupId</a:t>
            </a:r>
            <a:r>
              <a:rPr lang="zh-CN" altLang="zh-CN" sz="1600" smtClean="0"/>
              <a:t>有利于使用一个完全的包名，将一个工程从其它有类似名称的工程里区别出来。</a:t>
            </a:r>
            <a:endParaRPr lang="en-US" altLang="zh-CN" sz="1600" smtClean="0"/>
          </a:p>
          <a:p>
            <a:r>
              <a:rPr lang="en-US" altLang="zh-CN" sz="1600" b="1" smtClean="0"/>
              <a:t>Artifact</a:t>
            </a:r>
            <a:r>
              <a:rPr lang="zh-CN" altLang="zh-CN" sz="1600" smtClean="0"/>
              <a:t>：</a:t>
            </a:r>
            <a:r>
              <a:rPr lang="en-US" altLang="zh-CN" sz="1600" smtClean="0"/>
              <a:t>artifact </a:t>
            </a:r>
            <a:r>
              <a:rPr lang="zh-CN" altLang="zh-CN" sz="1600" smtClean="0"/>
              <a:t>是工程将要产生或需要使用的文件，它可以是</a:t>
            </a:r>
            <a:r>
              <a:rPr lang="en-US" altLang="zh-CN" sz="1600" smtClean="0"/>
              <a:t>jar</a:t>
            </a:r>
            <a:r>
              <a:rPr lang="zh-CN" altLang="zh-CN" sz="1600" smtClean="0"/>
              <a:t>文件，源文件，二进制文件，</a:t>
            </a:r>
            <a:r>
              <a:rPr lang="en-US" altLang="zh-CN" sz="1600" smtClean="0"/>
              <a:t>war</a:t>
            </a:r>
            <a:r>
              <a:rPr lang="zh-CN" altLang="zh-CN" sz="1600" smtClean="0"/>
              <a:t>文件，甚至是</a:t>
            </a:r>
            <a:r>
              <a:rPr lang="en-US" altLang="zh-CN" sz="1600" smtClean="0"/>
              <a:t>pom</a:t>
            </a:r>
            <a:r>
              <a:rPr lang="zh-CN" altLang="zh-CN" sz="1600" smtClean="0"/>
              <a:t>文件。每个</a:t>
            </a:r>
            <a:r>
              <a:rPr lang="en-US" altLang="zh-CN" sz="1600" smtClean="0"/>
              <a:t>artifact</a:t>
            </a:r>
            <a:r>
              <a:rPr lang="zh-CN" altLang="zh-CN" sz="1600" smtClean="0"/>
              <a:t>都由</a:t>
            </a:r>
            <a:r>
              <a:rPr lang="en-US" altLang="zh-CN" sz="1600" smtClean="0"/>
              <a:t>groupId</a:t>
            </a:r>
            <a:r>
              <a:rPr lang="zh-CN" altLang="zh-CN" sz="1600" smtClean="0"/>
              <a:t>和</a:t>
            </a:r>
            <a:r>
              <a:rPr lang="en-US" altLang="zh-CN" sz="1600" smtClean="0"/>
              <a:t> artifactId</a:t>
            </a:r>
            <a:r>
              <a:rPr lang="zh-CN" altLang="zh-CN" sz="1600" smtClean="0"/>
              <a:t>组合的标识符唯一识别。需要被使用</a:t>
            </a:r>
            <a:r>
              <a:rPr lang="en-US" altLang="zh-CN" sz="1600" smtClean="0"/>
              <a:t>(</a:t>
            </a:r>
            <a:r>
              <a:rPr lang="zh-CN" altLang="zh-CN" sz="1600" smtClean="0"/>
              <a:t>依赖</a:t>
            </a:r>
            <a:r>
              <a:rPr lang="en-US" altLang="zh-CN" sz="1600" smtClean="0"/>
              <a:t>)</a:t>
            </a:r>
            <a:r>
              <a:rPr lang="zh-CN" altLang="zh-CN" sz="1600" smtClean="0"/>
              <a:t>的</a:t>
            </a:r>
            <a:r>
              <a:rPr lang="en-US" altLang="zh-CN" sz="1600" smtClean="0"/>
              <a:t>artifact</a:t>
            </a:r>
            <a:r>
              <a:rPr lang="zh-CN" altLang="zh-CN" sz="1600" smtClean="0"/>
              <a:t>都要放在仓库</a:t>
            </a:r>
            <a:r>
              <a:rPr lang="en-US" altLang="zh-CN" sz="1600" smtClean="0"/>
              <a:t>(</a:t>
            </a:r>
            <a:r>
              <a:rPr lang="zh-CN" altLang="zh-CN" sz="1600" smtClean="0"/>
              <a:t>见</a:t>
            </a:r>
            <a:r>
              <a:rPr lang="en-US" altLang="zh-CN" sz="1600" smtClean="0"/>
              <a:t>Repository)</a:t>
            </a:r>
            <a:r>
              <a:rPr lang="zh-CN" altLang="zh-CN" sz="1600" smtClean="0"/>
              <a:t>中，否则</a:t>
            </a:r>
            <a:r>
              <a:rPr lang="en-US" altLang="zh-CN" sz="1600" smtClean="0"/>
              <a:t>Maven</a:t>
            </a:r>
            <a:r>
              <a:rPr lang="zh-CN" altLang="zh-CN" sz="1600" smtClean="0"/>
              <a:t>无法找到</a:t>
            </a:r>
            <a:r>
              <a:rPr lang="en-US" altLang="zh-CN" sz="1600" smtClean="0"/>
              <a:t> (</a:t>
            </a:r>
            <a:r>
              <a:rPr lang="zh-CN" altLang="zh-CN" sz="1600" smtClean="0"/>
              <a:t>识别</a:t>
            </a:r>
            <a:r>
              <a:rPr lang="en-US" altLang="zh-CN" sz="1600" smtClean="0"/>
              <a:t>)</a:t>
            </a:r>
            <a:r>
              <a:rPr lang="zh-CN" altLang="zh-CN" sz="1600" smtClean="0"/>
              <a:t>它们。</a:t>
            </a:r>
            <a:endParaRPr lang="en-US" altLang="zh-CN" sz="1600" smtClean="0"/>
          </a:p>
          <a:p>
            <a:r>
              <a:rPr lang="en-US" altLang="zh-CN" sz="1600" b="1" smtClean="0"/>
              <a:t>Dependency</a:t>
            </a:r>
            <a:r>
              <a:rPr lang="zh-CN" altLang="zh-CN" sz="1600" smtClean="0"/>
              <a:t>：为了能够</a:t>
            </a:r>
            <a:r>
              <a:rPr lang="en-US" altLang="zh-CN" sz="1600" smtClean="0"/>
              <a:t>build</a:t>
            </a:r>
            <a:r>
              <a:rPr lang="zh-CN" altLang="zh-CN" sz="1600" smtClean="0"/>
              <a:t>或运行，一个典型的</a:t>
            </a:r>
            <a:r>
              <a:rPr lang="en-US" altLang="zh-CN" sz="1600" smtClean="0"/>
              <a:t>Java</a:t>
            </a:r>
            <a:r>
              <a:rPr lang="zh-CN" altLang="zh-CN" sz="1600" smtClean="0"/>
              <a:t>工程会依赖其它的包。在</a:t>
            </a:r>
            <a:r>
              <a:rPr lang="en-US" altLang="zh-CN" sz="1600" smtClean="0"/>
              <a:t>Maven</a:t>
            </a:r>
            <a:r>
              <a:rPr lang="zh-CN" altLang="zh-CN" sz="1600" smtClean="0"/>
              <a:t>中，这些被依赖的包就被称为</a:t>
            </a:r>
            <a:r>
              <a:rPr lang="en-US" altLang="zh-CN" sz="1600" smtClean="0"/>
              <a:t>dependency</a:t>
            </a:r>
            <a:r>
              <a:rPr lang="zh-CN" altLang="zh-CN" sz="1600" smtClean="0"/>
              <a:t>。</a:t>
            </a:r>
            <a:r>
              <a:rPr lang="en-US" altLang="zh-CN" sz="1600" smtClean="0"/>
              <a:t>dependency</a:t>
            </a:r>
            <a:r>
              <a:rPr lang="zh-CN" altLang="zh-CN" sz="1600" smtClean="0"/>
              <a:t>一般是其它工程的</a:t>
            </a:r>
            <a:r>
              <a:rPr lang="en-US" altLang="zh-CN" sz="1600" smtClean="0"/>
              <a:t>artifact</a:t>
            </a:r>
            <a:r>
              <a:rPr lang="zh-CN" altLang="zh-CN" sz="1600" smtClean="0"/>
              <a:t>。</a:t>
            </a:r>
            <a:endParaRPr lang="en-US" altLang="zh-CN" sz="1600" smtClean="0"/>
          </a:p>
          <a:p>
            <a:r>
              <a:rPr lang="en-US" altLang="zh-CN" sz="1600" b="1" smtClean="0"/>
              <a:t>Plug-in</a:t>
            </a:r>
            <a:r>
              <a:rPr lang="zh-CN" altLang="zh-CN" sz="1600" smtClean="0"/>
              <a:t>：</a:t>
            </a:r>
            <a:r>
              <a:rPr lang="en-US" altLang="zh-CN" sz="1600" smtClean="0"/>
              <a:t>Maven</a:t>
            </a:r>
            <a:r>
              <a:rPr lang="zh-CN" altLang="zh-CN" sz="1600" smtClean="0"/>
              <a:t>是由插件组织的，它的每一个功能都是由插件提供的。插件提供</a:t>
            </a:r>
            <a:r>
              <a:rPr lang="en-US" altLang="zh-CN" sz="1600" smtClean="0"/>
              <a:t>goal(</a:t>
            </a:r>
            <a:r>
              <a:rPr lang="zh-CN" altLang="zh-CN" sz="1600" smtClean="0"/>
              <a:t>类似于</a:t>
            </a:r>
            <a:r>
              <a:rPr lang="en-US" altLang="zh-CN" sz="1600" smtClean="0"/>
              <a:t>Ant</a:t>
            </a:r>
            <a:r>
              <a:rPr lang="zh-CN" altLang="zh-CN" sz="1600" smtClean="0"/>
              <a:t>中的</a:t>
            </a:r>
            <a:r>
              <a:rPr lang="en-US" altLang="zh-CN" sz="1600" smtClean="0"/>
              <a:t>target)</a:t>
            </a:r>
            <a:r>
              <a:rPr lang="zh-CN" altLang="zh-CN" sz="1600" smtClean="0"/>
              <a:t>，并根据在</a:t>
            </a:r>
            <a:r>
              <a:rPr lang="en-US" altLang="zh-CN" sz="1600" smtClean="0"/>
              <a:t>POM</a:t>
            </a:r>
            <a:r>
              <a:rPr lang="zh-CN" altLang="zh-CN" sz="1600" smtClean="0"/>
              <a:t>中找到的元数据去完成工作。主要的</a:t>
            </a:r>
            <a:r>
              <a:rPr lang="en-US" altLang="zh-CN" sz="1600" smtClean="0"/>
              <a:t>Maven</a:t>
            </a:r>
            <a:r>
              <a:rPr lang="zh-CN" altLang="zh-CN" sz="1600" smtClean="0"/>
              <a:t>插件要是由</a:t>
            </a:r>
            <a:r>
              <a:rPr lang="en-US" altLang="zh-CN" sz="1600" smtClean="0"/>
              <a:t>Java</a:t>
            </a:r>
            <a:r>
              <a:rPr lang="zh-CN" altLang="zh-CN" sz="1600" smtClean="0"/>
              <a:t>写成的，但它也支持用</a:t>
            </a:r>
            <a:r>
              <a:rPr lang="en-US" altLang="zh-CN" sz="1600" smtClean="0"/>
              <a:t>Beanshell</a:t>
            </a:r>
            <a:r>
              <a:rPr lang="zh-CN" altLang="zh-CN" sz="1600" smtClean="0"/>
              <a:t>或</a:t>
            </a:r>
            <a:r>
              <a:rPr lang="en-US" altLang="zh-CN" sz="1600" smtClean="0"/>
              <a:t>Ant</a:t>
            </a:r>
            <a:r>
              <a:rPr lang="zh-CN" altLang="zh-CN" sz="1600" smtClean="0"/>
              <a:t>脚本写成的插件。</a:t>
            </a:r>
            <a:endParaRPr lang="en-US" altLang="zh-CN" sz="1600" smtClean="0"/>
          </a:p>
          <a:p>
            <a:r>
              <a:rPr lang="en-US" altLang="zh-CN" sz="1600" b="1" smtClean="0"/>
              <a:t>Repository</a:t>
            </a:r>
            <a:r>
              <a:rPr lang="zh-CN" altLang="zh-CN" sz="1600" smtClean="0"/>
              <a:t>：</a:t>
            </a:r>
            <a:r>
              <a:rPr lang="zh-CN" altLang="en-US" sz="1600" smtClean="0"/>
              <a:t>仓库</a:t>
            </a:r>
            <a:r>
              <a:rPr lang="zh-CN" altLang="zh-CN" sz="1600" smtClean="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setting.xml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b="1" smtClean="0"/>
              <a:t>$user.home/.m2/repository/setting.xml</a:t>
            </a:r>
          </a:p>
          <a:p>
            <a:pPr indent="0">
              <a:spcBef>
                <a:spcPts val="1200"/>
              </a:spcBef>
              <a:buNone/>
            </a:pPr>
            <a:r>
              <a:rPr lang="zh-CN" altLang="en-US" sz="2000" smtClean="0"/>
              <a:t>为用户范围的配置文件</a:t>
            </a:r>
            <a:endParaRPr lang="en-US" altLang="zh-CN" sz="2000" smtClean="0"/>
          </a:p>
          <a:p>
            <a:r>
              <a:rPr lang="en-US" altLang="zh-CN" sz="2600" b="1" smtClean="0"/>
              <a:t>$M2_HOME/conf/setting.xml</a:t>
            </a:r>
          </a:p>
          <a:p>
            <a:pPr indent="0">
              <a:spcBef>
                <a:spcPts val="1200"/>
              </a:spcBef>
              <a:buNone/>
            </a:pPr>
            <a:r>
              <a:rPr lang="zh-CN" altLang="en-US" sz="2000" smtClean="0"/>
              <a:t>为全局范围的配置文件，修改后将影响本机所有用户的配置</a:t>
            </a:r>
            <a:endParaRPr lang="en-US" altLang="zh-CN" sz="2000" smtClean="0"/>
          </a:p>
          <a:p>
            <a:pPr indent="0">
              <a:buNone/>
            </a:pPr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建议：只修改用户级别的配置，既不影响其它用户，也不影响后期升级。</a:t>
            </a:r>
            <a:endParaRPr lang="en-US" altLang="zh-CN" sz="180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mtClean="0"/>
              <a:t>配置介绍</a:t>
            </a:r>
            <a:endParaRPr lang="en-US" altLang="zh-CN" smtClean="0"/>
          </a:p>
          <a:p>
            <a:pPr indent="0">
              <a:buNone/>
            </a:pPr>
            <a:r>
              <a:rPr lang="en-US" altLang="zh-CN" sz="1800" smtClean="0"/>
              <a:t>localRepository</a:t>
            </a:r>
            <a:r>
              <a:rPr lang="zh-CN" altLang="en-US" sz="1800" smtClean="0"/>
              <a:t>：</a:t>
            </a:r>
            <a:r>
              <a:rPr lang="en-US" altLang="zh-CN" sz="1800" smtClean="0"/>
              <a:t> </a:t>
            </a:r>
            <a:r>
              <a:rPr lang="zh-CN" altLang="en-US" sz="1800" smtClean="0"/>
              <a:t>自定义本地库路径，默认在</a:t>
            </a:r>
            <a:r>
              <a:rPr lang="en-US" altLang="zh-CN" sz="1800" smtClean="0"/>
              <a:t>$user.home/.m2</a:t>
            </a:r>
            <a:r>
              <a:rPr lang="zh-CN" altLang="en-US" sz="1800" smtClean="0"/>
              <a:t>中</a:t>
            </a:r>
            <a:endParaRPr lang="en-US" altLang="zh-CN" sz="1800" smtClean="0"/>
          </a:p>
          <a:p>
            <a:pPr indent="0">
              <a:buNone/>
            </a:pPr>
            <a:r>
              <a:rPr lang="en-US" altLang="zh-CN" sz="1800" smtClean="0"/>
              <a:t>interactiveMode</a:t>
            </a:r>
            <a:r>
              <a:rPr lang="zh-CN" altLang="en-US" sz="1800" smtClean="0"/>
              <a:t>：</a:t>
            </a:r>
            <a:endParaRPr lang="en-US" altLang="zh-CN" sz="1800" smtClean="0"/>
          </a:p>
          <a:p>
            <a:pPr indent="0">
              <a:buNone/>
            </a:pPr>
            <a:r>
              <a:rPr lang="en-US" altLang="zh-CN" sz="1800" smtClean="0"/>
              <a:t>offline</a:t>
            </a:r>
            <a:r>
              <a:rPr lang="zh-CN" altLang="en-US" sz="1800" smtClean="0"/>
              <a:t>：是否每次编译都去查找远程中心库</a:t>
            </a:r>
            <a:endParaRPr lang="en-US" altLang="zh-CN" sz="1800" smtClean="0"/>
          </a:p>
          <a:p>
            <a:pPr indent="0">
              <a:buNone/>
            </a:pPr>
            <a:r>
              <a:rPr lang="en-US" altLang="zh-CN" sz="1800" smtClean="0"/>
              <a:t>pluginGroups</a:t>
            </a:r>
            <a:r>
              <a:rPr lang="zh-CN" altLang="en-US" sz="1800" smtClean="0"/>
              <a:t>：插件组，例如</a:t>
            </a:r>
            <a:r>
              <a:rPr lang="en-US" altLang="zh-CN" sz="1800" smtClean="0"/>
              <a:t>org.mortbay.jetty</a:t>
            </a:r>
          </a:p>
          <a:p>
            <a:pPr indent="0">
              <a:buNone/>
            </a:pPr>
            <a:r>
              <a:rPr lang="en-US" altLang="zh-CN" sz="1800" smtClean="0"/>
              <a:t>proxies</a:t>
            </a:r>
            <a:r>
              <a:rPr lang="zh-CN" altLang="en-US" sz="1800" smtClean="0"/>
              <a:t>：通过代理访问外部库</a:t>
            </a:r>
            <a:endParaRPr lang="en-US" altLang="zh-CN" sz="1800" smtClean="0"/>
          </a:p>
          <a:p>
            <a:pPr indent="0">
              <a:buNone/>
            </a:pPr>
            <a:r>
              <a:rPr lang="en-US" altLang="zh-CN" sz="1800" smtClean="0"/>
              <a:t>servers</a:t>
            </a:r>
            <a:r>
              <a:rPr lang="zh-CN" altLang="en-US" sz="1800" smtClean="0"/>
              <a:t>：集成认证服务，例如集成</a:t>
            </a:r>
            <a:r>
              <a:rPr lang="en-US" altLang="zh-CN" sz="1800" smtClean="0"/>
              <a:t>Tomcat</a:t>
            </a:r>
          </a:p>
          <a:p>
            <a:pPr indent="0">
              <a:buNone/>
            </a:pPr>
            <a:r>
              <a:rPr lang="en-US" altLang="zh-CN" sz="1800" smtClean="0"/>
              <a:t>mirrors</a:t>
            </a:r>
            <a:r>
              <a:rPr lang="zh-CN" altLang="en-US" sz="1800" smtClean="0"/>
              <a:t>：镜像库，可以指定内部中心库</a:t>
            </a:r>
            <a:endParaRPr lang="en-US" altLang="zh-CN" sz="1800" smtClean="0"/>
          </a:p>
          <a:p>
            <a:pPr indent="0">
              <a:buNone/>
            </a:pPr>
            <a:r>
              <a:rPr lang="en-US" altLang="zh-CN" sz="1800" smtClean="0"/>
              <a:t>profiles</a:t>
            </a:r>
            <a:r>
              <a:rPr lang="zh-CN" altLang="en-US" sz="1800" smtClean="0"/>
              <a:t>：个性配置，需要在</a:t>
            </a:r>
            <a:r>
              <a:rPr lang="en-US" altLang="zh-CN" sz="1800" smtClean="0"/>
              <a:t>Activation</a:t>
            </a:r>
            <a:r>
              <a:rPr lang="zh-CN" altLang="en-US" sz="1800" smtClean="0"/>
              <a:t>标签中激活</a:t>
            </a:r>
            <a:endParaRPr lang="en-US" altLang="zh-CN" sz="1800" smtClean="0"/>
          </a:p>
          <a:p>
            <a:pPr indent="0">
              <a:buNone/>
            </a:pPr>
            <a:r>
              <a:rPr lang="en-US" altLang="zh-CN" sz="1800" smtClean="0"/>
              <a:t>activeProfiles</a:t>
            </a:r>
            <a:r>
              <a:rPr lang="zh-CN" altLang="en-US" sz="1800" smtClean="0"/>
              <a:t>：表示激活的</a:t>
            </a:r>
            <a:r>
              <a:rPr lang="en-US" altLang="zh-CN" sz="1800" smtClean="0"/>
              <a:t>profile</a:t>
            </a:r>
            <a:endParaRPr lang="zh-CN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Maven</a:t>
            </a:r>
            <a:r>
              <a:rPr lang="zh-CN" altLang="en-US" smtClean="0"/>
              <a:t>仓库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zh-CN" altLang="en-US" smtClean="0"/>
              <a:t>远程公用仓库</a:t>
            </a:r>
            <a:endParaRPr lang="en-US" altLang="zh-CN" smtClean="0"/>
          </a:p>
          <a:p>
            <a:pPr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sz="2000" smtClean="0"/>
              <a:t>Maven</a:t>
            </a:r>
            <a:r>
              <a:rPr lang="zh-CN" altLang="en-US" sz="2000" smtClean="0"/>
              <a:t>内置了远程公用仓库：</a:t>
            </a:r>
            <a:r>
              <a:rPr lang="en-US" altLang="zh-CN" sz="2000" smtClean="0">
                <a:solidFill>
                  <a:srgbClr val="0070C0"/>
                </a:solidFill>
              </a:rPr>
              <a:t>http://repo1.maven.org/maven2</a:t>
            </a:r>
          </a:p>
          <a:p>
            <a:pPr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000" smtClean="0"/>
              <a:t>这个公共仓库是由</a:t>
            </a:r>
            <a:r>
              <a:rPr lang="en-US" altLang="zh-CN" sz="2000" smtClean="0"/>
              <a:t>Maven</a:t>
            </a:r>
            <a:r>
              <a:rPr lang="zh-CN" altLang="en-US" sz="2000" smtClean="0"/>
              <a:t>自己维护，里面有大量的常用类库，并包含了世界上大部分流行的开源项目构件。目前是以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为主。</a:t>
            </a:r>
            <a:endParaRPr lang="en-US" altLang="zh-CN" sz="2000" smtClean="0"/>
          </a:p>
          <a:p>
            <a:pPr>
              <a:lnSpc>
                <a:spcPct val="110000"/>
              </a:lnSpc>
            </a:pPr>
            <a:r>
              <a:rPr lang="zh-CN" altLang="en-US" smtClean="0"/>
              <a:t>内部中心仓库</a:t>
            </a:r>
            <a:endParaRPr lang="en-US" altLang="zh-CN" smtClean="0"/>
          </a:p>
          <a:p>
            <a:pPr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000" smtClean="0"/>
              <a:t>也称私有共享仓库</a:t>
            </a:r>
            <a:r>
              <a:rPr lang="en-US" altLang="zh-CN" sz="2000" smtClean="0"/>
              <a:t>(</a:t>
            </a:r>
            <a:r>
              <a:rPr lang="zh-CN" altLang="en-US" sz="2000" smtClean="0"/>
              <a:t>私服</a:t>
            </a:r>
            <a:r>
              <a:rPr lang="en-US" altLang="zh-CN" sz="2000" smtClean="0"/>
              <a:t>)</a:t>
            </a:r>
            <a:r>
              <a:rPr lang="zh-CN" altLang="en-US" sz="2000" smtClean="0"/>
              <a:t>。一般是由公司自己设立的，只为本公司内部共享使用。它既可以作为公司内部构件协作和存档，也可作为公用类库镜像缓存，减少在外部访问和下载的频率。</a:t>
            </a:r>
            <a:endParaRPr lang="en-US" altLang="zh-CN" sz="2000" smtClean="0"/>
          </a:p>
          <a:p>
            <a:pPr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sz="2000" smtClean="0"/>
              <a:t>Nexus</a:t>
            </a:r>
            <a:r>
              <a:rPr lang="zh-CN" altLang="en-US" sz="2000" smtClean="0"/>
              <a:t>和</a:t>
            </a:r>
            <a:r>
              <a:rPr lang="en-US" altLang="zh-CN" sz="2000" smtClean="0"/>
              <a:t>Artifactory</a:t>
            </a:r>
            <a:r>
              <a:rPr lang="zh-CN" altLang="en-US" sz="2000" smtClean="0"/>
              <a:t>均可搭建仓库服务器。但后者支持</a:t>
            </a:r>
            <a:r>
              <a:rPr lang="en-US" altLang="zh-CN" sz="2000" smtClean="0"/>
              <a:t>LDAP</a:t>
            </a:r>
            <a:r>
              <a:rPr lang="zh-CN" altLang="en-US" sz="2000" smtClean="0"/>
              <a:t>认证，这样就可以将私有仓库的认证集成到公司已经有的</a:t>
            </a:r>
            <a:r>
              <a:rPr lang="en-US" altLang="zh-CN" sz="2000" smtClean="0"/>
              <a:t>LDAP</a:t>
            </a:r>
            <a:r>
              <a:rPr lang="zh-CN" altLang="en-US" sz="2000" smtClean="0"/>
              <a:t>认证服务器。</a:t>
            </a:r>
            <a:endParaRPr lang="en-US" altLang="zh-CN" sz="2000" smtClean="0"/>
          </a:p>
          <a:p>
            <a:pPr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000" smtClean="0"/>
              <a:t>内部中心库又可以连接第三方库，例如</a:t>
            </a:r>
            <a:r>
              <a:rPr lang="en-US" altLang="zh-CN" sz="2000" smtClean="0"/>
              <a:t>Jboss</a:t>
            </a:r>
            <a:r>
              <a:rPr lang="zh-CN" altLang="en-US" sz="2000" smtClean="0"/>
              <a:t>中心库、</a:t>
            </a:r>
            <a:r>
              <a:rPr lang="en-US" altLang="zh-CN" sz="2000" smtClean="0"/>
              <a:t>Spring</a:t>
            </a:r>
            <a:r>
              <a:rPr lang="zh-CN" altLang="en-US" sz="2000" smtClean="0"/>
              <a:t>中心库，以随时获得最新版本的第三方构件。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Maven</a:t>
            </a:r>
            <a:r>
              <a:rPr lang="zh-CN" altLang="en-US" smtClean="0"/>
              <a:t>仓库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mtClean="0"/>
              <a:t>本地仓库</a:t>
            </a:r>
            <a:endParaRPr lang="en-US" altLang="zh-CN" smtClean="0"/>
          </a:p>
          <a:p>
            <a:pPr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sz="2000" smtClean="0"/>
              <a:t>Maven</a:t>
            </a:r>
            <a:r>
              <a:rPr lang="zh-CN" altLang="en-US" sz="2000" smtClean="0"/>
              <a:t>会将工程中依赖的构件</a:t>
            </a:r>
            <a:r>
              <a:rPr lang="en-US" altLang="zh-CN" sz="2000" smtClean="0"/>
              <a:t>(Jar</a:t>
            </a:r>
            <a:r>
              <a:rPr lang="zh-CN" altLang="en-US" sz="2000" smtClean="0"/>
              <a:t>包</a:t>
            </a:r>
            <a:r>
              <a:rPr lang="en-US" altLang="zh-CN" sz="2000" smtClean="0"/>
              <a:t>)</a:t>
            </a:r>
            <a:r>
              <a:rPr lang="zh-CN" altLang="en-US" sz="2000" smtClean="0"/>
              <a:t>从远程下载到本机一个目录下管理，通常默认在</a:t>
            </a:r>
            <a:r>
              <a:rPr lang="en-US" altLang="zh-CN" sz="2000" smtClean="0"/>
              <a:t>$user.home/.m2/repository</a:t>
            </a:r>
            <a:r>
              <a:rPr lang="zh-CN" altLang="en-US" sz="2000" smtClean="0"/>
              <a:t>下。</a:t>
            </a:r>
            <a:endParaRPr lang="en-US" altLang="zh-CN" sz="2000" smtClean="0"/>
          </a:p>
          <a:p>
            <a:pPr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000" smtClean="0"/>
              <a:t>自</a:t>
            </a:r>
            <a:r>
              <a:rPr lang="en-US" altLang="zh-CN" sz="2000" smtClean="0"/>
              <a:t>Maven2</a:t>
            </a:r>
            <a:r>
              <a:rPr lang="zh-CN" altLang="en-US" sz="2000" smtClean="0"/>
              <a:t>以后，构件的存储方式通常是</a:t>
            </a:r>
            <a:r>
              <a:rPr lang="en-US" altLang="zh-CN" sz="2000" smtClean="0"/>
              <a:t>groupId/artifactId/version/*.jar</a:t>
            </a:r>
          </a:p>
          <a:p>
            <a:pPr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000" smtClean="0">
                <a:solidFill>
                  <a:srgbClr val="0070C0"/>
                </a:solidFill>
              </a:rPr>
              <a:t>修改本地库位置：</a:t>
            </a:r>
            <a:r>
              <a:rPr lang="zh-CN" altLang="en-US" sz="2000" smtClean="0"/>
              <a:t>在</a:t>
            </a:r>
            <a:r>
              <a:rPr lang="en-US" altLang="zh-CN" sz="2000" smtClean="0"/>
              <a:t>$M2_HOME/conf/setting.xml</a:t>
            </a:r>
            <a:r>
              <a:rPr lang="zh-CN" altLang="en-US" sz="2000" smtClean="0"/>
              <a:t>文件的</a:t>
            </a:r>
            <a:r>
              <a:rPr lang="en-US" altLang="zh-CN" sz="2000" smtClean="0"/>
              <a:t>&lt;localRepository&gt;</a:t>
            </a:r>
            <a:r>
              <a:rPr lang="zh-CN" altLang="en-US" sz="2000" smtClean="0"/>
              <a:t>元素中指定路径，例如：</a:t>
            </a:r>
            <a:r>
              <a:rPr lang="en-US" altLang="zh-CN" sz="1900" smtClean="0">
                <a:solidFill>
                  <a:srgbClr val="FF0000"/>
                </a:solidFill>
              </a:rPr>
              <a:t>&lt;localRepository&gt;D:/my_repository&lt;/localRepository&gt;</a:t>
            </a:r>
          </a:p>
          <a:p>
            <a:pPr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000" smtClean="0">
                <a:solidFill>
                  <a:srgbClr val="0070C0"/>
                </a:solidFill>
              </a:rPr>
              <a:t>指定五八同城公司内部中心库：</a:t>
            </a:r>
            <a:endParaRPr lang="en-US" altLang="zh-CN" sz="2000" smtClean="0">
              <a:solidFill>
                <a:srgbClr val="0070C0"/>
              </a:solidFill>
            </a:endParaRPr>
          </a:p>
          <a:p>
            <a:pPr indent="0">
              <a:lnSpc>
                <a:spcPct val="110000"/>
              </a:lnSpc>
              <a:spcBef>
                <a:spcPts val="1200"/>
              </a:spcBef>
              <a:buNone/>
            </a:pPr>
            <a:endParaRPr lang="en-US" altLang="zh-CN" sz="20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Maven</a:t>
            </a:r>
            <a:r>
              <a:rPr lang="zh-CN" altLang="en-US" b="1" smtClean="0"/>
              <a:t>常用命令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smtClean="0"/>
              <a:t>检测</a:t>
            </a:r>
            <a:r>
              <a:rPr lang="en-US" altLang="zh-CN" sz="2000" smtClean="0"/>
              <a:t>Maven</a:t>
            </a:r>
            <a:r>
              <a:rPr lang="zh-CN" altLang="en-US" sz="2000" smtClean="0"/>
              <a:t>、</a:t>
            </a:r>
            <a:r>
              <a:rPr lang="en-US" altLang="zh-CN" sz="2000" smtClean="0"/>
              <a:t>JDK</a:t>
            </a:r>
            <a:r>
              <a:rPr lang="zh-CN" altLang="en-US" sz="2000" smtClean="0"/>
              <a:t>版本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–v  </a:t>
            </a:r>
            <a:r>
              <a:rPr lang="zh-CN" altLang="en-US" sz="2000" smtClean="0">
                <a:solidFill>
                  <a:schemeClr val="bg1">
                    <a:lumMod val="75000"/>
                  </a:schemeClr>
                </a:solidFill>
              </a:rPr>
              <a:t>或者</a:t>
            </a:r>
            <a:r>
              <a:rPr lang="zh-CN" altLang="en-US" sz="2000" smtClean="0"/>
              <a:t>  </a:t>
            </a:r>
            <a:r>
              <a:rPr lang="en-US" altLang="zh-CN" sz="2000" smtClean="0">
                <a:solidFill>
                  <a:srgbClr val="FF0000"/>
                </a:solidFill>
              </a:rPr>
              <a:t>mvn -version</a:t>
            </a:r>
          </a:p>
          <a:p>
            <a:r>
              <a:rPr lang="zh-CN" altLang="en-US" sz="2000" smtClean="0"/>
              <a:t>获取帮助选项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–h  </a:t>
            </a:r>
            <a:r>
              <a:rPr lang="zh-CN" altLang="en-US" sz="2000" smtClean="0">
                <a:solidFill>
                  <a:schemeClr val="bg1">
                    <a:lumMod val="75000"/>
                  </a:schemeClr>
                </a:solidFill>
              </a:rPr>
              <a:t>或者</a:t>
            </a:r>
            <a:r>
              <a:rPr lang="zh-CN" altLang="en-US" sz="2000" smtClean="0"/>
              <a:t>  </a:t>
            </a:r>
            <a:r>
              <a:rPr lang="en-US" altLang="zh-CN" sz="2000" smtClean="0">
                <a:solidFill>
                  <a:srgbClr val="FF0000"/>
                </a:solidFill>
              </a:rPr>
              <a:t>mvn –help</a:t>
            </a:r>
          </a:p>
          <a:p>
            <a:r>
              <a:rPr lang="zh-CN" altLang="en-US" sz="2000" smtClean="0"/>
              <a:t>显示详细错误信息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–e</a:t>
            </a:r>
          </a:p>
          <a:p>
            <a:r>
              <a:rPr lang="zh-CN" altLang="en-US" sz="2000" smtClean="0"/>
              <a:t>创建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项目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archetype:create </a:t>
            </a:r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   -DgroupId=${groupId} </a:t>
            </a:r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   -DartifactId=${artifactId}</a:t>
            </a:r>
          </a:p>
          <a:p>
            <a:pPr indent="0">
              <a:buNone/>
            </a:pPr>
            <a:r>
              <a:rPr lang="zh-CN" altLang="en-US" sz="2000" smtClean="0">
                <a:solidFill>
                  <a:schemeClr val="bg1">
                    <a:lumMod val="50000"/>
                  </a:schemeClr>
                </a:solidFill>
              </a:rPr>
              <a:t>示例：</a:t>
            </a:r>
            <a:endParaRPr lang="en-US" altLang="zh-CN" sz="2000" smtClean="0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None/>
            </a:pPr>
            <a:r>
              <a:rPr lang="en-US" altLang="zh-CN" sz="2000" smtClean="0"/>
              <a:t>mvn archetype:create </a:t>
            </a:r>
          </a:p>
          <a:p>
            <a:pPr indent="0">
              <a:buNone/>
            </a:pPr>
            <a:r>
              <a:rPr lang="en-US" altLang="zh-CN" sz="2000" smtClean="0"/>
              <a:t>    -DgroupId=com.howsun </a:t>
            </a:r>
          </a:p>
          <a:p>
            <a:pPr indent="0">
              <a:buNone/>
            </a:pPr>
            <a:r>
              <a:rPr lang="en-US" altLang="zh-CN" sz="2000" smtClean="0"/>
              <a:t>    -DartifactId=myApp</a:t>
            </a:r>
          </a:p>
          <a:p>
            <a:pPr indent="0">
              <a:buNone/>
            </a:pPr>
            <a:r>
              <a:rPr lang="en-US" altLang="zh-CN" sz="2000" smtClean="0"/>
              <a:t>    -Dversion=0.1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16624"/>
          </a:xfrm>
        </p:spPr>
        <p:txBody>
          <a:bodyPr>
            <a:normAutofit/>
          </a:bodyPr>
          <a:lstStyle/>
          <a:p>
            <a:r>
              <a:rPr lang="zh-CN" altLang="en-US" sz="2000" smtClean="0"/>
              <a:t>创建</a:t>
            </a:r>
            <a:r>
              <a:rPr lang="en-US" altLang="zh-CN" sz="2000" smtClean="0"/>
              <a:t>Web</a:t>
            </a:r>
            <a:r>
              <a:rPr lang="zh-CN" altLang="en-US" sz="2000" smtClean="0"/>
              <a:t>项目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  </a:t>
            </a:r>
            <a:r>
              <a:rPr lang="en-US" altLang="zh-CN" sz="2000" smtClean="0">
                <a:solidFill>
                  <a:srgbClr val="FF0000"/>
                </a:solidFill>
              </a:rPr>
              <a:t>mvn archetype:create</a:t>
            </a:r>
            <a:br>
              <a:rPr lang="en-US" altLang="zh-CN" sz="2000" smtClean="0">
                <a:solidFill>
                  <a:srgbClr val="FF0000"/>
                </a:solidFill>
              </a:rPr>
            </a:br>
            <a:r>
              <a:rPr lang="en-US" altLang="zh-CN" sz="2000" smtClean="0">
                <a:solidFill>
                  <a:srgbClr val="FF0000"/>
                </a:solidFill>
              </a:rPr>
              <a:t>    -DgroupId=${packageName}   </a:t>
            </a:r>
            <a:br>
              <a:rPr lang="en-US" altLang="zh-CN" sz="2000" smtClean="0">
                <a:solidFill>
                  <a:srgbClr val="FF0000"/>
                </a:solidFill>
              </a:rPr>
            </a:br>
            <a:r>
              <a:rPr lang="en-US" altLang="zh-CN" sz="2000" smtClean="0">
                <a:solidFill>
                  <a:srgbClr val="FF0000"/>
                </a:solidFill>
              </a:rPr>
              <a:t>    -DartifactId=${webappName}</a:t>
            </a:r>
            <a:br>
              <a:rPr lang="en-US" altLang="zh-CN" sz="2000" smtClean="0">
                <a:solidFill>
                  <a:srgbClr val="FF0000"/>
                </a:solidFill>
              </a:rPr>
            </a:br>
            <a:r>
              <a:rPr lang="en-US" altLang="zh-CN" sz="2000" smtClean="0">
                <a:solidFill>
                  <a:srgbClr val="FF0000"/>
                </a:solidFill>
              </a:rPr>
              <a:t>    -DarchetypeArtifactId=maven-archetype-webapp</a:t>
            </a:r>
          </a:p>
          <a:p>
            <a:pPr>
              <a:spcBef>
                <a:spcPts val="1200"/>
              </a:spcBef>
            </a:pPr>
            <a:r>
              <a:rPr lang="zh-CN" altLang="en-US" sz="2000" smtClean="0"/>
              <a:t>创建其它项目</a:t>
            </a:r>
            <a:r>
              <a:rPr lang="en-US" altLang="zh-CN" sz="2000" smtClean="0"/>
              <a:t>(</a:t>
            </a:r>
            <a:r>
              <a:rPr lang="zh-CN" altLang="en-US" sz="2000" smtClean="0"/>
              <a:t>例如</a:t>
            </a:r>
            <a:r>
              <a:rPr lang="en-US" altLang="zh-CN" sz="2000" smtClean="0"/>
              <a:t>SSH</a:t>
            </a:r>
            <a:r>
              <a:rPr lang="zh-CN" altLang="en-US" sz="2000" smtClean="0"/>
              <a:t>、</a:t>
            </a:r>
            <a:r>
              <a:rPr lang="en-US" altLang="zh-CN" sz="2000" smtClean="0"/>
              <a:t>JPA</a:t>
            </a:r>
            <a:r>
              <a:rPr lang="zh-CN" altLang="en-US" sz="2000" smtClean="0"/>
              <a:t>、</a:t>
            </a:r>
            <a:r>
              <a:rPr lang="en-US" altLang="zh-CN" sz="2000" smtClean="0"/>
              <a:t>JSF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Seam…)</a:t>
            </a:r>
          </a:p>
          <a:p>
            <a:pPr>
              <a:buNone/>
            </a:pPr>
            <a:r>
              <a:rPr lang="en-US" altLang="zh-CN" sz="2000" smtClean="0"/>
              <a:t>  </a:t>
            </a:r>
            <a:r>
              <a:rPr lang="en-US" altLang="zh-CN" sz="2000" smtClean="0">
                <a:solidFill>
                  <a:srgbClr val="FF0000"/>
                </a:solidFill>
              </a:rPr>
              <a:t>mvn archetype:generate</a:t>
            </a:r>
          </a:p>
          <a:p>
            <a:pPr>
              <a:buNone/>
            </a:pPr>
            <a:r>
              <a:rPr lang="en-US" altLang="zh-CN" sz="2000" smtClean="0"/>
              <a:t>  </a:t>
            </a:r>
            <a:r>
              <a:rPr lang="zh-CN" altLang="en-US" sz="2000" smtClean="0">
                <a:solidFill>
                  <a:schemeClr val="bg1">
                    <a:lumMod val="65000"/>
                  </a:schemeClr>
                </a:solidFill>
              </a:rPr>
              <a:t>然后根据提示选择项目骨架、</a:t>
            </a:r>
            <a:r>
              <a:rPr lang="en-US" altLang="zh-CN" sz="2000" smtClean="0">
                <a:solidFill>
                  <a:schemeClr val="bg1">
                    <a:lumMod val="65000"/>
                  </a:schemeClr>
                </a:solidFill>
              </a:rPr>
              <a:t>groupid</a:t>
            </a:r>
            <a:r>
              <a:rPr lang="zh-CN" altLang="en-US" sz="2000" smtClean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sz="2000" smtClean="0">
                <a:solidFill>
                  <a:schemeClr val="bg1">
                    <a:lumMod val="65000"/>
                  </a:schemeClr>
                </a:solidFill>
              </a:rPr>
              <a:t>artifactid</a:t>
            </a:r>
            <a:r>
              <a:rPr lang="zh-CN" altLang="en-US" sz="2000" smtClean="0">
                <a:solidFill>
                  <a:schemeClr val="bg1">
                    <a:lumMod val="65000"/>
                  </a:schemeClr>
                </a:solidFill>
              </a:rPr>
              <a:t>、版本号</a:t>
            </a:r>
            <a:r>
              <a:rPr lang="en-US" altLang="zh-CN" sz="200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pPr>
              <a:buNone/>
            </a:pPr>
            <a:r>
              <a:rPr lang="en-US" altLang="zh-CN" sz="2000" smtClean="0">
                <a:solidFill>
                  <a:schemeClr val="bg1">
                    <a:lumMod val="65000"/>
                  </a:schemeClr>
                </a:solidFill>
              </a:rPr>
              <a:t>  Maven3</a:t>
            </a:r>
            <a:r>
              <a:rPr lang="zh-CN" altLang="en-US" sz="2000" smtClean="0">
                <a:solidFill>
                  <a:schemeClr val="bg1">
                    <a:lumMod val="65000"/>
                  </a:schemeClr>
                </a:solidFill>
              </a:rPr>
              <a:t>已有上百个项目骨架</a:t>
            </a:r>
            <a:endParaRPr lang="en-US" altLang="zh-CN" sz="200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smtClean="0"/>
              <a:t>转换成</a:t>
            </a:r>
            <a:r>
              <a:rPr lang="en-US" altLang="zh-CN" sz="2000" smtClean="0"/>
              <a:t>Eclipse</a:t>
            </a:r>
            <a:r>
              <a:rPr lang="zh-CN" altLang="en-US" sz="2000" smtClean="0"/>
              <a:t>工程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eclipse:eclipse</a:t>
            </a:r>
          </a:p>
          <a:p>
            <a:pPr indent="0"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mvn eclipse:clean  </a:t>
            </a:r>
            <a:r>
              <a:rPr lang="en-US" altLang="zh-CN" sz="1800" smtClean="0"/>
              <a:t>//</a:t>
            </a:r>
            <a:r>
              <a:rPr lang="zh-CN" altLang="en-US" sz="1800" smtClean="0">
                <a:solidFill>
                  <a:srgbClr val="00B050"/>
                </a:solidFill>
              </a:rPr>
              <a:t>清除</a:t>
            </a:r>
            <a:r>
              <a:rPr lang="en-US" altLang="zh-CN" sz="1800" smtClean="0">
                <a:solidFill>
                  <a:srgbClr val="00B050"/>
                </a:solidFill>
              </a:rPr>
              <a:t>Eclipse</a:t>
            </a:r>
            <a:r>
              <a:rPr lang="zh-CN" altLang="en-US" sz="1800" smtClean="0">
                <a:solidFill>
                  <a:srgbClr val="00B050"/>
                </a:solidFill>
              </a:rPr>
              <a:t>设置信息</a:t>
            </a:r>
            <a:endParaRPr lang="en-US" altLang="zh-CN" sz="1800" smtClean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smtClean="0"/>
              <a:t>转换成</a:t>
            </a:r>
            <a:r>
              <a:rPr lang="en-US" altLang="zh-CN" sz="2000" smtClean="0"/>
              <a:t>idea</a:t>
            </a:r>
            <a:r>
              <a:rPr lang="zh-CN" altLang="en-US" sz="2000" smtClean="0"/>
              <a:t>项目：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idea:idea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endParaRPr lang="en-US" altLang="zh-CN" sz="20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166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smtClean="0"/>
              <a:t>编译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compile</a:t>
            </a:r>
          </a:p>
          <a:p>
            <a:r>
              <a:rPr lang="zh-CN" altLang="en-US" sz="2000" smtClean="0"/>
              <a:t>编译测试代码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test-compile</a:t>
            </a:r>
          </a:p>
          <a:p>
            <a:r>
              <a:rPr lang="zh-CN" altLang="en-US" sz="2000" smtClean="0"/>
              <a:t>产生</a:t>
            </a:r>
            <a:r>
              <a:rPr lang="en-US" altLang="zh-CN" sz="2000" smtClean="0"/>
              <a:t>Site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site</a:t>
            </a:r>
          </a:p>
          <a:p>
            <a:r>
              <a:rPr lang="zh-CN" altLang="en-US" sz="2000" smtClean="0"/>
              <a:t>测试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test  </a:t>
            </a: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</a:rPr>
              <a:t>运行测试</a:t>
            </a:r>
            <a:endParaRPr lang="en-US" altLang="zh-CN" sz="2000" smtClean="0">
              <a:solidFill>
                <a:srgbClr val="00B050"/>
              </a:solidFill>
            </a:endParaRPr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test -Dtest=</a:t>
            </a:r>
            <a:r>
              <a:rPr lang="en-US" altLang="zh-CN" sz="2000" i="1" smtClean="0">
                <a:solidFill>
                  <a:srgbClr val="FF0000"/>
                </a:solidFill>
              </a:rPr>
              <a:t>${</a:t>
            </a:r>
            <a:r>
              <a:rPr lang="zh-CN" altLang="en-US" sz="2000" i="1" smtClean="0">
                <a:solidFill>
                  <a:srgbClr val="FF0000"/>
                </a:solidFill>
              </a:rPr>
              <a:t>类名</a:t>
            </a:r>
            <a:r>
              <a:rPr lang="en-US" altLang="zh-CN" sz="2000" i="1" smtClean="0">
                <a:solidFill>
                  <a:srgbClr val="FF0000"/>
                </a:solidFill>
              </a:rPr>
              <a:t>}</a:t>
            </a:r>
            <a:r>
              <a:rPr lang="en-US" altLang="zh-CN" sz="2000" smtClean="0">
                <a:solidFill>
                  <a:srgbClr val="FF0000"/>
                </a:solidFill>
              </a:rPr>
              <a:t> </a:t>
            </a: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</a:rPr>
              <a:t>单独运行测试类</a:t>
            </a:r>
            <a:endParaRPr lang="en-US" altLang="zh-CN" sz="2000" smtClean="0">
              <a:solidFill>
                <a:srgbClr val="00B050"/>
              </a:solidFill>
            </a:endParaRPr>
          </a:p>
          <a:p>
            <a:r>
              <a:rPr lang="zh-CN" altLang="en-US" sz="2000" smtClean="0"/>
              <a:t>清除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clean  </a:t>
            </a: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</a:rPr>
              <a:t>将清除原来编译的结果</a:t>
            </a:r>
          </a:p>
          <a:p>
            <a:r>
              <a:rPr lang="zh-CN" altLang="en-US" sz="2000" smtClean="0"/>
              <a:t>打包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package</a:t>
            </a:r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package –Dmaven.test.skip=true </a:t>
            </a: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</a:rPr>
              <a:t>打包时不执行测试</a:t>
            </a:r>
            <a:endParaRPr lang="en-US" altLang="zh-CN" sz="2000" smtClean="0">
              <a:solidFill>
                <a:srgbClr val="00B050"/>
              </a:solidFill>
            </a:endParaRPr>
          </a:p>
          <a:p>
            <a:r>
              <a:rPr lang="zh-CN" altLang="en-US" sz="2000" smtClean="0"/>
              <a:t>发布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install </a:t>
            </a: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</a:rPr>
              <a:t>将项目打包成构件安装到本地仓库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deploy  </a:t>
            </a: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</a:rPr>
              <a:t>发布到本地仓库或服务器</a:t>
            </a:r>
            <a:r>
              <a:rPr lang="en-US" altLang="zh-CN" sz="2000" smtClean="0">
                <a:solidFill>
                  <a:srgbClr val="00B050"/>
                </a:solidFill>
              </a:rPr>
              <a:t>(</a:t>
            </a:r>
            <a:r>
              <a:rPr lang="zh-CN" altLang="en-US" sz="2000" smtClean="0">
                <a:solidFill>
                  <a:srgbClr val="00B050"/>
                </a:solidFill>
              </a:rPr>
              <a:t>例如</a:t>
            </a:r>
            <a:r>
              <a:rPr lang="en-US" altLang="zh-CN" sz="2000" smtClean="0">
                <a:solidFill>
                  <a:srgbClr val="00B050"/>
                </a:solidFill>
              </a:rPr>
              <a:t>Tomcat</a:t>
            </a:r>
            <a:r>
              <a:rPr lang="zh-CN" altLang="en-US" sz="2000" smtClean="0">
                <a:solidFill>
                  <a:srgbClr val="00B050"/>
                </a:solidFill>
              </a:rPr>
              <a:t>、</a:t>
            </a:r>
            <a:r>
              <a:rPr lang="en-US" altLang="zh-CN" sz="2000" smtClean="0">
                <a:solidFill>
                  <a:srgbClr val="00B050"/>
                </a:solidFill>
              </a:rPr>
              <a:t>Jboss)</a:t>
            </a:r>
            <a:endParaRPr lang="en-US" altLang="zh-CN" sz="20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166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smtClean="0"/>
              <a:t>手动添加构件到仓库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install:install-file -Dfile=${jar</a:t>
            </a:r>
            <a:r>
              <a:rPr lang="zh-CN" altLang="en-US" sz="2000" smtClean="0">
                <a:solidFill>
                  <a:srgbClr val="FF0000"/>
                </a:solidFill>
              </a:rPr>
              <a:t>包文件位置</a:t>
            </a:r>
            <a:r>
              <a:rPr lang="en-US" altLang="zh-CN" sz="2000" smtClean="0">
                <a:solidFill>
                  <a:srgbClr val="FF0000"/>
                </a:solidFill>
              </a:rPr>
              <a:t>} -DgroupId=${groupId} -DartifactId=${artifactId} -Dversion=${</a:t>
            </a:r>
            <a:r>
              <a:rPr lang="zh-CN" altLang="en-US" sz="2000" smtClean="0">
                <a:solidFill>
                  <a:srgbClr val="FF0000"/>
                </a:solidFill>
              </a:rPr>
              <a:t>版本号</a:t>
            </a:r>
            <a:r>
              <a:rPr lang="en-US" altLang="zh-CN" sz="2000" smtClean="0">
                <a:solidFill>
                  <a:srgbClr val="FF0000"/>
                </a:solidFill>
              </a:rPr>
              <a:t>} -Dpackaging=jar -DgeneratePom=${</a:t>
            </a:r>
            <a:r>
              <a:rPr lang="zh-CN" altLang="en-US" sz="2000" smtClean="0">
                <a:solidFill>
                  <a:srgbClr val="FF0000"/>
                </a:solidFill>
              </a:rPr>
              <a:t>是否同时创建</a:t>
            </a:r>
            <a:r>
              <a:rPr lang="en-US" altLang="zh-CN" sz="2000" smtClean="0">
                <a:solidFill>
                  <a:srgbClr val="FF0000"/>
                </a:solidFill>
              </a:rPr>
              <a:t>pom</a:t>
            </a:r>
            <a:r>
              <a:rPr lang="zh-CN" altLang="en-US" sz="2000" smtClean="0">
                <a:solidFill>
                  <a:srgbClr val="FF0000"/>
                </a:solidFill>
              </a:rPr>
              <a:t>文件</a:t>
            </a:r>
            <a:r>
              <a:rPr lang="en-US" altLang="zh-CN" sz="2000" smtClean="0">
                <a:solidFill>
                  <a:srgbClr val="FF0000"/>
                </a:solidFill>
              </a:rPr>
              <a:t>}</a:t>
            </a:r>
            <a:endParaRPr lang="en-US" altLang="zh-CN" sz="2000" smtClean="0"/>
          </a:p>
          <a:p>
            <a:pPr>
              <a:lnSpc>
                <a:spcPct val="120000"/>
              </a:lnSpc>
            </a:pPr>
            <a:r>
              <a:rPr lang="zh-CN" altLang="en-US" sz="2000" smtClean="0"/>
              <a:t>复制依赖构件到相应目录</a:t>
            </a:r>
            <a:endParaRPr lang="en-US" altLang="zh-CN" sz="2000" smtClean="0"/>
          </a:p>
          <a:p>
            <a:pPr indent="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dependency:copy-dependencies -DoutputDirectory=</a:t>
            </a:r>
            <a:r>
              <a:rPr lang="en-US" altLang="zh-CN" sz="2000" i="1" smtClean="0">
                <a:solidFill>
                  <a:srgbClr val="FF0000"/>
                </a:solidFill>
              </a:rPr>
              <a:t>${</a:t>
            </a:r>
            <a:r>
              <a:rPr lang="zh-CN" altLang="en-US" sz="2000" i="1" smtClean="0">
                <a:solidFill>
                  <a:srgbClr val="FF0000"/>
                </a:solidFill>
              </a:rPr>
              <a:t>目标目录</a:t>
            </a:r>
            <a:r>
              <a:rPr lang="en-US" altLang="zh-CN" sz="2000" i="1" smtClean="0">
                <a:solidFill>
                  <a:srgbClr val="FF0000"/>
                </a:solidFill>
              </a:rPr>
              <a:t>} </a:t>
            </a:r>
            <a:r>
              <a:rPr lang="en-US" altLang="zh-CN" sz="2000" smtClean="0">
                <a:solidFill>
                  <a:srgbClr val="FF0000"/>
                </a:solidFill>
              </a:rPr>
              <a:t>-DexcludeScope=${scope} -Dsilent=true</a:t>
            </a:r>
          </a:p>
          <a:p>
            <a:pPr indent="0">
              <a:lnSpc>
                <a:spcPct val="120000"/>
              </a:lnSpc>
              <a:buNone/>
            </a:pPr>
            <a:r>
              <a:rPr lang="zh-CN" altLang="en-US" sz="2000" smtClean="0">
                <a:solidFill>
                  <a:schemeClr val="bg1">
                    <a:lumMod val="50000"/>
                  </a:schemeClr>
                </a:solidFill>
              </a:rPr>
              <a:t>示例：</a:t>
            </a:r>
            <a:endParaRPr lang="en-US" altLang="zh-CN" sz="2000" smtClean="0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000" smtClean="0"/>
              <a:t>mvn dependency:copy-dependencies </a:t>
            </a:r>
          </a:p>
          <a:p>
            <a:pPr indent="0">
              <a:lnSpc>
                <a:spcPct val="120000"/>
              </a:lnSpc>
              <a:buNone/>
            </a:pPr>
            <a:r>
              <a:rPr lang="en-US" altLang="zh-CN" sz="2000" smtClean="0"/>
              <a:t>   -DoutputDirectory=</a:t>
            </a:r>
            <a:r>
              <a:rPr lang="en-US" altLang="zh-CN" sz="2000" i="1" smtClean="0"/>
              <a:t>WebRoot/WEB-INF/lib </a:t>
            </a:r>
          </a:p>
          <a:p>
            <a:pPr indent="0">
              <a:lnSpc>
                <a:spcPct val="120000"/>
              </a:lnSpc>
              <a:buNone/>
            </a:pPr>
            <a:r>
              <a:rPr lang="en-US" altLang="zh-CN" sz="2000" i="1" smtClean="0"/>
              <a:t>   </a:t>
            </a:r>
            <a:r>
              <a:rPr lang="en-US" altLang="zh-CN" sz="2000" smtClean="0"/>
              <a:t>-Dsilent=true </a:t>
            </a:r>
          </a:p>
          <a:p>
            <a:pPr indent="0">
              <a:lnSpc>
                <a:spcPct val="120000"/>
              </a:lnSpc>
              <a:buNone/>
            </a:pPr>
            <a:r>
              <a:rPr lang="en-US" altLang="zh-CN" sz="2000" smtClean="0"/>
              <a:t>   -DincludeScope=runtime </a:t>
            </a:r>
          </a:p>
          <a:p>
            <a:pPr>
              <a:lnSpc>
                <a:spcPct val="120000"/>
              </a:lnSpc>
            </a:pPr>
            <a:r>
              <a:rPr lang="zh-CN" altLang="en-US" sz="2000" smtClean="0"/>
              <a:t>显示一个插件的详细信息</a:t>
            </a:r>
            <a:r>
              <a:rPr lang="en-US" altLang="zh-CN" sz="2000" smtClean="0">
                <a:solidFill>
                  <a:schemeClr val="bg1">
                    <a:lumMod val="50000"/>
                  </a:schemeClr>
                </a:solidFill>
              </a:rPr>
              <a:t>(configuration, goals</a:t>
            </a:r>
            <a:r>
              <a:rPr lang="zh-CN" altLang="en-US" sz="2000" smtClean="0">
                <a:solidFill>
                  <a:schemeClr val="bg1">
                    <a:lumMod val="50000"/>
                  </a:schemeClr>
                </a:solidFill>
              </a:rPr>
              <a:t>等</a:t>
            </a:r>
            <a:r>
              <a:rPr lang="en-US" altLang="zh-CN" sz="2000" smtClean="0">
                <a:solidFill>
                  <a:schemeClr val="bg1">
                    <a:lumMod val="50000"/>
                  </a:schemeClr>
                </a:solidFill>
              </a:rPr>
              <a:t>):</a:t>
            </a:r>
          </a:p>
          <a:p>
            <a:pPr indent="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mvn help:describe -Dplugin=</a:t>
            </a:r>
            <a:r>
              <a:rPr lang="en-US" altLang="zh-CN" sz="1800" i="1" smtClean="0">
                <a:solidFill>
                  <a:srgbClr val="FF0000"/>
                </a:solidFill>
              </a:rPr>
              <a:t>pluginName</a:t>
            </a:r>
            <a:r>
              <a:rPr lang="en-US" altLang="zh-CN" sz="1800" smtClean="0">
                <a:solidFill>
                  <a:srgbClr val="FF0000"/>
                </a:solidFill>
              </a:rPr>
              <a:t> -Ddetail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pom.xml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mtClean="0"/>
              <a:t>是</a:t>
            </a:r>
            <a:r>
              <a:rPr lang="en-US" altLang="zh-CN" smtClean="0"/>
              <a:t>Maven</a:t>
            </a:r>
            <a:r>
              <a:rPr lang="zh-CN" altLang="en-US" smtClean="0"/>
              <a:t>项目的核心配置文件，位于每个工程的根目录，指示</a:t>
            </a:r>
            <a:r>
              <a:rPr lang="en-US" altLang="zh-CN" smtClean="0"/>
              <a:t>Maven</a:t>
            </a:r>
            <a:r>
              <a:rPr lang="zh-CN" altLang="en-US" smtClean="0"/>
              <a:t>工作的元数据文件。</a:t>
            </a:r>
            <a:endParaRPr lang="en-US" altLang="zh-CN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mtClean="0"/>
              <a:t>节点介绍 </a:t>
            </a:r>
          </a:p>
          <a:p>
            <a:pPr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mtClean="0"/>
              <a:t>&lt;project &gt; </a:t>
            </a:r>
            <a:r>
              <a:rPr lang="zh-CN" altLang="en-US" smtClean="0"/>
              <a:t>：文件的根节点 </a:t>
            </a:r>
            <a:r>
              <a:rPr lang="en-US" altLang="zh-CN" smtClean="0"/>
              <a:t>.</a:t>
            </a:r>
            <a:br>
              <a:rPr lang="en-US" altLang="zh-CN" smtClean="0"/>
            </a:br>
            <a:r>
              <a:rPr lang="en-US" altLang="zh-CN" smtClean="0"/>
              <a:t>&lt;modelversion &gt; </a:t>
            </a:r>
            <a:r>
              <a:rPr lang="zh-CN" altLang="en-US" smtClean="0"/>
              <a:t>： </a:t>
            </a:r>
            <a:r>
              <a:rPr lang="en-US" altLang="zh-CN" smtClean="0"/>
              <a:t>pom.xml</a:t>
            </a:r>
            <a:r>
              <a:rPr lang="zh-CN" altLang="en-US" smtClean="0"/>
              <a:t>使用的对象模型版本 </a:t>
            </a:r>
            <a:r>
              <a:rPr lang="en-US" altLang="zh-CN" smtClean="0"/>
              <a:t>.</a:t>
            </a:r>
            <a:br>
              <a:rPr lang="en-US" altLang="zh-CN" smtClean="0"/>
            </a:br>
            <a:r>
              <a:rPr lang="en-US" altLang="zh-CN" smtClean="0"/>
              <a:t>&lt;groupId &gt; </a:t>
            </a:r>
            <a:r>
              <a:rPr lang="zh-CN" altLang="en-US" smtClean="0"/>
              <a:t>：创建项目的组织或团体的唯一 </a:t>
            </a:r>
            <a:r>
              <a:rPr lang="en-US" altLang="zh-CN" smtClean="0"/>
              <a:t>Id.</a:t>
            </a:r>
            <a:br>
              <a:rPr lang="en-US" altLang="zh-CN" smtClean="0"/>
            </a:br>
            <a:r>
              <a:rPr lang="en-US" altLang="zh-CN" smtClean="0"/>
              <a:t>&lt;artifactId &gt; </a:t>
            </a:r>
            <a:r>
              <a:rPr lang="zh-CN" altLang="en-US" smtClean="0"/>
              <a:t>：项目的唯一 </a:t>
            </a:r>
            <a:r>
              <a:rPr lang="en-US" altLang="zh-CN" smtClean="0"/>
              <a:t>Id, </a:t>
            </a:r>
            <a:r>
              <a:rPr lang="zh-CN" altLang="en-US" smtClean="0"/>
              <a:t>可视为项目名 </a:t>
            </a:r>
            <a:r>
              <a:rPr lang="en-US" altLang="zh-CN" smtClean="0"/>
              <a:t>.</a:t>
            </a:r>
            <a:br>
              <a:rPr lang="en-US" altLang="zh-CN" smtClean="0"/>
            </a:br>
            <a:r>
              <a:rPr lang="en-US" altLang="zh-CN" smtClean="0"/>
              <a:t>&lt;packaging &gt; </a:t>
            </a:r>
            <a:r>
              <a:rPr lang="zh-CN" altLang="en-US" smtClean="0"/>
              <a:t>：打包类型，一般有</a:t>
            </a:r>
            <a:r>
              <a:rPr lang="en-US" altLang="zh-CN" smtClean="0"/>
              <a:t>JAR,WAR,EAR </a:t>
            </a:r>
            <a:r>
              <a:rPr lang="zh-CN" altLang="en-US" smtClean="0"/>
              <a:t>等 </a:t>
            </a:r>
            <a:br>
              <a:rPr lang="zh-CN" altLang="en-US" smtClean="0"/>
            </a:br>
            <a:r>
              <a:rPr lang="en-US" altLang="zh-CN" smtClean="0"/>
              <a:t>&lt;version &gt; </a:t>
            </a:r>
            <a:r>
              <a:rPr lang="zh-CN" altLang="en-US" smtClean="0"/>
              <a:t>：产品的版本号 </a:t>
            </a:r>
            <a:r>
              <a:rPr lang="en-US" altLang="zh-CN" smtClean="0"/>
              <a:t>.</a:t>
            </a:r>
            <a:br>
              <a:rPr lang="en-US" altLang="zh-CN" smtClean="0"/>
            </a:br>
            <a:r>
              <a:rPr lang="en-US" altLang="zh-CN" smtClean="0"/>
              <a:t>&lt;name &gt; </a:t>
            </a:r>
            <a:r>
              <a:rPr lang="zh-CN" altLang="en-US" smtClean="0"/>
              <a:t>：项目的显示名，常用于 </a:t>
            </a:r>
            <a:r>
              <a:rPr lang="en-US" altLang="zh-CN" smtClean="0"/>
              <a:t>Maven </a:t>
            </a:r>
            <a:r>
              <a:rPr lang="zh-CN" altLang="en-US" smtClean="0"/>
              <a:t>生成的文档。 </a:t>
            </a:r>
            <a:br>
              <a:rPr lang="zh-CN" altLang="en-US" smtClean="0"/>
            </a:br>
            <a:r>
              <a:rPr lang="en-US" altLang="zh-CN" smtClean="0"/>
              <a:t>&lt;url &gt; </a:t>
            </a:r>
            <a:r>
              <a:rPr lang="zh-CN" altLang="en-US" smtClean="0"/>
              <a:t>：组织的站点，常用于 </a:t>
            </a:r>
            <a:r>
              <a:rPr lang="en-US" altLang="zh-CN" smtClean="0"/>
              <a:t>Maven </a:t>
            </a:r>
            <a:r>
              <a:rPr lang="zh-CN" altLang="en-US" smtClean="0"/>
              <a:t>生成的文档。 </a:t>
            </a:r>
            <a:br>
              <a:rPr lang="zh-CN" altLang="en-US" smtClean="0"/>
            </a:br>
            <a:r>
              <a:rPr lang="en-US" altLang="zh-CN" smtClean="0"/>
              <a:t>&lt;description &gt; </a:t>
            </a:r>
            <a:r>
              <a:rPr lang="zh-CN" altLang="en-US" smtClean="0"/>
              <a:t>：项目描述，常用于 </a:t>
            </a:r>
            <a:r>
              <a:rPr lang="en-US" altLang="zh-CN" smtClean="0"/>
              <a:t>Maven </a:t>
            </a:r>
            <a:r>
              <a:rPr lang="zh-CN" altLang="en-US" smtClean="0"/>
              <a:t>生成的文档。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传统开发回顾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收集依赖构件到</a:t>
            </a:r>
            <a:r>
              <a:rPr lang="en-US" altLang="zh-CN" smtClean="0"/>
              <a:t>CLASSPATH</a:t>
            </a:r>
          </a:p>
          <a:p>
            <a:r>
              <a:rPr lang="zh-CN" altLang="en-US" smtClean="0"/>
              <a:t>编写源代码、配置信息</a:t>
            </a:r>
            <a:endParaRPr lang="en-US" altLang="zh-CN" smtClean="0"/>
          </a:p>
          <a:p>
            <a:r>
              <a:rPr lang="en-US" altLang="zh-CN" smtClean="0"/>
              <a:t>JavaC</a:t>
            </a:r>
            <a:r>
              <a:rPr lang="zh-CN" altLang="en-US" smtClean="0"/>
              <a:t>编译</a:t>
            </a:r>
            <a:endParaRPr lang="en-US" altLang="zh-CN" smtClean="0"/>
          </a:p>
          <a:p>
            <a:r>
              <a:rPr lang="zh-CN" altLang="en-US" smtClean="0"/>
              <a:t>单元测试</a:t>
            </a:r>
            <a:endParaRPr lang="en-US" altLang="zh-CN" smtClean="0"/>
          </a:p>
          <a:p>
            <a:r>
              <a:rPr lang="zh-CN" altLang="en-US" smtClean="0"/>
              <a:t>产品打包、发行</a:t>
            </a:r>
            <a:endParaRPr lang="en-US" altLang="zh-CN" smtClean="0"/>
          </a:p>
          <a:p>
            <a:r>
              <a:rPr lang="zh-CN" altLang="en-US" smtClean="0"/>
              <a:t>代码共享、储存，以及版本控制</a:t>
            </a:r>
            <a:endParaRPr lang="zh-CN" altLang="en-US"/>
          </a:p>
        </p:txBody>
      </p:sp>
      <p:sp>
        <p:nvSpPr>
          <p:cNvPr id="4" name="流程图: 多文档 3"/>
          <p:cNvSpPr/>
          <p:nvPr/>
        </p:nvSpPr>
        <p:spPr>
          <a:xfrm>
            <a:off x="5436096" y="2564904"/>
            <a:ext cx="3240360" cy="1872208"/>
          </a:xfrm>
          <a:prstGeom prst="flowChartMultidocument">
            <a:avLst/>
          </a:prstGeom>
          <a:solidFill>
            <a:srgbClr val="FFFFE5"/>
          </a:solidFill>
          <a:ln w="9525" cmpd="dbl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经常遇到哪些问题？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严重依赖</a:t>
            </a:r>
            <a:r>
              <a:rPr lang="en-US" altLang="zh-CN" smtClean="0">
                <a:solidFill>
                  <a:srgbClr val="FF0000"/>
                </a:solidFill>
              </a:rPr>
              <a:t>IDE</a:t>
            </a:r>
            <a:r>
              <a:rPr lang="zh-CN" altLang="en-US" smtClean="0">
                <a:solidFill>
                  <a:srgbClr val="FF0000"/>
                </a:solidFill>
              </a:rPr>
              <a:t>？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pom.xml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&lt;dependencies&gt;</a:t>
            </a:r>
            <a:r>
              <a:rPr lang="zh-CN" altLang="en-US" sz="2000" smtClean="0"/>
              <a:t>：构件依赖</a:t>
            </a:r>
            <a:endParaRPr lang="en-US" altLang="zh-CN" sz="2000" smtClean="0"/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smtClean="0"/>
              <a:t>&lt;parent&gt;</a:t>
            </a:r>
            <a:r>
              <a:rPr lang="zh-CN" altLang="en-US" sz="2000" smtClean="0"/>
              <a:t>：模型继承</a:t>
            </a:r>
            <a:endParaRPr lang="en-US" altLang="zh-CN" sz="2000" smtClean="0"/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smtClean="0"/>
              <a:t>&lt;dependencyManagement&gt;</a:t>
            </a:r>
            <a:r>
              <a:rPr lang="zh-CN" altLang="en-US" sz="2000" smtClean="0"/>
              <a:t>：依赖管理</a:t>
            </a:r>
            <a:endParaRPr lang="en-US" altLang="zh-CN" sz="2000" smtClean="0"/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smtClean="0"/>
              <a:t>&lt;reporting&gt;</a:t>
            </a:r>
            <a:r>
              <a:rPr lang="zh-CN" altLang="en-US" sz="2000" smtClean="0"/>
              <a:t>：创建报告</a:t>
            </a:r>
            <a:endParaRPr lang="en-US" altLang="zh-CN" sz="2000" smtClean="0"/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&lt;build&gt;</a:t>
            </a:r>
            <a:r>
              <a:rPr lang="zh-CN" altLang="en-US" sz="2000" smtClean="0"/>
              <a:t>：构建</a:t>
            </a:r>
            <a:endParaRPr lang="en-US" altLang="zh-CN" sz="2000" smtClean="0"/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smtClean="0"/>
              <a:t>&lt;repositories&gt;</a:t>
            </a:r>
            <a:r>
              <a:rPr lang="zh-CN" altLang="en-US" sz="2000" smtClean="0"/>
              <a:t>：引用第三方仓库</a:t>
            </a:r>
            <a:endParaRPr lang="en-US" altLang="zh-CN" sz="2000" smtClean="0"/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smtClean="0"/>
              <a:t>&lt;licenses&gt;</a:t>
            </a:r>
            <a:r>
              <a:rPr lang="zh-CN" altLang="en-US" sz="2000" smtClean="0"/>
              <a:t>：许可</a:t>
            </a:r>
            <a:endParaRPr lang="zh-CN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96950"/>
          </a:xfrm>
        </p:spPr>
        <p:txBody>
          <a:bodyPr/>
          <a:lstStyle/>
          <a:p>
            <a:pPr algn="l"/>
            <a:r>
              <a:rPr lang="en-US" altLang="zh-CN" smtClean="0"/>
              <a:t>POM</a:t>
            </a:r>
            <a:r>
              <a:rPr lang="zh-CN" altLang="en-US" smtClean="0"/>
              <a:t>全景图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7943344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Eclipse</a:t>
            </a:r>
            <a:r>
              <a:rPr lang="zh-CN" altLang="en-US" b="1" smtClean="0"/>
              <a:t>中使用</a:t>
            </a:r>
            <a:r>
              <a:rPr lang="en-US" altLang="zh-CN" b="1" smtClean="0"/>
              <a:t>Maven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为</a:t>
            </a:r>
            <a:r>
              <a:rPr lang="en-US" altLang="zh-CN" smtClean="0"/>
              <a:t>Eclipse</a:t>
            </a:r>
            <a:r>
              <a:rPr lang="zh-CN" altLang="en-US" smtClean="0"/>
              <a:t>提供</a:t>
            </a:r>
            <a:r>
              <a:rPr lang="en-US" altLang="zh-CN" smtClean="0"/>
              <a:t>JDK</a:t>
            </a:r>
            <a:r>
              <a:rPr lang="zh-CN" altLang="en-US" smtClean="0"/>
              <a:t>支持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z="2000" smtClean="0"/>
              <a:t>Eclipse</a:t>
            </a:r>
            <a:r>
              <a:rPr lang="zh-CN" altLang="en-US" sz="2000" smtClean="0"/>
              <a:t>是运行在</a:t>
            </a:r>
            <a:r>
              <a:rPr lang="en-US" altLang="zh-CN" sz="2000" smtClean="0"/>
              <a:t>JRE</a:t>
            </a:r>
            <a:r>
              <a:rPr lang="zh-CN" altLang="en-US" sz="2000" smtClean="0"/>
              <a:t>之上，但</a:t>
            </a:r>
            <a:r>
              <a:rPr lang="en-US" altLang="zh-CN" sz="2000" smtClean="0"/>
              <a:t>Maven</a:t>
            </a:r>
            <a:r>
              <a:rPr lang="zh-CN" altLang="en-US" sz="2000" smtClean="0"/>
              <a:t>需要</a:t>
            </a:r>
            <a:r>
              <a:rPr lang="en-US" altLang="zh-CN" sz="2000" smtClean="0"/>
              <a:t>JDK</a:t>
            </a:r>
            <a:r>
              <a:rPr lang="zh-CN" altLang="en-US" sz="2000" smtClean="0"/>
              <a:t>的一些支持，需要指定</a:t>
            </a:r>
            <a:r>
              <a:rPr lang="en-US" altLang="zh-CN" sz="2000" smtClean="0"/>
              <a:t>JDK</a:t>
            </a:r>
            <a:r>
              <a:rPr lang="zh-CN" altLang="en-US" sz="2000" smtClean="0"/>
              <a:t>，在</a:t>
            </a:r>
            <a:r>
              <a:rPr lang="en-US" altLang="zh-CN" sz="2000" smtClean="0"/>
              <a:t>Eclipse</a:t>
            </a:r>
            <a:r>
              <a:rPr lang="zh-CN" altLang="en-US" sz="2000" smtClean="0"/>
              <a:t>安装目录中的</a:t>
            </a:r>
            <a:r>
              <a:rPr lang="en-US" altLang="zh-CN" sz="2000" smtClean="0"/>
              <a:t>eclipse.ini</a:t>
            </a:r>
            <a:r>
              <a:rPr lang="zh-CN" altLang="en-US" sz="2000" smtClean="0"/>
              <a:t>文件中增加：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-vm</a:t>
            </a:r>
          </a:p>
          <a:p>
            <a:pPr marL="0" indent="0">
              <a:buNone/>
            </a:pPr>
            <a:r>
              <a:rPr lang="en-US" altLang="zh-CN" sz="2000" smtClean="0"/>
              <a:t>${%JAVA_HOME%\bin\javaw.exe}</a:t>
            </a:r>
          </a:p>
          <a:p>
            <a:pPr>
              <a:spcBef>
                <a:spcPts val="1200"/>
              </a:spcBef>
            </a:pPr>
            <a:r>
              <a:rPr lang="zh-CN" altLang="en-US" smtClean="0"/>
              <a:t>安装</a:t>
            </a:r>
            <a:r>
              <a:rPr lang="en-US" altLang="zh-CN" smtClean="0"/>
              <a:t>M2Eclipse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>
              <a:buFont typeface="Wingdings" pitchFamily="2" charset="2"/>
              <a:buChar char="Ø"/>
            </a:pPr>
            <a:r>
              <a:rPr lang="en-US" altLang="zh-CN" sz="2200" smtClean="0"/>
              <a:t>Help -&gt; InstallNewSoftware -&gt; Work with -&gt; Add</a:t>
            </a:r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核心组件：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Name</a:t>
            </a:r>
            <a:r>
              <a:rPr lang="zh-CN" altLang="en-US" sz="2000" smtClean="0"/>
              <a:t>：</a:t>
            </a:r>
            <a:r>
              <a:rPr lang="en-US" altLang="zh-CN" sz="2000" smtClean="0">
                <a:solidFill>
                  <a:srgbClr val="FF0000"/>
                </a:solidFill>
              </a:rPr>
              <a:t>m2e</a:t>
            </a:r>
          </a:p>
          <a:p>
            <a:pPr>
              <a:buNone/>
            </a:pPr>
            <a:r>
              <a:rPr lang="en-US" altLang="zh-CN" sz="2000" smtClean="0"/>
              <a:t>Location</a:t>
            </a:r>
            <a:r>
              <a:rPr lang="zh-CN" altLang="en-US" sz="2000" smtClean="0"/>
              <a:t>：</a:t>
            </a:r>
            <a:r>
              <a:rPr lang="en-US" altLang="zh-CN" sz="2000" smtClean="0">
                <a:solidFill>
                  <a:srgbClr val="FF0000"/>
                </a:solidFill>
              </a:rPr>
              <a:t>http://m2eclipse.sonatype.org/sites/m2e</a:t>
            </a:r>
          </a:p>
          <a:p>
            <a:pPr>
              <a:spcBef>
                <a:spcPts val="1200"/>
              </a:spcBef>
              <a:buNone/>
            </a:pPr>
            <a:r>
              <a:rPr lang="zh-CN" altLang="en-US" sz="2000" smtClean="0"/>
              <a:t>扩展组件：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Name</a:t>
            </a:r>
            <a:r>
              <a:rPr lang="zh-CN" altLang="en-US" sz="2000" smtClean="0"/>
              <a:t>： </a:t>
            </a:r>
            <a:r>
              <a:rPr lang="en-US" altLang="zh-CN" sz="2000" smtClean="0">
                <a:solidFill>
                  <a:srgbClr val="FF0000"/>
                </a:solidFill>
              </a:rPr>
              <a:t>m2e-extras</a:t>
            </a:r>
          </a:p>
          <a:p>
            <a:pPr>
              <a:buNone/>
            </a:pPr>
            <a:r>
              <a:rPr lang="en-US" altLang="zh-CN" sz="2000" smtClean="0"/>
              <a:t>Location</a:t>
            </a:r>
            <a:r>
              <a:rPr lang="zh-CN" altLang="en-US" sz="2000" smtClean="0"/>
              <a:t>：</a:t>
            </a:r>
            <a:r>
              <a:rPr lang="en-US" altLang="zh-CN" sz="2000" smtClean="0">
                <a:solidFill>
                  <a:srgbClr val="FF0000"/>
                </a:solidFill>
              </a:rPr>
              <a:t>http://m2eclipse.sonatype.org/sites/m2e-extras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M2Eclipse</a:t>
            </a:r>
            <a:r>
              <a:rPr lang="zh-CN" altLang="en-US" smtClean="0"/>
              <a:t>扩展组件介绍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Maven SCM handler for Subclipse</a:t>
            </a:r>
            <a:r>
              <a:rPr lang="zh-CN" altLang="en-US" smtClean="0">
                <a:solidFill>
                  <a:srgbClr val="FF0000"/>
                </a:solidFill>
              </a:rPr>
              <a:t>：</a:t>
            </a:r>
            <a:r>
              <a:rPr lang="zh-CN" altLang="en-US" smtClean="0"/>
              <a:t>该组件能帮助我们直接从</a:t>
            </a:r>
            <a:r>
              <a:rPr lang="en-US" altLang="zh-CN" smtClean="0"/>
              <a:t>Subversion</a:t>
            </a:r>
            <a:r>
              <a:rPr lang="zh-CN" altLang="en-US" smtClean="0"/>
              <a:t>服务器签出</a:t>
            </a:r>
            <a:r>
              <a:rPr lang="en-US" altLang="zh-CN" smtClean="0"/>
              <a:t>Maven</a:t>
            </a:r>
            <a:r>
              <a:rPr lang="zh-CN" altLang="en-US" smtClean="0"/>
              <a:t>项目</a:t>
            </a:r>
            <a:r>
              <a:rPr lang="en-US" altLang="zh-CN" smtClean="0"/>
              <a:t>(</a:t>
            </a:r>
            <a:r>
              <a:rPr lang="zh-CN" altLang="en-US" smtClean="0"/>
              <a:t>须先安装</a:t>
            </a:r>
            <a:r>
              <a:rPr lang="en-US" altLang="zh-CN" smtClean="0"/>
              <a:t>Subclipse)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mtClean="0"/>
              <a:t>Maven SCM handler for Team/CVS</a:t>
            </a:r>
            <a:r>
              <a:rPr lang="zh-CN" altLang="en-US" smtClean="0"/>
              <a:t>：该组件能帮助我们直接从</a:t>
            </a:r>
            <a:r>
              <a:rPr lang="en-US" altLang="zh-CN" smtClean="0"/>
              <a:t>CVS</a:t>
            </a:r>
            <a:r>
              <a:rPr lang="zh-CN" altLang="en-US" smtClean="0"/>
              <a:t>服务器签出</a:t>
            </a:r>
            <a:r>
              <a:rPr lang="en-US" altLang="zh-CN" smtClean="0"/>
              <a:t>Maven</a:t>
            </a:r>
            <a:r>
              <a:rPr lang="zh-CN" altLang="en-US" smtClean="0"/>
              <a:t>项目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Maven SCM Integration</a:t>
            </a:r>
            <a:r>
              <a:rPr lang="zh-CN" altLang="en-US" smtClean="0"/>
              <a:t>：</a:t>
            </a:r>
            <a:r>
              <a:rPr lang="en-US" altLang="zh-CN" smtClean="0"/>
              <a:t>Eclipse</a:t>
            </a:r>
            <a:r>
              <a:rPr lang="zh-CN" altLang="en-US" smtClean="0"/>
              <a:t>环境中</a:t>
            </a:r>
            <a:r>
              <a:rPr lang="en-US" altLang="zh-CN" smtClean="0"/>
              <a:t>Maven</a:t>
            </a:r>
            <a:r>
              <a:rPr lang="zh-CN" altLang="en-US" smtClean="0"/>
              <a:t>与</a:t>
            </a:r>
            <a:r>
              <a:rPr lang="en-US" altLang="zh-CN" smtClean="0"/>
              <a:t>SCM</a:t>
            </a:r>
            <a:r>
              <a:rPr lang="zh-CN" altLang="en-US" smtClean="0"/>
              <a:t>集成核心的模块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Maven issue tracking configurator for Mylyn</a:t>
            </a:r>
            <a:r>
              <a:rPr lang="zh-CN" altLang="en-US" smtClean="0"/>
              <a:t>：帮助我们使用</a:t>
            </a:r>
            <a:r>
              <a:rPr lang="en-US" altLang="zh-CN" smtClean="0"/>
              <a:t>POM</a:t>
            </a:r>
            <a:r>
              <a:rPr lang="zh-CN" altLang="en-US" smtClean="0"/>
              <a:t>中的缺陷跟踪系统信息连接</a:t>
            </a:r>
            <a:r>
              <a:rPr lang="en-US" altLang="zh-CN" smtClean="0"/>
              <a:t>Mylyn</a:t>
            </a:r>
            <a:r>
              <a:rPr lang="zh-CN" altLang="en-US" smtClean="0"/>
              <a:t>至服务器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Maven Integration for WTP</a:t>
            </a:r>
            <a:r>
              <a:rPr lang="zh-CN" altLang="en-US" smtClean="0"/>
              <a:t>：</a:t>
            </a:r>
            <a:r>
              <a:rPr lang="en-US" altLang="zh-CN" smtClean="0"/>
              <a:t>WTP</a:t>
            </a:r>
            <a:r>
              <a:rPr lang="zh-CN" altLang="en-US" smtClean="0"/>
              <a:t>是</a:t>
            </a:r>
            <a:r>
              <a:rPr lang="en-US" altLang="zh-CN" smtClean="0"/>
              <a:t>Eclipse</a:t>
            </a:r>
            <a:r>
              <a:rPr lang="zh-CN" altLang="en-US" smtClean="0"/>
              <a:t>的</a:t>
            </a:r>
            <a:r>
              <a:rPr lang="en-US" altLang="zh-CN" smtClean="0"/>
              <a:t>Web</a:t>
            </a:r>
            <a:r>
              <a:rPr lang="zh-CN" altLang="en-US" smtClean="0"/>
              <a:t>工具平台，可以很方便地编辑</a:t>
            </a:r>
            <a:r>
              <a:rPr lang="en-US" altLang="zh-CN" smtClean="0"/>
              <a:t>JSP</a:t>
            </a:r>
            <a:r>
              <a:rPr lang="zh-CN" altLang="en-US" smtClean="0"/>
              <a:t>、</a:t>
            </a:r>
            <a:r>
              <a:rPr lang="en-US" altLang="zh-CN" smtClean="0"/>
              <a:t>HTML</a:t>
            </a:r>
            <a:r>
              <a:rPr lang="zh-CN" altLang="en-US" smtClean="0"/>
              <a:t>、</a:t>
            </a:r>
            <a:r>
              <a:rPr lang="en-US" altLang="zh-CN" smtClean="0"/>
              <a:t>Javascript</a:t>
            </a:r>
            <a:r>
              <a:rPr lang="zh-CN" altLang="en-US" smtClean="0"/>
              <a:t>、</a:t>
            </a:r>
            <a:r>
              <a:rPr lang="en-US" altLang="zh-CN" smtClean="0"/>
              <a:t>CSS…</a:t>
            </a:r>
            <a:r>
              <a:rPr lang="zh-CN" altLang="en-US" smtClean="0"/>
              <a:t>。该模块可以让</a:t>
            </a:r>
            <a:r>
              <a:rPr lang="en-US" altLang="zh-CN" smtClean="0"/>
              <a:t>Eclipse</a:t>
            </a:r>
            <a:r>
              <a:rPr lang="zh-CN" altLang="en-US" smtClean="0"/>
              <a:t>自动读取</a:t>
            </a:r>
            <a:r>
              <a:rPr lang="en-US" altLang="zh-CN" smtClean="0"/>
              <a:t>POM</a:t>
            </a:r>
            <a:r>
              <a:rPr lang="zh-CN" altLang="en-US" smtClean="0"/>
              <a:t>信息并配置</a:t>
            </a:r>
            <a:r>
              <a:rPr lang="en-US" altLang="zh-CN" smtClean="0"/>
              <a:t>WTP</a:t>
            </a:r>
            <a:r>
              <a:rPr lang="zh-CN" altLang="en-US" smtClean="0"/>
              <a:t>项目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mtClean="0"/>
              <a:t>M2eclipse Extensions Development Support</a:t>
            </a:r>
            <a:r>
              <a:rPr lang="zh-CN" altLang="en-US" smtClean="0"/>
              <a:t>：用来支持扩展</a:t>
            </a:r>
            <a:r>
              <a:rPr lang="en-US" altLang="zh-CN" smtClean="0"/>
              <a:t>m2eclipse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Project Configurators for commonly used maven plugins</a:t>
            </a:r>
            <a:r>
              <a:rPr lang="zh-CN" altLang="en-US" smtClean="0"/>
              <a:t>：一个临时的组件，用来支持一些</a:t>
            </a:r>
            <a:r>
              <a:rPr lang="en-US" altLang="zh-CN" smtClean="0"/>
              <a:t>Maven</a:t>
            </a:r>
            <a:r>
              <a:rPr lang="zh-CN" altLang="en-US" smtClean="0"/>
              <a:t>插件与</a:t>
            </a:r>
            <a:r>
              <a:rPr lang="en-US" altLang="zh-CN" smtClean="0"/>
              <a:t>Eclipse</a:t>
            </a:r>
            <a:r>
              <a:rPr lang="zh-CN" altLang="en-US" smtClean="0"/>
              <a:t>的集成。</a:t>
            </a:r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971600" y="6021288"/>
            <a:ext cx="4896544" cy="726353"/>
          </a:xfrm>
          <a:prstGeom prst="wedgeRoundRectCallout">
            <a:avLst>
              <a:gd name="adj1" fmla="val -8551"/>
              <a:gd name="adj2" fmla="val -73165"/>
              <a:gd name="adj3" fmla="val 16667"/>
            </a:avLst>
          </a:prstGeom>
          <a:solidFill>
            <a:srgbClr val="FFFFCC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smtClean="0">
                <a:solidFill>
                  <a:srgbClr val="00B050"/>
                </a:solidFill>
              </a:rPr>
              <a:t>红色的建议安装，安装之前需要确认</a:t>
            </a:r>
            <a:r>
              <a:rPr lang="en-US" altLang="zh-CN" sz="1800" smtClean="0">
                <a:solidFill>
                  <a:srgbClr val="00B050"/>
                </a:solidFill>
              </a:rPr>
              <a:t>Eclipse</a:t>
            </a:r>
            <a:r>
              <a:rPr lang="zh-CN" altLang="en-US" sz="1800" smtClean="0">
                <a:solidFill>
                  <a:srgbClr val="00B050"/>
                </a:solidFill>
              </a:rPr>
              <a:t>已经安装了其主插件，见下页</a:t>
            </a:r>
            <a:r>
              <a:rPr lang="en-US" altLang="zh-CN" sz="1800" smtClean="0">
                <a:solidFill>
                  <a:srgbClr val="00B050"/>
                </a:solidFill>
              </a:rPr>
              <a:t>…</a:t>
            </a:r>
            <a:endParaRPr lang="zh-CN" altLang="en-US" sz="18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Eclipse</a:t>
            </a:r>
            <a:r>
              <a:rPr lang="zh-CN" altLang="en-US" smtClean="0"/>
              <a:t>常用插件安装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92514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b="1" smtClean="0">
                <a:solidFill>
                  <a:srgbClr val="FF0000"/>
                </a:solidFill>
              </a:rPr>
              <a:t>Mylyn </a:t>
            </a:r>
            <a:r>
              <a:rPr lang="en-US" altLang="zh-CN" smtClean="0">
                <a:solidFill>
                  <a:srgbClr val="00B050"/>
                </a:solidFill>
              </a:rPr>
              <a:t>//</a:t>
            </a:r>
            <a:r>
              <a:rPr lang="zh-CN" altLang="en-US" smtClean="0">
                <a:solidFill>
                  <a:srgbClr val="00B050"/>
                </a:solidFill>
              </a:rPr>
              <a:t>集成任务管理和上下文管理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900" smtClean="0"/>
              <a:t>Name:Mylyn for Eclipse 3.4 and 3.5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900" smtClean="0"/>
              <a:t>Location:http://download.eclipse.org/tools/mylyn/update/e3.4/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900" b="1" smtClean="0">
                <a:solidFill>
                  <a:srgbClr val="FF0000"/>
                </a:solidFill>
              </a:rPr>
              <a:t>aspectJ</a:t>
            </a:r>
            <a:r>
              <a:rPr lang="en-US" altLang="zh-CN" sz="2900" smtClean="0">
                <a:solidFill>
                  <a:srgbClr val="FF0000"/>
                </a:solidFill>
              </a:rPr>
              <a:t> </a:t>
            </a:r>
            <a:r>
              <a:rPr lang="en-US" altLang="zh-CN" sz="2900" smtClean="0">
                <a:solidFill>
                  <a:srgbClr val="00B050"/>
                </a:solidFill>
              </a:rPr>
              <a:t>//</a:t>
            </a:r>
            <a:r>
              <a:rPr lang="zh-CN" altLang="en-US" sz="2900" smtClean="0">
                <a:solidFill>
                  <a:srgbClr val="00B050"/>
                </a:solidFill>
              </a:rPr>
              <a:t>切面编程插件</a:t>
            </a:r>
            <a:endParaRPr lang="en-US" altLang="zh-CN" sz="2900" smtClean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900" smtClean="0"/>
              <a:t>Name:aspectJ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900" smtClean="0"/>
              <a:t>Location:http://download.eclipse.org/tools/ajdt/35/update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900" b="1" smtClean="0">
                <a:solidFill>
                  <a:srgbClr val="FF0000"/>
                </a:solidFill>
              </a:rPr>
              <a:t>Subclipse  </a:t>
            </a:r>
            <a:r>
              <a:rPr lang="en-US" altLang="zh-CN" sz="2900" smtClean="0">
                <a:solidFill>
                  <a:srgbClr val="00B050"/>
                </a:solidFill>
              </a:rPr>
              <a:t>//SVN</a:t>
            </a:r>
            <a:r>
              <a:rPr lang="zh-CN" altLang="en-US" sz="2900" smtClean="0">
                <a:solidFill>
                  <a:srgbClr val="00B050"/>
                </a:solidFill>
              </a:rPr>
              <a:t>版本控制器客户端</a:t>
            </a:r>
            <a:endParaRPr lang="en-US" altLang="zh-CN" sz="2900" smtClean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900" smtClean="0"/>
              <a:t>Name:Subclipse 1.6.x Update Site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900" smtClean="0"/>
              <a:t>Location:http://subclipse.tigris.org/update_1.6.x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900" b="1" smtClean="0">
                <a:solidFill>
                  <a:srgbClr val="FF0000"/>
                </a:solidFill>
              </a:rPr>
              <a:t>WTP  </a:t>
            </a:r>
            <a:r>
              <a:rPr lang="en-US" altLang="zh-CN" sz="2900" smtClean="0">
                <a:solidFill>
                  <a:srgbClr val="00B050"/>
                </a:solidFill>
              </a:rPr>
              <a:t>//Web </a:t>
            </a:r>
            <a:r>
              <a:rPr lang="zh-CN" altLang="en-US" sz="2900" smtClean="0">
                <a:solidFill>
                  <a:srgbClr val="00B050"/>
                </a:solidFill>
              </a:rPr>
              <a:t>工具平台</a:t>
            </a:r>
            <a:endParaRPr lang="en-US" altLang="zh-CN" sz="2900" smtClean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900" smtClean="0"/>
              <a:t>Name:The Eclipse Web Tools Platform (WTP) Project update site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900" smtClean="0"/>
              <a:t>Location:http://download.eclipse.org/webtools/updates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900" b="1" smtClean="0">
                <a:solidFill>
                  <a:srgbClr val="FF0000"/>
                </a:solidFill>
              </a:rPr>
              <a:t>EPP </a:t>
            </a:r>
            <a:r>
              <a:rPr lang="en-US" altLang="zh-CN" sz="2900" smtClean="0">
                <a:solidFill>
                  <a:srgbClr val="00B050"/>
                </a:solidFill>
              </a:rPr>
              <a:t>//</a:t>
            </a:r>
            <a:r>
              <a:rPr lang="zh-CN" altLang="en-US" sz="2900" smtClean="0">
                <a:solidFill>
                  <a:srgbClr val="00B050"/>
                </a:solidFill>
              </a:rPr>
              <a:t>负责创建</a:t>
            </a:r>
            <a:r>
              <a:rPr lang="en-US" altLang="zh-CN" sz="2900" smtClean="0">
                <a:solidFill>
                  <a:srgbClr val="00B050"/>
                </a:solidFill>
              </a:rPr>
              <a:t>Eclipse</a:t>
            </a:r>
            <a:r>
              <a:rPr lang="zh-CN" altLang="en-US" sz="2900" smtClean="0">
                <a:solidFill>
                  <a:srgbClr val="00B050"/>
                </a:solidFill>
              </a:rPr>
              <a:t>下载软件包</a:t>
            </a:r>
            <a:endParaRPr lang="en-US" altLang="zh-CN" sz="2900" smtClean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900" smtClean="0"/>
              <a:t>Name:EPP Packages Repository    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900" smtClean="0"/>
              <a:t>Location:http://download.eclipse.org/technology/epp/packages/galileo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替换</a:t>
            </a:r>
            <a:r>
              <a:rPr lang="en-US" altLang="zh-CN" smtClean="0"/>
              <a:t>Eclipse</a:t>
            </a:r>
            <a:r>
              <a:rPr lang="zh-CN" altLang="en-US" smtClean="0"/>
              <a:t>内置的</a:t>
            </a:r>
            <a:r>
              <a:rPr lang="en-US" altLang="zh-CN" smtClean="0"/>
              <a:t>Maven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强烈建议统一本地</a:t>
            </a:r>
            <a:r>
              <a:rPr lang="en-US" altLang="zh-CN" smtClean="0"/>
              <a:t>Maven</a:t>
            </a:r>
            <a:r>
              <a:rPr lang="zh-CN" altLang="en-US" smtClean="0"/>
              <a:t>程序</a:t>
            </a:r>
            <a:endParaRPr lang="en-US" altLang="zh-CN" smtClean="0"/>
          </a:p>
          <a:p>
            <a:r>
              <a:rPr lang="en-US" altLang="zh-CN" smtClean="0"/>
              <a:t>Window-&gt;Perferences-&gt;Maven-&gt;Installations-&gt;Add</a:t>
            </a:r>
          </a:p>
          <a:p>
            <a:r>
              <a:rPr lang="zh-CN" altLang="en-US" smtClean="0"/>
              <a:t>指定到</a:t>
            </a:r>
            <a:r>
              <a:rPr lang="en-US" altLang="zh-CN" smtClean="0"/>
              <a:t>M2_HOME</a:t>
            </a:r>
            <a:r>
              <a:rPr lang="zh-CN" altLang="en-US" smtClean="0"/>
              <a:t>目录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Eclipse</a:t>
            </a:r>
            <a:r>
              <a:rPr lang="zh-CN" altLang="en-US" smtClean="0"/>
              <a:t>中创建</a:t>
            </a:r>
            <a:r>
              <a:rPr lang="en-US" altLang="zh-CN" smtClean="0"/>
              <a:t>Maven</a:t>
            </a:r>
            <a:r>
              <a:rPr lang="zh-CN" altLang="en-US" smtClean="0"/>
              <a:t>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File-&gt;new-&gt;other-&gt;Maven-&gt;Maven Object</a:t>
            </a:r>
          </a:p>
          <a:p>
            <a:r>
              <a:rPr lang="en-US" altLang="zh-CN" smtClean="0"/>
              <a:t>Next</a:t>
            </a:r>
          </a:p>
          <a:p>
            <a:r>
              <a:rPr lang="zh-CN" altLang="en-US" smtClean="0"/>
              <a:t>勾上</a:t>
            </a:r>
            <a:r>
              <a:rPr lang="en-US" altLang="zh-CN" smtClean="0"/>
              <a:t>Create a simple project</a:t>
            </a:r>
          </a:p>
          <a:p>
            <a:pPr indent="0">
              <a:buNone/>
            </a:pPr>
            <a:r>
              <a:rPr lang="zh-CN" altLang="en-US" sz="2000" smtClean="0"/>
              <a:t>这样可以跳过项目骨架选择</a:t>
            </a:r>
            <a:endParaRPr lang="en-US" altLang="zh-CN" sz="2000" smtClean="0"/>
          </a:p>
          <a:p>
            <a:r>
              <a:rPr lang="en-US" altLang="zh-CN" smtClean="0"/>
              <a:t>Next</a:t>
            </a:r>
          </a:p>
          <a:p>
            <a:r>
              <a:rPr lang="zh-CN" altLang="en-US" smtClean="0"/>
              <a:t>填写</a:t>
            </a:r>
            <a:r>
              <a:rPr lang="en-US" altLang="zh-CN" smtClean="0"/>
              <a:t>GroupId</a:t>
            </a:r>
            <a:r>
              <a:rPr lang="zh-CN" altLang="en-US" smtClean="0"/>
              <a:t>和</a:t>
            </a:r>
            <a:r>
              <a:rPr lang="en-US" altLang="zh-CN" smtClean="0"/>
              <a:t>Artifact Id</a:t>
            </a:r>
          </a:p>
          <a:p>
            <a:r>
              <a:rPr lang="en-US" altLang="zh-CN" smtClean="0"/>
              <a:t>Finish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900" y="781050"/>
            <a:ext cx="8202613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0648"/>
            <a:ext cx="6749370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Eclipse</a:t>
            </a:r>
            <a:r>
              <a:rPr lang="zh-CN" altLang="en-US" smtClean="0"/>
              <a:t>中创建</a:t>
            </a:r>
            <a:r>
              <a:rPr lang="en-US" altLang="zh-CN" smtClean="0"/>
              <a:t>Maven</a:t>
            </a:r>
            <a:r>
              <a:rPr lang="zh-CN" altLang="en-US" smtClean="0"/>
              <a:t>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完成后的工程示例</a:t>
            </a:r>
            <a:endParaRPr lang="en-US" altLang="zh-CN" smtClean="0"/>
          </a:p>
          <a:p>
            <a:pPr indent="0">
              <a:buNone/>
            </a:pPr>
            <a:r>
              <a:rPr lang="zh-CN" altLang="en-US" sz="1600" smtClean="0"/>
              <a:t>见右图</a:t>
            </a:r>
            <a:endParaRPr lang="en-US" altLang="zh-CN" sz="1600" smtClean="0"/>
          </a:p>
          <a:p>
            <a:pPr indent="0">
              <a:buNone/>
            </a:pPr>
            <a:endParaRPr lang="en-US" altLang="zh-CN" sz="1600" smtClean="0"/>
          </a:p>
          <a:p>
            <a:pPr indent="0">
              <a:buNone/>
            </a:pPr>
            <a:endParaRPr lang="en-US" altLang="zh-CN" sz="1600" smtClean="0"/>
          </a:p>
          <a:p>
            <a:pPr indent="0">
              <a:buNone/>
            </a:pPr>
            <a:endParaRPr lang="en-US" altLang="zh-CN" sz="1600" smtClean="0"/>
          </a:p>
          <a:p>
            <a:r>
              <a:rPr lang="zh-CN" altLang="en-US" smtClean="0"/>
              <a:t>做好工程准备工作：</a:t>
            </a:r>
            <a:endParaRPr lang="en-US" altLang="zh-CN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smtClean="0"/>
              <a:t>修改项目的编码为</a:t>
            </a:r>
            <a:r>
              <a:rPr lang="en-US" altLang="zh-CN" sz="2400" smtClean="0"/>
              <a:t>UTF-8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smtClean="0"/>
              <a:t>修改编译级别在</a:t>
            </a:r>
            <a:r>
              <a:rPr lang="en-US" altLang="zh-CN" sz="2400" smtClean="0"/>
              <a:t>1.5+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smtClean="0"/>
              <a:t>指定自己的</a:t>
            </a:r>
            <a:r>
              <a:rPr lang="en-US" altLang="zh-CN" sz="2400" smtClean="0"/>
              <a:t>JRE</a:t>
            </a:r>
            <a:r>
              <a:rPr lang="zh-CN" altLang="en-US" sz="2400" smtClean="0"/>
              <a:t>系统库</a:t>
            </a:r>
            <a:endParaRPr lang="en-US" altLang="zh-CN" sz="240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628799"/>
            <a:ext cx="3600400" cy="4212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endParaRPr lang="ja-JP" alt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76400"/>
            <a:ext cx="7704856" cy="463292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mtClean="0">
                <a:latin typeface="宋体" pitchFamily="2" charset="-122"/>
                <a:ea typeface="宋体" pitchFamily="2" charset="-122"/>
              </a:rPr>
              <a:t>Maven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介绍、安装、常用命令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mtClean="0">
                <a:latin typeface="宋体" pitchFamily="2" charset="-122"/>
                <a:ea typeface="宋体" pitchFamily="2" charset="-122"/>
              </a:rPr>
              <a:t>Eclipse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下</a:t>
            </a:r>
            <a:r>
              <a:rPr lang="en-US" altLang="zh-CN" smtClean="0">
                <a:latin typeface="宋体" pitchFamily="2" charset="-122"/>
                <a:ea typeface="宋体" pitchFamily="2" charset="-122"/>
              </a:rPr>
              <a:t>Maven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项目开发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mtClean="0">
                <a:latin typeface="宋体" pitchFamily="2" charset="-122"/>
                <a:ea typeface="宋体" pitchFamily="2" charset="-122"/>
              </a:rPr>
              <a:t>坐标与依赖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mtClean="0">
                <a:latin typeface="宋体" pitchFamily="2" charset="-122"/>
                <a:ea typeface="宋体" pitchFamily="2" charset="-122"/>
              </a:rPr>
              <a:t>多模型开发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mtClean="0">
                <a:latin typeface="宋体" pitchFamily="2" charset="-122"/>
                <a:ea typeface="宋体" pitchFamily="2" charset="-122"/>
              </a:rPr>
              <a:t>常用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插件和自动化部署</a:t>
            </a:r>
            <a:endParaRPr lang="zh-CN" altLang="en-US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mtClean="0">
                <a:latin typeface="宋体" pitchFamily="2" charset="-122"/>
                <a:ea typeface="宋体" pitchFamily="2" charset="-122"/>
              </a:rPr>
              <a:t>内部仓库使用</a:t>
            </a:r>
            <a:endParaRPr lang="en-US" altLang="zh-CN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mtClean="0">
                <a:latin typeface="宋体" pitchFamily="2" charset="-122"/>
                <a:ea typeface="宋体" pitchFamily="2" charset="-122"/>
              </a:rPr>
              <a:t>生成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站点</a:t>
            </a:r>
            <a:endParaRPr lang="en-US" altLang="zh-CN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ja-JP" smtClean="0">
                <a:latin typeface="宋体" pitchFamily="2" charset="-122"/>
                <a:ea typeface="宋体" pitchFamily="2" charset="-122"/>
              </a:rPr>
              <a:t>Maven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高级主题</a:t>
            </a:r>
            <a:endParaRPr lang="en-US" altLang="ja-JP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Eclipse</a:t>
            </a:r>
            <a:r>
              <a:rPr lang="zh-CN" altLang="en-US" smtClean="0"/>
              <a:t>中导入</a:t>
            </a:r>
            <a:r>
              <a:rPr lang="en-US" altLang="zh-CN" smtClean="0"/>
              <a:t>Maven</a:t>
            </a:r>
            <a:r>
              <a:rPr lang="zh-CN" altLang="en-US" smtClean="0"/>
              <a:t>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File-&gt;Import-&gt;Maven-&gt;Existing Maven Projects-&gt;Next-&gt;</a:t>
            </a:r>
            <a:r>
              <a:rPr lang="zh-CN" altLang="en-US" sz="2400" smtClean="0"/>
              <a:t>指定路径</a:t>
            </a:r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smtClean="0"/>
          </a:p>
          <a:p>
            <a:r>
              <a:rPr lang="zh-CN" altLang="en-US" sz="2400" smtClean="0"/>
              <a:t>也可以将非</a:t>
            </a:r>
            <a:r>
              <a:rPr lang="en-US" altLang="zh-CN" sz="2400" smtClean="0"/>
              <a:t>Eclipse</a:t>
            </a:r>
            <a:r>
              <a:rPr lang="zh-CN" altLang="en-US" sz="2400" smtClean="0"/>
              <a:t>工程转换成该标准工程</a:t>
            </a:r>
            <a:endParaRPr lang="en-US" altLang="zh-CN" sz="2400" smtClean="0"/>
          </a:p>
          <a:p>
            <a:pPr indent="0">
              <a:buNone/>
            </a:pPr>
            <a:r>
              <a:rPr lang="zh-CN" altLang="en-US" sz="2400" smtClean="0"/>
              <a:t>进入项目，即</a:t>
            </a:r>
            <a:r>
              <a:rPr lang="en-US" altLang="zh-CN" sz="2400" smtClean="0"/>
              <a:t>pom.xml</a:t>
            </a:r>
            <a:r>
              <a:rPr lang="zh-CN" altLang="en-US" sz="2400" smtClean="0"/>
              <a:t>当前目录，执行命令：</a:t>
            </a:r>
            <a:endParaRPr lang="en-US" altLang="zh-CN" sz="2400" smtClean="0"/>
          </a:p>
          <a:p>
            <a:pPr indent="0"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mvn eclipse:eclipse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smtClean="0"/>
              <a:t>然后在</a:t>
            </a:r>
            <a:r>
              <a:rPr lang="en-US" altLang="zh-CN" sz="2400" smtClean="0"/>
              <a:t>Eclipse</a:t>
            </a:r>
            <a:r>
              <a:rPr lang="zh-CN" altLang="en-US" sz="2400" smtClean="0"/>
              <a:t>中：</a:t>
            </a:r>
            <a:r>
              <a:rPr lang="en-US" altLang="zh-CN" sz="2400" smtClean="0"/>
              <a:t>File-&gt;Import-&gt;General-&gt;Existing Projects into Workspace-&gt;Next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smtClean="0"/>
              <a:t>指定路径</a:t>
            </a:r>
            <a:endParaRPr lang="en-US" altLang="zh-CN" sz="240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smtClean="0"/>
              <a:t>将</a:t>
            </a:r>
            <a:r>
              <a:rPr lang="en-US" altLang="zh-CN" sz="2400" smtClean="0"/>
              <a:t>Projects</a:t>
            </a:r>
            <a:r>
              <a:rPr lang="zh-CN" altLang="en-US" sz="2400" smtClean="0"/>
              <a:t>出现的项目勾上并点击完成</a:t>
            </a:r>
            <a:endParaRPr lang="en-US" altLang="zh-CN" sz="240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7783513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坐标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一个</a:t>
            </a:r>
            <a:r>
              <a:rPr lang="en-US" altLang="zh-CN" smtClean="0"/>
              <a:t>Java</a:t>
            </a:r>
            <a:r>
              <a:rPr lang="zh-CN" altLang="en-US" smtClean="0"/>
              <a:t>构件的五大坐标元素：</a:t>
            </a:r>
            <a:endParaRPr lang="en-US" altLang="zh-CN" smtClean="0"/>
          </a:p>
          <a:p>
            <a:pPr>
              <a:buFont typeface="Wingdings" pitchFamily="2" charset="2"/>
              <a:buChar char="Ø"/>
            </a:pPr>
            <a:r>
              <a:rPr lang="en-US" altLang="zh-CN" sz="2800" smtClean="0"/>
              <a:t>groupId</a:t>
            </a:r>
            <a:r>
              <a:rPr lang="zh-CN" altLang="en-US" sz="2800" smtClean="0"/>
              <a:t>：组</a:t>
            </a:r>
            <a:r>
              <a:rPr lang="en-US" altLang="zh-CN" sz="2800" smtClean="0"/>
              <a:t>ID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 smtClean="0"/>
              <a:t>artifactId</a:t>
            </a:r>
            <a:r>
              <a:rPr lang="zh-CN" altLang="en-US" sz="2800" smtClean="0"/>
              <a:t>：实际项目的</a:t>
            </a:r>
            <a:r>
              <a:rPr lang="en-US" altLang="zh-CN" sz="2800" smtClean="0"/>
              <a:t>ID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 smtClean="0"/>
              <a:t>version</a:t>
            </a:r>
            <a:r>
              <a:rPr lang="zh-CN" altLang="en-US" sz="2800" smtClean="0"/>
              <a:t>：版本</a:t>
            </a:r>
            <a:endParaRPr lang="en-US" altLang="zh-CN" sz="2800" smtClean="0"/>
          </a:p>
          <a:p>
            <a:pPr>
              <a:buFont typeface="Wingdings" pitchFamily="2" charset="2"/>
              <a:buChar char="Ø"/>
            </a:pPr>
            <a:r>
              <a:rPr lang="en-US" altLang="zh-CN" sz="2800" smtClean="0"/>
              <a:t>package</a:t>
            </a:r>
            <a:r>
              <a:rPr lang="zh-CN" altLang="en-US" sz="2800" smtClean="0"/>
              <a:t>：包类型，如</a:t>
            </a:r>
            <a:r>
              <a:rPr lang="en-US" altLang="zh-CN" sz="2800" smtClean="0"/>
              <a:t>JAR</a:t>
            </a:r>
            <a:r>
              <a:rPr lang="zh-CN" altLang="en-US" sz="2800" smtClean="0"/>
              <a:t>、</a:t>
            </a:r>
            <a:r>
              <a:rPr lang="en-US" altLang="zh-CN" sz="2800" smtClean="0"/>
              <a:t>EAR</a:t>
            </a:r>
            <a:r>
              <a:rPr lang="zh-CN" altLang="en-US" sz="2800" smtClean="0"/>
              <a:t>、</a:t>
            </a:r>
            <a:r>
              <a:rPr lang="en-US" altLang="zh-CN" sz="2800" smtClean="0"/>
              <a:t>POM…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 smtClean="0"/>
              <a:t>classifier</a:t>
            </a:r>
            <a:r>
              <a:rPr lang="zh-CN" altLang="en-US" sz="2800" smtClean="0"/>
              <a:t>：分类，如二进制包，源、文档</a:t>
            </a:r>
            <a:endParaRPr lang="en-US" altLang="zh-CN" sz="2800" smtClean="0"/>
          </a:p>
          <a:p>
            <a:pPr>
              <a:buNone/>
            </a:pP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通过这种规则就可以定位到世界上任何一个构件</a:t>
            </a:r>
            <a:endParaRPr lang="zh-CN" altLang="en-US"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847126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依赖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mtClean="0"/>
              <a:t>依赖配置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&lt;dependency&gt;</a:t>
            </a:r>
          </a:p>
          <a:p>
            <a:pPr>
              <a:buNone/>
            </a:pPr>
            <a:r>
              <a:rPr lang="en-US" altLang="zh-CN" smtClean="0"/>
              <a:t>      &lt;groupId&gt;……&lt;/groupId&gt;</a:t>
            </a:r>
          </a:p>
          <a:p>
            <a:pPr>
              <a:buNone/>
            </a:pPr>
            <a:r>
              <a:rPr lang="en-US" altLang="zh-CN" smtClean="0"/>
              <a:t>      &lt;artifactId&gt;……&lt;/artifactId&gt;</a:t>
            </a:r>
          </a:p>
          <a:p>
            <a:pPr>
              <a:buNone/>
            </a:pPr>
            <a:r>
              <a:rPr lang="en-US" altLang="zh-CN" smtClean="0"/>
              <a:t>      &lt;version&gt;……&lt;/version&gt;</a:t>
            </a:r>
          </a:p>
          <a:p>
            <a:pPr>
              <a:buNone/>
            </a:pPr>
            <a:r>
              <a:rPr lang="en-US" altLang="zh-CN" smtClean="0"/>
              <a:t>      &lt;classifier&gt;……&lt;/classifier&gt;</a:t>
            </a:r>
          </a:p>
          <a:p>
            <a:pPr>
              <a:buNone/>
            </a:pPr>
            <a:r>
              <a:rPr lang="en-US" altLang="zh-CN" smtClean="0"/>
              <a:t>      &lt;scope&gt;……&lt;/scope&gt;</a:t>
            </a:r>
          </a:p>
          <a:p>
            <a:pPr>
              <a:buNone/>
            </a:pPr>
            <a:r>
              <a:rPr lang="en-US" altLang="zh-CN" smtClean="0"/>
              <a:t>      &lt;type&gt;……&lt;/type&gt;</a:t>
            </a:r>
          </a:p>
          <a:p>
            <a:pPr>
              <a:buNone/>
            </a:pPr>
            <a:r>
              <a:rPr lang="en-US" altLang="zh-CN" smtClean="0"/>
              <a:t>      &lt;systemPath&gt;……&lt;/systemPath&gt;</a:t>
            </a:r>
          </a:p>
          <a:p>
            <a:pPr>
              <a:buNone/>
            </a:pPr>
            <a:r>
              <a:rPr lang="en-US" altLang="zh-CN" smtClean="0"/>
              <a:t>      &lt;optional&gt;……&lt;/optional&gt;</a:t>
            </a:r>
          </a:p>
          <a:p>
            <a:pPr>
              <a:buNone/>
            </a:pPr>
            <a:r>
              <a:rPr lang="en-US" altLang="zh-CN" smtClean="0"/>
              <a:t>      &lt;exclusions&gt;&lt;/exclusions&gt;</a:t>
            </a:r>
          </a:p>
          <a:p>
            <a:pPr>
              <a:buNone/>
            </a:pPr>
            <a:r>
              <a:rPr lang="en-US" altLang="zh-CN" smtClean="0"/>
              <a:t>&lt;/dependency&gt;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依赖配置详细介绍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smtClean="0"/>
              <a:t>groupId</a:t>
            </a:r>
            <a:r>
              <a:rPr lang="zh-CN" altLang="en-US" sz="2800" smtClean="0"/>
              <a:t>、</a:t>
            </a:r>
            <a:r>
              <a:rPr lang="en-US" altLang="zh-CN" sz="2800" smtClean="0"/>
              <a:t>artifactId</a:t>
            </a:r>
            <a:r>
              <a:rPr lang="zh-CN" altLang="en-US" sz="2800" smtClean="0"/>
              <a:t>、</a:t>
            </a:r>
            <a:r>
              <a:rPr lang="en-US" altLang="zh-CN" sz="2800" smtClean="0"/>
              <a:t>version</a:t>
            </a:r>
            <a:r>
              <a:rPr lang="zh-CN" altLang="en-US" sz="2800" smtClean="0"/>
              <a:t>是依赖的基本坐标，缺一不可，其它两个坐标元素不指定时将采用默认值</a:t>
            </a:r>
            <a:endParaRPr lang="en-US" altLang="zh-CN" sz="2800" smtClean="0"/>
          </a:p>
          <a:p>
            <a:pPr>
              <a:lnSpc>
                <a:spcPct val="120000"/>
              </a:lnSpc>
            </a:pPr>
            <a:r>
              <a:rPr lang="en-US" altLang="zh-CN" sz="2800" smtClean="0"/>
              <a:t>type</a:t>
            </a:r>
            <a:r>
              <a:rPr lang="zh-CN" altLang="en-US" sz="2800" smtClean="0"/>
              <a:t>：依赖的类型，</a:t>
            </a:r>
            <a:endParaRPr lang="en-US" altLang="zh-CN" sz="2800" smtClean="0"/>
          </a:p>
          <a:p>
            <a:pPr indent="0">
              <a:lnSpc>
                <a:spcPct val="120000"/>
              </a:lnSpc>
              <a:buNone/>
            </a:pPr>
            <a:r>
              <a:rPr lang="zh-CN" altLang="en-US" sz="2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对应坐标</a:t>
            </a:r>
            <a:r>
              <a:rPr lang="en-US" altLang="zh-CN" sz="2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packaging</a:t>
            </a:r>
            <a:r>
              <a:rPr lang="zh-CN" altLang="en-US" sz="2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，默认为</a:t>
            </a:r>
            <a:r>
              <a:rPr lang="en-US" altLang="zh-CN" sz="2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jar</a:t>
            </a:r>
          </a:p>
          <a:p>
            <a:pPr>
              <a:lnSpc>
                <a:spcPct val="120000"/>
              </a:lnSpc>
            </a:pPr>
            <a:r>
              <a:rPr lang="en-US" altLang="zh-CN" sz="2800" smtClean="0"/>
              <a:t>optional</a:t>
            </a:r>
            <a:r>
              <a:rPr lang="zh-CN" altLang="en-US" sz="2800" smtClean="0">
                <a:solidFill>
                  <a:srgbClr val="FF0000"/>
                </a:solidFill>
              </a:rPr>
              <a:t>：</a:t>
            </a:r>
            <a:r>
              <a:rPr lang="zh-CN" altLang="en-US" sz="2800" smtClean="0"/>
              <a:t>标记依赖是否可选</a:t>
            </a:r>
            <a:endParaRPr lang="en-US" altLang="zh-CN" sz="2800" smtClean="0"/>
          </a:p>
          <a:p>
            <a:pPr indent="0">
              <a:lnSpc>
                <a:spcPct val="120000"/>
              </a:lnSpc>
              <a:buNone/>
            </a:pPr>
            <a:r>
              <a:rPr lang="en-US" altLang="zh-CN" sz="2200" smtClean="0">
                <a:solidFill>
                  <a:schemeClr val="bg1">
                    <a:lumMod val="50000"/>
                  </a:schemeClr>
                </a:solidFill>
              </a:rPr>
              <a:t>A-&gt;B-&gt;C</a:t>
            </a:r>
            <a:r>
              <a:rPr lang="zh-CN" altLang="en-US" sz="2200" smtClean="0">
                <a:solidFill>
                  <a:schemeClr val="bg1">
                    <a:lumMod val="50000"/>
                  </a:schemeClr>
                </a:solidFill>
              </a:rPr>
              <a:t>，那么当</a:t>
            </a:r>
            <a:r>
              <a:rPr lang="en-US" altLang="zh-CN" sz="220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zh-CN" altLang="en-US" sz="2200" smtClean="0">
                <a:solidFill>
                  <a:schemeClr val="bg1">
                    <a:lumMod val="50000"/>
                  </a:schemeClr>
                </a:solidFill>
              </a:rPr>
              <a:t>依赖于</a:t>
            </a:r>
            <a:r>
              <a:rPr lang="en-US" altLang="zh-CN" sz="220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CN" altLang="en-US" sz="2200" smtClean="0">
                <a:solidFill>
                  <a:schemeClr val="bg1">
                    <a:lumMod val="50000"/>
                  </a:schemeClr>
                </a:solidFill>
              </a:rPr>
              <a:t>时就可以设为可选。</a:t>
            </a:r>
            <a:endParaRPr lang="en-US" altLang="zh-CN" sz="220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smtClean="0"/>
              <a:t>exclusions</a:t>
            </a:r>
            <a:r>
              <a:rPr lang="zh-CN" altLang="en-US" sz="2800" smtClean="0"/>
              <a:t>：排除传递依赖</a:t>
            </a:r>
            <a:endParaRPr lang="en-US" altLang="zh-CN" sz="2800" smtClean="0"/>
          </a:p>
          <a:p>
            <a:pPr>
              <a:lnSpc>
                <a:spcPct val="120000"/>
              </a:lnSpc>
            </a:pP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依赖配置详细介绍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smtClean="0"/>
              <a:t>scope</a:t>
            </a:r>
            <a:r>
              <a:rPr lang="zh-CN" altLang="en-US" sz="3600" smtClean="0">
                <a:solidFill>
                  <a:srgbClr val="FF0000"/>
                </a:solidFill>
              </a:rPr>
              <a:t>：</a:t>
            </a:r>
            <a:r>
              <a:rPr lang="zh-CN" altLang="en-US" sz="3600" smtClean="0"/>
              <a:t>依赖范围</a:t>
            </a:r>
            <a:endParaRPr lang="en-US" altLang="zh-CN" sz="3600" smtClean="0"/>
          </a:p>
          <a:p>
            <a:pPr>
              <a:lnSpc>
                <a:spcPct val="120000"/>
              </a:lnSpc>
              <a:buFont typeface="Wingdings" pitchFamily="2" charset="2"/>
              <a:buChar char="p"/>
            </a:pPr>
            <a:r>
              <a: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compile:</a:t>
            </a: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编译范围</a:t>
            </a:r>
            <a:r>
              <a: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默认</a:t>
            </a:r>
            <a:r>
              <a: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scope,</a:t>
            </a: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</a:t>
            </a:r>
            <a:r>
              <a: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classpath</a:t>
            </a: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中存在</a:t>
            </a:r>
          </a:p>
          <a:p>
            <a:pPr>
              <a:lnSpc>
                <a:spcPct val="120000"/>
              </a:lnSpc>
              <a:buFont typeface="Wingdings" pitchFamily="2" charset="2"/>
              <a:buChar char="p"/>
            </a:pPr>
            <a:r>
              <a: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provided:</a:t>
            </a: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已提供范围</a:t>
            </a:r>
            <a:r>
              <a: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比如容器提供</a:t>
            </a:r>
            <a:r>
              <a: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Servlet API</a:t>
            </a:r>
          </a:p>
          <a:p>
            <a:pPr>
              <a:lnSpc>
                <a:spcPct val="120000"/>
              </a:lnSpc>
              <a:buFont typeface="Wingdings" pitchFamily="2" charset="2"/>
              <a:buChar char="p"/>
            </a:pPr>
            <a:r>
              <a: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runtime:</a:t>
            </a: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运行时范围</a:t>
            </a:r>
            <a:r>
              <a: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编译不需要</a:t>
            </a:r>
            <a:r>
              <a: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接口与实现分离</a:t>
            </a:r>
          </a:p>
          <a:p>
            <a:pPr>
              <a:lnSpc>
                <a:spcPct val="120000"/>
              </a:lnSpc>
              <a:buFont typeface="Wingdings" pitchFamily="2" charset="2"/>
              <a:buChar char="p"/>
            </a:pPr>
            <a:r>
              <a: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test:</a:t>
            </a: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测试范围</a:t>
            </a:r>
            <a:r>
              <a: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单元测试环境需要</a:t>
            </a:r>
          </a:p>
          <a:p>
            <a:pPr>
              <a:lnSpc>
                <a:spcPct val="120000"/>
              </a:lnSpc>
              <a:buFont typeface="Wingdings" pitchFamily="2" charset="2"/>
              <a:buChar char="p"/>
            </a:pPr>
            <a:r>
              <a: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system:</a:t>
            </a: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系统范围</a:t>
            </a:r>
            <a:r>
              <a: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自定义构件，指定</a:t>
            </a:r>
            <a:r>
              <a: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systemPath</a:t>
            </a:r>
          </a:p>
          <a:p>
            <a:pPr>
              <a:lnSpc>
                <a:spcPct val="120000"/>
              </a:lnSpc>
              <a:buFont typeface="Wingdings" pitchFamily="2" charset="2"/>
              <a:buChar char="p"/>
            </a:pPr>
            <a:r>
              <a: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import</a:t>
            </a: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：导入依赖</a:t>
            </a:r>
            <a:endParaRPr lang="zh-CN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依赖范围与</a:t>
            </a:r>
            <a:r>
              <a:rPr lang="en-US" altLang="zh-CN" smtClean="0"/>
              <a:t>ClassPath</a:t>
            </a:r>
            <a:r>
              <a:rPr lang="zh-CN" altLang="en-US" smtClean="0"/>
              <a:t>关系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951353">
                <a:tc>
                  <a:txBody>
                    <a:bodyPr/>
                    <a:lstStyle/>
                    <a:p>
                      <a:r>
                        <a:rPr lang="zh-CN" altLang="en-US" smtClean="0"/>
                        <a:t>依赖范围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对于编译</a:t>
                      </a:r>
                      <a:r>
                        <a:rPr lang="en-US" altLang="zh-CN" smtClean="0"/>
                        <a:t>classpath</a:t>
                      </a:r>
                    </a:p>
                    <a:p>
                      <a:pPr algn="ctr"/>
                      <a:r>
                        <a:rPr lang="zh-CN" altLang="en-US" smtClean="0"/>
                        <a:t>有效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对于测试</a:t>
                      </a:r>
                      <a:r>
                        <a:rPr lang="en-US" altLang="zh-CN" smtClean="0"/>
                        <a:t>classpath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对于运行时</a:t>
                      </a:r>
                      <a:r>
                        <a:rPr lang="en-US" altLang="zh-CN" smtClean="0"/>
                        <a:t>classpath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例子</a:t>
                      </a:r>
                    </a:p>
                  </a:txBody>
                  <a:tcPr anchor="ctr"/>
                </a:tc>
              </a:tr>
              <a:tr h="501845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compile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spring-core</a:t>
                      </a:r>
                      <a:endParaRPr lang="zh-CN" altLang="en-US" sz="1600"/>
                    </a:p>
                  </a:txBody>
                  <a:tcPr anchor="ctr"/>
                </a:tc>
              </a:tr>
              <a:tr h="524426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test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-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-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Junit</a:t>
                      </a:r>
                      <a:endParaRPr lang="zh-CN" altLang="en-US" sz="1600"/>
                    </a:p>
                  </a:txBody>
                  <a:tcPr anchor="ctr"/>
                </a:tc>
              </a:tr>
              <a:tr h="524426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provided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-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servlet-api</a:t>
                      </a:r>
                      <a:endParaRPr lang="zh-CN" altLang="en-US" sz="1600"/>
                    </a:p>
                  </a:txBody>
                  <a:tcPr anchor="ctr"/>
                </a:tc>
              </a:tr>
              <a:tr h="524426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runtime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-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JDBC</a:t>
                      </a:r>
                      <a:r>
                        <a:rPr lang="zh-CN" altLang="en-US" sz="1600" smtClean="0"/>
                        <a:t>驱动</a:t>
                      </a:r>
                      <a:endParaRPr lang="zh-CN" altLang="en-US" sz="1600"/>
                    </a:p>
                  </a:txBody>
                  <a:tcPr anchor="ctr"/>
                </a:tc>
              </a:tr>
              <a:tr h="602524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system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-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本地的，</a:t>
                      </a:r>
                      <a:r>
                        <a:rPr lang="en-US" altLang="zh-CN" sz="1600" smtClean="0"/>
                        <a:t>Maven</a:t>
                      </a:r>
                      <a:r>
                        <a:rPr lang="zh-CN" altLang="en-US" sz="1600" smtClean="0"/>
                        <a:t>仓库之外的类库</a:t>
                      </a:r>
                      <a:endParaRPr lang="zh-CN" altLang="en-US" sz="16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5517232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import</a:t>
            </a:r>
            <a:r>
              <a:rPr lang="zh-CN" altLang="en-US" smtClean="0"/>
              <a:t>导入依赖不会对表中三种</a:t>
            </a:r>
            <a:r>
              <a:rPr lang="en-US" altLang="zh-CN" smtClean="0"/>
              <a:t>classpath</a:t>
            </a:r>
            <a:r>
              <a:rPr lang="zh-CN" altLang="en-US" smtClean="0"/>
              <a:t>起作用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传递性依赖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467544" y="1124744"/>
          <a:ext cx="8229600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任意多边形 22"/>
          <p:cNvSpPr/>
          <p:nvPr/>
        </p:nvSpPr>
        <p:spPr>
          <a:xfrm>
            <a:off x="1403648" y="1412776"/>
            <a:ext cx="6006662" cy="451944"/>
          </a:xfrm>
          <a:custGeom>
            <a:avLst/>
            <a:gdLst>
              <a:gd name="connsiteX0" fmla="*/ 0 w 6006662"/>
              <a:gd name="connsiteY0" fmla="*/ 451944 h 451944"/>
              <a:gd name="connsiteX1" fmla="*/ 3011213 w 6006662"/>
              <a:gd name="connsiteY1" fmla="*/ 10510 h 451944"/>
              <a:gd name="connsiteX2" fmla="*/ 6006662 w 6006662"/>
              <a:gd name="connsiteY2" fmla="*/ 388882 h 451944"/>
              <a:gd name="connsiteX3" fmla="*/ 6006662 w 6006662"/>
              <a:gd name="connsiteY3" fmla="*/ 388882 h 4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6662" h="451944">
                <a:moveTo>
                  <a:pt x="0" y="451944"/>
                </a:moveTo>
                <a:cubicBezTo>
                  <a:pt x="1005051" y="236482"/>
                  <a:pt x="2010103" y="21020"/>
                  <a:pt x="3011213" y="10510"/>
                </a:cubicBezTo>
                <a:cubicBezTo>
                  <a:pt x="4012323" y="0"/>
                  <a:pt x="6006662" y="388882"/>
                  <a:pt x="6006662" y="388882"/>
                </a:cubicBezTo>
                <a:lnTo>
                  <a:pt x="6006662" y="388882"/>
                </a:ln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402666" y="1804946"/>
            <a:ext cx="65710" cy="34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3429000"/>
            <a:ext cx="72961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3563888" y="310089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bg1">
                    <a:lumMod val="50000"/>
                  </a:schemeClr>
                </a:solidFill>
              </a:rPr>
              <a:t>传递依赖关系表</a:t>
            </a:r>
            <a:endParaRPr lang="zh-CN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依赖调解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sz="2800" smtClean="0"/>
              <a:t>A-&gt;B-&gt;C-&gt;D-&gt;</a:t>
            </a:r>
            <a:r>
              <a:rPr lang="en-US" altLang="zh-CN" sz="2800" smtClean="0">
                <a:solidFill>
                  <a:srgbClr val="FF0000"/>
                </a:solidFill>
              </a:rPr>
              <a:t>X</a:t>
            </a:r>
            <a:r>
              <a:rPr lang="en-US" altLang="zh-CN" sz="2800" smtClean="0"/>
              <a:t>(1.6)</a:t>
            </a:r>
          </a:p>
          <a:p>
            <a:pPr>
              <a:buFont typeface="Wingdings" pitchFamily="2" charset="2"/>
              <a:buChar char="u"/>
            </a:pPr>
            <a:r>
              <a:rPr lang="en-US" altLang="zh-CN" sz="2800" smtClean="0"/>
              <a:t>A-&gt;D-</a:t>
            </a:r>
            <a:r>
              <a:rPr lang="en-US" altLang="zh-CN" sz="2800" smtClean="0">
                <a:solidFill>
                  <a:srgbClr val="FF0000"/>
                </a:solidFill>
              </a:rPr>
              <a:t>X</a:t>
            </a:r>
            <a:r>
              <a:rPr lang="en-US" altLang="zh-CN" sz="2800" smtClean="0"/>
              <a:t>(2.0)</a:t>
            </a:r>
          </a:p>
          <a:p>
            <a:pPr indent="0">
              <a:buNone/>
            </a:pPr>
            <a:r>
              <a:rPr lang="en-US" altLang="zh-CN" sz="260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zh-CN" altLang="en-US" sz="2600" smtClean="0">
                <a:solidFill>
                  <a:schemeClr val="bg1">
                    <a:lumMod val="50000"/>
                  </a:schemeClr>
                </a:solidFill>
              </a:rPr>
              <a:t>是</a:t>
            </a:r>
            <a:r>
              <a:rPr lang="en-US" altLang="zh-CN" sz="260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zh-CN" altLang="en-US" sz="2600" smtClean="0">
                <a:solidFill>
                  <a:schemeClr val="bg1">
                    <a:lumMod val="50000"/>
                  </a:schemeClr>
                </a:solidFill>
              </a:rPr>
              <a:t>的传递依赖</a:t>
            </a:r>
            <a:endParaRPr lang="en-US" altLang="zh-CN" sz="2600" smtClean="0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None/>
            </a:pPr>
            <a:endParaRPr lang="en-US" altLang="zh-CN" sz="260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mtClean="0"/>
              <a:t>调解原则：</a:t>
            </a:r>
            <a:endParaRPr lang="en-US" altLang="zh-CN" smtClean="0"/>
          </a:p>
          <a:p>
            <a:pPr>
              <a:buFont typeface="Wingdings" pitchFamily="2" charset="2"/>
              <a:buChar char="Ø"/>
            </a:pPr>
            <a:r>
              <a:rPr lang="zh-CN" altLang="en-US" smtClean="0"/>
              <a:t>第一原则：路径近者优先原则</a:t>
            </a:r>
            <a:endParaRPr lang="en-US" altLang="zh-CN" smtClean="0"/>
          </a:p>
          <a:p>
            <a:pPr indent="0">
              <a:buNone/>
            </a:pPr>
            <a:r>
              <a:rPr lang="en-US" altLang="zh-CN" sz="2600" smtClean="0">
                <a:solidFill>
                  <a:schemeClr val="bg1">
                    <a:lumMod val="50000"/>
                  </a:schemeClr>
                </a:solidFill>
              </a:rPr>
              <a:t>x2.0</a:t>
            </a:r>
            <a:r>
              <a:rPr lang="zh-CN" altLang="en-US" sz="2600" smtClean="0">
                <a:solidFill>
                  <a:schemeClr val="bg1">
                    <a:lumMod val="50000"/>
                  </a:schemeClr>
                </a:solidFill>
              </a:rPr>
              <a:t>传递给</a:t>
            </a:r>
            <a:r>
              <a:rPr lang="en-US" altLang="zh-CN" sz="260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zh-CN" altLang="en-US" sz="2600" smtClean="0">
                <a:solidFill>
                  <a:schemeClr val="bg1">
                    <a:lumMod val="50000"/>
                  </a:schemeClr>
                </a:solidFill>
              </a:rPr>
              <a:t>最近</a:t>
            </a:r>
            <a:endParaRPr lang="en-US" altLang="zh-CN" sz="260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mtClean="0"/>
              <a:t>第二原则：第一声明者优先原则</a:t>
            </a:r>
            <a:endParaRPr lang="en-US" altLang="zh-CN" smtClean="0"/>
          </a:p>
          <a:p>
            <a:pPr indent="0">
              <a:buNone/>
            </a:pPr>
            <a:r>
              <a:rPr lang="zh-CN" altLang="en-US" sz="2600" smtClean="0">
                <a:solidFill>
                  <a:schemeClr val="bg1">
                    <a:lumMod val="50000"/>
                  </a:schemeClr>
                </a:solidFill>
              </a:rPr>
              <a:t>当路径相等时，则由</a:t>
            </a:r>
            <a:r>
              <a:rPr lang="en-US" altLang="zh-CN" sz="2600" smtClean="0">
                <a:solidFill>
                  <a:schemeClr val="bg1">
                    <a:lumMod val="50000"/>
                  </a:schemeClr>
                </a:solidFill>
              </a:rPr>
              <a:t>POM</a:t>
            </a:r>
            <a:r>
              <a:rPr lang="zh-CN" altLang="en-US" sz="2600" smtClean="0">
                <a:solidFill>
                  <a:schemeClr val="bg1">
                    <a:lumMod val="50000"/>
                  </a:schemeClr>
                </a:solidFill>
              </a:rPr>
              <a:t>声明的依赖顺序决定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依赖优化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zh-CN" altLang="en-US" smtClean="0"/>
              <a:t>排除依赖</a:t>
            </a:r>
            <a:endParaRPr lang="en-US" altLang="zh-CN" smtClean="0"/>
          </a:p>
          <a:p>
            <a:r>
              <a:rPr lang="zh-CN" altLang="en-US" smtClean="0"/>
              <a:t>归类依赖</a:t>
            </a:r>
            <a:endParaRPr lang="en-US" altLang="zh-CN" smtClean="0"/>
          </a:p>
          <a:p>
            <a:pPr>
              <a:buNone/>
            </a:pPr>
            <a:r>
              <a:rPr lang="en-US" altLang="zh-CN" sz="1400" smtClean="0"/>
              <a:t>&lt;properties&gt;</a:t>
            </a:r>
          </a:p>
          <a:p>
            <a:pPr>
              <a:buNone/>
            </a:pPr>
            <a:r>
              <a:rPr lang="en-US" altLang="zh-CN" sz="1400" smtClean="0"/>
              <a:t>	&lt;project.build.sourceEncoding&gt;UTF-8&lt;/project.build.sourceEncoding&gt;</a:t>
            </a:r>
          </a:p>
          <a:p>
            <a:pPr>
              <a:buNone/>
            </a:pPr>
            <a:r>
              <a:rPr lang="en-US" altLang="zh-CN" sz="1400" smtClean="0"/>
              <a:t>	&lt;org.springframework.version&gt;3.0.5.RELEASE&lt;/org.springframework.version&gt;</a:t>
            </a:r>
          </a:p>
          <a:p>
            <a:pPr>
              <a:buNone/>
            </a:pPr>
            <a:r>
              <a:rPr lang="en-US" altLang="zh-CN" sz="1400" smtClean="0"/>
              <a:t>	&lt;org.slf4j.version&gt;1.6.1&lt;/org.slf4j.version&gt;</a:t>
            </a:r>
          </a:p>
          <a:p>
            <a:pPr>
              <a:buNone/>
            </a:pPr>
            <a:r>
              <a:rPr lang="en-US" altLang="zh-CN" sz="1400" smtClean="0"/>
              <a:t>&lt;/properties&gt;</a:t>
            </a:r>
          </a:p>
          <a:p>
            <a:pPr>
              <a:buNone/>
            </a:pPr>
            <a:r>
              <a:rPr lang="zh-CN" altLang="en-US" sz="1400" smtClean="0"/>
              <a:t>在后面的依赖中只需指明</a:t>
            </a:r>
            <a:r>
              <a:rPr lang="en-US" altLang="zh-CN" sz="1400" smtClean="0"/>
              <a:t>version</a:t>
            </a:r>
            <a:r>
              <a:rPr lang="zh-CN" altLang="en-US" sz="1400" smtClean="0"/>
              <a:t>的引用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&lt;version&gt;${org.slf4j.version}&lt;/version&gt;</a:t>
            </a:r>
          </a:p>
          <a:p>
            <a:r>
              <a:rPr lang="zh-CN" altLang="en-US" smtClean="0"/>
              <a:t>优化依赖</a:t>
            </a:r>
            <a:endParaRPr lang="en-US" altLang="zh-CN" smtClean="0"/>
          </a:p>
          <a:p>
            <a:pPr>
              <a:buNone/>
            </a:pPr>
            <a:r>
              <a:rPr lang="en-US" altLang="zh-CN" sz="1600" smtClean="0">
                <a:solidFill>
                  <a:srgbClr val="FF0000"/>
                </a:solidFill>
              </a:rPr>
              <a:t>mvn dependency:list   </a:t>
            </a:r>
            <a:r>
              <a:rPr lang="en-US" altLang="zh-CN" sz="1600" smtClean="0"/>
              <a:t>//</a:t>
            </a:r>
            <a:r>
              <a:rPr lang="zh-CN" altLang="en-US" sz="1600" smtClean="0"/>
              <a:t>打印出依赖列表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>
                <a:solidFill>
                  <a:srgbClr val="FF0000"/>
                </a:solidFill>
              </a:rPr>
              <a:t>mvn dependency:tree   </a:t>
            </a:r>
            <a:r>
              <a:rPr lang="en-US" altLang="zh-CN" sz="1600" smtClean="0"/>
              <a:t>//</a:t>
            </a:r>
            <a:r>
              <a:rPr lang="zh-CN" altLang="en-US" sz="1600" smtClean="0"/>
              <a:t>打印出依赖树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>
                <a:solidFill>
                  <a:srgbClr val="FF0000"/>
                </a:solidFill>
              </a:rPr>
              <a:t>mvn dependency:analyze</a:t>
            </a:r>
            <a:r>
              <a:rPr lang="en-US" altLang="zh-CN" sz="1600" smtClean="0"/>
              <a:t>//</a:t>
            </a:r>
            <a:r>
              <a:rPr lang="zh-CN" altLang="en-US" sz="1600" smtClean="0"/>
              <a:t>分析当前依赖</a:t>
            </a:r>
            <a:endParaRPr lang="en-US" altLang="zh-CN" sz="1600" smtClean="0"/>
          </a:p>
          <a:p>
            <a:pPr>
              <a:buNone/>
            </a:pPr>
            <a:r>
              <a:rPr lang="zh-CN" altLang="en-US" sz="1600" smtClean="0"/>
              <a:t>通过这些工具进行分析后适当优化</a:t>
            </a:r>
            <a:endParaRPr lang="en-US" altLang="zh-CN" sz="1600" smtClean="0"/>
          </a:p>
          <a:p>
            <a:pPr>
              <a:buNone/>
            </a:pPr>
            <a:endParaRPr lang="en-US" altLang="zh-CN" sz="16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Maven</a:t>
            </a:r>
            <a:r>
              <a:rPr lang="zh-CN" altLang="en-US" smtClean="0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mtClean="0"/>
              <a:t>Maven</a:t>
            </a:r>
            <a:r>
              <a:rPr lang="zh-CN" altLang="en-US" smtClean="0"/>
              <a:t>是一个项目管理工具，它包含了一项目对象模型</a:t>
            </a:r>
            <a:r>
              <a:rPr lang="en-US" altLang="zh-CN" smtClean="0"/>
              <a:t>(Project Object Model)</a:t>
            </a:r>
            <a:r>
              <a:rPr lang="zh-CN" altLang="en-US" smtClean="0"/>
              <a:t>，一组标准集合，一个项目生命周期</a:t>
            </a:r>
            <a:r>
              <a:rPr lang="en-US" altLang="zh-CN" smtClean="0"/>
              <a:t>(Project Lifecycle)</a:t>
            </a:r>
            <a:r>
              <a:rPr lang="zh-CN" altLang="en-US" smtClean="0"/>
              <a:t>，一个依赖管理系统</a:t>
            </a:r>
            <a:r>
              <a:rPr lang="en-US" altLang="zh-CN" smtClean="0"/>
              <a:t>(Dependency Manangement System)</a:t>
            </a:r>
            <a:r>
              <a:rPr lang="zh-CN" altLang="en-US" smtClean="0"/>
              <a:t>，和用来运行定义在生命周期阶段中插件目标的逻辑。</a:t>
            </a:r>
            <a:endParaRPr lang="en-US" altLang="zh-CN" smtClean="0"/>
          </a:p>
          <a:p>
            <a:pPr>
              <a:lnSpc>
                <a:spcPct val="110000"/>
              </a:lnSpc>
            </a:pPr>
            <a:r>
              <a:rPr lang="en-US" altLang="zh-CN" smtClean="0"/>
              <a:t>Maven</a:t>
            </a:r>
            <a:r>
              <a:rPr lang="zh-CN" altLang="en-US" smtClean="0"/>
              <a:t>是面向技术层面，针对</a:t>
            </a:r>
            <a:r>
              <a:rPr lang="en-US" altLang="zh-CN" smtClean="0"/>
              <a:t>Java</a:t>
            </a:r>
            <a:r>
              <a:rPr lang="zh-CN" altLang="en-US" smtClean="0"/>
              <a:t>开发项目管理工具，它提供了构建工具所提供功能的超集，除了构建功能之外，</a:t>
            </a:r>
            <a:r>
              <a:rPr lang="en-US" altLang="zh-CN" smtClean="0"/>
              <a:t>Maven</a:t>
            </a:r>
            <a:r>
              <a:rPr lang="zh-CN" altLang="en-US" smtClean="0"/>
              <a:t>还可以管理项目结构、管理依赖关系、生成报告、生成</a:t>
            </a:r>
            <a:r>
              <a:rPr lang="en-US" altLang="zh-CN" smtClean="0"/>
              <a:t>Web</a:t>
            </a:r>
            <a:r>
              <a:rPr lang="zh-CN" altLang="en-US" smtClean="0"/>
              <a:t>站点、有助于团队成员之间的交流与协作。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多模型开发：继承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mtClean="0"/>
              <a:t>通过子项目来继承，可以共享父项目定义的所有的值。比如自定义构建信息，版本仲裁。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特点：</a:t>
            </a:r>
          </a:p>
          <a:p>
            <a:pPr>
              <a:lnSpc>
                <a:spcPct val="120000"/>
              </a:lnSpc>
            </a:pPr>
            <a:r>
              <a:rPr lang="en-US" altLang="zh-CN" smtClean="0"/>
              <a:t>1. </a:t>
            </a:r>
            <a:r>
              <a:rPr lang="zh-CN" altLang="en-US" smtClean="0"/>
              <a:t>单亲父节点</a:t>
            </a:r>
          </a:p>
          <a:p>
            <a:pPr>
              <a:lnSpc>
                <a:spcPct val="120000"/>
              </a:lnSpc>
            </a:pPr>
            <a:r>
              <a:rPr lang="en-US" altLang="zh-CN" smtClean="0"/>
              <a:t>2. </a:t>
            </a:r>
            <a:r>
              <a:rPr lang="zh-CN" altLang="en-US" smtClean="0"/>
              <a:t>从叶节点往上定义的</a:t>
            </a:r>
          </a:p>
          <a:p>
            <a:pPr>
              <a:lnSpc>
                <a:spcPct val="120000"/>
              </a:lnSpc>
            </a:pPr>
            <a:r>
              <a:rPr lang="en-US" altLang="zh-CN" smtClean="0"/>
              <a:t>3. </a:t>
            </a:r>
            <a:r>
              <a:rPr lang="zh-CN" altLang="en-US" smtClean="0"/>
              <a:t>允许覆盖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47664" y="4077072"/>
            <a:ext cx="6048672" cy="1938992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+mn-lt"/>
              </a:rPr>
              <a:t>&lt;parent&gt;</a:t>
            </a:r>
          </a:p>
          <a:p>
            <a:r>
              <a:rPr lang="en-US" altLang="zh-CN" sz="2000" smtClean="0">
                <a:latin typeface="+mn-lt"/>
              </a:rPr>
              <a:t>	&lt;groupId&gt;...&lt;/groupId&gt;</a:t>
            </a:r>
          </a:p>
          <a:p>
            <a:r>
              <a:rPr lang="en-US" altLang="zh-CN" sz="2000" smtClean="0">
                <a:latin typeface="+mn-lt"/>
              </a:rPr>
              <a:t>	&lt;artifactId&gt;...&lt;/artifactId&gt;</a:t>
            </a:r>
          </a:p>
          <a:p>
            <a:r>
              <a:rPr lang="en-US" altLang="zh-CN" sz="2000" smtClean="0">
                <a:latin typeface="+mn-lt"/>
              </a:rPr>
              <a:t>	&lt;relativePath&gt;...&lt;/relativePath&gt;</a:t>
            </a:r>
          </a:p>
          <a:p>
            <a:r>
              <a:rPr lang="en-US" altLang="zh-CN" sz="2000" smtClean="0">
                <a:latin typeface="+mn-lt"/>
              </a:rPr>
              <a:t>	&lt;version&gt;...&lt;/version&gt;</a:t>
            </a:r>
          </a:p>
          <a:p>
            <a:r>
              <a:rPr lang="en-US" altLang="zh-CN" sz="2000" smtClean="0">
                <a:latin typeface="+mn-lt"/>
              </a:rPr>
              <a:t>&lt;/parent&gt;</a:t>
            </a:r>
            <a:endParaRPr lang="zh-CN" altLang="en-US" sz="2000">
              <a:latin typeface="+mn-l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多模型开发：组合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组合：定义一组构建模块的聚集</a:t>
            </a:r>
          </a:p>
          <a:p>
            <a:r>
              <a:rPr lang="zh-CN" altLang="en-US" smtClean="0"/>
              <a:t>特点：</a:t>
            </a:r>
          </a:p>
          <a:p>
            <a:r>
              <a:rPr lang="en-US" altLang="zh-CN" smtClean="0"/>
              <a:t>1. </a:t>
            </a:r>
            <a:r>
              <a:rPr lang="zh-CN" altLang="en-US" smtClean="0"/>
              <a:t>组合可以独立于继承</a:t>
            </a:r>
          </a:p>
          <a:p>
            <a:r>
              <a:rPr lang="en-US" altLang="zh-CN" smtClean="0"/>
              <a:t>2. </a:t>
            </a:r>
            <a:r>
              <a:rPr lang="zh-CN" altLang="en-US" smtClean="0"/>
              <a:t>上层节点进行组合定义</a:t>
            </a:r>
            <a:endParaRPr lang="en-US" altLang="zh-CN" smtClean="0"/>
          </a:p>
        </p:txBody>
      </p:sp>
      <p:sp>
        <p:nvSpPr>
          <p:cNvPr id="4" name="TextBox 3"/>
          <p:cNvSpPr txBox="1"/>
          <p:nvPr/>
        </p:nvSpPr>
        <p:spPr>
          <a:xfrm>
            <a:off x="1547664" y="4149080"/>
            <a:ext cx="5760640" cy="1938992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smtClean="0">
                <a:latin typeface="+mn-lt"/>
              </a:rPr>
              <a:t>&lt;name&gt;myproject-all&lt;/name&gt;</a:t>
            </a:r>
          </a:p>
          <a:p>
            <a:pPr>
              <a:buNone/>
            </a:pPr>
            <a:r>
              <a:rPr lang="en-US" altLang="zh-CN" sz="2000" smtClean="0">
                <a:latin typeface="+mn-lt"/>
              </a:rPr>
              <a:t>&lt;modules&gt;</a:t>
            </a:r>
          </a:p>
          <a:p>
            <a:pPr>
              <a:buNone/>
            </a:pPr>
            <a:r>
              <a:rPr lang="en-US" altLang="zh-CN" sz="2000" smtClean="0">
                <a:latin typeface="+mn-lt"/>
              </a:rPr>
              <a:t>	&lt;module&gt;myproject-dao&lt;/module&gt;</a:t>
            </a:r>
          </a:p>
          <a:p>
            <a:pPr>
              <a:buNone/>
            </a:pPr>
            <a:r>
              <a:rPr lang="en-US" altLang="zh-CN" sz="2000" smtClean="0">
                <a:latin typeface="+mn-lt"/>
              </a:rPr>
              <a:t>	&lt;module&gt;myproject-biz&lt;/module&gt;</a:t>
            </a:r>
          </a:p>
          <a:p>
            <a:pPr>
              <a:buNone/>
            </a:pPr>
            <a:r>
              <a:rPr lang="en-US" altLang="zh-CN" sz="2000" smtClean="0">
                <a:latin typeface="+mn-lt"/>
              </a:rPr>
              <a:t>	&lt;module&gt;myproject-mvc&lt;/module&gt;</a:t>
            </a:r>
          </a:p>
          <a:p>
            <a:pPr>
              <a:buNone/>
            </a:pPr>
            <a:r>
              <a:rPr lang="en-US" altLang="zh-CN" sz="2000" smtClean="0">
                <a:latin typeface="+mn-lt"/>
              </a:rPr>
              <a:t>&lt;/modules&gt;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POM</a:t>
            </a:r>
            <a:r>
              <a:rPr lang="zh-CN" altLang="en-US" smtClean="0"/>
              <a:t>中使用第三方仓库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sz="4200" smtClean="0"/>
              <a:t>&lt;repositories&gt;</a:t>
            </a:r>
          </a:p>
          <a:p>
            <a:pPr>
              <a:buNone/>
            </a:pPr>
            <a:r>
              <a:rPr lang="en-US" altLang="zh-CN" sz="4200" smtClean="0"/>
              <a:t>	</a:t>
            </a:r>
            <a:r>
              <a:rPr lang="en-US" altLang="zh-CN" sz="4200" smtClean="0"/>
              <a:t>&lt;</a:t>
            </a:r>
            <a:r>
              <a:rPr lang="en-US" altLang="zh-CN" sz="4200" smtClean="0"/>
              <a:t>repository&gt;</a:t>
            </a:r>
          </a:p>
          <a:p>
            <a:pPr>
              <a:buNone/>
            </a:pPr>
            <a:r>
              <a:rPr lang="en-US" altLang="zh-CN" sz="4200" smtClean="0"/>
              <a:t>	</a:t>
            </a:r>
            <a:r>
              <a:rPr lang="en-US" altLang="zh-CN" sz="4200" smtClean="0"/>
              <a:t>	</a:t>
            </a:r>
            <a:r>
              <a:rPr lang="en-US" altLang="zh-CN" sz="4200" smtClean="0"/>
              <a:t>……</a:t>
            </a:r>
          </a:p>
          <a:p>
            <a:pPr>
              <a:buNone/>
            </a:pPr>
            <a:r>
              <a:rPr lang="en-US" altLang="zh-CN" sz="4200" smtClean="0"/>
              <a:t>	&lt;/</a:t>
            </a:r>
            <a:r>
              <a:rPr lang="en-US" altLang="zh-CN" sz="4200" smtClean="0"/>
              <a:t>repository</a:t>
            </a:r>
            <a:r>
              <a:rPr lang="en-US" altLang="zh-CN" sz="4200" smtClean="0"/>
              <a:t>&gt;</a:t>
            </a:r>
            <a:endParaRPr lang="zh-CN" altLang="en-US" sz="4200" smtClean="0"/>
          </a:p>
          <a:p>
            <a:pPr>
              <a:buNone/>
            </a:pPr>
            <a:r>
              <a:rPr lang="en-US" altLang="zh-CN" sz="4200" smtClean="0"/>
              <a:t>&lt;/repositories</a:t>
            </a:r>
            <a:r>
              <a:rPr lang="en-US" altLang="zh-CN" sz="4200" smtClean="0"/>
              <a:t>&gt;</a:t>
            </a:r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r>
              <a:rPr lang="zh-CN" altLang="en-US" smtClean="0"/>
              <a:t>例如：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	&lt;</a:t>
            </a:r>
            <a:r>
              <a:rPr lang="en-US" altLang="zh-CN" smtClean="0"/>
              <a:t>repository&gt;</a:t>
            </a:r>
          </a:p>
          <a:p>
            <a:pPr>
              <a:buNone/>
            </a:pPr>
            <a:r>
              <a:rPr lang="en-US" altLang="zh-CN" smtClean="0"/>
              <a:t>		&lt;id&gt;org.hibernate&lt;/id&gt;</a:t>
            </a:r>
          </a:p>
          <a:p>
            <a:pPr>
              <a:buNone/>
            </a:pPr>
            <a:r>
              <a:rPr lang="en-US" altLang="zh-CN" smtClean="0"/>
              <a:t>		&lt;url&gt;http://repository.jboss.org/maven2&lt;/url&gt;</a:t>
            </a:r>
          </a:p>
          <a:p>
            <a:pPr>
              <a:buNone/>
            </a:pPr>
            <a:r>
              <a:rPr lang="en-US" altLang="zh-CN" smtClean="0"/>
              <a:t>	&lt;/</a:t>
            </a:r>
            <a:r>
              <a:rPr lang="en-US" altLang="zh-CN" smtClean="0"/>
              <a:t>repository</a:t>
            </a:r>
            <a:r>
              <a:rPr lang="en-US" altLang="zh-CN" smtClean="0"/>
              <a:t>&gt;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	&lt;repository&gt;</a:t>
            </a:r>
          </a:p>
          <a:p>
            <a:pPr>
              <a:buNone/>
            </a:pPr>
            <a:r>
              <a:rPr lang="en-US" altLang="zh-CN" smtClean="0"/>
              <a:t>		&lt;id&gt;maven2-repository.dev.java.net&lt;/id&gt;</a:t>
            </a:r>
          </a:p>
          <a:p>
            <a:pPr>
              <a:buNone/>
            </a:pPr>
            <a:r>
              <a:rPr lang="en-US" altLang="zh-CN" smtClean="0"/>
              <a:t>		&lt;name&gt;Java.net Repository for Maven 2&lt;/name&gt;</a:t>
            </a:r>
          </a:p>
          <a:p>
            <a:pPr>
              <a:buNone/>
            </a:pPr>
            <a:r>
              <a:rPr lang="en-US" altLang="zh-CN" smtClean="0"/>
              <a:t>		</a:t>
            </a:r>
            <a:r>
              <a:rPr lang="en-US" altLang="zh-CN" sz="2900" smtClean="0"/>
              <a:t>&lt;url&gt;https</a:t>
            </a:r>
            <a:r>
              <a:rPr lang="en-US" altLang="zh-CN" sz="2900" smtClean="0"/>
              <a:t>://</a:t>
            </a:r>
            <a:r>
              <a:rPr lang="en-US" altLang="zh-CN" sz="2900" smtClean="0"/>
              <a:t>maven2-repository.dev.java.net/nonav/repository&lt;/url&gt;</a:t>
            </a:r>
          </a:p>
          <a:p>
            <a:pPr>
              <a:buNone/>
            </a:pPr>
            <a:r>
              <a:rPr lang="en-US" altLang="zh-CN" smtClean="0"/>
              <a:t>		&lt;layout&gt;default&lt;/layout&gt;</a:t>
            </a:r>
          </a:p>
          <a:p>
            <a:pPr>
              <a:buNone/>
            </a:pPr>
            <a:r>
              <a:rPr lang="en-US" altLang="zh-CN" smtClean="0"/>
              <a:t>	&lt;/repository&gt;</a:t>
            </a:r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r>
              <a:rPr lang="zh-CN" altLang="en-US" smtClean="0">
                <a:solidFill>
                  <a:srgbClr val="00B050"/>
                </a:solidFill>
              </a:rPr>
              <a:t>第三方仓库会提供配置信息，详情参考第三方的仓库使用说明</a:t>
            </a:r>
            <a:endParaRPr lang="zh-CN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构建配置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mtClean="0"/>
              <a:t>&lt;build&gt;</a:t>
            </a:r>
          </a:p>
          <a:p>
            <a:pPr>
              <a:buNone/>
            </a:pPr>
            <a:r>
              <a:rPr lang="en-US" altLang="zh-CN" smtClean="0"/>
              <a:t>	&lt;finalName&gt;</a:t>
            </a:r>
            <a:r>
              <a:rPr lang="zh-CN" altLang="en-US" smtClean="0"/>
              <a:t>最终名</a:t>
            </a:r>
            <a:r>
              <a:rPr lang="en-US" altLang="zh-CN" smtClean="0"/>
              <a:t>&lt;/finalName</a:t>
            </a:r>
            <a:r>
              <a:rPr lang="en-US" altLang="zh-CN" smtClean="0"/>
              <a:t>&gt;</a:t>
            </a:r>
          </a:p>
          <a:p>
            <a:pPr>
              <a:buNone/>
            </a:pPr>
            <a:r>
              <a:rPr lang="en-US" altLang="zh-CN" smtClean="0"/>
              <a:t>	&lt;plugins&gt;</a:t>
            </a:r>
          </a:p>
          <a:p>
            <a:pPr>
              <a:buNone/>
            </a:pPr>
            <a:r>
              <a:rPr lang="en-US" altLang="zh-CN" smtClean="0"/>
              <a:t>		&lt;plugin</a:t>
            </a:r>
            <a:r>
              <a:rPr lang="en-US" altLang="zh-CN" smtClean="0"/>
              <a:t>&gt;</a:t>
            </a:r>
          </a:p>
          <a:p>
            <a:pPr>
              <a:buNone/>
            </a:pPr>
            <a:r>
              <a:rPr lang="en-US" altLang="zh-CN" sz="1600" smtClean="0">
                <a:solidFill>
                  <a:srgbClr val="00B050"/>
                </a:solidFill>
              </a:rPr>
              <a:t>	</a:t>
            </a:r>
            <a:r>
              <a:rPr lang="en-US" altLang="zh-CN" sz="1600" smtClean="0">
                <a:solidFill>
                  <a:srgbClr val="00B050"/>
                </a:solidFill>
              </a:rPr>
              <a:t>	     </a:t>
            </a:r>
            <a:r>
              <a:rPr lang="en-US" altLang="zh-CN" sz="1600" smtClean="0">
                <a:solidFill>
                  <a:srgbClr val="00B050"/>
                </a:solidFill>
              </a:rPr>
              <a:t>&lt;!--Maven</a:t>
            </a:r>
            <a:r>
              <a:rPr lang="zh-CN" altLang="en-US" sz="1600" smtClean="0">
                <a:solidFill>
                  <a:srgbClr val="00B050"/>
                </a:solidFill>
              </a:rPr>
              <a:t>一切的构建工作都是居于插件执行的，常用默认的插件有：编译、打包、安装</a:t>
            </a:r>
            <a:r>
              <a:rPr lang="en-US" altLang="zh-CN" sz="1600" smtClean="0">
                <a:solidFill>
                  <a:srgbClr val="00B050"/>
                </a:solidFill>
              </a:rPr>
              <a:t>--&gt;</a:t>
            </a:r>
            <a:endParaRPr lang="en-US" altLang="zh-CN" sz="160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mtClean="0"/>
              <a:t>		</a:t>
            </a:r>
            <a:r>
              <a:rPr lang="en-US" altLang="zh-CN" smtClean="0"/>
              <a:t>&lt;/</a:t>
            </a:r>
            <a:r>
              <a:rPr lang="en-US" altLang="zh-CN" smtClean="0"/>
              <a:t>plugin&gt;</a:t>
            </a:r>
          </a:p>
          <a:p>
            <a:pPr>
              <a:buNone/>
            </a:pPr>
            <a:r>
              <a:rPr lang="en-US" altLang="zh-CN" smtClean="0"/>
              <a:t>	&lt;/plugins</a:t>
            </a:r>
            <a:r>
              <a:rPr lang="en-US" altLang="zh-CN" smtClean="0"/>
              <a:t>&gt;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&lt;/build</a:t>
            </a:r>
            <a:r>
              <a:rPr lang="en-US" altLang="zh-CN" smtClean="0"/>
              <a:t>&gt;</a:t>
            </a:r>
          </a:p>
          <a:p>
            <a:pPr>
              <a:buNone/>
            </a:pPr>
            <a:endParaRPr lang="en-US" altLang="zh-CN" smtClean="0"/>
          </a:p>
          <a:p>
            <a:pPr>
              <a:lnSpc>
                <a:spcPct val="120000"/>
              </a:lnSpc>
              <a:buNone/>
            </a:pPr>
            <a:r>
              <a:rPr lang="en-US" altLang="zh-CN" sz="2600" smtClean="0"/>
              <a:t>PS:</a:t>
            </a:r>
            <a:r>
              <a:rPr lang="zh-CN" altLang="en-US" sz="2600" smtClean="0">
                <a:solidFill>
                  <a:schemeClr val="bg1">
                    <a:lumMod val="50000"/>
                  </a:schemeClr>
                </a:solidFill>
              </a:rPr>
              <a:t>一般构建时加上必要的插件就可以，不需要更多的配置，因为它有内部约定。如果需要改变配置，例如源代码文件夹、编译打包结果文件夹等等，都是可以改变的。</a:t>
            </a:r>
            <a:endParaRPr lang="en-US" altLang="zh-CN" sz="260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常用插件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57192"/>
          </a:xfrm>
        </p:spPr>
        <p:txBody>
          <a:bodyPr>
            <a:normAutofit/>
          </a:bodyPr>
          <a:lstStyle/>
          <a:p>
            <a:r>
              <a:rPr lang="en-US" altLang="zh-CN" smtClean="0"/>
              <a:t>Maven</a:t>
            </a:r>
            <a:r>
              <a:rPr lang="zh-CN" altLang="en-US" smtClean="0"/>
              <a:t>编译插件</a:t>
            </a:r>
            <a:endParaRPr lang="en-US" altLang="zh-CN" smtClean="0"/>
          </a:p>
          <a:p>
            <a:pPr>
              <a:buNone/>
            </a:pPr>
            <a:r>
              <a:rPr lang="en-US" altLang="zh-CN" sz="1800" smtClean="0"/>
              <a:t>&lt;plugin&gt;</a:t>
            </a:r>
          </a:p>
          <a:p>
            <a:pPr>
              <a:buNone/>
            </a:pPr>
            <a:r>
              <a:rPr lang="en-US" altLang="zh-CN" sz="1800" smtClean="0"/>
              <a:t>	&lt;groupId&gt;org.apache.maven.plugins&lt;/groupId&gt;</a:t>
            </a:r>
          </a:p>
          <a:p>
            <a:pPr>
              <a:buNone/>
            </a:pPr>
            <a:r>
              <a:rPr lang="en-US" altLang="zh-CN" sz="1800" smtClean="0"/>
              <a:t>	&lt;artifactId&gt;maven-compiler-plugin&lt;/artifactId&gt;</a:t>
            </a:r>
          </a:p>
          <a:p>
            <a:pPr>
              <a:buNone/>
            </a:pPr>
            <a:r>
              <a:rPr lang="en-US" altLang="zh-CN" sz="1800" smtClean="0"/>
              <a:t>	&lt;configuration&gt;</a:t>
            </a:r>
          </a:p>
          <a:p>
            <a:pPr>
              <a:buNone/>
            </a:pPr>
            <a:r>
              <a:rPr lang="en-US" altLang="zh-CN" sz="1800" smtClean="0"/>
              <a:t>		&lt;</a:t>
            </a:r>
            <a:r>
              <a:rPr lang="en-US" altLang="zh-CN" sz="1800" smtClean="0"/>
              <a:t>source&gt;1.6&lt;/</a:t>
            </a:r>
            <a:r>
              <a:rPr lang="en-US" altLang="zh-CN" sz="1800" smtClean="0"/>
              <a:t>source&gt;</a:t>
            </a:r>
          </a:p>
          <a:p>
            <a:pPr>
              <a:buNone/>
            </a:pPr>
            <a:r>
              <a:rPr lang="en-US" altLang="zh-CN" sz="1800" smtClean="0"/>
              <a:t>		&lt;</a:t>
            </a:r>
            <a:r>
              <a:rPr lang="en-US" altLang="zh-CN" sz="1800" smtClean="0"/>
              <a:t>target&gt;1.6&lt;/</a:t>
            </a:r>
            <a:r>
              <a:rPr lang="en-US" altLang="zh-CN" sz="1800" smtClean="0"/>
              <a:t>target&gt;</a:t>
            </a:r>
          </a:p>
          <a:p>
            <a:pPr>
              <a:buNone/>
            </a:pPr>
            <a:r>
              <a:rPr lang="en-US" altLang="zh-CN" sz="1800" smtClean="0"/>
              <a:t>		&lt;encoding&gt;UTF-8&lt;/encoding&gt;</a:t>
            </a:r>
          </a:p>
          <a:p>
            <a:pPr>
              <a:buNone/>
            </a:pPr>
            <a:r>
              <a:rPr lang="en-US" altLang="zh-CN" sz="1800" smtClean="0"/>
              <a:t>	&lt;/configuration&gt;</a:t>
            </a:r>
          </a:p>
          <a:p>
            <a:pPr>
              <a:buNone/>
            </a:pPr>
            <a:r>
              <a:rPr lang="en-US" altLang="zh-CN" sz="1800" smtClean="0"/>
              <a:t>&lt;/plugin</a:t>
            </a:r>
            <a:r>
              <a:rPr lang="en-US" altLang="zh-CN" sz="1800" smtClean="0"/>
              <a:t>&gt;</a:t>
            </a:r>
          </a:p>
          <a:p>
            <a:pPr>
              <a:buNone/>
            </a:pPr>
            <a:endParaRPr lang="en-US" altLang="zh-CN" sz="1200" smtClean="0"/>
          </a:p>
          <a:p>
            <a:r>
              <a:rPr lang="zh-CN" altLang="en-US" sz="2000" smtClean="0"/>
              <a:t>命令</a:t>
            </a:r>
            <a:r>
              <a:rPr lang="zh-CN" altLang="en-US" sz="2000" smtClean="0"/>
              <a:t>：</a:t>
            </a:r>
            <a:r>
              <a:rPr lang="en-US" altLang="zh-CN" sz="2000" smtClean="0"/>
              <a:t> 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</a:t>
            </a:r>
            <a:r>
              <a:rPr lang="en-US" altLang="zh-CN" sz="2000" smtClean="0">
                <a:solidFill>
                  <a:srgbClr val="FF0000"/>
                </a:solidFill>
              </a:rPr>
              <a:t>compile</a:t>
            </a:r>
          </a:p>
          <a:p>
            <a:pPr>
              <a:buNone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smtClean="0">
                <a:solidFill>
                  <a:srgbClr val="00B050"/>
                </a:solidFill>
              </a:rPr>
              <a:t>PS</a:t>
            </a:r>
            <a:r>
              <a:rPr lang="en-US" altLang="zh-CN" sz="2000" smtClean="0">
                <a:solidFill>
                  <a:srgbClr val="00B050"/>
                </a:solidFill>
              </a:rPr>
              <a:t>:</a:t>
            </a:r>
            <a:r>
              <a:rPr lang="zh-CN" altLang="en-US" sz="2000" smtClean="0">
                <a:solidFill>
                  <a:srgbClr val="00B050"/>
                </a:solidFill>
              </a:rPr>
              <a:t>该插件是默认插件，如果没有配置，</a:t>
            </a:r>
            <a:r>
              <a:rPr lang="en-US" altLang="zh-CN" sz="2000" smtClean="0">
                <a:solidFill>
                  <a:srgbClr val="00B050"/>
                </a:solidFill>
              </a:rPr>
              <a:t>Maven</a:t>
            </a:r>
            <a:r>
              <a:rPr lang="zh-CN" altLang="en-US" sz="2000" smtClean="0">
                <a:solidFill>
                  <a:srgbClr val="00B050"/>
                </a:solidFill>
              </a:rPr>
              <a:t>将以</a:t>
            </a:r>
            <a:r>
              <a:rPr lang="en-US" altLang="zh-CN" sz="2000" smtClean="0">
                <a:solidFill>
                  <a:srgbClr val="00B050"/>
                </a:solidFill>
              </a:rPr>
              <a:t>1.3</a:t>
            </a:r>
            <a:r>
              <a:rPr lang="zh-CN" altLang="en-US" sz="2000" smtClean="0">
                <a:solidFill>
                  <a:srgbClr val="00B050"/>
                </a:solidFill>
              </a:rPr>
              <a:t>级别来编译</a:t>
            </a:r>
            <a:endParaRPr lang="en-US" altLang="zh-CN" sz="200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97666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mtClean="0"/>
              <a:t>JAR</a:t>
            </a:r>
            <a:r>
              <a:rPr lang="zh-CN" altLang="en-US" smtClean="0"/>
              <a:t>包生成插件</a:t>
            </a:r>
            <a:endParaRPr lang="en-US" altLang="zh-CN" smtClean="0"/>
          </a:p>
          <a:p>
            <a:pPr>
              <a:buNone/>
            </a:pPr>
            <a:r>
              <a:rPr lang="en-US" altLang="zh-CN" sz="2000" smtClean="0"/>
              <a:t>&lt;plugin&gt;</a:t>
            </a:r>
          </a:p>
          <a:p>
            <a:pPr>
              <a:buNone/>
            </a:pPr>
            <a:r>
              <a:rPr lang="en-US" altLang="zh-CN" sz="2000" smtClean="0"/>
              <a:t>	&lt;groupId&gt;org.apache.maven.plugins&lt;/groupId&gt;</a:t>
            </a:r>
          </a:p>
          <a:p>
            <a:pPr>
              <a:buNone/>
            </a:pPr>
            <a:r>
              <a:rPr lang="en-US" altLang="zh-CN" sz="2000" smtClean="0"/>
              <a:t>	&lt;artifactId&gt;maven-jar-plugin&lt;/artifactId&gt;</a:t>
            </a:r>
          </a:p>
          <a:p>
            <a:pPr>
              <a:buNone/>
            </a:pPr>
            <a:r>
              <a:rPr lang="en-US" altLang="zh-CN" sz="2000" smtClean="0"/>
              <a:t>	&lt;configuration&gt;</a:t>
            </a:r>
          </a:p>
          <a:p>
            <a:pPr>
              <a:buNone/>
            </a:pPr>
            <a:r>
              <a:rPr lang="en-US" altLang="zh-CN" sz="2000" smtClean="0"/>
              <a:t>		&lt;archive&gt;</a:t>
            </a:r>
          </a:p>
          <a:p>
            <a:pPr>
              <a:buNone/>
            </a:pPr>
            <a:r>
              <a:rPr lang="en-US" altLang="zh-CN" sz="2000" smtClean="0"/>
              <a:t>			&lt;manifest&gt;</a:t>
            </a:r>
          </a:p>
          <a:p>
            <a:pPr>
              <a:buNone/>
            </a:pPr>
            <a:r>
              <a:rPr lang="en-US" altLang="zh-CN" sz="2000" smtClean="0"/>
              <a:t>				&lt;mainClass</a:t>
            </a:r>
            <a:r>
              <a:rPr lang="en-US" altLang="zh-CN" sz="2000" smtClean="0"/>
              <a:t>&gt;</a:t>
            </a:r>
            <a:r>
              <a:rPr lang="en-US" altLang="zh-CN" sz="2000" smtClean="0">
                <a:solidFill>
                  <a:srgbClr val="00B050"/>
                </a:solidFill>
              </a:rPr>
              <a:t>&lt;!—</a:t>
            </a:r>
            <a:r>
              <a:rPr lang="zh-CN" altLang="en-US" sz="2000" smtClean="0">
                <a:solidFill>
                  <a:srgbClr val="00B050"/>
                </a:solidFill>
              </a:rPr>
              <a:t>入口程序</a:t>
            </a:r>
            <a:r>
              <a:rPr lang="en-US" altLang="zh-CN" sz="2000" smtClean="0">
                <a:solidFill>
                  <a:srgbClr val="00B050"/>
                </a:solidFill>
              </a:rPr>
              <a:t>--&gt;</a:t>
            </a:r>
            <a:endParaRPr lang="en-US" altLang="zh-CN" sz="200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2000" smtClean="0"/>
              <a:t>				   org.sonatype.mavenbook.weather.Main</a:t>
            </a:r>
          </a:p>
          <a:p>
            <a:pPr>
              <a:buNone/>
            </a:pPr>
            <a:r>
              <a:rPr lang="en-US" altLang="zh-CN" sz="2000" smtClean="0"/>
              <a:t>				&lt;/mainClass&gt;</a:t>
            </a:r>
          </a:p>
          <a:p>
            <a:pPr>
              <a:buNone/>
            </a:pPr>
            <a:r>
              <a:rPr lang="en-US" altLang="zh-CN" sz="2000" smtClean="0"/>
              <a:t>				&lt;addClasspath&gt;true&lt;/addClasspath&gt;</a:t>
            </a:r>
          </a:p>
          <a:p>
            <a:pPr>
              <a:buNone/>
            </a:pPr>
            <a:r>
              <a:rPr lang="en-US" altLang="zh-CN" sz="2000" smtClean="0"/>
              <a:t>			&lt;/manifest&gt;</a:t>
            </a:r>
          </a:p>
          <a:p>
            <a:pPr>
              <a:buNone/>
            </a:pPr>
            <a:r>
              <a:rPr lang="en-US" altLang="zh-CN" sz="2000" smtClean="0"/>
              <a:t>		&lt;/archive&gt;</a:t>
            </a:r>
          </a:p>
          <a:p>
            <a:pPr>
              <a:buNone/>
            </a:pPr>
            <a:r>
              <a:rPr lang="en-US" altLang="zh-CN" sz="2000" smtClean="0"/>
              <a:t>	&lt;/configuration&gt;</a:t>
            </a:r>
          </a:p>
          <a:p>
            <a:pPr>
              <a:buNone/>
            </a:pPr>
            <a:r>
              <a:rPr lang="en-US" altLang="zh-CN" sz="2000" smtClean="0"/>
              <a:t>&lt;/plugin&gt;</a:t>
            </a:r>
          </a:p>
          <a:p>
            <a:pPr>
              <a:buNone/>
            </a:pPr>
            <a:endParaRPr lang="en-US" altLang="zh-CN" sz="2000" smtClean="0"/>
          </a:p>
          <a:p>
            <a:pPr>
              <a:spcBef>
                <a:spcPts val="1200"/>
              </a:spcBef>
              <a:buNone/>
            </a:pPr>
            <a:r>
              <a:rPr lang="zh-CN" altLang="en-US" sz="2000" smtClean="0"/>
              <a:t>命令：</a:t>
            </a:r>
            <a:r>
              <a:rPr lang="en-US" altLang="zh-CN" sz="2000" smtClean="0"/>
              <a:t> 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</a:t>
            </a:r>
            <a:r>
              <a:rPr lang="en-US" altLang="zh-CN" sz="2000" smtClean="0">
                <a:solidFill>
                  <a:srgbClr val="FF0000"/>
                </a:solidFill>
              </a:rPr>
              <a:t>jar:jar</a:t>
            </a:r>
          </a:p>
          <a:p>
            <a:pPr>
              <a:buNone/>
            </a:pPr>
            <a:endParaRPr lang="en-US" altLang="zh-CN" sz="20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smtClean="0">
                <a:solidFill>
                  <a:srgbClr val="00B050"/>
                </a:solidFill>
              </a:rPr>
              <a:t>PS</a:t>
            </a:r>
            <a:r>
              <a:rPr lang="zh-CN" altLang="en-US" sz="2000" smtClean="0">
                <a:solidFill>
                  <a:srgbClr val="00B050"/>
                </a:solidFill>
              </a:rPr>
              <a:t>：默认插件，如果需要更多的配置</a:t>
            </a:r>
            <a:r>
              <a:rPr lang="en-US" altLang="zh-CN" sz="2000" smtClean="0">
                <a:solidFill>
                  <a:srgbClr val="00B050"/>
                </a:solidFill>
              </a:rPr>
              <a:t>(</a:t>
            </a:r>
            <a:r>
              <a:rPr lang="zh-CN" altLang="en-US" sz="2000" smtClean="0">
                <a:solidFill>
                  <a:srgbClr val="00B050"/>
                </a:solidFill>
              </a:rPr>
              <a:t>例如</a:t>
            </a:r>
            <a:r>
              <a:rPr lang="en-US" altLang="zh-CN" sz="2000" smtClean="0">
                <a:solidFill>
                  <a:srgbClr val="00B050"/>
                </a:solidFill>
              </a:rPr>
              <a:t>jar</a:t>
            </a:r>
            <a:r>
              <a:rPr lang="zh-CN" altLang="en-US" sz="2000" smtClean="0">
                <a:solidFill>
                  <a:srgbClr val="00B050"/>
                </a:solidFill>
              </a:rPr>
              <a:t>档案说明信息、选择性打包等等</a:t>
            </a:r>
            <a:r>
              <a:rPr lang="en-US" altLang="zh-CN" sz="2000" smtClean="0">
                <a:solidFill>
                  <a:srgbClr val="00B050"/>
                </a:solidFill>
              </a:rPr>
              <a:t>)</a:t>
            </a:r>
            <a:r>
              <a:rPr lang="zh-CN" altLang="en-US" sz="2000" smtClean="0">
                <a:solidFill>
                  <a:srgbClr val="00B050"/>
                </a:solidFill>
              </a:rPr>
              <a:t>，可以查看官方文档</a:t>
            </a:r>
            <a:endParaRPr lang="en-US" altLang="zh-CN" sz="200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800" smtClean="0">
                <a:hlinkClick r:id="rId2"/>
              </a:rPr>
              <a:t>http://maven.apache.org/plugins/maven-jar-plugin/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904656"/>
          </a:xfrm>
        </p:spPr>
        <p:txBody>
          <a:bodyPr>
            <a:normAutofit/>
          </a:bodyPr>
          <a:lstStyle/>
          <a:p>
            <a:r>
              <a:rPr lang="zh-CN" altLang="en-US" smtClean="0"/>
              <a:t>测试插件</a:t>
            </a:r>
            <a:endParaRPr lang="en-US" altLang="zh-CN" smtClean="0"/>
          </a:p>
          <a:p>
            <a:pPr>
              <a:buNone/>
            </a:pPr>
            <a:r>
              <a:rPr lang="en-US" altLang="zh-CN" sz="1800" smtClean="0"/>
              <a:t>&lt;plugin&gt;</a:t>
            </a:r>
          </a:p>
          <a:p>
            <a:pPr>
              <a:buNone/>
            </a:pPr>
            <a:r>
              <a:rPr lang="en-US" altLang="zh-CN" sz="1800" smtClean="0"/>
              <a:t>	&lt;groupId&gt;org.apache.maven.plugins&lt;/groupId&gt;</a:t>
            </a:r>
          </a:p>
          <a:p>
            <a:pPr>
              <a:buNone/>
            </a:pPr>
            <a:r>
              <a:rPr lang="en-US" altLang="zh-CN" sz="1800" smtClean="0"/>
              <a:t>	&lt;artifactId&gt;maven-surefire-plugin&lt;/artifactId&gt;</a:t>
            </a:r>
          </a:p>
          <a:p>
            <a:pPr>
              <a:buNone/>
            </a:pPr>
            <a:r>
              <a:rPr lang="en-US" altLang="zh-CN" sz="1800" smtClean="0"/>
              <a:t>	&lt;configuration&gt;</a:t>
            </a:r>
          </a:p>
          <a:p>
            <a:pPr>
              <a:buNone/>
            </a:pPr>
            <a:r>
              <a:rPr lang="en-US" altLang="zh-CN" sz="1800" smtClean="0"/>
              <a:t>		&lt;testFailureIgnore&gt;true&lt;/testFailureIgnore&gt;</a:t>
            </a:r>
          </a:p>
          <a:p>
            <a:pPr>
              <a:buNone/>
            </a:pPr>
            <a:r>
              <a:rPr lang="en-US" altLang="zh-CN" sz="1800" smtClean="0"/>
              <a:t>	&lt;/configuration&gt;</a:t>
            </a:r>
          </a:p>
          <a:p>
            <a:pPr>
              <a:buNone/>
            </a:pPr>
            <a:r>
              <a:rPr lang="en-US" altLang="zh-CN" sz="1800" smtClean="0"/>
              <a:t>&lt;/plugin&gt;</a:t>
            </a:r>
            <a:endParaRPr lang="en-US" altLang="zh-CN" sz="2000" smtClean="0"/>
          </a:p>
          <a:p>
            <a:pPr>
              <a:spcBef>
                <a:spcPts val="1200"/>
              </a:spcBef>
              <a:buNone/>
            </a:pPr>
            <a:r>
              <a:rPr lang="zh-CN" altLang="en-US" sz="2000" smtClean="0"/>
              <a:t>作用：</a:t>
            </a:r>
            <a:endParaRPr lang="en-US" altLang="zh-CN" sz="2000" smtClean="0"/>
          </a:p>
          <a:p>
            <a:pPr>
              <a:spcBef>
                <a:spcPts val="1200"/>
              </a:spcBef>
            </a:pPr>
            <a:r>
              <a:rPr lang="zh-CN" altLang="en-US" sz="2000" smtClean="0"/>
              <a:t>可以跳过测试</a:t>
            </a:r>
            <a:endParaRPr lang="en-US" altLang="zh-CN" sz="2000" smtClean="0"/>
          </a:p>
          <a:p>
            <a:pPr>
              <a:spcBef>
                <a:spcPts val="1200"/>
              </a:spcBef>
            </a:pPr>
            <a:r>
              <a:rPr lang="zh-CN" altLang="en-US" sz="2000" smtClean="0"/>
              <a:t>当测试失败仍然</a:t>
            </a:r>
            <a:r>
              <a:rPr lang="zh-CN" altLang="en-US" sz="2000" smtClean="0"/>
              <a:t>执行</a:t>
            </a:r>
            <a:endParaRPr lang="en-US" altLang="zh-CN" sz="2000" smtClean="0"/>
          </a:p>
          <a:p>
            <a:pPr>
              <a:spcBef>
                <a:spcPts val="1200"/>
              </a:spcBef>
              <a:buNone/>
            </a:pPr>
            <a:endParaRPr lang="en-US" altLang="zh-CN" sz="2000" smtClean="0"/>
          </a:p>
          <a:p>
            <a:pPr>
              <a:spcBef>
                <a:spcPts val="1200"/>
              </a:spcBef>
              <a:buNone/>
            </a:pPr>
            <a:r>
              <a:rPr lang="en-US" altLang="zh-CN" sz="2000" smtClean="0">
                <a:solidFill>
                  <a:srgbClr val="00B050"/>
                </a:solidFill>
              </a:rPr>
              <a:t>PS</a:t>
            </a:r>
            <a:r>
              <a:rPr lang="zh-CN" altLang="en-US" sz="2000" smtClean="0">
                <a:solidFill>
                  <a:srgbClr val="00B050"/>
                </a:solidFill>
              </a:rPr>
              <a:t>：默认插件，也可以命令后面加上参数来替代配置：</a:t>
            </a:r>
            <a:endParaRPr lang="en-US" altLang="zh-CN" sz="2000" smtClean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2000" smtClean="0">
                <a:solidFill>
                  <a:srgbClr val="00B050"/>
                </a:solidFill>
              </a:rPr>
              <a:t>-Dmaven.test.skip=true</a:t>
            </a:r>
            <a:endParaRPr lang="en-US" altLang="zh-CN" sz="200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688632"/>
          </a:xfrm>
        </p:spPr>
        <p:txBody>
          <a:bodyPr>
            <a:normAutofit/>
          </a:bodyPr>
          <a:lstStyle/>
          <a:p>
            <a:r>
              <a:rPr lang="en-US" altLang="zh-CN" smtClean="0"/>
              <a:t>Tomcat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>
              <a:buNone/>
            </a:pPr>
            <a:r>
              <a:rPr lang="en-US" altLang="zh-CN" sz="2000" smtClean="0"/>
              <a:t>&lt;plugin&gt;</a:t>
            </a:r>
          </a:p>
          <a:p>
            <a:pPr>
              <a:buNone/>
            </a:pPr>
            <a:r>
              <a:rPr lang="en-US" altLang="zh-CN" sz="2000" smtClean="0"/>
              <a:t>	&lt;groupId&gt;org.codehaus.mojo&lt;/groupId&gt;</a:t>
            </a:r>
          </a:p>
          <a:p>
            <a:pPr>
              <a:buNone/>
            </a:pPr>
            <a:r>
              <a:rPr lang="en-US" altLang="zh-CN" sz="2000" smtClean="0"/>
              <a:t>	&lt;artifactId&gt;tomcat-maven-plugin&lt;/artifactId&gt;</a:t>
            </a:r>
          </a:p>
          <a:p>
            <a:pPr>
              <a:buNone/>
            </a:pPr>
            <a:r>
              <a:rPr lang="en-US" altLang="zh-CN" sz="2000" smtClean="0"/>
              <a:t>	&lt;configuration</a:t>
            </a:r>
            <a:r>
              <a:rPr lang="en-US" altLang="zh-CN" sz="2000" smtClean="0"/>
              <a:t>&gt;</a:t>
            </a:r>
          </a:p>
          <a:p>
            <a:pPr>
              <a:buNone/>
            </a:pPr>
            <a:r>
              <a:rPr lang="en-US" altLang="zh-CN" sz="2000" smtClean="0"/>
              <a:t>	</a:t>
            </a:r>
            <a:r>
              <a:rPr lang="en-US" altLang="zh-CN" sz="2000" smtClean="0"/>
              <a:t>	……</a:t>
            </a:r>
          </a:p>
          <a:p>
            <a:pPr>
              <a:buNone/>
            </a:pPr>
            <a:r>
              <a:rPr lang="en-US" altLang="zh-CN" sz="2000" smtClean="0"/>
              <a:t>	</a:t>
            </a:r>
            <a:r>
              <a:rPr lang="en-US" altLang="zh-CN" sz="2000" smtClean="0"/>
              <a:t>	</a:t>
            </a:r>
            <a:r>
              <a:rPr lang="en-US" altLang="zh-CN" sz="2000" smtClean="0">
                <a:solidFill>
                  <a:srgbClr val="00B050"/>
                </a:solidFill>
              </a:rPr>
              <a:t>&lt;!—</a:t>
            </a:r>
            <a:r>
              <a:rPr lang="zh-CN" altLang="en-US" sz="2000" smtClean="0">
                <a:solidFill>
                  <a:srgbClr val="00B050"/>
                </a:solidFill>
              </a:rPr>
              <a:t>默认使用</a:t>
            </a:r>
            <a:r>
              <a:rPr lang="en-US" altLang="zh-CN" sz="2000" smtClean="0">
                <a:solidFill>
                  <a:srgbClr val="00B050"/>
                </a:solidFill>
              </a:rPr>
              <a:t>8080</a:t>
            </a:r>
            <a:r>
              <a:rPr lang="zh-CN" altLang="en-US" sz="2000" smtClean="0">
                <a:solidFill>
                  <a:srgbClr val="00B050"/>
                </a:solidFill>
              </a:rPr>
              <a:t>端口，</a:t>
            </a:r>
            <a:r>
              <a:rPr lang="en-US" altLang="zh-CN" sz="2000" smtClean="0">
                <a:solidFill>
                  <a:srgbClr val="00B050"/>
                </a:solidFill>
              </a:rPr>
              <a:t>Context Path</a:t>
            </a:r>
            <a:r>
              <a:rPr lang="zh-CN" altLang="en-US" sz="2000" smtClean="0">
                <a:solidFill>
                  <a:srgbClr val="00B050"/>
                </a:solidFill>
              </a:rPr>
              <a:t>为</a:t>
            </a:r>
            <a:r>
              <a:rPr lang="en-US" altLang="zh-CN" sz="2000" smtClean="0">
                <a:solidFill>
                  <a:srgbClr val="00B050"/>
                </a:solidFill>
              </a:rPr>
              <a:t>build</a:t>
            </a:r>
            <a:r>
              <a:rPr lang="zh-CN" altLang="en-US" sz="2000" smtClean="0">
                <a:solidFill>
                  <a:srgbClr val="00B050"/>
                </a:solidFill>
              </a:rPr>
              <a:t>标签中</a:t>
            </a:r>
            <a:r>
              <a:rPr lang="en-US" altLang="zh-CN" sz="2000" smtClean="0">
                <a:solidFill>
                  <a:srgbClr val="00B050"/>
                </a:solidFill>
              </a:rPr>
              <a:t>finalName</a:t>
            </a:r>
            <a:r>
              <a:rPr lang="zh-CN" altLang="en-US" sz="2000" smtClean="0">
                <a:solidFill>
                  <a:srgbClr val="00B050"/>
                </a:solidFill>
              </a:rPr>
              <a:t>指定的名称，若没指定，则为</a:t>
            </a:r>
            <a:r>
              <a:rPr lang="en-US" altLang="zh-CN" sz="2000" smtClean="0">
                <a:solidFill>
                  <a:srgbClr val="00B050"/>
                </a:solidFill>
              </a:rPr>
              <a:t>artifactId</a:t>
            </a:r>
            <a:r>
              <a:rPr lang="zh-CN" altLang="en-US" sz="2000" smtClean="0">
                <a:solidFill>
                  <a:srgbClr val="00B050"/>
                </a:solidFill>
              </a:rPr>
              <a:t>的值，更多配置见下面</a:t>
            </a:r>
            <a:r>
              <a:rPr lang="en-US" altLang="zh-CN" sz="2000" smtClean="0">
                <a:solidFill>
                  <a:srgbClr val="00B050"/>
                </a:solidFill>
              </a:rPr>
              <a:t>--&gt;</a:t>
            </a:r>
            <a:endParaRPr lang="en-US" altLang="zh-CN" sz="200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2000" smtClean="0"/>
              <a:t>	&lt;/configuration&gt;</a:t>
            </a:r>
          </a:p>
          <a:p>
            <a:pPr>
              <a:buNone/>
            </a:pPr>
            <a:r>
              <a:rPr lang="en-US" altLang="zh-CN" sz="2000" smtClean="0"/>
              <a:t>&lt;/plugin</a:t>
            </a:r>
            <a:r>
              <a:rPr lang="en-US" altLang="zh-CN" sz="2000" smtClean="0"/>
              <a:t>&gt;</a:t>
            </a:r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pPr>
              <a:spcBef>
                <a:spcPts val="1200"/>
              </a:spcBef>
              <a:buNone/>
            </a:pPr>
            <a:r>
              <a:rPr lang="zh-CN" altLang="en-US" sz="2000" smtClean="0"/>
              <a:t>命令：</a:t>
            </a:r>
            <a:r>
              <a:rPr lang="en-US" altLang="zh-CN" sz="2000" smtClean="0"/>
              <a:t> 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</a:t>
            </a:r>
            <a:r>
              <a:rPr lang="en-US" altLang="zh-CN" sz="2000" smtClean="0">
                <a:solidFill>
                  <a:srgbClr val="FF0000"/>
                </a:solidFill>
              </a:rPr>
              <a:t>tomcat:run</a:t>
            </a:r>
            <a:endParaRPr lang="en-US" altLang="zh-CN" sz="20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mtClean="0"/>
              <a:t>Tomcat</a:t>
            </a:r>
            <a:r>
              <a:rPr lang="zh-CN" altLang="en-US" smtClean="0"/>
              <a:t>插件常用配置</a:t>
            </a:r>
            <a:endParaRPr lang="en-US" altLang="zh-CN" smtClean="0"/>
          </a:p>
          <a:p>
            <a:pPr>
              <a:buNone/>
            </a:pPr>
            <a:r>
              <a:rPr lang="en-US" altLang="zh-CN" sz="2000" smtClean="0"/>
              <a:t>&lt;configuration&gt;</a:t>
            </a:r>
          </a:p>
          <a:p>
            <a:pPr>
              <a:buNone/>
            </a:pPr>
            <a:r>
              <a:rPr lang="en-US" altLang="zh-CN" sz="2000" smtClean="0"/>
              <a:t>    </a:t>
            </a:r>
            <a:r>
              <a:rPr lang="en-US" altLang="zh-CN" sz="2000" smtClean="0">
                <a:solidFill>
                  <a:srgbClr val="00B050"/>
                </a:solidFill>
              </a:rPr>
              <a:t>&lt;!—</a:t>
            </a:r>
            <a:r>
              <a:rPr lang="zh-CN" altLang="en-US" sz="2000" smtClean="0">
                <a:solidFill>
                  <a:srgbClr val="00B050"/>
                </a:solidFill>
              </a:rPr>
              <a:t>可选，</a:t>
            </a:r>
            <a:r>
              <a:rPr lang="en-US" altLang="zh-CN" sz="2000" smtClean="0">
                <a:solidFill>
                  <a:srgbClr val="00B050"/>
                </a:solidFill>
              </a:rPr>
              <a:t>context</a:t>
            </a:r>
            <a:r>
              <a:rPr lang="zh-CN" altLang="en-US" sz="2000" smtClean="0">
                <a:solidFill>
                  <a:srgbClr val="00B050"/>
                </a:solidFill>
              </a:rPr>
              <a:t>路径</a:t>
            </a:r>
            <a:r>
              <a:rPr lang="en-US" altLang="zh-CN" sz="2000" smtClean="0">
                <a:solidFill>
                  <a:srgbClr val="00B050"/>
                </a:solidFill>
              </a:rPr>
              <a:t>--&gt;</a:t>
            </a:r>
          </a:p>
          <a:p>
            <a:pPr>
              <a:buNone/>
            </a:pPr>
            <a:r>
              <a:rPr lang="en-US" altLang="zh-CN" sz="2000" smtClean="0"/>
              <a:t>    &lt;path&gt;/&lt;/path&gt;</a:t>
            </a:r>
          </a:p>
          <a:p>
            <a:pPr>
              <a:buNone/>
            </a:pPr>
            <a:r>
              <a:rPr lang="en-US" altLang="zh-CN" sz="2000" smtClean="0"/>
              <a:t>	 </a:t>
            </a:r>
            <a:r>
              <a:rPr lang="en-US" altLang="zh-CN" sz="2000" smtClean="0">
                <a:solidFill>
                  <a:srgbClr val="00B050"/>
                </a:solidFill>
              </a:rPr>
              <a:t>&lt;!—</a:t>
            </a:r>
            <a:r>
              <a:rPr lang="zh-CN" altLang="en-US" sz="2000" smtClean="0">
                <a:solidFill>
                  <a:srgbClr val="00B050"/>
                </a:solidFill>
              </a:rPr>
              <a:t>可选，指定端口</a:t>
            </a:r>
            <a:r>
              <a:rPr lang="en-US" altLang="zh-CN" sz="2000" smtClean="0">
                <a:solidFill>
                  <a:srgbClr val="00B050"/>
                </a:solidFill>
              </a:rPr>
              <a:t>--&gt;</a:t>
            </a:r>
            <a:endParaRPr lang="zh-CN" altLang="en-US" sz="2000" smtClean="0"/>
          </a:p>
          <a:p>
            <a:pPr>
              <a:buNone/>
            </a:pPr>
            <a:r>
              <a:rPr lang="zh-CN" altLang="en-US" sz="2000" smtClean="0"/>
              <a:t>    </a:t>
            </a:r>
            <a:r>
              <a:rPr lang="en-US" altLang="zh-CN" sz="2000" smtClean="0"/>
              <a:t>&lt;port&gt;8080&lt;/port&gt;</a:t>
            </a:r>
          </a:p>
          <a:p>
            <a:pPr>
              <a:buNone/>
            </a:pPr>
            <a:r>
              <a:rPr lang="en-US" altLang="zh-CN" sz="2000" smtClean="0"/>
              <a:t>	 </a:t>
            </a:r>
            <a:r>
              <a:rPr lang="en-US" altLang="zh-CN" sz="2000" smtClean="0">
                <a:solidFill>
                  <a:srgbClr val="00B050"/>
                </a:solidFill>
              </a:rPr>
              <a:t>&lt;!—</a:t>
            </a:r>
            <a:r>
              <a:rPr lang="zh-CN" altLang="en-US" sz="2000" smtClean="0">
                <a:solidFill>
                  <a:srgbClr val="00B050"/>
                </a:solidFill>
              </a:rPr>
              <a:t>可选，指定自已的</a:t>
            </a:r>
            <a:r>
              <a:rPr lang="en-US" altLang="zh-CN" sz="2000" smtClean="0">
                <a:solidFill>
                  <a:srgbClr val="00B050"/>
                </a:solidFill>
              </a:rPr>
              <a:t>server.xml</a:t>
            </a:r>
            <a:r>
              <a:rPr lang="zh-CN" altLang="en-US" sz="2000" smtClean="0">
                <a:solidFill>
                  <a:srgbClr val="00B050"/>
                </a:solidFill>
              </a:rPr>
              <a:t>文件</a:t>
            </a:r>
            <a:r>
              <a:rPr lang="en-US" altLang="zh-CN" sz="2000" smtClean="0">
                <a:solidFill>
                  <a:srgbClr val="00B050"/>
                </a:solidFill>
              </a:rPr>
              <a:t>--&gt;</a:t>
            </a:r>
            <a:endParaRPr lang="zh-CN" altLang="en-US" sz="200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zh-CN" altLang="en-US" sz="2000" smtClean="0"/>
              <a:t>    </a:t>
            </a:r>
            <a:r>
              <a:rPr lang="en-US" altLang="zh-CN" sz="2000" smtClean="0"/>
              <a:t>&lt;serverXml&gt;&lt;/srverXml&gt;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00B050"/>
                </a:solidFill>
              </a:rPr>
              <a:t>	 &lt;!—</a:t>
            </a:r>
            <a:r>
              <a:rPr lang="zh-CN" altLang="en-US" sz="2000" smtClean="0">
                <a:solidFill>
                  <a:srgbClr val="00B050"/>
                </a:solidFill>
              </a:rPr>
              <a:t>可选，指定自已的</a:t>
            </a:r>
            <a:r>
              <a:rPr lang="en-US" altLang="zh-CN" sz="2000" smtClean="0">
                <a:solidFill>
                  <a:srgbClr val="00B050"/>
                </a:solidFill>
              </a:rPr>
              <a:t>context.xml</a:t>
            </a:r>
            <a:r>
              <a:rPr lang="zh-CN" altLang="en-US" sz="2000" smtClean="0">
                <a:solidFill>
                  <a:srgbClr val="00B050"/>
                </a:solidFill>
              </a:rPr>
              <a:t>文件</a:t>
            </a:r>
            <a:r>
              <a:rPr lang="en-US" altLang="zh-CN" sz="2000" smtClean="0">
                <a:solidFill>
                  <a:srgbClr val="00B050"/>
                </a:solidFill>
              </a:rPr>
              <a:t>--&gt;</a:t>
            </a:r>
            <a:endParaRPr lang="zh-CN" altLang="en-US" sz="2000" smtClean="0"/>
          </a:p>
          <a:p>
            <a:pPr>
              <a:buNone/>
            </a:pPr>
            <a:r>
              <a:rPr lang="zh-CN" altLang="en-US" sz="2000" smtClean="0"/>
              <a:t>    </a:t>
            </a:r>
            <a:r>
              <a:rPr lang="en-US" altLang="zh-CN" sz="2000" smtClean="0"/>
              <a:t>&lt;contextFile&gt;&lt;/contextFile&gt;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00B050"/>
                </a:solidFill>
              </a:rPr>
              <a:t>	 &lt;!—</a:t>
            </a:r>
            <a:r>
              <a:rPr lang="zh-CN" altLang="en-US" sz="2000" smtClean="0">
                <a:solidFill>
                  <a:srgbClr val="00B050"/>
                </a:solidFill>
              </a:rPr>
              <a:t>可选，改变</a:t>
            </a:r>
            <a:r>
              <a:rPr lang="en-US" altLang="zh-CN" sz="2000" smtClean="0">
                <a:solidFill>
                  <a:srgbClr val="00B050"/>
                </a:solidFill>
              </a:rPr>
              <a:t>(</a:t>
            </a:r>
            <a:r>
              <a:rPr lang="zh-CN" altLang="en-US" sz="2000" smtClean="0">
                <a:solidFill>
                  <a:srgbClr val="00B050"/>
                </a:solidFill>
              </a:rPr>
              <a:t>自定义</a:t>
            </a:r>
            <a:r>
              <a:rPr lang="en-US" altLang="zh-CN" sz="2000" smtClean="0">
                <a:solidFill>
                  <a:srgbClr val="00B050"/>
                </a:solidFill>
              </a:rPr>
              <a:t>)tomcat</a:t>
            </a:r>
            <a:r>
              <a:rPr lang="zh-CN" altLang="en-US" sz="2000" smtClean="0">
                <a:solidFill>
                  <a:srgbClr val="00B050"/>
                </a:solidFill>
              </a:rPr>
              <a:t>配置文件目录</a:t>
            </a:r>
            <a:r>
              <a:rPr lang="en-US" altLang="zh-CN" sz="2000" smtClean="0">
                <a:solidFill>
                  <a:srgbClr val="00B050"/>
                </a:solidFill>
              </a:rPr>
              <a:t>--&gt;</a:t>
            </a:r>
            <a:endParaRPr lang="zh-CN" altLang="en-US" sz="2000" smtClean="0"/>
          </a:p>
          <a:p>
            <a:pPr>
              <a:buNone/>
            </a:pPr>
            <a:r>
              <a:rPr lang="zh-CN" altLang="en-US" sz="2000" smtClean="0"/>
              <a:t>    </a:t>
            </a:r>
            <a:r>
              <a:rPr lang="en-US" altLang="zh-CN" sz="2000" smtClean="0"/>
              <a:t>&lt;configurationDir&gt;&lt;/configurationDir&gt;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00B050"/>
                </a:solidFill>
              </a:rPr>
              <a:t>    &lt;!—</a:t>
            </a:r>
            <a:r>
              <a:rPr lang="zh-CN" altLang="en-US" sz="2000" smtClean="0">
                <a:solidFill>
                  <a:srgbClr val="00B050"/>
                </a:solidFill>
              </a:rPr>
              <a:t>可选，携带一些系统变量，例如</a:t>
            </a:r>
            <a:r>
              <a:rPr lang="en-US" altLang="zh-CN" sz="2000" smtClean="0">
                <a:solidFill>
                  <a:srgbClr val="00B050"/>
                </a:solidFill>
              </a:rPr>
              <a:t>jvm</a:t>
            </a:r>
            <a:r>
              <a:rPr lang="zh-CN" altLang="en-US" sz="2000" smtClean="0">
                <a:solidFill>
                  <a:srgbClr val="00B050"/>
                </a:solidFill>
              </a:rPr>
              <a:t>参数</a:t>
            </a:r>
            <a:r>
              <a:rPr lang="en-US" altLang="zh-CN" sz="2000" smtClean="0">
                <a:solidFill>
                  <a:srgbClr val="00B050"/>
                </a:solidFill>
              </a:rPr>
              <a:t>,</a:t>
            </a:r>
            <a:r>
              <a:rPr lang="zh-CN" altLang="en-US" sz="2000" smtClean="0">
                <a:solidFill>
                  <a:srgbClr val="00B050"/>
                </a:solidFill>
              </a:rPr>
              <a:t>是</a:t>
            </a:r>
            <a:r>
              <a:rPr lang="en-US" altLang="zh-CN" sz="2000" smtClean="0">
                <a:solidFill>
                  <a:srgbClr val="00B050"/>
                </a:solidFill>
              </a:rPr>
              <a:t>map</a:t>
            </a:r>
            <a:r>
              <a:rPr lang="zh-CN" altLang="en-US" sz="2000" smtClean="0">
                <a:solidFill>
                  <a:srgbClr val="00B050"/>
                </a:solidFill>
              </a:rPr>
              <a:t>类型</a:t>
            </a:r>
            <a:r>
              <a:rPr lang="en-US" altLang="zh-CN" sz="2000" smtClean="0">
                <a:solidFill>
                  <a:srgbClr val="00B050"/>
                </a:solidFill>
              </a:rPr>
              <a:t>--&gt;</a:t>
            </a:r>
            <a:endParaRPr lang="zh-CN" altLang="en-US" sz="2000" smtClean="0"/>
          </a:p>
          <a:p>
            <a:pPr>
              <a:buNone/>
            </a:pPr>
            <a:r>
              <a:rPr lang="zh-CN" altLang="en-US" sz="2000" smtClean="0"/>
              <a:t>    </a:t>
            </a:r>
            <a:r>
              <a:rPr lang="en-US" altLang="zh-CN" sz="2000" smtClean="0"/>
              <a:t>&lt;systemProperties&gt;&lt;/systemProperties&gt;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00B050"/>
                </a:solidFill>
              </a:rPr>
              <a:t>	 &lt;!—</a:t>
            </a:r>
            <a:r>
              <a:rPr lang="zh-CN" altLang="en-US" sz="2000" smtClean="0">
                <a:solidFill>
                  <a:srgbClr val="00B050"/>
                </a:solidFill>
              </a:rPr>
              <a:t>可选，指定</a:t>
            </a:r>
            <a:r>
              <a:rPr lang="en-US" altLang="zh-CN" sz="2000" smtClean="0">
                <a:solidFill>
                  <a:srgbClr val="00B050"/>
                </a:solidFill>
              </a:rPr>
              <a:t>web.xml</a:t>
            </a:r>
            <a:r>
              <a:rPr lang="zh-CN" altLang="en-US" sz="2000" smtClean="0">
                <a:solidFill>
                  <a:srgbClr val="00B050"/>
                </a:solidFill>
              </a:rPr>
              <a:t>文件，默认在</a:t>
            </a:r>
            <a:r>
              <a:rPr lang="en-US" altLang="zh-CN" sz="2000" smtClean="0">
                <a:solidFill>
                  <a:srgbClr val="00B050"/>
                </a:solidFill>
              </a:rPr>
              <a:t>WEB-INF/</a:t>
            </a:r>
            <a:r>
              <a:rPr lang="zh-CN" altLang="en-US" sz="2000" smtClean="0">
                <a:solidFill>
                  <a:srgbClr val="00B050"/>
                </a:solidFill>
              </a:rPr>
              <a:t>下</a:t>
            </a:r>
            <a:r>
              <a:rPr lang="en-US" altLang="zh-CN" sz="2000" smtClean="0">
                <a:solidFill>
                  <a:srgbClr val="00B050"/>
                </a:solidFill>
              </a:rPr>
              <a:t>--&gt;</a:t>
            </a:r>
            <a:endParaRPr lang="zh-CN" altLang="en-US" sz="2000" smtClean="0"/>
          </a:p>
          <a:p>
            <a:pPr>
              <a:buNone/>
            </a:pPr>
            <a:r>
              <a:rPr lang="zh-CN" altLang="en-US" sz="2000" smtClean="0"/>
              <a:t>    </a:t>
            </a:r>
            <a:r>
              <a:rPr lang="en-US" altLang="zh-CN" sz="2000" smtClean="0"/>
              <a:t>&lt;tomcatWebXml&gt;&lt;/tomcatWebXml&gt;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00B050"/>
                </a:solidFill>
              </a:rPr>
              <a:t>	&lt;!—</a:t>
            </a:r>
            <a:r>
              <a:rPr lang="zh-CN" altLang="en-US" sz="2000" smtClean="0">
                <a:solidFill>
                  <a:srgbClr val="00B050"/>
                </a:solidFill>
              </a:rPr>
              <a:t>可选，指定</a:t>
            </a:r>
            <a:r>
              <a:rPr lang="en-US" altLang="zh-CN" sz="2000" smtClean="0">
                <a:solidFill>
                  <a:srgbClr val="00B050"/>
                </a:solidFill>
              </a:rPr>
              <a:t>URI</a:t>
            </a:r>
            <a:r>
              <a:rPr lang="zh-CN" altLang="en-US" sz="2000" smtClean="0">
                <a:solidFill>
                  <a:srgbClr val="00B050"/>
                </a:solidFill>
              </a:rPr>
              <a:t>编码类型</a:t>
            </a:r>
            <a:r>
              <a:rPr lang="en-US" altLang="zh-CN" sz="2000" smtClean="0">
                <a:solidFill>
                  <a:srgbClr val="00B050"/>
                </a:solidFill>
              </a:rPr>
              <a:t>--&gt;</a:t>
            </a:r>
            <a:endParaRPr lang="zh-CN" altLang="en-US" sz="2000" smtClean="0"/>
          </a:p>
          <a:p>
            <a:pPr>
              <a:buNone/>
            </a:pPr>
            <a:r>
              <a:rPr lang="zh-CN" altLang="en-US" sz="2000" smtClean="0"/>
              <a:t>    </a:t>
            </a:r>
            <a:r>
              <a:rPr lang="en-US" altLang="zh-CN" sz="2000" smtClean="0"/>
              <a:t>&lt;uriEncoding&gt;UTF-8&lt;/uriEncoding&gt;//uri</a:t>
            </a:r>
            <a:r>
              <a:rPr lang="zh-CN" altLang="en-US" sz="2000" smtClean="0"/>
              <a:t>编码</a:t>
            </a:r>
          </a:p>
          <a:p>
            <a:pPr>
              <a:buNone/>
            </a:pPr>
            <a:r>
              <a:rPr lang="en-US" altLang="zh-CN" sz="2000" smtClean="0"/>
              <a:t>&lt;/configuration&gt;</a:t>
            </a:r>
          </a:p>
          <a:p>
            <a:pPr>
              <a:buNone/>
            </a:pPr>
            <a:endParaRPr lang="en-US" altLang="zh-CN" sz="20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2000" smtClean="0"/>
              <a:t>PS:</a:t>
            </a:r>
            <a:r>
              <a:rPr lang="zh-CN" altLang="en-US" sz="2000" smtClean="0"/>
              <a:t>这些配置适合在</a:t>
            </a:r>
            <a:r>
              <a:rPr lang="en-US" altLang="zh-CN" sz="2000" smtClean="0"/>
              <a:t>Eclipse</a:t>
            </a:r>
            <a:r>
              <a:rPr lang="zh-CN" altLang="en-US" sz="2000" smtClean="0"/>
              <a:t>中通过</a:t>
            </a:r>
            <a:r>
              <a:rPr lang="en-US" altLang="zh-CN" sz="2000" smtClean="0"/>
              <a:t>Maven</a:t>
            </a:r>
            <a:r>
              <a:rPr lang="zh-CN" altLang="en-US" sz="2000" smtClean="0"/>
              <a:t>启动</a:t>
            </a:r>
            <a:r>
              <a:rPr lang="en-US" altLang="zh-CN" sz="2000" smtClean="0"/>
              <a:t>Tomcat</a:t>
            </a:r>
            <a:r>
              <a:rPr lang="zh-CN" altLang="en-US" sz="2000" smtClean="0"/>
              <a:t>来测试自己的</a:t>
            </a:r>
            <a:r>
              <a:rPr lang="en-US" altLang="zh-CN" sz="2000" smtClean="0"/>
              <a:t>Web</a:t>
            </a:r>
            <a:r>
              <a:rPr lang="zh-CN" altLang="en-US" sz="2000" smtClean="0"/>
              <a:t>项目，如果要完全控制</a:t>
            </a:r>
            <a:r>
              <a:rPr lang="en-US" altLang="zh-CN" sz="2000" smtClean="0"/>
              <a:t>Tomcat</a:t>
            </a:r>
            <a:r>
              <a:rPr lang="zh-CN" altLang="en-US" sz="2000" smtClean="0"/>
              <a:t>，并自动将项目发布到</a:t>
            </a:r>
            <a:r>
              <a:rPr lang="en-US" altLang="zh-CN" sz="2000" smtClean="0"/>
              <a:t>Tomcat</a:t>
            </a:r>
            <a:r>
              <a:rPr lang="zh-CN" altLang="en-US" sz="2000" smtClean="0"/>
              <a:t>中，则还需要添加</a:t>
            </a:r>
            <a:r>
              <a:rPr lang="en-US" altLang="zh-CN" sz="2000" smtClean="0"/>
              <a:t>&lt;server&gt;</a:t>
            </a:r>
            <a:r>
              <a:rPr lang="zh-CN" altLang="en-US" sz="2000" smtClean="0"/>
              <a:t>标签，并在</a:t>
            </a:r>
            <a:r>
              <a:rPr lang="en-US" altLang="zh-CN" sz="2000" smtClean="0"/>
              <a:t>setting.xml</a:t>
            </a:r>
            <a:r>
              <a:rPr lang="zh-CN" altLang="en-US" sz="2000" smtClean="0"/>
              <a:t>中添加</a:t>
            </a:r>
            <a:r>
              <a:rPr lang="en-US" altLang="zh-CN" sz="2000" smtClean="0"/>
              <a:t>Tomcat</a:t>
            </a:r>
            <a:r>
              <a:rPr lang="zh-CN" altLang="en-US" sz="2000" smtClean="0"/>
              <a:t>管理员账号，详情见官方</a:t>
            </a:r>
            <a:r>
              <a:rPr lang="zh-CN" altLang="en-US" sz="2000" smtClean="0"/>
              <a:t>说明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800" smtClean="0">
                <a:hlinkClick r:id="rId2"/>
              </a:rPr>
              <a:t>http://mojo.codehaus.org/tomcat-maven-plugin/</a:t>
            </a:r>
            <a:endParaRPr lang="zh-CN" altLang="en-US" sz="200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88032"/>
            <a:ext cx="8229600" cy="652534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mtClean="0"/>
              <a:t>Jetty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>
              <a:buNone/>
            </a:pPr>
            <a:r>
              <a:rPr lang="en-US" altLang="zh-CN" sz="2000" smtClean="0"/>
              <a:t>&lt;plugin&gt;</a:t>
            </a:r>
          </a:p>
          <a:p>
            <a:pPr>
              <a:buNone/>
            </a:pPr>
            <a:r>
              <a:rPr lang="en-US" altLang="zh-CN" sz="2000" smtClean="0"/>
              <a:t>	&lt;groupId&gt;org.mortbay.jetty&lt;/groupId&gt;</a:t>
            </a:r>
          </a:p>
          <a:p>
            <a:pPr>
              <a:buNone/>
            </a:pPr>
            <a:r>
              <a:rPr lang="en-US" altLang="zh-CN" sz="2000" smtClean="0"/>
              <a:t>	&lt;artifactId&gt;jetty-maven-plugin&lt;/artifactId&gt;</a:t>
            </a:r>
          </a:p>
          <a:p>
            <a:pPr>
              <a:buNone/>
            </a:pPr>
            <a:r>
              <a:rPr lang="en-US" altLang="zh-CN" sz="2000" smtClean="0"/>
              <a:t>	&lt;configuration</a:t>
            </a:r>
            <a:r>
              <a:rPr lang="en-US" altLang="zh-CN" sz="2000" smtClean="0"/>
              <a:t>&gt;</a:t>
            </a:r>
          </a:p>
          <a:p>
            <a:pPr>
              <a:buNone/>
            </a:pPr>
            <a:r>
              <a:rPr lang="en-US" altLang="zh-CN" sz="2000" smtClean="0"/>
              <a:t>		</a:t>
            </a:r>
            <a:r>
              <a:rPr lang="en-US" altLang="zh-CN" sz="2000" smtClean="0">
                <a:solidFill>
                  <a:srgbClr val="00B050"/>
                </a:solidFill>
              </a:rPr>
              <a:t>&lt;!-- </a:t>
            </a:r>
            <a:r>
              <a:rPr lang="zh-CN" altLang="en-US" sz="2000" smtClean="0">
                <a:solidFill>
                  <a:srgbClr val="00B050"/>
                </a:solidFill>
              </a:rPr>
              <a:t>每隔一段时间扫描项目是否更新  </a:t>
            </a:r>
            <a:r>
              <a:rPr lang="en-US" altLang="zh-CN" sz="2000" smtClean="0">
                <a:solidFill>
                  <a:srgbClr val="00B050"/>
                </a:solidFill>
              </a:rPr>
              <a:t>--&gt;</a:t>
            </a:r>
            <a:endParaRPr lang="en-US" altLang="zh-CN" sz="200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2000" smtClean="0"/>
              <a:t>		&lt;scanIntervalSeconds&gt;0&lt;/scanIntervalSeconds&gt;</a:t>
            </a:r>
          </a:p>
          <a:p>
            <a:pPr>
              <a:buNone/>
            </a:pPr>
            <a:r>
              <a:rPr lang="en-US" altLang="zh-CN" sz="2000" smtClean="0"/>
              <a:t>		&lt;connectors&gt;</a:t>
            </a:r>
          </a:p>
          <a:p>
            <a:pPr>
              <a:buNone/>
            </a:pPr>
            <a:r>
              <a:rPr lang="en-US" altLang="zh-CN" sz="2000" smtClean="0"/>
              <a:t>			&lt;connector implementation=</a:t>
            </a:r>
            <a:r>
              <a:rPr lang="en-US" altLang="zh-CN" sz="2000" i="1" smtClean="0"/>
              <a:t>"org.eclipse.jetty.</a:t>
            </a:r>
          </a:p>
          <a:p>
            <a:pPr>
              <a:buNone/>
            </a:pPr>
            <a:r>
              <a:rPr lang="en-US" altLang="zh-CN" sz="2000" i="1" smtClean="0"/>
              <a:t>				server.nio.SelectChannelConnector"&gt;</a:t>
            </a:r>
          </a:p>
          <a:p>
            <a:pPr>
              <a:buNone/>
            </a:pPr>
            <a:r>
              <a:rPr lang="en-US" altLang="zh-CN" sz="2000" smtClean="0"/>
              <a:t>				&lt;port&gt;80&lt;/port</a:t>
            </a:r>
            <a:r>
              <a:rPr lang="en-US" altLang="zh-CN" sz="2000" smtClean="0"/>
              <a:t>&gt;</a:t>
            </a:r>
            <a:r>
              <a:rPr lang="en-US" altLang="zh-CN" sz="2000" smtClean="0">
                <a:solidFill>
                  <a:srgbClr val="00B050"/>
                </a:solidFill>
              </a:rPr>
              <a:t>&lt;!--</a:t>
            </a:r>
            <a:r>
              <a:rPr lang="zh-CN" altLang="en-US" sz="2000" smtClean="0">
                <a:solidFill>
                  <a:srgbClr val="00B050"/>
                </a:solidFill>
              </a:rPr>
              <a:t>端口</a:t>
            </a:r>
            <a:r>
              <a:rPr lang="en-US" altLang="zh-CN" sz="2000" smtClean="0">
                <a:solidFill>
                  <a:srgbClr val="00B050"/>
                </a:solidFill>
              </a:rPr>
              <a:t>--&gt;</a:t>
            </a:r>
            <a:endParaRPr lang="en-US" altLang="zh-CN" sz="200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2000" smtClean="0"/>
              <a:t>				&lt;maxIdleTime&gt;60000&lt;/maxIdleTime&gt;</a:t>
            </a:r>
          </a:p>
          <a:p>
            <a:pPr>
              <a:buNone/>
            </a:pPr>
            <a:r>
              <a:rPr lang="en-US" altLang="zh-CN" sz="2000" smtClean="0"/>
              <a:t>			&lt;/connector&gt;</a:t>
            </a:r>
          </a:p>
          <a:p>
            <a:pPr>
              <a:buNone/>
            </a:pPr>
            <a:r>
              <a:rPr lang="en-US" altLang="zh-CN" sz="2000" smtClean="0"/>
              <a:t>		&lt;/connectors&gt;</a:t>
            </a:r>
          </a:p>
          <a:p>
            <a:pPr>
              <a:buNone/>
            </a:pPr>
            <a:r>
              <a:rPr lang="en-US" altLang="zh-CN" sz="2000" smtClean="0"/>
              <a:t>		&lt;webAppConfig&gt;</a:t>
            </a:r>
          </a:p>
          <a:p>
            <a:pPr>
              <a:buNone/>
            </a:pPr>
            <a:r>
              <a:rPr lang="en-US" altLang="zh-CN" sz="2000" smtClean="0"/>
              <a:t>			&lt;contextPath&gt;/&lt;/contextPath</a:t>
            </a:r>
            <a:r>
              <a:rPr lang="en-US" altLang="zh-CN" sz="2000" smtClean="0"/>
              <a:t>&gt;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		&lt;/webAppConfig&gt;</a:t>
            </a:r>
          </a:p>
          <a:p>
            <a:pPr>
              <a:buNone/>
            </a:pPr>
            <a:r>
              <a:rPr lang="en-US" altLang="zh-CN" sz="2000" smtClean="0"/>
              <a:t>	&lt;/configuration&gt;</a:t>
            </a:r>
          </a:p>
          <a:p>
            <a:pPr>
              <a:buNone/>
            </a:pPr>
            <a:r>
              <a:rPr lang="en-US" altLang="zh-CN" sz="2000" smtClean="0"/>
              <a:t>&lt;/plugin&gt;</a:t>
            </a:r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插件命令：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jetty:run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68052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400" smtClean="0">
                <a:solidFill>
                  <a:srgbClr val="0070C0"/>
                </a:solidFill>
              </a:rPr>
              <a:t>指导开发：</a:t>
            </a:r>
            <a:r>
              <a:rPr lang="zh-CN" altLang="en-US" sz="2400" smtClean="0"/>
              <a:t>提供了</a:t>
            </a:r>
            <a:r>
              <a:rPr lang="en-US" altLang="zh-CN" sz="2400" smtClean="0"/>
              <a:t>Java</a:t>
            </a:r>
            <a:r>
              <a:rPr lang="zh-CN" altLang="en-US" sz="2400" smtClean="0"/>
              <a:t>项目的最佳开发实践，自由开发项目骨架而可自动生成项目结构。</a:t>
            </a:r>
            <a:endParaRPr lang="en-US" altLang="zh-CN" sz="2400" smtClean="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400" smtClean="0">
                <a:solidFill>
                  <a:srgbClr val="0070C0"/>
                </a:solidFill>
              </a:rPr>
              <a:t>自动编译：</a:t>
            </a:r>
            <a:r>
              <a:rPr lang="zh-CN" altLang="en-US" sz="2400" smtClean="0"/>
              <a:t>不仅仅只像</a:t>
            </a:r>
            <a:r>
              <a:rPr lang="en-US" altLang="zh-CN" sz="2400" smtClean="0"/>
              <a:t>Ant</a:t>
            </a:r>
            <a:r>
              <a:rPr lang="zh-CN" altLang="en-US" sz="2400" smtClean="0"/>
              <a:t>自动编译，还包括测试，打包，发布，文档生成，项目站点生成</a:t>
            </a:r>
            <a:r>
              <a:rPr lang="en-US" altLang="zh-CN" sz="2400" smtClean="0"/>
              <a:t>……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400" smtClean="0">
                <a:solidFill>
                  <a:srgbClr val="0070C0"/>
                </a:solidFill>
              </a:rPr>
              <a:t>依赖管理：</a:t>
            </a:r>
            <a:r>
              <a:rPr lang="en-US" altLang="zh-CN" sz="2400" smtClean="0"/>
              <a:t>Maven</a:t>
            </a:r>
            <a:r>
              <a:rPr lang="zh-CN" altLang="en-US" sz="2400" smtClean="0"/>
              <a:t>可以方便地管理应用程序依赖，例如第三方依赖、模型依赖</a:t>
            </a:r>
            <a:endParaRPr lang="en-US" altLang="zh-CN" sz="2400" smtClean="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400" smtClean="0">
                <a:solidFill>
                  <a:srgbClr val="0070C0"/>
                </a:solidFill>
              </a:rPr>
              <a:t>无限扩展：</a:t>
            </a:r>
            <a:r>
              <a:rPr lang="zh-CN" altLang="en-US" sz="2400" smtClean="0"/>
              <a:t>插件模式可以无限增强</a:t>
            </a:r>
            <a:r>
              <a:rPr lang="en-US" altLang="zh-CN" sz="2400" smtClean="0"/>
              <a:t>Maven</a:t>
            </a:r>
            <a:r>
              <a:rPr lang="zh-CN" altLang="en-US" sz="2400" smtClean="0"/>
              <a:t>功能，例如通过</a:t>
            </a:r>
            <a:r>
              <a:rPr lang="en-US" altLang="zh-CN" sz="2400" smtClean="0"/>
              <a:t>Tomcat</a:t>
            </a:r>
            <a:r>
              <a:rPr lang="zh-CN" altLang="en-US" sz="2400" smtClean="0"/>
              <a:t>、</a:t>
            </a:r>
            <a:r>
              <a:rPr lang="en-US" altLang="zh-CN" sz="2400" smtClean="0"/>
              <a:t>Jetty</a:t>
            </a:r>
            <a:r>
              <a:rPr lang="zh-CN" altLang="en-US" sz="2400" smtClean="0"/>
              <a:t>插件可以自由控制其服务器。</a:t>
            </a:r>
            <a:endParaRPr lang="en-US" altLang="zh-CN" sz="2400" smtClean="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400" smtClean="0">
                <a:solidFill>
                  <a:srgbClr val="0070C0"/>
                </a:solidFill>
              </a:rPr>
              <a:t>持续集成：</a:t>
            </a:r>
            <a:r>
              <a:rPr lang="zh-CN" altLang="en-US" sz="2400" smtClean="0"/>
              <a:t>鼓励开发者积极提交代码，更早地发现程序错误，在并行开发中稳妥推进。</a:t>
            </a:r>
            <a:endParaRPr lang="en-US" altLang="zh-CN" sz="2400" smtClean="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400" smtClean="0">
                <a:solidFill>
                  <a:srgbClr val="0070C0"/>
                </a:solidFill>
              </a:rPr>
              <a:t>开发协作：</a:t>
            </a:r>
            <a:r>
              <a:rPr lang="zh-CN" altLang="en-US" sz="2400" smtClean="0"/>
              <a:t>更简单和谐的团队协作</a:t>
            </a:r>
            <a:endParaRPr lang="zh-CN" altLang="en-US" sz="240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23528" y="620688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开发者通过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Maven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管理项目从中受益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自动化部署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/>
          </a:bodyPr>
          <a:lstStyle/>
          <a:p>
            <a:pPr marL="0" lvl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mtClean="0">
                <a:solidFill>
                  <a:srgbClr val="FF0000"/>
                </a:solidFill>
              </a:rPr>
              <a:t>CARGO </a:t>
            </a:r>
            <a:r>
              <a:rPr lang="en-US" altLang="zh-CN" smtClean="0"/>
              <a:t>——</a:t>
            </a:r>
            <a:r>
              <a:rPr lang="zh-CN" altLang="en-US" sz="2400" smtClean="0"/>
              <a:t>自动化部署利器，使</a:t>
            </a:r>
            <a:r>
              <a:rPr lang="en-US" altLang="zh-CN" sz="2400" smtClean="0"/>
              <a:t>Maven</a:t>
            </a:r>
            <a:r>
              <a:rPr lang="zh-CN" altLang="en-US" sz="2400" smtClean="0"/>
              <a:t>如虎添翼</a:t>
            </a:r>
            <a:endParaRPr lang="en-US" altLang="zh-CN" sz="2400" smtClean="0"/>
          </a:p>
          <a:p>
            <a:pPr marL="0"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mtClean="0"/>
              <a:t>自动化部署：</a:t>
            </a:r>
            <a:endParaRPr lang="en-US" altLang="zh-CN" smtClean="0"/>
          </a:p>
          <a:p>
            <a:pPr marL="0" lvl="1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200" smtClean="0"/>
              <a:t>非官方插件，</a:t>
            </a:r>
            <a:r>
              <a:rPr lang="zh-CN" altLang="en-US" sz="2200" smtClean="0"/>
              <a:t>它可以向</a:t>
            </a:r>
            <a:r>
              <a:rPr lang="en-US" altLang="zh-CN" sz="2200" smtClean="0"/>
              <a:t>Tomcat</a:t>
            </a:r>
            <a:r>
              <a:rPr lang="zh-CN" altLang="en-US" sz="2200" smtClean="0"/>
              <a:t>、</a:t>
            </a:r>
            <a:r>
              <a:rPr lang="en-US" altLang="zh-CN" sz="2200" smtClean="0"/>
              <a:t>Jetty</a:t>
            </a:r>
            <a:r>
              <a:rPr lang="zh-CN" altLang="en-US" sz="2200" smtClean="0"/>
              <a:t>、</a:t>
            </a:r>
            <a:r>
              <a:rPr lang="en-US" altLang="zh-CN" sz="2200" smtClean="0"/>
              <a:t>Resin</a:t>
            </a:r>
            <a:r>
              <a:rPr lang="zh-CN" altLang="en-US" sz="2200" smtClean="0"/>
              <a:t>、</a:t>
            </a:r>
            <a:r>
              <a:rPr lang="en-US" altLang="zh-CN" sz="2200" smtClean="0"/>
              <a:t>JBoss</a:t>
            </a:r>
            <a:r>
              <a:rPr lang="zh-CN" altLang="en-US" sz="2200" smtClean="0"/>
              <a:t>、</a:t>
            </a:r>
            <a:r>
              <a:rPr lang="en-US" altLang="zh-CN" sz="2200" smtClean="0"/>
              <a:t>Glassfish</a:t>
            </a:r>
            <a:r>
              <a:rPr lang="zh-CN" altLang="en-US" sz="2200" smtClean="0"/>
              <a:t>、</a:t>
            </a:r>
            <a:r>
              <a:rPr lang="en-US" altLang="zh-CN" sz="2200" smtClean="0"/>
              <a:t>WebLogic</a:t>
            </a:r>
            <a:r>
              <a:rPr lang="zh-CN" altLang="en-US" sz="2200" smtClean="0"/>
              <a:t>等容器中部署项目。功能非常强大</a:t>
            </a:r>
            <a:endParaRPr lang="en-US" altLang="zh-CN" sz="2200" smtClean="0"/>
          </a:p>
          <a:p>
            <a:pPr marL="0"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mtClean="0"/>
              <a:t>官方网址：</a:t>
            </a:r>
            <a:endParaRPr lang="en-US" altLang="zh-CN" smtClean="0"/>
          </a:p>
          <a:p>
            <a:pPr marL="0" lvl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200" smtClean="0">
                <a:hlinkClick r:id="rId2"/>
              </a:rPr>
              <a:t>http://cargo.codehaus.org/</a:t>
            </a:r>
            <a:endParaRPr lang="en-US" altLang="zh-CN" sz="2200" smtClean="0"/>
          </a:p>
          <a:p>
            <a:pPr marL="0"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mtClean="0"/>
              <a:t>以自动化部署到</a:t>
            </a:r>
            <a:r>
              <a:rPr lang="en-US" altLang="zh-CN" smtClean="0"/>
              <a:t>Tomcat</a:t>
            </a:r>
            <a:r>
              <a:rPr lang="zh-CN" altLang="en-US" smtClean="0"/>
              <a:t>为例：</a:t>
            </a:r>
            <a:endParaRPr lang="en-US" altLang="zh-CN" smtClean="0"/>
          </a:p>
          <a:p>
            <a:pPr marL="0" lvl="1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200" smtClean="0"/>
              <a:t>见下页</a:t>
            </a:r>
            <a:endParaRPr lang="en-US" altLang="zh-CN" sz="2200" smtClean="0"/>
          </a:p>
          <a:p>
            <a:pPr marL="0" lvl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自动化</a:t>
            </a:r>
            <a:r>
              <a:rPr lang="zh-CN" altLang="en-US" smtClean="0"/>
              <a:t>部署</a:t>
            </a:r>
            <a:r>
              <a:rPr lang="en-US" altLang="zh-CN" smtClean="0"/>
              <a:t>——Tomcat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47500" lnSpcReduction="20000"/>
          </a:bodyPr>
          <a:lstStyle/>
          <a:p>
            <a:pPr marL="0" lvl="1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5100" smtClean="0"/>
              <a:t>向远程</a:t>
            </a:r>
            <a:r>
              <a:rPr lang="en-US" altLang="zh-CN" sz="5100" smtClean="0"/>
              <a:t>Tomcat</a:t>
            </a:r>
            <a:r>
              <a:rPr lang="zh-CN" altLang="en-US" sz="5100" smtClean="0"/>
              <a:t>部署</a:t>
            </a:r>
            <a:r>
              <a:rPr lang="en-US" altLang="zh-CN" sz="5100" smtClean="0"/>
              <a:t>Web</a:t>
            </a:r>
            <a:r>
              <a:rPr lang="zh-CN" altLang="en-US" sz="5100" smtClean="0"/>
              <a:t>项目</a:t>
            </a:r>
            <a:endParaRPr lang="en-US" altLang="zh-CN" sz="5100" smtClean="0"/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smtClean="0"/>
              <a:t>&lt;plugin&gt;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smtClean="0"/>
              <a:t>    &lt;groupId&gt;org.codehaus.cargo&lt;/groupId&gt;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smtClean="0"/>
              <a:t>    &lt;artifactId&gt;cargo-maven2-plugin&lt;/artifactId&gt;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smtClean="0"/>
              <a:t>    &lt;configuration&gt;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smtClean="0"/>
              <a:t>        &lt;container&gt;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smtClean="0"/>
              <a:t>           </a:t>
            </a:r>
            <a:r>
              <a:rPr lang="en-US" altLang="zh-CN" sz="2900" smtClean="0"/>
              <a:t>&lt;</a:t>
            </a:r>
            <a:r>
              <a:rPr lang="en-US" altLang="zh-CN" sz="2900" smtClean="0"/>
              <a:t>containerId&gt;tomcat6x&lt;/containerId&gt;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smtClean="0"/>
              <a:t>           </a:t>
            </a:r>
            <a:r>
              <a:rPr lang="en-US" altLang="zh-CN" sz="2900" smtClean="0"/>
              <a:t>&lt;</a:t>
            </a:r>
            <a:r>
              <a:rPr lang="en-US" altLang="zh-CN" sz="2900" smtClean="0"/>
              <a:t>type&gt;remote&lt;/type&gt;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smtClean="0"/>
              <a:t>        &lt;/container&gt;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smtClean="0"/>
              <a:t>        &lt;configuration&gt;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smtClean="0"/>
              <a:t>           </a:t>
            </a:r>
            <a:r>
              <a:rPr lang="en-US" altLang="zh-CN" sz="2900" smtClean="0"/>
              <a:t>&lt;</a:t>
            </a:r>
            <a:r>
              <a:rPr lang="en-US" altLang="zh-CN" sz="2900" smtClean="0"/>
              <a:t>type&gt;runtime&lt;/type&gt;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smtClean="0"/>
              <a:t>           </a:t>
            </a:r>
            <a:r>
              <a:rPr lang="en-US" altLang="zh-CN" sz="2900" smtClean="0"/>
              <a:t>&lt;</a:t>
            </a:r>
            <a:r>
              <a:rPr lang="en-US" altLang="zh-CN" sz="2900" smtClean="0"/>
              <a:t>properties&gt;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smtClean="0"/>
              <a:t>              </a:t>
            </a:r>
            <a:r>
              <a:rPr lang="en-US" altLang="zh-CN" sz="2900" smtClean="0"/>
              <a:t>&lt;cargo.remote.username&gt;Tomcat</a:t>
            </a:r>
            <a:r>
              <a:rPr lang="zh-CN" altLang="en-US" sz="2900" smtClean="0"/>
              <a:t>账号</a:t>
            </a:r>
            <a:r>
              <a:rPr lang="en-US" altLang="zh-CN" sz="2900" smtClean="0"/>
              <a:t>&lt;/</a:t>
            </a:r>
            <a:r>
              <a:rPr lang="en-US" altLang="zh-CN" sz="2900" smtClean="0"/>
              <a:t>cargo.remote.username&gt;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smtClean="0"/>
              <a:t>              </a:t>
            </a:r>
            <a:r>
              <a:rPr lang="en-US" altLang="zh-CN" sz="2900" smtClean="0"/>
              <a:t>&lt;cargo.remote.password&gt;</a:t>
            </a:r>
            <a:r>
              <a:rPr lang="zh-CN" altLang="en-US" sz="2900" smtClean="0"/>
              <a:t>密码</a:t>
            </a:r>
            <a:r>
              <a:rPr lang="en-US" altLang="zh-CN" sz="2900" smtClean="0"/>
              <a:t>&lt;/</a:t>
            </a:r>
            <a:r>
              <a:rPr lang="en-US" altLang="zh-CN" sz="2900" smtClean="0"/>
              <a:t>cargo.remote.password&gt;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smtClean="0"/>
              <a:t>              </a:t>
            </a:r>
            <a:r>
              <a:rPr lang="en-US" altLang="zh-CN" sz="2900" smtClean="0"/>
              <a:t>&lt;cargo.tomcat.manager.url&gt;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smtClean="0"/>
              <a:t>	</a:t>
            </a:r>
            <a:r>
              <a:rPr lang="en-US" altLang="zh-CN" sz="2900" smtClean="0"/>
              <a:t>	   http</a:t>
            </a:r>
            <a:r>
              <a:rPr lang="en-US" altLang="zh-CN" sz="2900" smtClean="0"/>
              <a:t>://</a:t>
            </a:r>
            <a:r>
              <a:rPr lang="en-US" altLang="zh-CN" sz="2900" smtClean="0"/>
              <a:t>localhost/manager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smtClean="0"/>
              <a:t>	      &lt;/</a:t>
            </a:r>
            <a:r>
              <a:rPr lang="en-US" altLang="zh-CN" sz="2900" smtClean="0"/>
              <a:t>cargo.tomcat.manager.url&gt;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smtClean="0"/>
              <a:t>            &lt;/properties&gt;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smtClean="0"/>
              <a:t>        &lt;/configuration&gt;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smtClean="0"/>
              <a:t>    &lt;/configuration&gt;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smtClean="0"/>
              <a:t>&lt;/</a:t>
            </a:r>
            <a:r>
              <a:rPr lang="en-US" altLang="zh-CN" sz="2900" smtClean="0"/>
              <a:t>plugin</a:t>
            </a:r>
            <a:r>
              <a:rPr lang="en-US" altLang="zh-CN" sz="2900" smtClean="0"/>
              <a:t>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smtClean="0"/>
              <a:t/>
            </a:r>
            <a:br>
              <a:rPr lang="en-US" altLang="zh-CN" sz="2900" smtClean="0"/>
            </a:br>
            <a:r>
              <a:rPr lang="zh-CN" altLang="en-US" sz="2900" smtClean="0"/>
              <a:t>命令：</a:t>
            </a:r>
            <a:r>
              <a:rPr lang="en-US" altLang="zh-CN" sz="2900" smtClean="0">
                <a:solidFill>
                  <a:srgbClr val="FF0000"/>
                </a:solidFill>
              </a:rPr>
              <a:t>cargo:deploy</a:t>
            </a:r>
            <a:endParaRPr lang="zh-CN" altLang="en-US" sz="29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自动化</a:t>
            </a:r>
            <a:r>
              <a:rPr lang="zh-CN" altLang="en-US" smtClean="0"/>
              <a:t>部署</a:t>
            </a:r>
            <a:r>
              <a:rPr lang="en-US" altLang="zh-CN" smtClean="0"/>
              <a:t>——</a:t>
            </a:r>
            <a:r>
              <a:rPr lang="zh-CN" altLang="en-US" smtClean="0"/>
              <a:t>嵌入式</a:t>
            </a:r>
            <a:r>
              <a:rPr lang="en-US" altLang="zh-CN" smtClean="0"/>
              <a:t>Tomcat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55000" lnSpcReduction="20000"/>
          </a:bodyPr>
          <a:lstStyle/>
          <a:p>
            <a:pPr marL="0"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5100" smtClean="0"/>
              <a:t>嵌入式</a:t>
            </a:r>
            <a:r>
              <a:rPr lang="en-US" altLang="zh-CN" sz="5100" smtClean="0"/>
              <a:t>Tomcat</a:t>
            </a:r>
            <a:r>
              <a:rPr lang="zh-CN" altLang="en-US" sz="5100" smtClean="0"/>
              <a:t>部署</a:t>
            </a:r>
            <a:r>
              <a:rPr lang="en-US" altLang="zh-CN" sz="5100" smtClean="0"/>
              <a:t>Web</a:t>
            </a:r>
            <a:r>
              <a:rPr lang="zh-CN" altLang="en-US" sz="5100" smtClean="0"/>
              <a:t>项目：将</a:t>
            </a:r>
            <a:r>
              <a:rPr lang="en-US" altLang="zh-CN" sz="5100" smtClean="0"/>
              <a:t>Tomcat</a:t>
            </a:r>
            <a:r>
              <a:rPr lang="zh-CN" altLang="en-US" sz="5100" smtClean="0"/>
              <a:t>中间件嵌入到自己的</a:t>
            </a:r>
            <a:r>
              <a:rPr lang="en-US" altLang="zh-CN" sz="5100" smtClean="0"/>
              <a:t>Web</a:t>
            </a:r>
            <a:r>
              <a:rPr lang="zh-CN" altLang="en-US" sz="5100" smtClean="0"/>
              <a:t>工程</a:t>
            </a:r>
            <a:r>
              <a:rPr lang="zh-CN" altLang="en-US" sz="5100" smtClean="0"/>
              <a:t>中</a:t>
            </a:r>
            <a:r>
              <a:rPr lang="zh-CN" altLang="en-US" sz="5100" smtClean="0"/>
              <a:t>。</a:t>
            </a:r>
            <a:endParaRPr lang="en-US" altLang="zh-CN" sz="5100" smtClean="0"/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&lt;</a:t>
            </a:r>
            <a:r>
              <a:rPr lang="en-US" altLang="zh-CN" smtClean="0"/>
              <a:t>plugin&gt;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&lt;groupId&gt;org.codehaus.cargo&lt;/groupId&gt;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&lt;artifactId&gt;cargo-maven2-plugin&lt;/artifactId&gt;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&lt;configuration&gt;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	&lt;container&gt;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		&lt;containerId&gt;tomcat6x&lt;/containerId&gt;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		&lt;home&gt;${CATALINA_HOME}&lt;/home&gt;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	&lt;/container&gt;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	&lt;configuration&gt;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		&lt;type&gt;standalone&lt;/type&gt;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		&lt;</a:t>
            </a:r>
            <a:r>
              <a:rPr lang="en-US" altLang="zh-CN" smtClean="0"/>
              <a:t>home</a:t>
            </a:r>
            <a:r>
              <a:rPr lang="en-US" altLang="zh-CN" smtClean="0"/>
              <a:t>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		   ${</a:t>
            </a:r>
            <a:r>
              <a:rPr lang="en-US" altLang="zh-CN" smtClean="0"/>
              <a:t>project.build.directory</a:t>
            </a:r>
            <a:r>
              <a:rPr lang="en-US" altLang="zh-CN" smtClean="0"/>
              <a:t>}/</a:t>
            </a:r>
            <a:r>
              <a:rPr lang="en-US" altLang="zh-CN" smtClean="0"/>
              <a:t>tomcat6x&lt;/</a:t>
            </a:r>
            <a:r>
              <a:rPr lang="en-US" altLang="zh-CN" smtClean="0"/>
              <a:t>home&gt;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	&lt;/configuration&gt;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&lt;/configuration&gt;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&lt;/</a:t>
            </a:r>
            <a:r>
              <a:rPr lang="en-US" altLang="zh-CN" smtClean="0"/>
              <a:t>plugin</a:t>
            </a:r>
            <a:r>
              <a:rPr lang="en-US" altLang="zh-CN" smtClean="0"/>
              <a:t>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命令：</a:t>
            </a:r>
            <a:endParaRPr lang="en-US" altLang="zh-CN" smtClean="0"/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>
                <a:solidFill>
                  <a:srgbClr val="FF0000"/>
                </a:solidFill>
              </a:rPr>
              <a:t>cargo:start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Maven</a:t>
            </a:r>
            <a:r>
              <a:rPr lang="zh-CN" altLang="en-US" smtClean="0"/>
              <a:t>插件总结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>
            <a:normAutofit/>
          </a:bodyPr>
          <a:lstStyle/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mtClean="0"/>
              <a:t>Maven</a:t>
            </a:r>
            <a:r>
              <a:rPr lang="zh-CN" altLang="en-US" smtClean="0"/>
              <a:t>一切行为都是居于插件完成的</a:t>
            </a:r>
            <a:endParaRPr lang="en-US" altLang="zh-CN" smtClean="0"/>
          </a:p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mtClean="0"/>
              <a:t>artifactId</a:t>
            </a:r>
            <a:r>
              <a:rPr lang="zh-CN" altLang="en-US" smtClean="0"/>
              <a:t>以</a:t>
            </a:r>
            <a:r>
              <a:rPr lang="en-US" altLang="zh-CN" smtClean="0"/>
              <a:t>xxx-maven-plugin</a:t>
            </a:r>
            <a:r>
              <a:rPr lang="zh-CN" altLang="en-US" smtClean="0"/>
              <a:t>形式的是</a:t>
            </a:r>
            <a:r>
              <a:rPr lang="en-US" altLang="zh-CN" smtClean="0"/>
              <a:t>Maven</a:t>
            </a:r>
            <a:r>
              <a:rPr lang="zh-CN" altLang="en-US" smtClean="0"/>
              <a:t>官方插件，一般可以默认使用</a:t>
            </a:r>
            <a:r>
              <a:rPr lang="en-US" altLang="zh-CN" smtClean="0"/>
              <a:t>(</a:t>
            </a:r>
            <a:r>
              <a:rPr lang="zh-CN" altLang="en-US" smtClean="0"/>
              <a:t>不需要配置</a:t>
            </a:r>
            <a:r>
              <a:rPr lang="en-US" altLang="zh-CN" smtClean="0"/>
              <a:t>)</a:t>
            </a:r>
          </a:p>
          <a:p>
            <a:pPr marL="0" lvl="1">
              <a:spcBef>
                <a:spcPts val="1200"/>
              </a:spcBef>
              <a:buNone/>
            </a:pPr>
            <a:r>
              <a:rPr lang="en-US" altLang="zh-CN" sz="2200" smtClean="0"/>
              <a:t>Apache</a:t>
            </a:r>
            <a:r>
              <a:rPr lang="zh-CN" altLang="en-US" sz="2200" smtClean="0"/>
              <a:t>提供的</a:t>
            </a:r>
            <a:r>
              <a:rPr lang="en-US" altLang="zh-CN" sz="2200" smtClean="0"/>
              <a:t>Maven</a:t>
            </a:r>
            <a:r>
              <a:rPr lang="zh-CN" altLang="en-US" sz="2200" smtClean="0"/>
              <a:t>插件列表：</a:t>
            </a:r>
            <a:endParaRPr lang="en-US" altLang="zh-CN" sz="2200" smtClean="0"/>
          </a:p>
          <a:p>
            <a:pPr marL="0" lvl="1">
              <a:spcBef>
                <a:spcPts val="1200"/>
              </a:spcBef>
              <a:buNone/>
            </a:pPr>
            <a:r>
              <a:rPr lang="en-US" altLang="zh-CN" sz="2200" smtClean="0">
                <a:solidFill>
                  <a:schemeClr val="accent1"/>
                </a:solidFill>
              </a:rPr>
              <a:t>http://maven.apache.org/plugins/index.html</a:t>
            </a:r>
          </a:p>
          <a:p>
            <a:pPr marL="0" lvl="1">
              <a:spcBef>
                <a:spcPts val="1200"/>
              </a:spcBef>
              <a:buNone/>
            </a:pPr>
            <a:r>
              <a:rPr lang="en-US" altLang="zh-CN" sz="2200" smtClean="0"/>
              <a:t>Codehaus</a:t>
            </a:r>
            <a:r>
              <a:rPr lang="zh-CN" altLang="en-US" sz="2200" smtClean="0"/>
              <a:t>提供的</a:t>
            </a:r>
            <a:r>
              <a:rPr lang="en-US" altLang="zh-CN" sz="2200" smtClean="0"/>
              <a:t>Maven</a:t>
            </a:r>
            <a:r>
              <a:rPr lang="zh-CN" altLang="en-US" sz="2200" smtClean="0"/>
              <a:t>插件列表：</a:t>
            </a:r>
            <a:endParaRPr lang="en-US" altLang="zh-CN" sz="2200" smtClean="0"/>
          </a:p>
          <a:p>
            <a:pPr marL="0" lvl="1">
              <a:spcBef>
                <a:spcPts val="1200"/>
              </a:spcBef>
              <a:buNone/>
            </a:pPr>
            <a:r>
              <a:rPr lang="en-US" altLang="zh-CN" sz="2200" smtClean="0">
                <a:solidFill>
                  <a:schemeClr val="accent1"/>
                </a:solidFill>
              </a:rPr>
              <a:t>http://mojo.codehaus.org/plugins.html</a:t>
            </a:r>
            <a:endParaRPr lang="en-US" altLang="zh-CN" sz="2200" smtClean="0">
              <a:solidFill>
                <a:schemeClr val="accent1"/>
              </a:solidFill>
            </a:endParaRPr>
          </a:p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mtClean="0"/>
              <a:t>可以开发自己的插件项目，使得</a:t>
            </a:r>
            <a:r>
              <a:rPr lang="en-US" altLang="zh-CN" smtClean="0"/>
              <a:t>Maven</a:t>
            </a:r>
            <a:r>
              <a:rPr lang="zh-CN" altLang="en-US" smtClean="0"/>
              <a:t>功能无限扩展</a:t>
            </a:r>
            <a:endParaRPr lang="en-US" altLang="zh-CN" smtClean="0"/>
          </a:p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endParaRPr lang="en-US" altLang="zh-CN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公司内部仓库使用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mtClean="0"/>
              <a:t>内部仓库搭建：</a:t>
            </a:r>
            <a:endParaRPr lang="en-US" altLang="zh-CN" smtClean="0"/>
          </a:p>
          <a:p>
            <a:pPr marL="0" lvl="1">
              <a:spcBef>
                <a:spcPts val="1200"/>
              </a:spcBef>
              <a:buNone/>
            </a:pPr>
            <a:r>
              <a:rPr lang="zh-CN" altLang="en-US" sz="2000" smtClean="0"/>
              <a:t>推荐</a:t>
            </a:r>
            <a:r>
              <a:rPr lang="en-US" altLang="zh-CN" sz="2000" smtClean="0"/>
              <a:t>Nexus</a:t>
            </a:r>
            <a:r>
              <a:rPr lang="zh-CN" altLang="en-US" sz="2000" smtClean="0"/>
              <a:t>作内部仓库服务器，有关</a:t>
            </a:r>
            <a:r>
              <a:rPr lang="en-US" altLang="zh-CN" sz="2000" smtClean="0"/>
              <a:t>Nexus</a:t>
            </a:r>
            <a:r>
              <a:rPr lang="zh-CN" altLang="en-US" sz="2000" smtClean="0"/>
              <a:t>获取和</a:t>
            </a:r>
            <a:r>
              <a:rPr lang="zh-CN" altLang="en-US" sz="2000" smtClean="0"/>
              <a:t>安装，请见官方网站：</a:t>
            </a:r>
            <a:r>
              <a:rPr lang="en-US" altLang="zh-CN" sz="2000" smtClean="0">
                <a:hlinkClick r:id="rId2"/>
              </a:rPr>
              <a:t>http</a:t>
            </a:r>
            <a:r>
              <a:rPr lang="en-US" altLang="zh-CN" sz="2000" smtClean="0">
                <a:hlinkClick r:id="rId2"/>
              </a:rPr>
              <a:t>://nexus.sonatype.org/</a:t>
            </a:r>
            <a:endParaRPr lang="en-US" altLang="zh-CN" sz="2000" smtClean="0"/>
          </a:p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mtClean="0"/>
              <a:t>界面</a:t>
            </a:r>
            <a:endParaRPr lang="en-US" altLang="zh-CN" smtClean="0"/>
          </a:p>
        </p:txBody>
      </p:sp>
      <p:pic>
        <p:nvPicPr>
          <p:cNvPr id="11266" name="Picture 2" descr="C:\Users\howsun\AppData\Roaming\Tencent\Users\442847015\QQ\WinTemp\RichOle\4X{D49`O2}@FO%2}BP`8L2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708920"/>
            <a:ext cx="6480720" cy="40626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公司内部仓库使用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1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4000" smtClean="0"/>
              <a:t>在</a:t>
            </a:r>
            <a:r>
              <a:rPr lang="en-US" altLang="zh-CN" sz="4000" smtClean="0"/>
              <a:t>setting.xml</a:t>
            </a:r>
            <a:r>
              <a:rPr lang="zh-CN" altLang="en-US" sz="4000" smtClean="0"/>
              <a:t>中添加</a:t>
            </a:r>
            <a:r>
              <a:rPr lang="en-US" altLang="zh-CN" sz="4000" smtClean="0"/>
              <a:t>nexus</a:t>
            </a:r>
            <a:r>
              <a:rPr lang="zh-CN" altLang="en-US" sz="4000" smtClean="0"/>
              <a:t>服务器账号。如何在</a:t>
            </a:r>
            <a:r>
              <a:rPr lang="en-US" altLang="zh-CN" sz="4000" smtClean="0"/>
              <a:t>Nexus</a:t>
            </a:r>
            <a:r>
              <a:rPr lang="zh-CN" altLang="en-US" sz="4000" smtClean="0"/>
              <a:t>服务器创建账号请参考官方说明</a:t>
            </a:r>
            <a:endParaRPr lang="en-US" altLang="zh-CN" sz="4000" smtClean="0"/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&lt;servers&gt;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&lt;</a:t>
            </a:r>
            <a:r>
              <a:rPr lang="en-US" altLang="zh-CN" smtClean="0"/>
              <a:t>server</a:t>
            </a:r>
            <a:r>
              <a:rPr lang="en-US" altLang="zh-CN" smtClean="0"/>
              <a:t>&gt;</a:t>
            </a:r>
            <a:r>
              <a:rPr lang="en-US" altLang="zh-CN" smtClean="0">
                <a:solidFill>
                  <a:srgbClr val="00B050"/>
                </a:solidFill>
              </a:rPr>
              <a:t>&lt;!—</a:t>
            </a:r>
            <a:r>
              <a:rPr lang="zh-CN" altLang="en-US" smtClean="0">
                <a:solidFill>
                  <a:srgbClr val="00B050"/>
                </a:solidFill>
              </a:rPr>
              <a:t>正式发行仓库账号</a:t>
            </a:r>
            <a:r>
              <a:rPr lang="en-US" altLang="zh-CN" smtClean="0">
                <a:solidFill>
                  <a:srgbClr val="00B050"/>
                </a:solidFill>
              </a:rPr>
              <a:t>--&gt;</a:t>
            </a:r>
            <a:endParaRPr lang="en-US" altLang="zh-CN" smtClean="0">
              <a:solidFill>
                <a:srgbClr val="00B050"/>
              </a:solidFill>
            </a:endParaRP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	&lt;id&gt;releases&lt;/id&gt;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	&lt;</a:t>
            </a:r>
            <a:r>
              <a:rPr lang="en-US" altLang="zh-CN" smtClean="0"/>
              <a:t>username</a:t>
            </a:r>
            <a:r>
              <a:rPr lang="en-US" altLang="zh-CN" smtClean="0"/>
              <a:t>&gt;</a:t>
            </a:r>
            <a:r>
              <a:rPr lang="zh-CN" altLang="en-US" smtClean="0"/>
              <a:t>用户</a:t>
            </a:r>
            <a:r>
              <a:rPr lang="zh-CN" altLang="en-US" smtClean="0"/>
              <a:t>名</a:t>
            </a:r>
            <a:r>
              <a:rPr lang="en-US" altLang="zh-CN" smtClean="0"/>
              <a:t>&lt;/</a:t>
            </a:r>
            <a:r>
              <a:rPr lang="en-US" altLang="zh-CN" smtClean="0"/>
              <a:t>username&gt;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	</a:t>
            </a:r>
            <a:r>
              <a:rPr lang="en-US" altLang="zh-CN" smtClean="0"/>
              <a:t>&lt;</a:t>
            </a:r>
            <a:r>
              <a:rPr lang="en-US" altLang="zh-CN" smtClean="0"/>
              <a:t>password&gt;</a:t>
            </a:r>
            <a:r>
              <a:rPr lang="zh-CN" altLang="en-US" smtClean="0"/>
              <a:t>密码</a:t>
            </a:r>
            <a:r>
              <a:rPr lang="en-US" altLang="zh-CN" smtClean="0"/>
              <a:t>&lt;/</a:t>
            </a:r>
            <a:r>
              <a:rPr lang="en-US" altLang="zh-CN" smtClean="0"/>
              <a:t>password&gt;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&lt;/server&gt;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&lt;</a:t>
            </a:r>
            <a:r>
              <a:rPr lang="en-US" altLang="zh-CN" smtClean="0"/>
              <a:t>server</a:t>
            </a:r>
            <a:r>
              <a:rPr lang="en-US" altLang="zh-CN" smtClean="0"/>
              <a:t>&gt;</a:t>
            </a:r>
            <a:r>
              <a:rPr lang="en-US" altLang="zh-CN" smtClean="0">
                <a:solidFill>
                  <a:srgbClr val="00B050"/>
                </a:solidFill>
              </a:rPr>
              <a:t>&lt;!—</a:t>
            </a:r>
            <a:r>
              <a:rPr lang="zh-CN" altLang="en-US" smtClean="0">
                <a:solidFill>
                  <a:srgbClr val="00B050"/>
                </a:solidFill>
              </a:rPr>
              <a:t>快照版发行</a:t>
            </a:r>
            <a:r>
              <a:rPr lang="zh-CN" altLang="en-US" smtClean="0">
                <a:solidFill>
                  <a:srgbClr val="00B050"/>
                </a:solidFill>
              </a:rPr>
              <a:t>仓库账号</a:t>
            </a:r>
            <a:r>
              <a:rPr lang="en-US" altLang="zh-CN" smtClean="0">
                <a:solidFill>
                  <a:srgbClr val="00B050"/>
                </a:solidFill>
              </a:rPr>
              <a:t>--&gt;</a:t>
            </a:r>
            <a:endParaRPr lang="en-US" altLang="zh-CN" smtClean="0"/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	&lt;id&gt;Snapshots&lt;/id&gt;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	&lt;username&gt;</a:t>
            </a:r>
            <a:r>
              <a:rPr lang="zh-CN" altLang="en-US" smtClean="0"/>
              <a:t>用户名</a:t>
            </a:r>
            <a:r>
              <a:rPr lang="en-US" altLang="zh-CN" smtClean="0"/>
              <a:t>&lt;/username&gt;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	&lt;password&gt;</a:t>
            </a:r>
            <a:r>
              <a:rPr lang="zh-CN" altLang="en-US" smtClean="0"/>
              <a:t>密码</a:t>
            </a:r>
            <a:r>
              <a:rPr lang="en-US" altLang="zh-CN" smtClean="0"/>
              <a:t>&lt;/password&gt;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&lt;/</a:t>
            </a:r>
            <a:r>
              <a:rPr lang="en-US" altLang="zh-CN" smtClean="0"/>
              <a:t>server</a:t>
            </a:r>
            <a:r>
              <a:rPr lang="en-US" altLang="zh-CN" smtClean="0"/>
              <a:t>&gt;</a:t>
            </a:r>
            <a:endParaRPr lang="en-US" altLang="zh-CN" smtClean="0"/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&lt;/servers&gt;</a:t>
            </a:r>
            <a:endParaRPr lang="en-US" altLang="zh-CN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公司内部仓库使用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4500" smtClean="0"/>
              <a:t>将项目发行到公司内部仓库。在</a:t>
            </a:r>
            <a:r>
              <a:rPr lang="en-US" altLang="zh-CN" sz="4500" smtClean="0"/>
              <a:t>pom.xml</a:t>
            </a:r>
            <a:r>
              <a:rPr lang="zh-CN" altLang="en-US" sz="4500" smtClean="0"/>
              <a:t>中添加：</a:t>
            </a:r>
            <a:endParaRPr lang="en-US" altLang="zh-CN" sz="4500" smtClean="0"/>
          </a:p>
          <a:p>
            <a:pPr marL="0" lvl="1">
              <a:spcBef>
                <a:spcPts val="1800"/>
              </a:spcBef>
              <a:buNone/>
            </a:pPr>
            <a:r>
              <a:rPr lang="en-US" altLang="zh-CN" smtClean="0"/>
              <a:t>&lt;distributionManagement&gt;</a:t>
            </a:r>
          </a:p>
          <a:p>
            <a:pPr marL="0" lvl="1">
              <a:spcBef>
                <a:spcPts val="600"/>
              </a:spcBef>
              <a:buNone/>
            </a:pPr>
            <a:r>
              <a:rPr lang="en-US" altLang="zh-CN" smtClean="0"/>
              <a:t>    &lt;</a:t>
            </a:r>
            <a:r>
              <a:rPr lang="en-US" altLang="zh-CN" smtClean="0"/>
              <a:t>repository&gt;</a:t>
            </a:r>
          </a:p>
          <a:p>
            <a:pPr marL="0" lvl="1">
              <a:spcBef>
                <a:spcPts val="600"/>
              </a:spcBef>
              <a:buNone/>
            </a:pPr>
            <a:r>
              <a:rPr lang="en-US" altLang="zh-CN" smtClean="0"/>
              <a:t>        &lt;</a:t>
            </a:r>
            <a:r>
              <a:rPr lang="en-US" altLang="zh-CN" smtClean="0"/>
              <a:t>id&gt;releases&lt;/</a:t>
            </a:r>
            <a:r>
              <a:rPr lang="en-US" altLang="zh-CN" smtClean="0"/>
              <a:t>id</a:t>
            </a:r>
            <a:r>
              <a:rPr lang="en-US" altLang="zh-CN" smtClean="0"/>
              <a:t>&gt;</a:t>
            </a:r>
            <a:r>
              <a:rPr lang="en-US" altLang="zh-CN" smtClean="0">
                <a:solidFill>
                  <a:srgbClr val="00B050"/>
                </a:solidFill>
              </a:rPr>
              <a:t>&lt;!—</a:t>
            </a:r>
            <a:r>
              <a:rPr lang="zh-CN" altLang="en-US" smtClean="0">
                <a:solidFill>
                  <a:srgbClr val="00B050"/>
                </a:solidFill>
              </a:rPr>
              <a:t>此处</a:t>
            </a:r>
            <a:r>
              <a:rPr lang="en-US" altLang="zh-CN" smtClean="0">
                <a:solidFill>
                  <a:srgbClr val="00B050"/>
                </a:solidFill>
              </a:rPr>
              <a:t>ID</a:t>
            </a:r>
            <a:r>
              <a:rPr lang="zh-CN" altLang="en-US" smtClean="0">
                <a:solidFill>
                  <a:srgbClr val="00B050"/>
                </a:solidFill>
              </a:rPr>
              <a:t>以上页</a:t>
            </a:r>
            <a:r>
              <a:rPr lang="en-US" altLang="zh-CN" smtClean="0">
                <a:solidFill>
                  <a:srgbClr val="00B050"/>
                </a:solidFill>
              </a:rPr>
              <a:t>server</a:t>
            </a:r>
            <a:r>
              <a:rPr lang="zh-CN" altLang="en-US" smtClean="0">
                <a:solidFill>
                  <a:srgbClr val="00B050"/>
                </a:solidFill>
              </a:rPr>
              <a:t>中的一</a:t>
            </a:r>
            <a:r>
              <a:rPr lang="zh-CN" altLang="en-US" smtClean="0">
                <a:solidFill>
                  <a:srgbClr val="00B050"/>
                </a:solidFill>
              </a:rPr>
              <a:t>致</a:t>
            </a:r>
            <a:r>
              <a:rPr lang="en-US" altLang="zh-CN" smtClean="0">
                <a:solidFill>
                  <a:srgbClr val="00B050"/>
                </a:solidFill>
              </a:rPr>
              <a:t>--&gt;</a:t>
            </a:r>
            <a:endParaRPr lang="en-US" altLang="zh-CN" smtClean="0">
              <a:solidFill>
                <a:srgbClr val="00B050"/>
              </a:solidFill>
            </a:endParaRPr>
          </a:p>
          <a:p>
            <a:pPr marL="0" lvl="1">
              <a:spcBef>
                <a:spcPts val="600"/>
              </a:spcBef>
              <a:buNone/>
            </a:pPr>
            <a:r>
              <a:rPr lang="en-US" altLang="zh-CN" smtClean="0"/>
              <a:t>        &lt;</a:t>
            </a:r>
            <a:r>
              <a:rPr lang="en-US" altLang="zh-CN" smtClean="0"/>
              <a:t>name&gt;Internal Releases&lt;/name&gt;</a:t>
            </a:r>
          </a:p>
          <a:p>
            <a:pPr marL="0" lvl="1">
              <a:spcBef>
                <a:spcPts val="600"/>
              </a:spcBef>
              <a:buNone/>
            </a:pPr>
            <a:r>
              <a:rPr lang="en-US" altLang="zh-CN" smtClean="0"/>
              <a:t>        &lt;url&gt;releases</a:t>
            </a:r>
            <a:r>
              <a:rPr lang="zh-CN" altLang="en-US" smtClean="0"/>
              <a:t>仓库地址</a:t>
            </a:r>
            <a:r>
              <a:rPr lang="en-US" altLang="zh-CN" smtClean="0"/>
              <a:t>&lt;/</a:t>
            </a:r>
            <a:r>
              <a:rPr lang="en-US" altLang="zh-CN" smtClean="0"/>
              <a:t>url&gt;</a:t>
            </a:r>
          </a:p>
          <a:p>
            <a:pPr marL="0" lvl="1">
              <a:spcBef>
                <a:spcPts val="600"/>
              </a:spcBef>
              <a:buNone/>
            </a:pPr>
            <a:r>
              <a:rPr lang="en-US" altLang="zh-CN" smtClean="0"/>
              <a:t>    &lt;/</a:t>
            </a:r>
            <a:r>
              <a:rPr lang="en-US" altLang="zh-CN" smtClean="0"/>
              <a:t>repository&gt;</a:t>
            </a:r>
          </a:p>
          <a:p>
            <a:pPr marL="0" lvl="1">
              <a:spcBef>
                <a:spcPts val="600"/>
              </a:spcBef>
              <a:buNone/>
            </a:pPr>
            <a:r>
              <a:rPr lang="en-US" altLang="zh-CN" smtClean="0"/>
              <a:t>    &lt;</a:t>
            </a:r>
            <a:r>
              <a:rPr lang="en-US" altLang="zh-CN" smtClean="0"/>
              <a:t>snapshotRepository&gt;</a:t>
            </a:r>
          </a:p>
          <a:p>
            <a:pPr marL="0" lvl="1">
              <a:spcBef>
                <a:spcPts val="600"/>
              </a:spcBef>
              <a:buNone/>
            </a:pPr>
            <a:r>
              <a:rPr lang="en-US" altLang="zh-CN" smtClean="0"/>
              <a:t>        &lt;</a:t>
            </a:r>
            <a:r>
              <a:rPr lang="en-US" altLang="zh-CN" smtClean="0"/>
              <a:t>id&gt;Snapshots&lt;/</a:t>
            </a:r>
            <a:r>
              <a:rPr lang="en-US" altLang="zh-CN" smtClean="0"/>
              <a:t>id</a:t>
            </a:r>
            <a:r>
              <a:rPr lang="en-US" altLang="zh-CN" smtClean="0"/>
              <a:t>&gt;</a:t>
            </a:r>
            <a:r>
              <a:rPr lang="en-US" altLang="zh-CN" smtClean="0">
                <a:solidFill>
                  <a:srgbClr val="00B050"/>
                </a:solidFill>
              </a:rPr>
              <a:t>&lt;!—</a:t>
            </a:r>
            <a:r>
              <a:rPr lang="zh-CN" altLang="en-US" smtClean="0">
                <a:solidFill>
                  <a:srgbClr val="00B050"/>
                </a:solidFill>
              </a:rPr>
              <a:t>此处</a:t>
            </a:r>
            <a:r>
              <a:rPr lang="en-US" altLang="zh-CN" smtClean="0">
                <a:solidFill>
                  <a:srgbClr val="00B050"/>
                </a:solidFill>
              </a:rPr>
              <a:t>ID</a:t>
            </a:r>
            <a:r>
              <a:rPr lang="zh-CN" altLang="en-US" smtClean="0">
                <a:solidFill>
                  <a:srgbClr val="00B050"/>
                </a:solidFill>
              </a:rPr>
              <a:t>以上页</a:t>
            </a:r>
            <a:r>
              <a:rPr lang="en-US" altLang="zh-CN" smtClean="0">
                <a:solidFill>
                  <a:srgbClr val="00B050"/>
                </a:solidFill>
              </a:rPr>
              <a:t>server</a:t>
            </a:r>
            <a:r>
              <a:rPr lang="zh-CN" altLang="en-US" smtClean="0">
                <a:solidFill>
                  <a:srgbClr val="00B050"/>
                </a:solidFill>
              </a:rPr>
              <a:t>中的一致</a:t>
            </a:r>
            <a:r>
              <a:rPr lang="en-US" altLang="zh-CN" smtClean="0">
                <a:solidFill>
                  <a:srgbClr val="00B050"/>
                </a:solidFill>
              </a:rPr>
              <a:t>--&gt;</a:t>
            </a:r>
            <a:endParaRPr lang="en-US" altLang="zh-CN" smtClean="0"/>
          </a:p>
          <a:p>
            <a:pPr marL="0" lvl="1">
              <a:spcBef>
                <a:spcPts val="600"/>
              </a:spcBef>
              <a:buNone/>
            </a:pPr>
            <a:r>
              <a:rPr lang="en-US" altLang="zh-CN" smtClean="0"/>
              <a:t>        &lt;</a:t>
            </a:r>
            <a:r>
              <a:rPr lang="en-US" altLang="zh-CN" smtClean="0"/>
              <a:t>name&gt;Internal Snapshots&lt;/name&gt;</a:t>
            </a:r>
          </a:p>
          <a:p>
            <a:pPr marL="0" lvl="1">
              <a:spcBef>
                <a:spcPts val="600"/>
              </a:spcBef>
              <a:buNone/>
            </a:pPr>
            <a:r>
              <a:rPr lang="en-US" altLang="zh-CN" smtClean="0"/>
              <a:t>        &lt;url&gt;snapshots</a:t>
            </a:r>
            <a:r>
              <a:rPr lang="zh-CN" altLang="en-US" smtClean="0"/>
              <a:t>仓库地址</a:t>
            </a:r>
            <a:r>
              <a:rPr lang="en-US" altLang="zh-CN" smtClean="0"/>
              <a:t>&lt;/</a:t>
            </a:r>
            <a:r>
              <a:rPr lang="en-US" altLang="zh-CN" smtClean="0"/>
              <a:t>url&gt;</a:t>
            </a:r>
          </a:p>
          <a:p>
            <a:pPr marL="0" lvl="1">
              <a:spcBef>
                <a:spcPts val="600"/>
              </a:spcBef>
              <a:buNone/>
            </a:pPr>
            <a:r>
              <a:rPr lang="en-US" altLang="zh-CN" smtClean="0"/>
              <a:t>    &lt;/</a:t>
            </a:r>
            <a:r>
              <a:rPr lang="en-US" altLang="zh-CN" smtClean="0"/>
              <a:t>snapshotRepository&gt;</a:t>
            </a:r>
          </a:p>
          <a:p>
            <a:pPr marL="0" lvl="1">
              <a:spcBef>
                <a:spcPts val="600"/>
              </a:spcBef>
              <a:buNone/>
            </a:pPr>
            <a:r>
              <a:rPr lang="en-US" altLang="zh-CN" smtClean="0"/>
              <a:t>&lt;/</a:t>
            </a:r>
            <a:r>
              <a:rPr lang="en-US" altLang="zh-CN" smtClean="0"/>
              <a:t>distributionManagement</a:t>
            </a:r>
            <a:r>
              <a:rPr lang="en-US" altLang="zh-CN" smtClean="0"/>
              <a:t>&gt;</a:t>
            </a:r>
          </a:p>
          <a:p>
            <a:pPr marL="0" lvl="1">
              <a:spcBef>
                <a:spcPts val="600"/>
              </a:spcBef>
              <a:buNone/>
            </a:pPr>
            <a:endParaRPr lang="en-US" altLang="zh-CN" smtClean="0"/>
          </a:p>
          <a:p>
            <a:pPr marL="0" lvl="1">
              <a:spcBef>
                <a:spcPts val="600"/>
              </a:spcBef>
              <a:buNone/>
            </a:pPr>
            <a:r>
              <a:rPr lang="zh-CN" altLang="en-US" smtClean="0"/>
              <a:t>命令：</a:t>
            </a:r>
            <a:endParaRPr lang="en-US" altLang="zh-CN" smtClean="0"/>
          </a:p>
          <a:p>
            <a:pPr marL="0" lvl="1">
              <a:spcBef>
                <a:spcPts val="600"/>
              </a:spcBef>
              <a:buNone/>
            </a:pPr>
            <a:r>
              <a:rPr lang="en-US" altLang="zh-CN" smtClean="0">
                <a:solidFill>
                  <a:srgbClr val="FF0000"/>
                </a:solidFill>
              </a:rPr>
              <a:t>mvn deploy</a:t>
            </a:r>
            <a:endParaRPr lang="en-US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公司内部仓库使用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4500" smtClean="0"/>
              <a:t>将内部仓库设成镜像仓库：</a:t>
            </a:r>
            <a:endParaRPr lang="en-US" altLang="zh-CN" sz="4500" smtClean="0"/>
          </a:p>
          <a:p>
            <a:pPr marL="0"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300" smtClean="0"/>
              <a:t>    内部仓库并非远程中心仓库，然后用它来镜像远程仓库，能大大加快下载效率，降低远程的</a:t>
            </a:r>
            <a:r>
              <a:rPr lang="zh-CN" altLang="en-US" sz="2300" smtClean="0"/>
              <a:t>仓库中心的负载</a:t>
            </a:r>
            <a:endParaRPr lang="en-US" altLang="zh-CN" sz="2300" smtClean="0"/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smtClean="0"/>
              <a:t>&lt;mirrors&gt;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smtClean="0"/>
              <a:t>    &lt;mirror&gt;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smtClean="0"/>
              <a:t>    	&lt;id&gt;nexus&lt;/id&gt;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smtClean="0"/>
              <a:t>    	&lt;mirrorOf&gt;*&lt;/mirrorOf&gt;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smtClean="0"/>
              <a:t>    	</a:t>
            </a:r>
            <a:r>
              <a:rPr lang="en-US" altLang="zh-CN" sz="2300" smtClean="0"/>
              <a:t>&lt;</a:t>
            </a:r>
            <a:r>
              <a:rPr lang="en-US" altLang="zh-CN" sz="2300" smtClean="0"/>
              <a:t>url&gt;</a:t>
            </a:r>
            <a:r>
              <a:rPr lang="zh-CN" altLang="en-US" sz="2300" smtClean="0"/>
              <a:t>内部公共仓库地址</a:t>
            </a:r>
            <a:r>
              <a:rPr lang="en-US" altLang="zh-CN" sz="2300" smtClean="0"/>
              <a:t>&lt;/</a:t>
            </a:r>
            <a:r>
              <a:rPr lang="en-US" altLang="zh-CN" sz="2300" smtClean="0"/>
              <a:t>url&gt;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smtClean="0"/>
              <a:t>    &lt;/mirror&gt;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smtClean="0"/>
              <a:t>    &lt;mirror&gt;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smtClean="0"/>
              <a:t>    	&lt;id&gt;nexus-public-snapshots&lt;/id&gt;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smtClean="0"/>
              <a:t>    	&lt;mirrorOf&gt;public-snapshots&lt;/mirrorOf&gt;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smtClean="0"/>
              <a:t>    	&lt;</a:t>
            </a:r>
            <a:r>
              <a:rPr lang="en-US" altLang="zh-CN" sz="2300" smtClean="0"/>
              <a:t>url</a:t>
            </a:r>
            <a:r>
              <a:rPr lang="en-US" altLang="zh-CN" sz="2300" smtClean="0"/>
              <a:t>&gt;</a:t>
            </a:r>
            <a:r>
              <a:rPr lang="zh-CN" altLang="en-US" sz="2300" smtClean="0"/>
              <a:t>内部快照仓库地址</a:t>
            </a:r>
            <a:r>
              <a:rPr lang="en-US" altLang="zh-CN" sz="2300" smtClean="0"/>
              <a:t>&lt;/</a:t>
            </a:r>
            <a:r>
              <a:rPr lang="en-US" altLang="zh-CN" sz="2300" smtClean="0"/>
              <a:t>url&gt;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smtClean="0"/>
              <a:t>    &lt;/mirror&gt;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300" smtClean="0"/>
              <a:t>&lt;/mirrors&gt;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公司内部仓库使用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25000" lnSpcReduction="20000"/>
          </a:bodyPr>
          <a:lstStyle/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8000" smtClean="0"/>
              <a:t>将远程仓库地址覆盖到公司内部</a:t>
            </a:r>
            <a:r>
              <a:rPr lang="en-US" altLang="zh-CN" sz="8000" smtClean="0"/>
              <a:t>(</a:t>
            </a:r>
            <a:r>
              <a:rPr lang="zh-CN" altLang="en-US" sz="8000" smtClean="0"/>
              <a:t>镜像</a:t>
            </a:r>
            <a:r>
              <a:rPr lang="en-US" altLang="zh-CN" sz="8000" smtClean="0"/>
              <a:t>)</a:t>
            </a:r>
            <a:r>
              <a:rPr lang="zh-CN" altLang="en-US" sz="8000" smtClean="0"/>
              <a:t>仓库：</a:t>
            </a:r>
            <a:endParaRPr lang="en-US" altLang="zh-CN" sz="8000" smtClean="0"/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&lt;profiles&gt;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&lt;profile&gt;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</a:t>
            </a:r>
            <a:r>
              <a:rPr lang="en-US" altLang="zh-CN" smtClean="0"/>
              <a:t>    &lt;</a:t>
            </a:r>
            <a:r>
              <a:rPr lang="en-US" altLang="zh-CN" smtClean="0"/>
              <a:t>id&gt;development&lt;/id&gt;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</a:t>
            </a:r>
            <a:r>
              <a:rPr lang="en-US" altLang="zh-CN" smtClean="0"/>
              <a:t>    &lt;</a:t>
            </a:r>
            <a:r>
              <a:rPr lang="en-US" altLang="zh-CN" smtClean="0"/>
              <a:t>repositories&gt;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</a:t>
            </a:r>
            <a:r>
              <a:rPr lang="en-US" altLang="zh-CN" smtClean="0"/>
              <a:t>    &lt;</a:t>
            </a:r>
            <a:r>
              <a:rPr lang="en-US" altLang="zh-CN" smtClean="0"/>
              <a:t>repository&gt;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	&lt;id&gt;central&lt;/id&gt;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	&lt;url&gt;http://central&lt;/url&gt;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	&lt;releases&gt;&lt;enabled&gt;true&lt;/enabled&gt;&lt;/releases&gt;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	&lt;snapshots&gt;&lt;enabled&gt;true&lt;/enabled&gt;&lt;/snapshots&gt;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</a:t>
            </a:r>
            <a:r>
              <a:rPr lang="en-US" altLang="zh-CN" smtClean="0"/>
              <a:t>    &lt;/</a:t>
            </a:r>
            <a:r>
              <a:rPr lang="en-US" altLang="zh-CN" smtClean="0"/>
              <a:t>repository&gt;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	&lt;/repositories&gt;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	&lt;pluginRepositories&gt;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</a:t>
            </a:r>
            <a:r>
              <a:rPr lang="en-US" altLang="zh-CN" smtClean="0"/>
              <a:t>    &lt;</a:t>
            </a:r>
            <a:r>
              <a:rPr lang="en-US" altLang="zh-CN" smtClean="0"/>
              <a:t>pluginRepository&gt;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	&lt;id&gt;central&lt;/id&gt;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	&lt;url&gt;http://central&lt;/url&gt;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	&lt;releases&gt;&lt;enabled&gt;true&lt;/enabled&gt;&lt;/releases&gt;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	&lt;snapshots&gt;&lt;enabled&gt;true&lt;/enabled&gt;&lt;/snapshots&gt;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</a:t>
            </a:r>
            <a:r>
              <a:rPr lang="en-US" altLang="zh-CN" smtClean="0"/>
              <a:t>    &lt;/</a:t>
            </a:r>
            <a:r>
              <a:rPr lang="en-US" altLang="zh-CN" smtClean="0"/>
              <a:t>pluginRepository&gt;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</a:t>
            </a:r>
            <a:r>
              <a:rPr lang="en-US" altLang="zh-CN" smtClean="0"/>
              <a:t>    &lt;/</a:t>
            </a:r>
            <a:r>
              <a:rPr lang="en-US" altLang="zh-CN" smtClean="0"/>
              <a:t>pluginRepositories&gt;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&lt;/profile&gt;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mtClean="0"/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&lt;profile&gt;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</a:t>
            </a:r>
            <a:r>
              <a:rPr lang="en-US" altLang="zh-CN" smtClean="0"/>
              <a:t>    &lt;</a:t>
            </a:r>
            <a:r>
              <a:rPr lang="en-US" altLang="zh-CN" smtClean="0"/>
              <a:t>id&gt;public-snapshots&lt;/id&gt;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</a:t>
            </a:r>
            <a:r>
              <a:rPr lang="en-US" altLang="zh-CN" smtClean="0"/>
              <a:t>    &lt;</a:t>
            </a:r>
            <a:r>
              <a:rPr lang="en-US" altLang="zh-CN" smtClean="0"/>
              <a:t>repositories&gt;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</a:t>
            </a:r>
            <a:r>
              <a:rPr lang="en-US" altLang="zh-CN" smtClean="0"/>
              <a:t>    &lt;</a:t>
            </a:r>
            <a:r>
              <a:rPr lang="en-US" altLang="zh-CN" smtClean="0"/>
              <a:t>repository&gt;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	&lt;id&gt;public-snapshots&lt;/id&gt;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	&lt;url&gt;http://public-snapshots&lt;/url&gt;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	&lt;releases&gt;&lt;enabled&gt;false&lt;/enabled&gt;&lt;/releases&gt;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	&lt;snapshots&gt;&lt;enabled&gt;true&lt;/enabled&gt;&lt;/snapshots&gt;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</a:t>
            </a:r>
            <a:r>
              <a:rPr lang="en-US" altLang="zh-CN" smtClean="0"/>
              <a:t>    &lt;/</a:t>
            </a:r>
            <a:r>
              <a:rPr lang="en-US" altLang="zh-CN" smtClean="0"/>
              <a:t>repository&gt;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	&lt;/repositories&gt;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	&lt;pluginRepositories&gt;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</a:t>
            </a:r>
            <a:r>
              <a:rPr lang="en-US" altLang="zh-CN" smtClean="0"/>
              <a:t>    &lt;</a:t>
            </a:r>
            <a:r>
              <a:rPr lang="en-US" altLang="zh-CN" smtClean="0"/>
              <a:t>pluginRepository&gt;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	&lt;id&gt;public-snapshots&lt;/id&gt;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	&lt;url&gt;http://public-snapshots&lt;/url&gt;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	&lt;releases&gt;&lt;enabled&gt;false&lt;/enabled&gt;&lt;/releases&gt;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	&lt;snapshots&gt;&lt;enabled&gt;true&lt;/enabled&gt;&lt;/snapshots&gt;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    </a:t>
            </a:r>
            <a:r>
              <a:rPr lang="en-US" altLang="zh-CN" smtClean="0"/>
              <a:t>    &lt;/</a:t>
            </a:r>
            <a:r>
              <a:rPr lang="en-US" altLang="zh-CN" smtClean="0"/>
              <a:t>pluginRepository&gt;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</a:t>
            </a:r>
            <a:r>
              <a:rPr lang="en-US" altLang="zh-CN" smtClean="0"/>
              <a:t>    &lt;/</a:t>
            </a:r>
            <a:r>
              <a:rPr lang="en-US" altLang="zh-CN" smtClean="0"/>
              <a:t>pluginRepositories&gt;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    &lt;/profile&gt;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&lt;/profiles</a:t>
            </a:r>
            <a:r>
              <a:rPr lang="en-US" altLang="zh-CN" smtClean="0"/>
              <a:t>&gt;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公司内部仓库使用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lnSpcReduction="10000"/>
          </a:bodyPr>
          <a:lstStyle/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mtClean="0"/>
              <a:t>激活配置：</a:t>
            </a:r>
            <a:endParaRPr lang="en-US" altLang="zh-CN" smtClean="0"/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000" smtClean="0"/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smtClean="0"/>
              <a:t>&lt;</a:t>
            </a:r>
            <a:r>
              <a:rPr lang="en-US" altLang="zh-CN" sz="2000" smtClean="0"/>
              <a:t>activeProfiles&gt;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smtClean="0"/>
              <a:t>    &lt;</a:t>
            </a:r>
            <a:r>
              <a:rPr lang="en-US" altLang="zh-CN" sz="2000" smtClean="0"/>
              <a:t>activeProfile&gt;development&lt;/activeProfile&gt;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smtClean="0"/>
              <a:t>    &lt;</a:t>
            </a:r>
            <a:r>
              <a:rPr lang="en-US" altLang="zh-CN" sz="2000" smtClean="0"/>
              <a:t>activeProfile&gt;public-snapshots&lt;/activeProfile&gt;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smtClean="0"/>
              <a:t>&lt;/</a:t>
            </a:r>
            <a:r>
              <a:rPr lang="en-US" altLang="zh-CN" sz="2000" smtClean="0"/>
              <a:t>activeProfiles</a:t>
            </a:r>
            <a:r>
              <a:rPr lang="en-US" altLang="zh-CN" sz="2000" smtClean="0"/>
              <a:t>&gt;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000" smtClean="0"/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smtClean="0"/>
              <a:t>PS</a:t>
            </a:r>
            <a:r>
              <a:rPr lang="zh-CN" altLang="en-US" sz="2400" b="1" smtClean="0"/>
              <a:t>：内部</a:t>
            </a:r>
            <a:r>
              <a:rPr lang="zh-CN" altLang="en-US" sz="2400" b="1" smtClean="0"/>
              <a:t>仓库的优点：</a:t>
            </a:r>
            <a:endParaRPr lang="en-US" altLang="zh-CN" sz="2400" b="1" smtClean="0"/>
          </a:p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smtClean="0"/>
              <a:t>为内部提供安全的、团队易于协作开发的管理方案</a:t>
            </a:r>
            <a:endParaRPr lang="en-US" altLang="zh-CN" sz="2000" smtClean="0"/>
          </a:p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smtClean="0"/>
              <a:t>加速</a:t>
            </a:r>
            <a:r>
              <a:rPr lang="en-US" altLang="zh-CN" sz="2000" smtClean="0"/>
              <a:t>Maven</a:t>
            </a:r>
            <a:r>
              <a:rPr lang="zh-CN" altLang="en-US" sz="2000" smtClean="0"/>
              <a:t>构建</a:t>
            </a:r>
            <a:endParaRPr lang="en-US" altLang="zh-CN" sz="2000" smtClean="0"/>
          </a:p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smtClean="0"/>
              <a:t>提高稳定性，增强控制</a:t>
            </a:r>
            <a:endParaRPr lang="en-US" altLang="zh-CN" sz="2000" smtClean="0"/>
          </a:p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smtClean="0"/>
              <a:t>可以部署第三</a:t>
            </a:r>
            <a:r>
              <a:rPr lang="zh-CN" altLang="en-US" sz="2000" smtClean="0"/>
              <a:t>方</a:t>
            </a:r>
            <a:r>
              <a:rPr lang="zh-CN" altLang="en-US" sz="2000" smtClean="0"/>
              <a:t>构件</a:t>
            </a:r>
            <a:endParaRPr lang="en-US" altLang="zh-CN" sz="2000" smtClean="0"/>
          </a:p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smtClean="0"/>
              <a:t>节省外网带宽，降低远程中心仓库负载</a:t>
            </a:r>
            <a:endParaRPr lang="en-US" altLang="zh-CN" sz="2000" smtClean="0"/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0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6"/>
            <a:ext cx="7711678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公司内部仓库使用总结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pPr marL="0" lvl="1">
              <a:spcBef>
                <a:spcPts val="1200"/>
              </a:spcBef>
              <a:buFont typeface="Wingdings" pitchFamily="2" charset="2"/>
              <a:buChar char="p"/>
            </a:pPr>
            <a:r>
              <a:rPr lang="zh-CN" altLang="en-US" smtClean="0"/>
              <a:t>重点</a:t>
            </a:r>
            <a:r>
              <a:rPr lang="en-US" altLang="zh-CN" smtClean="0"/>
              <a:t>1</a:t>
            </a:r>
            <a:r>
              <a:rPr lang="zh-CN" altLang="en-US" smtClean="0"/>
              <a:t>：向内部仓库发布构件</a:t>
            </a:r>
            <a:endParaRPr lang="en-US" altLang="zh-CN" smtClean="0"/>
          </a:p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400" smtClean="0"/>
              <a:t>使用</a:t>
            </a:r>
            <a:r>
              <a:rPr lang="en-US" altLang="zh-CN" sz="2400" smtClean="0"/>
              <a:t>deploy</a:t>
            </a:r>
            <a:r>
              <a:rPr lang="zh-CN" altLang="en-US" sz="2400" smtClean="0"/>
              <a:t>命令分发，但确保服务器地址和认证信息</a:t>
            </a:r>
            <a:r>
              <a:rPr lang="en-US" altLang="zh-CN" sz="2400" smtClean="0"/>
              <a:t>(</a:t>
            </a:r>
            <a:r>
              <a:rPr lang="zh-CN" altLang="en-US" sz="2400" smtClean="0"/>
              <a:t>账号和密码</a:t>
            </a:r>
            <a:r>
              <a:rPr lang="en-US" altLang="zh-CN" sz="2400" smtClean="0"/>
              <a:t>)</a:t>
            </a:r>
            <a:r>
              <a:rPr lang="zh-CN" altLang="en-US" sz="2400" smtClean="0"/>
              <a:t>。即</a:t>
            </a:r>
            <a:r>
              <a:rPr lang="en-US" altLang="zh-CN" sz="2400" smtClean="0"/>
              <a:t>pom.xml</a:t>
            </a:r>
            <a:r>
              <a:rPr lang="zh-CN" altLang="en-US" sz="2400" smtClean="0"/>
              <a:t>中配置</a:t>
            </a:r>
            <a:r>
              <a:rPr lang="en-US" altLang="zh-CN" sz="2400" smtClean="0"/>
              <a:t>&lt; </a:t>
            </a:r>
            <a:r>
              <a:rPr lang="en-US" altLang="zh-CN" sz="2400" smtClean="0"/>
              <a:t>distributionManagement&gt;</a:t>
            </a:r>
            <a:r>
              <a:rPr lang="zh-CN" altLang="en-US" sz="2400" smtClean="0"/>
              <a:t>标签，</a:t>
            </a:r>
            <a:r>
              <a:rPr lang="en-US" altLang="zh-CN" sz="2400" smtClean="0"/>
              <a:t>setting.xml</a:t>
            </a:r>
            <a:r>
              <a:rPr lang="zh-CN" altLang="en-US" sz="2400" smtClean="0"/>
              <a:t>配置</a:t>
            </a:r>
            <a:r>
              <a:rPr lang="en-US" altLang="zh-CN" sz="2400" smtClean="0"/>
              <a:t>&lt;server&gt;</a:t>
            </a:r>
            <a:r>
              <a:rPr lang="zh-CN" altLang="en-US" sz="2400" smtClean="0"/>
              <a:t>标签</a:t>
            </a:r>
            <a:endParaRPr lang="en-US" altLang="zh-CN" sz="2400" smtClean="0"/>
          </a:p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400" smtClean="0"/>
              <a:t>如果要发布第三方构件，可以进入</a:t>
            </a:r>
            <a:r>
              <a:rPr lang="en-US" altLang="zh-CN" sz="2400" smtClean="0"/>
              <a:t>Nexus</a:t>
            </a:r>
            <a:r>
              <a:rPr lang="zh-CN" altLang="en-US" sz="2400" smtClean="0"/>
              <a:t>服务器管理界面添加，也可以使用命令，具体参考官方文档。</a:t>
            </a:r>
            <a:endParaRPr lang="en-US" altLang="zh-CN" smtClean="0"/>
          </a:p>
          <a:p>
            <a:pPr marL="0" lvl="1">
              <a:spcBef>
                <a:spcPts val="1800"/>
              </a:spcBef>
              <a:buFont typeface="Wingdings" pitchFamily="2" charset="2"/>
              <a:buChar char="p"/>
            </a:pPr>
            <a:r>
              <a:rPr lang="zh-CN" altLang="en-US" smtClean="0"/>
              <a:t>重点</a:t>
            </a:r>
            <a:r>
              <a:rPr lang="en-US" altLang="zh-CN" smtClean="0"/>
              <a:t>2</a:t>
            </a:r>
            <a:r>
              <a:rPr lang="zh-CN" altLang="en-US" smtClean="0"/>
              <a:t>：设置镜像，使得内部开发人员只一个出入口</a:t>
            </a:r>
            <a:endParaRPr lang="en-US" altLang="zh-CN" smtClean="0"/>
          </a:p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400" smtClean="0"/>
              <a:t>在</a:t>
            </a:r>
            <a:r>
              <a:rPr lang="en-US" altLang="zh-CN" sz="2400" smtClean="0"/>
              <a:t>setting.xml</a:t>
            </a:r>
            <a:r>
              <a:rPr lang="zh-CN" altLang="en-US" sz="2400" smtClean="0"/>
              <a:t>中配置</a:t>
            </a:r>
            <a:r>
              <a:rPr lang="en-US" altLang="zh-CN" sz="2400" smtClean="0"/>
              <a:t>&lt;mirrors&gt;</a:t>
            </a:r>
            <a:r>
              <a:rPr lang="zh-CN" altLang="en-US" sz="2400" smtClean="0"/>
              <a:t>、</a:t>
            </a:r>
            <a:r>
              <a:rPr lang="en-US" altLang="zh-CN" sz="2400" smtClean="0"/>
              <a:t>&lt;profile&gt;</a:t>
            </a:r>
            <a:r>
              <a:rPr lang="zh-CN" altLang="en-US" sz="2400" smtClean="0"/>
              <a:t>、</a:t>
            </a:r>
            <a:r>
              <a:rPr lang="en-US" altLang="zh-CN" sz="2400" smtClean="0"/>
              <a:t> &lt;</a:t>
            </a:r>
            <a:r>
              <a:rPr lang="en-US" altLang="zh-CN" sz="2400" smtClean="0"/>
              <a:t>activeProfiles</a:t>
            </a:r>
            <a:r>
              <a:rPr lang="en-US" altLang="zh-CN" sz="2400" smtClean="0"/>
              <a:t>&gt;</a:t>
            </a:r>
            <a:r>
              <a:rPr lang="zh-CN" altLang="en-US" sz="2400" smtClean="0"/>
              <a:t>标签</a:t>
            </a:r>
            <a:endParaRPr lang="en-US" altLang="zh-CN" sz="2400" smtClean="0"/>
          </a:p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400" smtClean="0"/>
              <a:t>镜像设置后，可在</a:t>
            </a:r>
            <a:r>
              <a:rPr lang="en-US" altLang="zh-CN" sz="2400" smtClean="0"/>
              <a:t>Eclipse</a:t>
            </a:r>
            <a:r>
              <a:rPr lang="zh-CN" altLang="en-US" sz="2400" smtClean="0"/>
              <a:t>的</a:t>
            </a:r>
            <a:r>
              <a:rPr lang="en-US" altLang="zh-CN" sz="2400" smtClean="0"/>
              <a:t>Maven Repositories</a:t>
            </a:r>
            <a:r>
              <a:rPr lang="zh-CN" altLang="en-US" sz="2400" smtClean="0"/>
              <a:t>窗口中管理本地仓库、镜像库的索引。</a:t>
            </a:r>
            <a:endParaRPr lang="en-US" altLang="zh-CN" sz="240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项目打包生命周期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mtClean="0"/>
              <a:t>JAR</a:t>
            </a:r>
            <a:r>
              <a:rPr lang="zh-CN" altLang="en-US" smtClean="0"/>
              <a:t>：将</a:t>
            </a:r>
            <a:r>
              <a:rPr lang="en-US" altLang="zh-CN" smtClean="0"/>
              <a:t>class</a:t>
            </a:r>
            <a:r>
              <a:rPr lang="zh-CN" altLang="en-US" smtClean="0"/>
              <a:t>压缩成</a:t>
            </a:r>
            <a:r>
              <a:rPr lang="en-US" altLang="zh-CN" smtClean="0"/>
              <a:t>JAR</a:t>
            </a:r>
            <a:r>
              <a:rPr lang="zh-CN" altLang="en-US" smtClean="0"/>
              <a:t>包</a:t>
            </a:r>
            <a:endParaRPr lang="en-US" altLang="zh-CN" smtClean="0"/>
          </a:p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mtClean="0"/>
              <a:t>POM</a:t>
            </a:r>
            <a:r>
              <a:rPr lang="zh-CN" altLang="en-US" smtClean="0"/>
              <a:t>：构件为自己本身</a:t>
            </a:r>
            <a:endParaRPr lang="en-US" altLang="zh-CN" smtClean="0"/>
          </a:p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mtClean="0"/>
              <a:t>Maven Plugin</a:t>
            </a:r>
            <a:r>
              <a:rPr lang="zh-CN" altLang="en-US" smtClean="0"/>
              <a:t>：</a:t>
            </a:r>
            <a:r>
              <a:rPr lang="en-US" altLang="zh-CN" smtClean="0"/>
              <a:t>Maven</a:t>
            </a:r>
            <a:r>
              <a:rPr lang="zh-CN" altLang="en-US" smtClean="0"/>
              <a:t>插件，如</a:t>
            </a:r>
            <a:r>
              <a:rPr lang="en-US" altLang="zh-CN" smtClean="0"/>
              <a:t>Jetty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mtClean="0"/>
              <a:t>EJB</a:t>
            </a:r>
            <a:r>
              <a:rPr lang="zh-CN" altLang="en-US" smtClean="0"/>
              <a:t>：企业级</a:t>
            </a:r>
            <a:r>
              <a:rPr lang="en-US" altLang="zh-CN" smtClean="0"/>
              <a:t>JavaBean</a:t>
            </a:r>
            <a:r>
              <a:rPr lang="zh-CN" altLang="en-US" smtClean="0"/>
              <a:t>，支持</a:t>
            </a:r>
            <a:r>
              <a:rPr lang="en-US" altLang="zh-CN" smtClean="0"/>
              <a:t>EJB2</a:t>
            </a:r>
            <a:r>
              <a:rPr lang="zh-CN" altLang="en-US" smtClean="0"/>
              <a:t>、</a:t>
            </a:r>
            <a:r>
              <a:rPr lang="en-US" altLang="zh-CN" smtClean="0"/>
              <a:t>EJB3</a:t>
            </a:r>
          </a:p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mtClean="0"/>
              <a:t>WAR</a:t>
            </a:r>
            <a:r>
              <a:rPr lang="zh-CN" altLang="en-US" smtClean="0"/>
              <a:t>：</a:t>
            </a:r>
            <a:r>
              <a:rPr lang="en-US" altLang="zh-CN" smtClean="0"/>
              <a:t>Web</a:t>
            </a:r>
            <a:r>
              <a:rPr lang="zh-CN" altLang="en-US" smtClean="0"/>
              <a:t>工程包</a:t>
            </a:r>
            <a:endParaRPr lang="en-US" altLang="zh-CN" smtClean="0"/>
          </a:p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mtClean="0"/>
              <a:t>EAR</a:t>
            </a:r>
            <a:r>
              <a:rPr lang="zh-CN" altLang="en-US" smtClean="0"/>
              <a:t>：</a:t>
            </a:r>
            <a:r>
              <a:rPr lang="en-US" altLang="zh-CN" smtClean="0"/>
              <a:t>JavaEE</a:t>
            </a:r>
            <a:r>
              <a:rPr lang="zh-CN" altLang="en-US" smtClean="0"/>
              <a:t>结构体</a:t>
            </a:r>
            <a:endParaRPr lang="en-US" altLang="zh-CN" smtClean="0"/>
          </a:p>
          <a:p>
            <a:pPr marL="0"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mtClean="0"/>
              <a:t>其它</a:t>
            </a:r>
            <a:r>
              <a:rPr lang="en-US" altLang="zh-CN" smtClean="0"/>
              <a:t>(RAR</a:t>
            </a:r>
            <a:r>
              <a:rPr lang="zh-CN" altLang="en-US" smtClean="0"/>
              <a:t>，</a:t>
            </a:r>
            <a:r>
              <a:rPr lang="en-US" altLang="zh-CN" smtClean="0"/>
              <a:t>SAR</a:t>
            </a:r>
            <a:r>
              <a:rPr lang="zh-CN" altLang="en-US" smtClean="0"/>
              <a:t>，</a:t>
            </a:r>
            <a:r>
              <a:rPr lang="en-US" altLang="zh-CN" smtClean="0"/>
              <a:t>SWF…)</a:t>
            </a:r>
            <a:r>
              <a:rPr lang="zh-CN" altLang="en-US" smtClean="0"/>
              <a:t>：理论上只要有插件支持即可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项目通用生命周期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process-resources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复制并处理资源文件，至目标目录，准备打包。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compile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编译项目的源代码。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process-test-resources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复制并处理资源文件，至目标测试目录。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test-compile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编译测试源代码。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test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使用合适的单元测试框架运行测试。这些测试代码不会被打包或部署。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install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将包安装至本地仓库，以让其它项目依赖。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deploy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将最终的包复制到远程的仓库，以让其它开发人员与项目共享。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生成站点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项目信息</a:t>
            </a:r>
            <a:endParaRPr lang="en-US" altLang="zh-CN" smtClean="0"/>
          </a:p>
          <a:p>
            <a:r>
              <a:rPr lang="zh-CN" altLang="en-US" smtClean="0"/>
              <a:t>组织信息</a:t>
            </a:r>
            <a:endParaRPr lang="en-US" altLang="zh-CN" smtClean="0"/>
          </a:p>
          <a:p>
            <a:r>
              <a:rPr lang="zh-CN" altLang="en-US" smtClean="0"/>
              <a:t>团队信息</a:t>
            </a:r>
            <a:endParaRPr lang="en-US" altLang="zh-CN" smtClean="0"/>
          </a:p>
          <a:p>
            <a:r>
              <a:rPr lang="zh-CN" altLang="en-US" smtClean="0"/>
              <a:t>各种报表</a:t>
            </a: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Maven</a:t>
            </a:r>
            <a:r>
              <a:rPr lang="zh-CN" altLang="en-US" smtClean="0"/>
              <a:t>开发最佳实践</a:t>
            </a:r>
            <a:endParaRPr lang="zh-CN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636912"/>
            <a:ext cx="16764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66074" y="2609617"/>
            <a:ext cx="553998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现场动手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Maven</a:t>
            </a:r>
            <a:r>
              <a:rPr lang="zh-CN" altLang="en-US" smtClean="0"/>
              <a:t>高级主题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仓库管理</a:t>
            </a:r>
            <a:endParaRPr lang="en-US" altLang="zh-CN" smtClean="0"/>
          </a:p>
          <a:p>
            <a:r>
              <a:rPr lang="zh-CN" altLang="en-US" smtClean="0"/>
              <a:t>骨架生成</a:t>
            </a:r>
            <a:endParaRPr lang="en-US" altLang="zh-CN" smtClean="0"/>
          </a:p>
          <a:p>
            <a:r>
              <a:rPr lang="zh-CN" altLang="en-US" smtClean="0"/>
              <a:t>插件开发</a:t>
            </a:r>
            <a:endParaRPr lang="en-US" altLang="zh-CN" smtClean="0"/>
          </a:p>
          <a:p>
            <a:r>
              <a:rPr lang="en-US" altLang="zh-CN" smtClean="0"/>
              <a:t>SCM</a:t>
            </a:r>
            <a:r>
              <a:rPr lang="zh-CN" altLang="en-US" smtClean="0"/>
              <a:t>集成</a:t>
            </a:r>
            <a:endParaRPr lang="en-US" altLang="zh-CN" smtClean="0"/>
          </a:p>
          <a:p>
            <a:r>
              <a:rPr lang="zh-CN" altLang="en-US" smtClean="0"/>
              <a:t>持续构建</a:t>
            </a:r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latin typeface="Batang" pitchFamily="18" charset="-127"/>
                <a:ea typeface="Batang" pitchFamily="18" charset="-127"/>
              </a:rPr>
              <a:t>Q&amp;A</a:t>
            </a:r>
            <a:endParaRPr lang="zh-CN" altLang="en-US" b="1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作者：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 </a:t>
            </a:r>
            <a:r>
              <a:rPr lang="en-US" altLang="zh-CN" smtClean="0"/>
              <a:t> </a:t>
            </a:r>
            <a:r>
              <a:rPr lang="zh-CN" altLang="en-US" smtClean="0"/>
              <a:t>张纪豪</a:t>
            </a:r>
            <a:endParaRPr lang="en-US" altLang="zh-CN" smtClean="0"/>
          </a:p>
          <a:p>
            <a:r>
              <a:rPr lang="zh-CN" altLang="en-US" smtClean="0"/>
              <a:t>博</a:t>
            </a:r>
            <a:r>
              <a:rPr lang="zh-CN" altLang="en-US" smtClean="0"/>
              <a:t>客：</a:t>
            </a:r>
            <a:r>
              <a:rPr lang="en-US" altLang="zh-CN" smtClean="0"/>
              <a:t>http://howsun.blog.sohu.com</a:t>
            </a:r>
          </a:p>
          <a:p>
            <a:r>
              <a:rPr lang="zh-CN" altLang="en-US" smtClean="0"/>
              <a:t>微</a:t>
            </a:r>
            <a:r>
              <a:rPr lang="zh-CN" altLang="en-US" smtClean="0"/>
              <a:t>博：</a:t>
            </a:r>
            <a:r>
              <a:rPr lang="en-US" altLang="zh-CN" smtClean="0"/>
              <a:t>http://t.sina.com.cn/howsun</a:t>
            </a:r>
          </a:p>
          <a:p>
            <a:r>
              <a:rPr lang="zh-CN" altLang="en-US" smtClean="0"/>
              <a:t>如有疑问，</a:t>
            </a:r>
            <a:r>
              <a:rPr lang="en-US" altLang="zh-CN" smtClean="0"/>
              <a:t>mailto:</a:t>
            </a:r>
          </a:p>
          <a:p>
            <a:pPr indent="19050">
              <a:buNone/>
            </a:pPr>
            <a:r>
              <a:rPr lang="en-US" altLang="zh-CN" smtClean="0">
                <a:hlinkClick r:id="rId2"/>
              </a:rPr>
              <a:t>zhangjihao@sohu.com</a:t>
            </a:r>
            <a:endParaRPr lang="en-US" altLang="zh-CN" smtClean="0"/>
          </a:p>
          <a:p>
            <a:pPr>
              <a:buNone/>
            </a:pPr>
            <a:endParaRPr lang="zh-CN" altLang="en-US"/>
          </a:p>
        </p:txBody>
      </p:sp>
      <p:pic>
        <p:nvPicPr>
          <p:cNvPr id="4" name="内容占位符 3" descr="10ba23931b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268760"/>
            <a:ext cx="1295400" cy="1536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smtClean="0"/>
              <a:t>Maven</a:t>
            </a:r>
            <a:r>
              <a:rPr lang="zh-CN" altLang="en-US" smtClean="0"/>
              <a:t>监管项目生命周期</a:t>
            </a:r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052736"/>
            <a:ext cx="1763752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0" y="1916832"/>
            <a:ext cx="2952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b="1" smtClean="0">
                <a:latin typeface="+mn-lt"/>
              </a:rPr>
              <a:t>几个重要的过程：</a:t>
            </a:r>
            <a:endParaRPr lang="en-US" altLang="zh-CN" b="1" smtClean="0">
              <a:latin typeface="+mn-lt"/>
            </a:endParaRPr>
          </a:p>
          <a:p>
            <a:pPr>
              <a:spcBef>
                <a:spcPts val="600"/>
              </a:spcBef>
            </a:pPr>
            <a:endParaRPr lang="en-US" altLang="zh-CN" smtClean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altLang="zh-CN" smtClean="0">
                <a:latin typeface="+mn-lt"/>
              </a:rPr>
              <a:t>compile</a:t>
            </a:r>
            <a:r>
              <a:rPr lang="zh-CN" altLang="en-US" smtClean="0">
                <a:latin typeface="+mn-lt"/>
              </a:rPr>
              <a:t>：编译</a:t>
            </a:r>
            <a:endParaRPr lang="en-US" altLang="zh-CN" smtClean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altLang="zh-CN" smtClean="0">
                <a:latin typeface="+mn-lt"/>
              </a:rPr>
              <a:t>test</a:t>
            </a:r>
            <a:r>
              <a:rPr lang="zh-CN" altLang="en-US" smtClean="0">
                <a:latin typeface="+mn-lt"/>
              </a:rPr>
              <a:t>：   测试</a:t>
            </a:r>
            <a:endParaRPr lang="en-US" altLang="zh-CN" smtClean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altLang="zh-CN" smtClean="0">
                <a:latin typeface="+mn-lt"/>
              </a:rPr>
              <a:t>package</a:t>
            </a:r>
            <a:r>
              <a:rPr lang="zh-CN" altLang="en-US" smtClean="0">
                <a:latin typeface="+mn-lt"/>
              </a:rPr>
              <a:t>：打包</a:t>
            </a:r>
            <a:endParaRPr lang="en-US" altLang="zh-CN" smtClean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altLang="zh-CN" smtClean="0">
                <a:latin typeface="+mn-lt"/>
              </a:rPr>
              <a:t>install</a:t>
            </a:r>
            <a:r>
              <a:rPr lang="zh-CN" altLang="en-US" smtClean="0">
                <a:latin typeface="+mn-lt"/>
              </a:rPr>
              <a:t>：安装</a:t>
            </a:r>
            <a:endParaRPr lang="en-US" altLang="zh-CN" smtClean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altLang="zh-CN" smtClean="0">
                <a:latin typeface="+mn-lt"/>
              </a:rPr>
              <a:t>deploy</a:t>
            </a:r>
            <a:r>
              <a:rPr lang="zh-CN" altLang="en-US" smtClean="0">
                <a:latin typeface="+mn-lt"/>
              </a:rPr>
              <a:t>： 发布</a:t>
            </a:r>
            <a:endParaRPr lang="zh-CN" alt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Maven</a:t>
            </a:r>
            <a:r>
              <a:rPr lang="zh-CN" altLang="en-US" smtClean="0"/>
              <a:t>版本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Maven2</a:t>
            </a:r>
            <a:r>
              <a:rPr lang="zh-CN" altLang="en-US" smtClean="0"/>
              <a:t>完成了对</a:t>
            </a:r>
            <a:r>
              <a:rPr lang="en-US" altLang="zh-CN" smtClean="0"/>
              <a:t>Maven1</a:t>
            </a:r>
            <a:r>
              <a:rPr lang="zh-CN" altLang="en-US" smtClean="0"/>
              <a:t>的重写。重写的首要目的是要提供了强大的</a:t>
            </a:r>
            <a:r>
              <a:rPr lang="en-US" altLang="zh-CN" smtClean="0"/>
              <a:t>Java</a:t>
            </a:r>
            <a:r>
              <a:rPr lang="zh-CN" altLang="en-US" smtClean="0"/>
              <a:t>构建和包含</a:t>
            </a:r>
            <a:r>
              <a:rPr lang="en-US" altLang="zh-CN" smtClean="0"/>
              <a:t>API</a:t>
            </a:r>
            <a:r>
              <a:rPr lang="zh-CN" altLang="en-US" smtClean="0"/>
              <a:t>的项目，允许</a:t>
            </a:r>
            <a:r>
              <a:rPr lang="en-US" altLang="zh-CN" smtClean="0"/>
              <a:t>Maven</a:t>
            </a:r>
            <a:r>
              <a:rPr lang="zh-CN" altLang="en-US" smtClean="0"/>
              <a:t>被植入任何地方，尤其是高级别的产品如</a:t>
            </a:r>
            <a:r>
              <a:rPr lang="en-US" altLang="zh-CN" smtClean="0"/>
              <a:t>IDEs</a:t>
            </a:r>
            <a:r>
              <a:rPr lang="zh-CN" altLang="en-US" smtClean="0"/>
              <a:t>、质量工具、报告工具等这些。</a:t>
            </a:r>
            <a:r>
              <a:rPr lang="en-US" altLang="zh-CN" smtClean="0"/>
              <a:t>Maven2</a:t>
            </a:r>
            <a:r>
              <a:rPr lang="zh-CN" altLang="en-US" smtClean="0"/>
              <a:t>构建生命周期的概念正式化，其比</a:t>
            </a:r>
            <a:r>
              <a:rPr lang="en-US" altLang="zh-CN" smtClean="0"/>
              <a:t>Maven</a:t>
            </a:r>
            <a:r>
              <a:rPr lang="zh-CN" altLang="en-US" smtClean="0"/>
              <a:t>更易扩展；</a:t>
            </a:r>
            <a:endParaRPr lang="en-US" altLang="zh-CN" smtClean="0"/>
          </a:p>
          <a:p>
            <a:r>
              <a:rPr lang="en-US" altLang="zh-CN" smtClean="0"/>
              <a:t>Maven3</a:t>
            </a:r>
            <a:r>
              <a:rPr lang="zh-CN" altLang="en-US" smtClean="0"/>
              <a:t>在</a:t>
            </a:r>
            <a:r>
              <a:rPr lang="en-US" altLang="zh-CN" smtClean="0"/>
              <a:t>2.x</a:t>
            </a:r>
            <a:r>
              <a:rPr lang="zh-CN" altLang="en-US" smtClean="0"/>
              <a:t>基础上大幅提升性能。可以自动指定父版本，并行生成，更好的完整性报告、多语言生成、更好地支持</a:t>
            </a:r>
            <a:r>
              <a:rPr lang="en-US" altLang="zh-CN" smtClean="0"/>
              <a:t>M2Eclipse…</a:t>
            </a:r>
          </a:p>
          <a:p>
            <a:r>
              <a:rPr lang="zh-CN" altLang="en-US" smtClean="0"/>
              <a:t>我们要使用</a:t>
            </a:r>
            <a:r>
              <a:rPr lang="en-US" altLang="zh-CN" smtClean="0"/>
              <a:t>Maven3</a:t>
            </a:r>
            <a:endParaRPr lang="zh-CN" altLang="en-US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Maven</a:t>
            </a:r>
            <a:r>
              <a:rPr lang="zh-CN" altLang="en-US" smtClean="0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下载安装包</a:t>
            </a:r>
            <a:endParaRPr lang="en-US" altLang="zh-CN" smtClean="0"/>
          </a:p>
          <a:p>
            <a:pPr>
              <a:buNone/>
            </a:pPr>
            <a:r>
              <a:rPr lang="zh-CN" altLang="en-US" sz="2000" smtClean="0"/>
              <a:t>   地址：</a:t>
            </a:r>
            <a:r>
              <a:rPr lang="en-US" altLang="zh-CN" sz="2000" smtClean="0"/>
              <a:t>http://maven.apache.org/download.html</a:t>
            </a:r>
          </a:p>
          <a:p>
            <a:pPr>
              <a:buNone/>
            </a:pPr>
            <a:r>
              <a:rPr lang="zh-CN" altLang="en-US" sz="2000" smtClean="0"/>
              <a:t>   当前版本为</a:t>
            </a:r>
            <a:r>
              <a:rPr lang="en-US" altLang="zh-CN" sz="2000" smtClean="0"/>
              <a:t>3.0</a:t>
            </a:r>
          </a:p>
          <a:p>
            <a:r>
              <a:rPr lang="en-US" altLang="zh-CN" smtClean="0"/>
              <a:t>Windows</a:t>
            </a:r>
            <a:r>
              <a:rPr lang="zh-CN" altLang="en-US" smtClean="0"/>
              <a:t>系统下安装：</a:t>
            </a:r>
            <a:endParaRPr lang="en-US" altLang="zh-CN" smtClean="0"/>
          </a:p>
          <a:p>
            <a:pPr marL="800100" indent="-4572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000" smtClean="0"/>
              <a:t>首先需要确认系统中装有</a:t>
            </a:r>
            <a:r>
              <a:rPr lang="en-US" altLang="zh-CN" sz="2000" smtClean="0"/>
              <a:t>JDK(</a:t>
            </a:r>
            <a:r>
              <a:rPr lang="zh-CN" altLang="en-US" sz="2000" smtClean="0"/>
              <a:t>版本</a:t>
            </a:r>
            <a:r>
              <a:rPr lang="en-US" altLang="zh-CN" sz="2000" smtClean="0"/>
              <a:t>1.4+)</a:t>
            </a:r>
            <a:r>
              <a:rPr lang="zh-CN" altLang="en-US" sz="2000" smtClean="0"/>
              <a:t>；</a:t>
            </a:r>
            <a:endParaRPr lang="en-US" altLang="zh-CN" sz="2000" smtClean="0"/>
          </a:p>
          <a:p>
            <a:pPr marL="800100" indent="-4572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000" smtClean="0"/>
              <a:t>将压缩包解压到本地磁盘某目录中，该目录则称为安装目录。</a:t>
            </a:r>
            <a:endParaRPr lang="en-US" altLang="zh-CN" sz="2000" smtClean="0"/>
          </a:p>
          <a:p>
            <a:pPr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smtClean="0"/>
              <a:t>例如</a:t>
            </a:r>
            <a:r>
              <a:rPr lang="en-US" altLang="zh-CN" sz="2000" smtClean="0"/>
              <a:t> D:\opensource\apache-maven-3.0</a:t>
            </a:r>
          </a:p>
          <a:p>
            <a:pPr marL="800100" indent="-4572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000" smtClean="0"/>
              <a:t>目录结构：</a:t>
            </a:r>
            <a:endParaRPr lang="en-US" altLang="zh-CN" sz="2000" smtClean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smtClean="0"/>
              <a:t>bin   Maven</a:t>
            </a:r>
            <a:r>
              <a:rPr lang="zh-CN" altLang="en-US" sz="2000" smtClean="0"/>
              <a:t>的运行脚本</a:t>
            </a:r>
            <a:endParaRPr lang="en-US" altLang="zh-CN" sz="2000" smtClean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smtClean="0"/>
              <a:t>boot  Maven</a:t>
            </a:r>
            <a:r>
              <a:rPr lang="zh-CN" altLang="en-US" sz="2000" smtClean="0"/>
              <a:t>自己的类装载器</a:t>
            </a:r>
            <a:endParaRPr lang="en-US" altLang="zh-CN" sz="2000" smtClean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smtClean="0"/>
              <a:t>conf  </a:t>
            </a:r>
            <a:r>
              <a:rPr lang="zh-CN" altLang="en-US" sz="2000" smtClean="0"/>
              <a:t>该目录下包含了全局行为定制文件</a:t>
            </a:r>
            <a:r>
              <a:rPr lang="en-US" altLang="zh-CN" sz="2000" smtClean="0"/>
              <a:t>setting.xml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smtClean="0"/>
              <a:t>lib   Maven</a:t>
            </a:r>
            <a:r>
              <a:rPr lang="zh-CN" altLang="en-US" sz="2000" smtClean="0"/>
              <a:t>运行时所需的类库</a:t>
            </a:r>
            <a:endParaRPr lang="en-US" altLang="zh-CN" sz="2000" smtClean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smtClean="0"/>
              <a:t>...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owsun">
      <a:majorFont>
        <a:latin typeface="Courier New"/>
        <a:ea typeface="宋体"/>
        <a:cs typeface=""/>
      </a:majorFont>
      <a:minorFont>
        <a:latin typeface="Courier New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2645</TotalTime>
  <Words>3729</Words>
  <Application>Microsoft Office PowerPoint</Application>
  <PresentationFormat>全屏显示(4:3)</PresentationFormat>
  <Paragraphs>740</Paragraphs>
  <Slides>66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7" baseType="lpstr">
      <vt:lpstr>Office 主题</vt:lpstr>
      <vt:lpstr>幻灯片 1</vt:lpstr>
      <vt:lpstr>传统开发回顾</vt:lpstr>
      <vt:lpstr>主要内容</vt:lpstr>
      <vt:lpstr>Maven介绍</vt:lpstr>
      <vt:lpstr>幻灯片 5</vt:lpstr>
      <vt:lpstr>幻灯片 6</vt:lpstr>
      <vt:lpstr>Maven监管项目生命周期</vt:lpstr>
      <vt:lpstr>Maven版本</vt:lpstr>
      <vt:lpstr>Maven安装</vt:lpstr>
      <vt:lpstr>Maven安装</vt:lpstr>
      <vt:lpstr>Maven名词解释</vt:lpstr>
      <vt:lpstr>setting.xml</vt:lpstr>
      <vt:lpstr>Maven仓库</vt:lpstr>
      <vt:lpstr>Maven仓库</vt:lpstr>
      <vt:lpstr>Maven常用命令</vt:lpstr>
      <vt:lpstr>幻灯片 16</vt:lpstr>
      <vt:lpstr>幻灯片 17</vt:lpstr>
      <vt:lpstr>幻灯片 18</vt:lpstr>
      <vt:lpstr>pom.xml</vt:lpstr>
      <vt:lpstr>pom.xml</vt:lpstr>
      <vt:lpstr>POM全景图</vt:lpstr>
      <vt:lpstr>Eclipse中使用Maven</vt:lpstr>
      <vt:lpstr>M2Eclipse扩展组件介绍</vt:lpstr>
      <vt:lpstr>Eclipse常用插件安装</vt:lpstr>
      <vt:lpstr>替换Eclipse内置的Maven</vt:lpstr>
      <vt:lpstr>在Eclipse中创建Maven项目</vt:lpstr>
      <vt:lpstr>幻灯片 27</vt:lpstr>
      <vt:lpstr>幻灯片 28</vt:lpstr>
      <vt:lpstr>在Eclipse中创建Maven项目</vt:lpstr>
      <vt:lpstr>在Eclipse中导入Maven项目</vt:lpstr>
      <vt:lpstr>坐标</vt:lpstr>
      <vt:lpstr>幻灯片 32</vt:lpstr>
      <vt:lpstr>依赖</vt:lpstr>
      <vt:lpstr>依赖配置详细介绍</vt:lpstr>
      <vt:lpstr>依赖配置详细介绍</vt:lpstr>
      <vt:lpstr>依赖范围与ClassPath关系</vt:lpstr>
      <vt:lpstr>传递性依赖</vt:lpstr>
      <vt:lpstr>依赖调解</vt:lpstr>
      <vt:lpstr>依赖优化</vt:lpstr>
      <vt:lpstr>多模型开发：继承</vt:lpstr>
      <vt:lpstr>多模型开发：组合</vt:lpstr>
      <vt:lpstr>在POM中使用第三方仓库</vt:lpstr>
      <vt:lpstr>构建配置</vt:lpstr>
      <vt:lpstr>常用插件</vt:lpstr>
      <vt:lpstr>幻灯片 45</vt:lpstr>
      <vt:lpstr>幻灯片 46</vt:lpstr>
      <vt:lpstr>幻灯片 47</vt:lpstr>
      <vt:lpstr>幻灯片 48</vt:lpstr>
      <vt:lpstr>幻灯片 49</vt:lpstr>
      <vt:lpstr>自动化部署</vt:lpstr>
      <vt:lpstr>自动化部署——Tomcat</vt:lpstr>
      <vt:lpstr>自动化部署——嵌入式Tomcat</vt:lpstr>
      <vt:lpstr>Maven插件总结</vt:lpstr>
      <vt:lpstr>公司内部仓库使用</vt:lpstr>
      <vt:lpstr>公司内部仓库使用(续)</vt:lpstr>
      <vt:lpstr>公司内部仓库使用(续)</vt:lpstr>
      <vt:lpstr>公司内部仓库使用(续)</vt:lpstr>
      <vt:lpstr>公司内部仓库使用(续)</vt:lpstr>
      <vt:lpstr>公司内部仓库使用(续)</vt:lpstr>
      <vt:lpstr>公司内部仓库使用总结</vt:lpstr>
      <vt:lpstr>项目打包生命周期</vt:lpstr>
      <vt:lpstr>项目通用生命周期</vt:lpstr>
      <vt:lpstr>生成站点</vt:lpstr>
      <vt:lpstr>Maven开发最佳实践</vt:lpstr>
      <vt:lpstr>Maven高级主题</vt:lpstr>
      <vt:lpstr>Q&amp;A</vt:lpstr>
    </vt:vector>
  </TitlesOfParts>
  <Company>ASD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</dc:creator>
  <cp:lastModifiedBy>howsun</cp:lastModifiedBy>
  <cp:revision>471</cp:revision>
  <dcterms:created xsi:type="dcterms:W3CDTF">2009-02-20T03:18:02Z</dcterms:created>
  <dcterms:modified xsi:type="dcterms:W3CDTF">2011-05-17T05:36:21Z</dcterms:modified>
</cp:coreProperties>
</file>