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1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69" r:id="rId12"/>
    <p:sldId id="268" r:id="rId13"/>
    <p:sldId id="270" r:id="rId14"/>
    <p:sldId id="274" r:id="rId15"/>
    <p:sldId id="275" r:id="rId16"/>
    <p:sldId id="272" r:id="rId17"/>
    <p:sldId id="277" r:id="rId18"/>
    <p:sldId id="27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E50333-89C6-4E59-91D6-4AA6A4D6E750}">
          <p14:sldIdLst>
            <p14:sldId id="257"/>
            <p14:sldId id="260"/>
            <p14:sldId id="259"/>
            <p14:sldId id="261"/>
            <p14:sldId id="262"/>
            <p14:sldId id="263"/>
          </p14:sldIdLst>
        </p14:section>
        <p14:section name="EDA" id="{12379E3E-AF45-430F-BE92-B07D320E0EE4}">
          <p14:sldIdLst>
            <p14:sldId id="264"/>
            <p14:sldId id="265"/>
            <p14:sldId id="266"/>
          </p14:sldIdLst>
        </p14:section>
        <p14:section name="Logistics Regression" id="{6D0CBF93-81F9-4D14-8EB7-4E8EF1184075}">
          <p14:sldIdLst>
            <p14:sldId id="276"/>
            <p14:sldId id="269"/>
            <p14:sldId id="268"/>
            <p14:sldId id="270"/>
          </p14:sldIdLst>
        </p14:section>
        <p14:section name="Mutli-Nominal Naive Bayes" id="{4FE893AF-F1C8-442B-8569-59236D65C42A}">
          <p14:sldIdLst>
            <p14:sldId id="274"/>
            <p14:sldId id="275"/>
          </p14:sldIdLst>
        </p14:section>
        <p14:section name="Conclusion" id="{32125E34-8D24-4596-A0D4-294F13296A9F}">
          <p14:sldIdLst>
            <p14:sldId id="272"/>
            <p14:sldId id="277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89" autoAdjust="0"/>
  </p:normalViewPr>
  <p:slideViewPr>
    <p:cSldViewPr snapToGrid="0">
      <p:cViewPr varScale="1">
        <p:scale>
          <a:sx n="49" d="100"/>
          <a:sy n="49" d="100"/>
        </p:scale>
        <p:origin x="130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EDBF2-920D-481E-AAF7-4FE56C9912A8}" type="datetimeFigureOut">
              <a:rPr lang="en-SG" smtClean="0"/>
              <a:t>7/12/2020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E029-CE0B-48DE-9570-40AC4CB4A6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36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45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SG" dirty="0"/>
              <a:t>All of them outperformed the baseline score of  0.58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07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values are the log probabilities of the features given the class, (Either positive or negative).</a:t>
            </a:r>
            <a:endParaRPr lang="en-SG" dirty="0"/>
          </a:p>
          <a:p>
            <a:endParaRPr lang="en-US" dirty="0"/>
          </a:p>
          <a:p>
            <a:r>
              <a:rPr lang="en-US" dirty="0"/>
              <a:t>The higher values mean more important features for the positive/negative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44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 of the 10,551 columns, only 4000 of the best features were used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38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posts that are from the investing subreddit. Sometimes, there are new users are not able to differentiate business ideas and business investing strategies.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88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100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words: Words that are common words</a:t>
            </a:r>
          </a:p>
          <a:p>
            <a:r>
              <a:rPr lang="en-US" dirty="0" err="1"/>
              <a:t>Lemmantizer</a:t>
            </a:r>
            <a:r>
              <a:rPr lang="en-US" dirty="0"/>
              <a:t>: To bring the word to their base form using a dictionary and retain the meaning of the words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28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words are unique ensuring that the models will not have issues differentiating the posts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97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users in both subreddit post during the late afternoon and evening.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239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breaking it down into actual numbers.</a:t>
            </a:r>
          </a:p>
          <a:p>
            <a:r>
              <a:rPr lang="en-US" dirty="0"/>
              <a:t>Confusion matrix is for TFIDF as it’s the better score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6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Words such as business are shown to have strong coefficient values.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01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For every unit increase in the business token, the post is 3.1 times likely to represent the entrepreneur class.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E029-CE0B-48DE-9570-40AC4CB4A6B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0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77571"/>
            <a:ext cx="6253317" cy="4147542"/>
          </a:xfrm>
        </p:spPr>
        <p:txBody>
          <a:bodyPr>
            <a:noAutofit/>
          </a:bodyPr>
          <a:lstStyle/>
          <a:p>
            <a:r>
              <a:rPr lang="en-US" sz="6000" dirty="0"/>
              <a:t>Classification of reddit entrepreneur and investing posts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N Kumeresh, DSI 18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336A9F-4C3D-4FF7-BE30-D18E3299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003" y="5153882"/>
            <a:ext cx="28384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7199-9144-4A5A-9512-ED52708B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Baseline accuracy Score	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FB11-DCA2-46ED-A8F2-963672EC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4920965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Baseline Score is the predicted accuracy score for the test 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 the majority class is the entrepreneur subreddit, which is class 1, 0.5387 will be the baseline score.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3E048-78EE-4332-8FFC-2EBF5F37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900"/>
            <a:ext cx="2781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performance 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54327"/>
              </p:ext>
            </p:extLst>
          </p:nvPr>
        </p:nvGraphicFramePr>
        <p:xfrm>
          <a:off x="57823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0.9336 compared with the Count Vectorizer with a score of 0.9114.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183063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566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36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0293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3EF8-9B8B-4583-96DF-14777B88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misclassified posts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876C-08A0-4744-8F72-EC833EB4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20154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are certain posts and titles that were misclassified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These posts have words with strong coefficient values in them as seen in the table on the right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that have a few words in them also resulted in the model misclassifying and this results in very close probabilities for the classes.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EF80D7-69E3-4908-9A84-6244D325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954"/>
              </p:ext>
            </p:extLst>
          </p:nvPr>
        </p:nvGraphicFramePr>
        <p:xfrm>
          <a:off x="7624998" y="2108201"/>
          <a:ext cx="2692164" cy="25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82">
                  <a:extLst>
                    <a:ext uri="{9D8B030D-6E8A-4147-A177-3AD203B41FA5}">
                      <a16:colId xmlns:a16="http://schemas.microsoft.com/office/drawing/2014/main" val="1959954043"/>
                    </a:ext>
                  </a:extLst>
                </a:gridCol>
                <a:gridCol w="1346082">
                  <a:extLst>
                    <a:ext uri="{9D8B030D-6E8A-4147-A177-3AD203B41FA5}">
                      <a16:colId xmlns:a16="http://schemas.microsoft.com/office/drawing/2014/main" val="199950953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r>
                        <a:rPr lang="en-US" dirty="0"/>
                        <a:t>Tokens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092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0.715682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8893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0.843094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11405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0.906703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019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going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0.897782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10676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 b="1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3.105827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01704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r>
                        <a:rPr lang="en-SG"/>
                        <a:t>need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1.268695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84263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E5AAC34-1DD9-4EAE-B06D-078531FA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83217"/>
            <a:ext cx="5238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coefficients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1926"/>
              </p:ext>
            </p:extLst>
          </p:nvPr>
        </p:nvGraphicFramePr>
        <p:xfrm>
          <a:off x="109728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Token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Coefficient Values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3.105842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2.274079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1.670806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1.629434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1.468577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1.467827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1.443048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1.420705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/>
                        <a:t>1.378544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sz="1800"/>
                        <a:t>want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/>
                        <a:t>1.359277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49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top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Entrepreneur class than the investing class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523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34982"/>
              </p:ext>
            </p:extLst>
          </p:nvPr>
        </p:nvGraphicFramePr>
        <p:xfrm>
          <a:off x="7263560" y="1979129"/>
          <a:ext cx="280179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Coefficient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0.708171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0.700378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portfolio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0.696942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palantir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fund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0.693695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buy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0.639452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0.637895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etf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0.617715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0.423179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r>
                        <a:rPr lang="en-SG"/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0.272998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8FD3D5C-7C29-4F57-925D-51C3EC3BEB52}"/>
              </a:ext>
            </a:extLst>
          </p:cNvPr>
          <p:cNvSpPr txBox="1"/>
          <p:nvPr/>
        </p:nvSpPr>
        <p:spPr>
          <a:xfrm>
            <a:off x="10065358" y="2216617"/>
            <a:ext cx="2126642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bottom coefficients for the model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are more likely to represent the Investing class than the entrepreneur class</a:t>
            </a:r>
          </a:p>
        </p:txBody>
      </p:sp>
    </p:spTree>
    <p:extLst>
      <p:ext uri="{BB962C8B-B14F-4D97-AF65-F5344CB8AC3E}">
        <p14:creationId xmlns:p14="http://schemas.microsoft.com/office/powerpoint/2010/main" val="118652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9C8CF-5AFB-490C-9FA3-A67B2DB2E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963256"/>
              </p:ext>
            </p:extLst>
          </p:nvPr>
        </p:nvGraphicFramePr>
        <p:xfrm>
          <a:off x="578230" y="2667737"/>
          <a:ext cx="315544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0144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7D824-FA87-4E5A-9652-F65F79F63BEB}"/>
              </a:ext>
            </a:extLst>
          </p:cNvPr>
          <p:cNvSpPr txBox="1"/>
          <p:nvPr/>
        </p:nvSpPr>
        <p:spPr>
          <a:xfrm>
            <a:off x="578230" y="3834888"/>
            <a:ext cx="6329746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shown to perform well with an accuracy of above 0.9.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model is overfitting given that the test score is lower than the training set score for both vectorizers.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TFIDF Vectorizer is ahead with a test score of 0.9428 compared with the Count Vectorizer with a score of 0.9354.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44D90D-680C-41DD-A793-EFEA9D955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05682"/>
              </p:ext>
            </p:extLst>
          </p:nvPr>
        </p:nvGraphicFramePr>
        <p:xfrm>
          <a:off x="3696200" y="2667737"/>
          <a:ext cx="31554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21">
                  <a:extLst>
                    <a:ext uri="{9D8B030D-6E8A-4147-A177-3AD203B41FA5}">
                      <a16:colId xmlns:a16="http://schemas.microsoft.com/office/drawing/2014/main" val="3557927092"/>
                    </a:ext>
                  </a:extLst>
                </a:gridCol>
                <a:gridCol w="1577721">
                  <a:extLst>
                    <a:ext uri="{9D8B030D-6E8A-4147-A177-3AD203B41FA5}">
                      <a16:colId xmlns:a16="http://schemas.microsoft.com/office/drawing/2014/main" val="22689046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Vectorizer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0.9428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342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97409"/>
              </p:ext>
            </p:extLst>
          </p:nvPr>
        </p:nvGraphicFramePr>
        <p:xfrm>
          <a:off x="8345992" y="2667737"/>
          <a:ext cx="3809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704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  <a:gridCol w="1269704">
                  <a:extLst>
                    <a:ext uri="{9D8B030D-6E8A-4147-A177-3AD203B41FA5}">
                      <a16:colId xmlns:a16="http://schemas.microsoft.com/office/drawing/2014/main" val="136986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F26D0E-BB06-4A27-BBD4-BCF992B967CB}"/>
              </a:ext>
            </a:extLst>
          </p:cNvPr>
          <p:cNvSpPr txBox="1"/>
          <p:nvPr/>
        </p:nvSpPr>
        <p:spPr>
          <a:xfrm>
            <a:off x="7272252" y="3133926"/>
            <a:ext cx="11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6084-B81E-4720-809D-E5BCF70236FB}"/>
              </a:ext>
            </a:extLst>
          </p:cNvPr>
          <p:cNvSpPr txBox="1"/>
          <p:nvPr/>
        </p:nvSpPr>
        <p:spPr>
          <a:xfrm>
            <a:off x="10216831" y="2361324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Class</a:t>
            </a:r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EF0A5E-7FCA-4DD8-8389-C54AC69E3693}"/>
              </a:ext>
            </a:extLst>
          </p:cNvPr>
          <p:cNvCxnSpPr>
            <a:cxnSpLocks/>
          </p:cNvCxnSpPr>
          <p:nvPr/>
        </p:nvCxnSpPr>
        <p:spPr>
          <a:xfrm>
            <a:off x="7057750" y="1908699"/>
            <a:ext cx="0" cy="4492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7757989" y="4203098"/>
            <a:ext cx="4517010" cy="153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observations were correctly classified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30 observations were misclassified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DE1C-5A9B-4B35-85B7-C56FDFFBB8C7}"/>
              </a:ext>
            </a:extLst>
          </p:cNvPr>
          <p:cNvSpPr txBox="1"/>
          <p:nvPr/>
        </p:nvSpPr>
        <p:spPr>
          <a:xfrm>
            <a:off x="7269455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Confusion Matrix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D42A3-32E4-426D-B146-E16370400734}"/>
              </a:ext>
            </a:extLst>
          </p:cNvPr>
          <p:cNvSpPr txBox="1"/>
          <p:nvPr/>
        </p:nvSpPr>
        <p:spPr>
          <a:xfrm>
            <a:off x="578230" y="2028842"/>
            <a:ext cx="278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Scores</a:t>
            </a:r>
            <a:endParaRPr lang="en-SG" sz="2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6740303-9862-4E91-A490-B1077FF9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2" y="286603"/>
            <a:ext cx="10058400" cy="1450757"/>
          </a:xfrm>
        </p:spPr>
        <p:txBody>
          <a:bodyPr/>
          <a:lstStyle/>
          <a:p>
            <a:r>
              <a:rPr lang="en-US" dirty="0"/>
              <a:t>Multi-nominal Naive Bayes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523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BA1-B0EB-4ADA-B2CC-018CF3AF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Multi-nominal Naive Bayes token probabilities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C7F29C-2E09-4797-AC71-D237C005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89626"/>
              </p:ext>
            </p:extLst>
          </p:nvPr>
        </p:nvGraphicFramePr>
        <p:xfrm>
          <a:off x="1097280" y="1979129"/>
          <a:ext cx="28017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99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00899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251307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 dirty="0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-4.600525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-5.066310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would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-5.155679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-5.161361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-5.214005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-5.311721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-5.321704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-5.338568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/>
                        <a:t>-5.345394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143604">
                <a:tc>
                  <a:txBody>
                    <a:bodyPr/>
                    <a:lstStyle/>
                    <a:p>
                      <a:r>
                        <a:rPr lang="en-SG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-5.352267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53C5C0-1A75-49E6-9811-623EA6D96099}"/>
              </a:ext>
            </a:extLst>
          </p:cNvPr>
          <p:cNvSpPr txBox="1"/>
          <p:nvPr/>
        </p:nvSpPr>
        <p:spPr>
          <a:xfrm>
            <a:off x="4023367" y="2216617"/>
            <a:ext cx="2801798" cy="282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positive class, which is the entrepreneur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positive class.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1AA9-623E-4100-901E-B665C4D0463F}"/>
              </a:ext>
            </a:extLst>
          </p:cNvPr>
          <p:cNvCxnSpPr>
            <a:cxnSpLocks/>
          </p:cNvCxnSpPr>
          <p:nvPr/>
        </p:nvCxnSpPr>
        <p:spPr>
          <a:xfrm>
            <a:off x="6825165" y="1908699"/>
            <a:ext cx="0" cy="4481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FCB12C6A-7758-4806-84B7-E46AC51C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4642"/>
              </p:ext>
            </p:extLst>
          </p:nvPr>
        </p:nvGraphicFramePr>
        <p:xfrm>
          <a:off x="7093487" y="1979129"/>
          <a:ext cx="3011075" cy="414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00">
                  <a:extLst>
                    <a:ext uri="{9D8B030D-6E8A-4147-A177-3AD203B41FA5}">
                      <a16:colId xmlns:a16="http://schemas.microsoft.com/office/drawing/2014/main" val="4110985909"/>
                    </a:ext>
                  </a:extLst>
                </a:gridCol>
                <a:gridCol w="1413575">
                  <a:extLst>
                    <a:ext uri="{9D8B030D-6E8A-4147-A177-3AD203B41FA5}">
                      <a16:colId xmlns:a16="http://schemas.microsoft.com/office/drawing/2014/main" val="3920508688"/>
                    </a:ext>
                  </a:extLst>
                </a:gridCol>
              </a:tblGrid>
              <a:tr h="583845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Probabilities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628874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-4.62529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1110392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-4.7621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450696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-4.86576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79575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-5.09377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03867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-5.19981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22352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-5.28098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0636449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-5.39785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385847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-5.53968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55655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-5.66643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736137"/>
                  </a:ext>
                </a:extLst>
              </a:tr>
              <a:tr h="35637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-5.71063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4830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7E99D9-D9A2-4CD0-812E-9B00B9204F88}"/>
              </a:ext>
            </a:extLst>
          </p:cNvPr>
          <p:cNvSpPr txBox="1"/>
          <p:nvPr/>
        </p:nvSpPr>
        <p:spPr>
          <a:xfrm>
            <a:off x="10104562" y="2400914"/>
            <a:ext cx="1974024" cy="378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tokens have the highest probability for the negative class, which is the investing class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more important for the negative class.</a:t>
            </a:r>
          </a:p>
        </p:txBody>
      </p:sp>
    </p:spTree>
    <p:extLst>
      <p:ext uri="{BB962C8B-B14F-4D97-AF65-F5344CB8AC3E}">
        <p14:creationId xmlns:p14="http://schemas.microsoft.com/office/powerpoint/2010/main" val="42370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B2A4-85CC-4920-81F7-A7BA45A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01162" cy="1450757"/>
          </a:xfrm>
        </p:spPr>
        <p:txBody>
          <a:bodyPr/>
          <a:lstStyle/>
          <a:p>
            <a:r>
              <a:rPr lang="en-US" dirty="0"/>
              <a:t>Conclusions and Recommendations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1D05-33FF-4DD9-8ADC-1BC309B5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Posts and title that were transformed with </a:t>
            </a:r>
            <a:r>
              <a:rPr lang="en-US" b="1" dirty="0"/>
              <a:t>TFIDF Vectorizer</a:t>
            </a:r>
            <a:r>
              <a:rPr lang="en-US" dirty="0"/>
              <a:t> were shown to perform slightly better than the posts transformed with the Count Vectorizer.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Although both models showed comparable performance, </a:t>
            </a:r>
            <a:r>
              <a:rPr lang="en-SG" b="1" dirty="0"/>
              <a:t>Multi-nominal Naïve Bayes (MNNB)</a:t>
            </a:r>
            <a:r>
              <a:rPr lang="en-SG" dirty="0"/>
              <a:t> performed slightly better than Logistics Regression with a test set accuracy score of 0.9428 while the Logistics Regression test had a score of 0.9336.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Both models beat the baseline accuracy score of 0.5387.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I would recommend deploying the MNNB model as it’s shown to have a very high accuracy in distinguishing the entrepreneur and investing subreddit posts and this would help to save time and energy for the moderators of the subreddit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098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97CDE-8583-4433-9751-5DAA4A281B9B}"/>
              </a:ext>
            </a:extLst>
          </p:cNvPr>
          <p:cNvSpPr txBox="1"/>
          <p:nvPr/>
        </p:nvSpPr>
        <p:spPr>
          <a:xfrm>
            <a:off x="2393795" y="1527716"/>
            <a:ext cx="74044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</a:t>
            </a:r>
          </a:p>
          <a:p>
            <a:pPr algn="ctr"/>
            <a:r>
              <a:rPr lang="en-SG" dirty="0"/>
              <a:t>Any questions?</a:t>
            </a:r>
            <a:endParaRPr lang="en-US" dirty="0"/>
          </a:p>
        </p:txBody>
      </p:sp>
      <p:pic>
        <p:nvPicPr>
          <p:cNvPr id="1026" name="Picture 2" descr="How Singapore is a Global Hot Spot for Entrepreneurship - AccountIT  Consultant Pte Ltd">
            <a:extLst>
              <a:ext uri="{FF2B5EF4-FFF2-40B4-BE49-F238E27FC236}">
                <a16:creationId xmlns:a16="http://schemas.microsoft.com/office/drawing/2014/main" id="{BEC2BC06-02EF-4EAF-981F-26316D59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7" y="3429000"/>
            <a:ext cx="3857857" cy="27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tart Investing in 2020: A Complete Guide for Beginners">
            <a:extLst>
              <a:ext uri="{FF2B5EF4-FFF2-40B4-BE49-F238E27FC236}">
                <a16:creationId xmlns:a16="http://schemas.microsoft.com/office/drawing/2014/main" id="{4C427266-0500-4850-AA1C-6062E97A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45" y="3429000"/>
            <a:ext cx="4891618" cy="27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8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620B-4698-41E8-B59A-A31DA396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48DA-88B8-4E0F-B674-299B3AF9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17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6789-F6FE-4C4F-83F4-7DE01634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hyperparameter tunning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C34E-6578-4ABC-8613-3AA93BA8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, the most optimal hyperparameters were calculated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03E51E-C256-4599-8C30-917FC665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30553"/>
              </p:ext>
            </p:extLst>
          </p:nvPr>
        </p:nvGraphicFramePr>
        <p:xfrm>
          <a:off x="1097280" y="2565630"/>
          <a:ext cx="471759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Count vectorizer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0.8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max_features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min_df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83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900" dirty="0" err="1"/>
                        <a:t>countvec</a:t>
                      </a:r>
                      <a:r>
                        <a:rPr lang="en-SG" sz="1900" dirty="0"/>
                        <a:t>__</a:t>
                      </a:r>
                      <a:r>
                        <a:rPr lang="en-SG" sz="1900" dirty="0" err="1"/>
                        <a:t>ngram_range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(1,1)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2665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96F6FC-FB85-4E27-84B5-EFA83414E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89526"/>
              </p:ext>
            </p:extLst>
          </p:nvPr>
        </p:nvGraphicFramePr>
        <p:xfrm>
          <a:off x="6438085" y="2565630"/>
          <a:ext cx="47175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210">
                  <a:extLst>
                    <a:ext uri="{9D8B030D-6E8A-4147-A177-3AD203B41FA5}">
                      <a16:colId xmlns:a16="http://schemas.microsoft.com/office/drawing/2014/main" val="3767037109"/>
                    </a:ext>
                  </a:extLst>
                </a:gridCol>
                <a:gridCol w="1961385">
                  <a:extLst>
                    <a:ext uri="{9D8B030D-6E8A-4147-A177-3AD203B41FA5}">
                      <a16:colId xmlns:a16="http://schemas.microsoft.com/office/drawing/2014/main" val="59730995"/>
                    </a:ext>
                  </a:extLst>
                </a:gridCol>
              </a:tblGrid>
              <a:tr h="1876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Logistics Regression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Value</a:t>
                      </a:r>
                      <a:endParaRPr lang="en-SG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4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Solver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saga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644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Alpha</a:t>
                      </a:r>
                      <a:endParaRPr lang="en-SG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19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0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3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DB50-64EB-44DB-BDCD-7C7001DA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7BE2-D7C4-43E6-9CA1-BC0E360AA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scrapping and cleaning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Exploratory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Creation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 and recommendation</a:t>
            </a:r>
            <a:endParaRPr lang="en-SG" dirty="0"/>
          </a:p>
        </p:txBody>
      </p:sp>
      <p:pic>
        <p:nvPicPr>
          <p:cNvPr id="2050" name="Picture 2" descr="Innovation, Design and Entrepreneurship Are Not the Same Thing // News //  IDEA Center // University of Notre Dame">
            <a:extLst>
              <a:ext uri="{FF2B5EF4-FFF2-40B4-BE49-F238E27FC236}">
                <a16:creationId xmlns:a16="http://schemas.microsoft.com/office/drawing/2014/main" id="{E3D26041-FD6D-4BA9-9C01-FC037E44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290003"/>
            <a:ext cx="4639736" cy="243960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159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BAB0-122F-400B-94C8-FE58E111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E3A54-FAC6-4AF1-8D59-6DFA9E99BED3}"/>
              </a:ext>
            </a:extLst>
          </p:cNvPr>
          <p:cNvSpPr txBox="1"/>
          <p:nvPr/>
        </p:nvSpPr>
        <p:spPr>
          <a:xfrm>
            <a:off x="1097280" y="2296215"/>
            <a:ext cx="99224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assist the moderators of the entrepreneur subreddit with filtering posts that from the investing subreddit. The problem is solved through creating a classification-based model to separate these posts.</a:t>
            </a: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CDD8A-F070-4CD1-83FA-54F443E9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84" y="4916273"/>
            <a:ext cx="5585289" cy="511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FFC89-BF53-4A95-9592-7913FFA6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91" y="5465396"/>
            <a:ext cx="8265175" cy="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C7FC-EF03-4EF0-8FA6-F8E8BE99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Scrapping the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C31F-2C1A-4CF0-9495-0F0B7043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scrap 1,000 posts using the requests library for each subreddit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Title and </a:t>
            </a:r>
            <a:r>
              <a:rPr lang="en-SG" dirty="0" err="1"/>
              <a:t>selftext</a:t>
            </a:r>
            <a:r>
              <a:rPr lang="en-SG" dirty="0"/>
              <a:t> were extracted</a:t>
            </a:r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9FC77-1F7A-4D4F-B260-0E6DE6FB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9" y="2000758"/>
            <a:ext cx="4763761" cy="3574419"/>
          </a:xfrm>
          <a:prstGeom prst="rect">
            <a:avLst/>
          </a:prstGeom>
        </p:spPr>
      </p:pic>
      <p:pic>
        <p:nvPicPr>
          <p:cNvPr id="1026" name="Picture 2" descr="Exploring Reddit's 'Ask Me Anything' Using the PRAW API Wrapper | by  Alexander Shropshire | Towards Data Science">
            <a:extLst>
              <a:ext uri="{FF2B5EF4-FFF2-40B4-BE49-F238E27FC236}">
                <a16:creationId xmlns:a16="http://schemas.microsoft.com/office/drawing/2014/main" id="{420F1F12-1C8F-4DD2-9EE6-C98D8E13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9" y="378796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8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1558-7FFC-424D-A2AD-84301674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Merging the title and post</a:t>
            </a:r>
            <a:endParaRPr lang="en-SG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718425-A340-4874-A0EA-B7DFA91B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title and </a:t>
            </a:r>
            <a:r>
              <a:rPr lang="en-US" dirty="0" err="1"/>
              <a:t>selftext</a:t>
            </a:r>
            <a:r>
              <a:rPr lang="en-US" dirty="0"/>
              <a:t> were concatenated as ‘text’ column.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Label column was created with 1 with the entrepreneur subreddit and 0 being the investing subreddit.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A87C3-14C4-4E22-86A2-DE17103C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98" y="2120900"/>
            <a:ext cx="4292428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604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61C0-3954-486F-B3AD-CCA57428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A1EE-D72D-435F-8D9F-0CBDEDB0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547"/>
            <a:ext cx="10058400" cy="43809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was created to clean the post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regex and Natural Language Toolkit (NLTK) library to clean the posts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Words are lemmatized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Generally removing words that have special characters and punctuations, website links, stop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Duplicates are dropped as well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A267-739A-472D-B15F-C9E4C64E0CDC}"/>
              </a:ext>
            </a:extLst>
          </p:cNvPr>
          <p:cNvSpPr txBox="1"/>
          <p:nvPr/>
        </p:nvSpPr>
        <p:spPr>
          <a:xfrm>
            <a:off x="561068" y="4978399"/>
            <a:ext cx="529730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Do you ever feel the same as well?\n\</a:t>
            </a:r>
            <a:r>
              <a:rPr lang="en-US" sz="1400" dirty="0" err="1"/>
              <a:t>nEven</a:t>
            </a:r>
            <a:r>
              <a:rPr lang="en-US" sz="1400" dirty="0"/>
              <a:t> when I am sitting with my loved ones, and my family, the bugs to solve, the investors to talk to, and the consumers to reach out are in my head always.\n\</a:t>
            </a:r>
            <a:r>
              <a:rPr lang="en-US" sz="1400" dirty="0" err="1"/>
              <a:t>nIronically</a:t>
            </a:r>
            <a:r>
              <a:rPr lang="en-US" sz="1400" dirty="0"/>
              <a:t>, the company I started, [https://www.lishash.com](https://www.lishash.com), is all about harmony, and not getting too lost in our hustle of life </a:t>
            </a:r>
            <a:r>
              <a:rPr lang="en-US" sz="1400" dirty="0" err="1"/>
              <a:t>haha</a:t>
            </a:r>
            <a:endParaRPr lang="en-SG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5F4FE-9B1E-4423-91D3-24B4B352BF9C}"/>
              </a:ext>
            </a:extLst>
          </p:cNvPr>
          <p:cNvSpPr txBox="1"/>
          <p:nvPr/>
        </p:nvSpPr>
        <p:spPr>
          <a:xfrm>
            <a:off x="6956838" y="5301564"/>
            <a:ext cx="515230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ever feel well even sitting loved one family bug solve or talk consumer reach head always ironically company started even interesting used avoid conflict distraction</a:t>
            </a:r>
            <a:endParaRPr lang="en-SG" sz="1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912A6F-4DF2-442E-9A24-EC52C1783B54}"/>
              </a:ext>
            </a:extLst>
          </p:cNvPr>
          <p:cNvSpPr/>
          <p:nvPr/>
        </p:nvSpPr>
        <p:spPr>
          <a:xfrm>
            <a:off x="5921406" y="5415379"/>
            <a:ext cx="852256" cy="301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A37A4-735A-4E4C-9CCB-47FA988DECA6}"/>
              </a:ext>
            </a:extLst>
          </p:cNvPr>
          <p:cNvSpPr txBox="1"/>
          <p:nvPr/>
        </p:nvSpPr>
        <p:spPr>
          <a:xfrm>
            <a:off x="5858374" y="5124897"/>
            <a:ext cx="122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Cleaned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0594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D011-A81B-4296-920F-6F0DBD8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8528"/>
            <a:ext cx="10058400" cy="173750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Exploratory Data Analysis: Most frequently occurring word</a:t>
            </a:r>
            <a:br>
              <a:rPr lang="en-US" dirty="0"/>
            </a:b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FA3DED-331D-449D-96FC-D149E33F8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4"/>
          <a:stretch/>
        </p:blipFill>
        <p:spPr>
          <a:xfrm>
            <a:off x="650757" y="2416034"/>
            <a:ext cx="5023661" cy="3951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8EFEDD-591A-4590-9C9A-4451AC718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884" y="2416034"/>
            <a:ext cx="5957806" cy="37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48C77-8E12-4089-8D61-14CBAE4F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Exploratory Data Analysis: Frequency of posts by the hour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56E26-C6B1-4760-BE2D-87871E0F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5" y="2463884"/>
            <a:ext cx="5433215" cy="30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7AAA5-5141-4E9F-B176-9EC4DEBC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150" y="2463883"/>
            <a:ext cx="5015181" cy="30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EFB4-B635-4693-AAEC-E0A704E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1353-6357-4370-9E9E-D2017EE64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train test split before creating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Used both Count Vectorizer and Term Frequency Inverse Document Frequency (TFIDF) to transform the dataset into their bag of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2 models were used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Logistics Regression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SG" sz="1900" dirty="0"/>
              <a:t>Multi-nominal Bayes Model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C7FDB-CF22-47A0-BDA5-709E3433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16" y="2817939"/>
            <a:ext cx="5689411" cy="221886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CEF9B-5E4F-4D0D-99B7-F9368A01AA2B}"/>
              </a:ext>
            </a:extLst>
          </p:cNvPr>
          <p:cNvSpPr txBox="1"/>
          <p:nvPr/>
        </p:nvSpPr>
        <p:spPr>
          <a:xfrm>
            <a:off x="5737016" y="2448607"/>
            <a:ext cx="30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Vectorizer </a:t>
            </a:r>
            <a:r>
              <a:rPr lang="en-US" dirty="0" err="1"/>
              <a:t>DataFrame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2268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1262</Words>
  <Application>Microsoft Office PowerPoint</Application>
  <PresentationFormat>Widescreen</PresentationFormat>
  <Paragraphs>272</Paragraphs>
  <Slides>19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Wingdings</vt:lpstr>
      <vt:lpstr>1_RetrospectVTI</vt:lpstr>
      <vt:lpstr>Classification of reddit entrepreneur and investing posts  </vt:lpstr>
      <vt:lpstr>Contents</vt:lpstr>
      <vt:lpstr>Problem Statement</vt:lpstr>
      <vt:lpstr>Scrapping the data</vt:lpstr>
      <vt:lpstr>Merging the title and post</vt:lpstr>
      <vt:lpstr>Cleaning the dataset</vt:lpstr>
      <vt:lpstr>Exploratory Data Analysis: Most frequently occurring word </vt:lpstr>
      <vt:lpstr>Exploratory Data Analysis: Frequency of posts by the hour</vt:lpstr>
      <vt:lpstr>Preprocessing</vt:lpstr>
      <vt:lpstr>Baseline accuracy Score  </vt:lpstr>
      <vt:lpstr>Logistics Regression performance </vt:lpstr>
      <vt:lpstr>Logistics Regression misclassified posts</vt:lpstr>
      <vt:lpstr>Logistics Regression coefficients</vt:lpstr>
      <vt:lpstr>Multi-nominal Naive Bayes performance</vt:lpstr>
      <vt:lpstr>Multi-nominal Naive Bayes token probabilities</vt:lpstr>
      <vt:lpstr>Conclusions and Recommendations</vt:lpstr>
      <vt:lpstr>PowerPoint Presentation</vt:lpstr>
      <vt:lpstr>Appendix</vt:lpstr>
      <vt:lpstr>Logistics Regression hyperparameter tunning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reddit entrepreneur and investing posts  </dc:title>
  <dc:creator>N Kumeresh</dc:creator>
  <cp:lastModifiedBy>N Kumeresh</cp:lastModifiedBy>
  <cp:revision>54</cp:revision>
  <dcterms:created xsi:type="dcterms:W3CDTF">2020-12-06T07:28:14Z</dcterms:created>
  <dcterms:modified xsi:type="dcterms:W3CDTF">2020-12-07T00:58:13Z</dcterms:modified>
</cp:coreProperties>
</file>