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58" r:id="rId16"/>
    <p:sldId id="273" r:id="rId17"/>
    <p:sldId id="274" r:id="rId18"/>
    <p:sldId id="277" r:id="rId19"/>
    <p:sldId id="278" r:id="rId20"/>
    <p:sldId id="279" r:id="rId21"/>
    <p:sldId id="280" r:id="rId22"/>
    <p:sldId id="285" r:id="rId23"/>
    <p:sldId id="282" r:id="rId24"/>
    <p:sldId id="283" r:id="rId25"/>
    <p:sldId id="284" r:id="rId26"/>
    <p:sldId id="286" r:id="rId27"/>
    <p:sldId id="287" r:id="rId28"/>
    <p:sldId id="28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A4A64D-9955-4A7B-B6D9-ECDFC273C312}">
          <p14:sldIdLst>
            <p14:sldId id="256"/>
            <p14:sldId id="260"/>
            <p14:sldId id="261"/>
            <p14:sldId id="262"/>
            <p14:sldId id="263"/>
          </p14:sldIdLst>
        </p14:section>
        <p14:section name="Cleaning and EDA" id="{A052CA9C-1E8C-4630-9973-A4B34F4DB474}">
          <p14:sldIdLst>
            <p14:sldId id="264"/>
            <p14:sldId id="265"/>
            <p14:sldId id="266"/>
            <p14:sldId id="267"/>
            <p14:sldId id="268"/>
          </p14:sldIdLst>
        </p14:section>
        <p14:section name="AMD's Modeling" id="{1C25E053-221E-49F3-A918-8DF395DDFA32}">
          <p14:sldIdLst>
            <p14:sldId id="269"/>
            <p14:sldId id="270"/>
            <p14:sldId id="271"/>
            <p14:sldId id="272"/>
            <p14:sldId id="258"/>
            <p14:sldId id="273"/>
            <p14:sldId id="274"/>
          </p14:sldIdLst>
        </p14:section>
        <p14:section name="Nvidia Modeling" id="{2E92807A-C37F-46C2-A995-F7D40993BD38}">
          <p14:sldIdLst>
            <p14:sldId id="277"/>
            <p14:sldId id="278"/>
            <p14:sldId id="279"/>
            <p14:sldId id="280"/>
            <p14:sldId id="285"/>
            <p14:sldId id="282"/>
          </p14:sldIdLst>
        </p14:section>
        <p14:section name="Conclusion" id="{685B95B4-7D0C-43C4-9101-77D463F42B93}">
          <p14:sldIdLst>
            <p14:sldId id="283"/>
            <p14:sldId id="284"/>
            <p14:sldId id="286"/>
            <p14:sldId id="287"/>
            <p14:sldId id="288"/>
            <p14:sldId id="2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7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76B5-EC00-4833-BB7E-505CB75B6B77}" type="datetimeFigureOut">
              <a:rPr lang="en-SG" smtClean="0"/>
              <a:t>28/1/2021</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8FBC-20B3-4B04-94D0-83158695B367}" type="slidenum">
              <a:rPr lang="en-SG" smtClean="0"/>
              <a:t>‹#›</a:t>
            </a:fld>
            <a:endParaRPr lang="en-SG" dirty="0"/>
          </a:p>
        </p:txBody>
      </p:sp>
    </p:spTree>
    <p:extLst>
      <p:ext uri="{BB962C8B-B14F-4D97-AF65-F5344CB8AC3E}">
        <p14:creationId xmlns:p14="http://schemas.microsoft.com/office/powerpoint/2010/main" val="19261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 is a technology company that manufactures microprocessors, motherboard chipsets.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3</a:t>
            </a:fld>
            <a:endParaRPr lang="en-SG"/>
          </a:p>
        </p:txBody>
      </p:sp>
    </p:spTree>
    <p:extLst>
      <p:ext uri="{BB962C8B-B14F-4D97-AF65-F5344CB8AC3E}">
        <p14:creationId xmlns:p14="http://schemas.microsoft.com/office/powerpoint/2010/main" val="155415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bubbles are spread far apart compared to the except for topic 7 and 6. This shows that the topics are distinguishable from one another. Also, it seems that the bubbles are of similar sizes which means that the documents are evenly distributed across the topics.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17</a:t>
            </a:fld>
            <a:endParaRPr lang="en-SG"/>
          </a:p>
        </p:txBody>
      </p:sp>
    </p:spTree>
    <p:extLst>
      <p:ext uri="{BB962C8B-B14F-4D97-AF65-F5344CB8AC3E}">
        <p14:creationId xmlns:p14="http://schemas.microsoft.com/office/powerpoint/2010/main" val="19776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Perplexity score: </a:t>
            </a:r>
            <a:r>
              <a:rPr lang="en-US" b="0" i="0" dirty="0">
                <a:solidFill>
                  <a:srgbClr val="000000"/>
                </a:solidFill>
                <a:effectLst/>
                <a:latin typeface="Arial" panose="020B0604020202020204" pitchFamily="34" charset="0"/>
              </a:rPr>
              <a:t>how good the model is</a:t>
            </a:r>
            <a:r>
              <a:rPr lang="en-SG" b="0" i="0" dirty="0">
                <a:solidFill>
                  <a:srgbClr val="000000"/>
                </a:solidFill>
                <a:effectLst/>
                <a:latin typeface="Helvetica Neue"/>
              </a:rPr>
              <a:t>, lower the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perplexity</a:t>
            </a:r>
            <a:r>
              <a:rPr lang="en-US" b="0" i="0" dirty="0">
                <a:solidFill>
                  <a:srgbClr val="202124"/>
                </a:solidFill>
                <a:effectLst/>
                <a:latin typeface="arial" panose="020B0604020202020204" pitchFamily="34" charset="0"/>
              </a:rPr>
              <a:t> of 100, it means that whenever the model is trying to guess the next word it is as confused as if it had to pick between 100 words</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Coherence score: </a:t>
            </a:r>
            <a:r>
              <a:rPr lang="en-US" b="0" i="0" dirty="0">
                <a:solidFill>
                  <a:srgbClr val="000000"/>
                </a:solidFill>
                <a:effectLst/>
                <a:latin typeface="Arial" panose="020B0604020202020204" pitchFamily="34" charset="0"/>
              </a:rPr>
              <a:t>average /median of the pairwise word-similarity scores of the words in the topic</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0: Related to stocks availability.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1: </a:t>
            </a:r>
            <a:r>
              <a:rPr lang="en-US" b="0" i="0" dirty="0">
                <a:solidFill>
                  <a:srgbClr val="000000"/>
                </a:solidFill>
                <a:effectLst/>
                <a:latin typeface="Helvetica Neue"/>
              </a:rPr>
              <a:t>Different resolutions, 1080p and 4k. Monitor and </a:t>
            </a:r>
            <a:r>
              <a:rPr lang="en-US" b="0" i="0" dirty="0" err="1">
                <a:solidFill>
                  <a:srgbClr val="000000"/>
                </a:solidFill>
                <a:effectLst/>
                <a:latin typeface="Helvetica Neue"/>
              </a:rPr>
              <a:t>cpu</a:t>
            </a:r>
            <a:r>
              <a:rPr lang="en-US"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2: </a:t>
            </a:r>
            <a:r>
              <a:rPr lang="en-US" b="0" i="0" dirty="0">
                <a:solidFill>
                  <a:srgbClr val="000000"/>
                </a:solidFill>
                <a:effectLst/>
                <a:latin typeface="Helvetica Neue"/>
              </a:rPr>
              <a:t>Talks about DLSS (Deep Learning Super Sampling) and ray tracing which are features in Nvidia's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3: </a:t>
            </a:r>
            <a:r>
              <a:rPr lang="en-US" b="0" i="0" dirty="0">
                <a:solidFill>
                  <a:srgbClr val="000000"/>
                </a:solidFill>
                <a:effectLst/>
                <a:latin typeface="Helvetica Neue"/>
              </a:rPr>
              <a:t>Talks about the PSU (Power supply unit) and the power 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4: Different models of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18</a:t>
            </a:fld>
            <a:endParaRPr lang="en-SG"/>
          </a:p>
        </p:txBody>
      </p:sp>
    </p:spTree>
    <p:extLst>
      <p:ext uri="{BB962C8B-B14F-4D97-AF65-F5344CB8AC3E}">
        <p14:creationId xmlns:p14="http://schemas.microsoft.com/office/powerpoint/2010/main" val="187589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Topic: </a:t>
            </a:r>
            <a:r>
              <a:rPr lang="en-US" b="0" i="0" dirty="0" err="1">
                <a:solidFill>
                  <a:srgbClr val="000000"/>
                </a:solidFill>
                <a:effectLst/>
                <a:latin typeface="Helvetica Neue"/>
              </a:rPr>
              <a:t>Gpu</a:t>
            </a:r>
            <a:r>
              <a:rPr lang="en-US" b="0" i="0" dirty="0">
                <a:solidFill>
                  <a:srgbClr val="000000"/>
                </a:solidFill>
                <a:effectLst/>
                <a:latin typeface="Helvetica Neue"/>
              </a:rPr>
              <a:t> model</a:t>
            </a:r>
          </a:p>
          <a:p>
            <a:pPr algn="l">
              <a:buFont typeface="Arial" panose="020B0604020202020204" pitchFamily="34" charset="0"/>
              <a:buChar char="•"/>
            </a:pPr>
            <a:r>
              <a:rPr lang="en-US" b="0" i="0" dirty="0">
                <a:solidFill>
                  <a:srgbClr val="000000"/>
                </a:solidFill>
                <a:effectLst/>
                <a:latin typeface="Helvetica Neue"/>
              </a:rPr>
              <a:t>The topic weights and the word count are match up to one another</a:t>
            </a:r>
          </a:p>
          <a:p>
            <a:pPr algn="l">
              <a:buFont typeface="Arial" panose="020B0604020202020204" pitchFamily="34" charset="0"/>
              <a:buChar char="•"/>
            </a:pPr>
            <a:r>
              <a:rPr lang="en-US" b="0" i="0" dirty="0">
                <a:solidFill>
                  <a:srgbClr val="000000"/>
                </a:solidFill>
                <a:effectLst/>
                <a:latin typeface="Helvetica Neue"/>
              </a:rPr>
              <a:t>The 3080 and 3090 are popular GPUs given their high word count and weight</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Topic:</a:t>
            </a:r>
            <a:r>
              <a:rPr lang="en-SG" b="0" i="0" dirty="0">
                <a:solidFill>
                  <a:srgbClr val="000000"/>
                </a:solidFill>
                <a:effectLst/>
                <a:latin typeface="Helvetica Neue"/>
              </a:rPr>
              <a:t> Price launch</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Unlike the keywords in topic </a:t>
            </a:r>
            <a:r>
              <a:rPr lang="en-US" b="0" i="0" dirty="0" err="1">
                <a:solidFill>
                  <a:srgbClr val="000000"/>
                </a:solidFill>
                <a:effectLst/>
                <a:latin typeface="Helvetica Neue"/>
              </a:rPr>
              <a:t>gpu</a:t>
            </a:r>
            <a:r>
              <a:rPr lang="en-US" b="0" i="0" dirty="0">
                <a:solidFill>
                  <a:srgbClr val="000000"/>
                </a:solidFill>
                <a:effectLst/>
                <a:latin typeface="Helvetica Neue"/>
              </a:rPr>
              <a:t> model, the word count exceed that of the topic weights assigned which highlights the redundancy of some of the keywords</a:t>
            </a:r>
          </a:p>
          <a:p>
            <a:pPr algn="l">
              <a:buFont typeface="Arial" panose="020B0604020202020204" pitchFamily="34" charset="0"/>
              <a:buChar char="•"/>
            </a:pPr>
            <a:r>
              <a:rPr lang="en-US" b="0" i="0" dirty="0">
                <a:solidFill>
                  <a:srgbClr val="000000"/>
                </a:solidFill>
                <a:effectLst/>
                <a:latin typeface="Helvetica Neue"/>
              </a:rPr>
              <a:t>It looks like the topics weights are about of half the word count.</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resolution/game</a:t>
            </a:r>
          </a:p>
          <a:p>
            <a:pPr algn="l">
              <a:buFont typeface="Arial" panose="020B0604020202020204" pitchFamily="34" charset="0"/>
              <a:buChar char="•"/>
            </a:pPr>
            <a:r>
              <a:rPr lang="en-US" b="0" i="0" dirty="0">
                <a:solidFill>
                  <a:srgbClr val="000000"/>
                </a:solidFill>
                <a:effectLst/>
                <a:latin typeface="Helvetica Neue"/>
              </a:rPr>
              <a:t>Gaming on 4k resolution to be most talked compared to gaming on 1440p resolution as seen in the word count and the topic weight</a:t>
            </a:r>
          </a:p>
          <a:p>
            <a:pPr algn="l">
              <a:buFont typeface="Arial" panose="020B0604020202020204" pitchFamily="34" charset="0"/>
              <a:buChar char="•"/>
            </a:pPr>
            <a:r>
              <a:rPr lang="en-US" b="0" i="0" dirty="0" err="1">
                <a:solidFill>
                  <a:srgbClr val="000000"/>
                </a:solidFill>
                <a:effectLst/>
                <a:latin typeface="Helvetica Neue"/>
              </a:rPr>
              <a:t>vram</a:t>
            </a:r>
            <a:r>
              <a:rPr lang="en-US" b="0" i="0" dirty="0">
                <a:solidFill>
                  <a:srgbClr val="000000"/>
                </a:solidFill>
                <a:effectLst/>
                <a:latin typeface="Helvetica Neue"/>
              </a:rPr>
              <a:t> plays a critical role in the resolution as generally the higher the resolution the more </a:t>
            </a:r>
            <a:r>
              <a:rPr lang="en-US" b="0" i="0" dirty="0" err="1">
                <a:solidFill>
                  <a:srgbClr val="000000"/>
                </a:solidFill>
                <a:effectLst/>
                <a:latin typeface="Helvetica Neue"/>
              </a:rPr>
              <a:t>vram</a:t>
            </a:r>
            <a:r>
              <a:rPr lang="en-US" b="0" i="0" dirty="0">
                <a:solidFill>
                  <a:srgbClr val="000000"/>
                </a:solidFill>
                <a:effectLst/>
                <a:latin typeface="Helvetica Neue"/>
              </a:rPr>
              <a:t> a game consumes</a:t>
            </a: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20</a:t>
            </a:fld>
            <a:endParaRPr lang="en-SG" dirty="0"/>
          </a:p>
        </p:txBody>
      </p:sp>
    </p:spTree>
    <p:extLst>
      <p:ext uri="{BB962C8B-B14F-4D97-AF65-F5344CB8AC3E}">
        <p14:creationId xmlns:p14="http://schemas.microsoft.com/office/powerpoint/2010/main" val="1734945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a:t>
            </a:r>
            <a:r>
              <a:rPr lang="en-US" dirty="0" err="1"/>
              <a:t>gpu</a:t>
            </a:r>
            <a:r>
              <a:rPr lang="en-US" dirty="0"/>
              <a:t> models have a higher document distribution compared to other models, which is quite similar found in AMD’s document distribution which was placed second.</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21</a:t>
            </a:fld>
            <a:endParaRPr lang="en-SG"/>
          </a:p>
        </p:txBody>
      </p:sp>
    </p:spTree>
    <p:extLst>
      <p:ext uri="{BB962C8B-B14F-4D97-AF65-F5344CB8AC3E}">
        <p14:creationId xmlns:p14="http://schemas.microsoft.com/office/powerpoint/2010/main" val="3789931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22</a:t>
            </a:fld>
            <a:endParaRPr lang="en-SG"/>
          </a:p>
        </p:txBody>
      </p:sp>
    </p:spTree>
    <p:extLst>
      <p:ext uri="{BB962C8B-B14F-4D97-AF65-F5344CB8AC3E}">
        <p14:creationId xmlns:p14="http://schemas.microsoft.com/office/powerpoint/2010/main" val="349624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bubbles are spread further apart compared to AMD's map. This shows that the model has done an excellent job in clearly distinguishing a topic from one another. Also, it seems that the bubbles are of similar sizes which means that the documents are evenly distributed across the topics.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23</a:t>
            </a:fld>
            <a:endParaRPr lang="en-SG"/>
          </a:p>
        </p:txBody>
      </p:sp>
    </p:spTree>
    <p:extLst>
      <p:ext uri="{BB962C8B-B14F-4D97-AF65-F5344CB8AC3E}">
        <p14:creationId xmlns:p14="http://schemas.microsoft.com/office/powerpoint/2010/main" val="2036998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25</a:t>
            </a:fld>
            <a:endParaRPr lang="en-SG" dirty="0"/>
          </a:p>
        </p:txBody>
      </p:sp>
    </p:spTree>
    <p:extLst>
      <p:ext uri="{BB962C8B-B14F-4D97-AF65-F5344CB8AC3E}">
        <p14:creationId xmlns:p14="http://schemas.microsoft.com/office/powerpoint/2010/main" val="958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look out for what type of features consumers are looking for when purchasing a GPU as well as the problems faced during the launch</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4</a:t>
            </a:fld>
            <a:endParaRPr lang="en-SG"/>
          </a:p>
        </p:txBody>
      </p:sp>
    </p:spTree>
    <p:extLst>
      <p:ext uri="{BB962C8B-B14F-4D97-AF65-F5344CB8AC3E}">
        <p14:creationId xmlns:p14="http://schemas.microsoft.com/office/powerpoint/2010/main" val="20061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talk about the respective subreddit</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5</a:t>
            </a:fld>
            <a:endParaRPr lang="en-SG"/>
          </a:p>
        </p:txBody>
      </p:sp>
    </p:spTree>
    <p:extLst>
      <p:ext uri="{BB962C8B-B14F-4D97-AF65-F5344CB8AC3E}">
        <p14:creationId xmlns:p14="http://schemas.microsoft.com/office/powerpoint/2010/main" val="9088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of AMD’s text length: 13</a:t>
            </a:r>
          </a:p>
          <a:p>
            <a:r>
              <a:rPr lang="en-US" dirty="0"/>
              <a:t>Median of AMD’s text length: 9</a:t>
            </a:r>
          </a:p>
          <a:p>
            <a:endParaRPr lang="en-US" dirty="0"/>
          </a:p>
          <a:p>
            <a:r>
              <a:rPr lang="en-US" dirty="0"/>
              <a:t>Mean of Nvidia’s text length: 14</a:t>
            </a:r>
          </a:p>
          <a:p>
            <a:r>
              <a:rPr lang="en-US" dirty="0"/>
              <a:t>Median of Nvidia’s text length: 10</a:t>
            </a: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8</a:t>
            </a:fld>
            <a:endParaRPr lang="en-SG"/>
          </a:p>
        </p:txBody>
      </p:sp>
    </p:spTree>
    <p:extLst>
      <p:ext uri="{BB962C8B-B14F-4D97-AF65-F5344CB8AC3E}">
        <p14:creationId xmlns:p14="http://schemas.microsoft.com/office/powerpoint/2010/main" val="273484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than </a:t>
            </a:r>
            <a:r>
              <a:rPr lang="en-US" dirty="0" err="1"/>
              <a:t>amd</a:t>
            </a:r>
            <a:r>
              <a:rPr lang="en-US" dirty="0"/>
              <a:t> and </a:t>
            </a:r>
            <a:r>
              <a:rPr lang="en-US" dirty="0" err="1"/>
              <a:t>nvidia</a:t>
            </a:r>
            <a:r>
              <a:rPr lang="en-US" dirty="0"/>
              <a:t> tokens which appear frequently, the frequency of Nvidia’s models appear larger in the AMD’s subreddit with 3070 and 3080 coming on top compared to AMD’s 6800 and 6800xt. These seem to suggest that Nvidia GPUs price/performance is much larger compared to AMD. Game tends to appear often in both subreddits which suggests that the subreddit is mostly filled with gamers.  </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9</a:t>
            </a:fld>
            <a:endParaRPr lang="en-SG"/>
          </a:p>
        </p:txBody>
      </p:sp>
    </p:spTree>
    <p:extLst>
      <p:ext uri="{BB962C8B-B14F-4D97-AF65-F5344CB8AC3E}">
        <p14:creationId xmlns:p14="http://schemas.microsoft.com/office/powerpoint/2010/main" val="237520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Perplexity score: </a:t>
            </a:r>
            <a:r>
              <a:rPr lang="en-US" b="0" i="0" dirty="0">
                <a:solidFill>
                  <a:srgbClr val="000000"/>
                </a:solidFill>
                <a:effectLst/>
                <a:latin typeface="Arial" panose="020B0604020202020204" pitchFamily="34" charset="0"/>
              </a:rPr>
              <a:t>how good the model is</a:t>
            </a:r>
            <a:r>
              <a:rPr lang="en-SG" b="0" i="0" dirty="0">
                <a:solidFill>
                  <a:srgbClr val="000000"/>
                </a:solidFill>
                <a:effectLst/>
                <a:latin typeface="Helvetica Neue"/>
              </a:rPr>
              <a:t>, lower the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perplexity</a:t>
            </a:r>
            <a:r>
              <a:rPr lang="en-US" b="0" i="0" dirty="0">
                <a:solidFill>
                  <a:srgbClr val="202124"/>
                </a:solidFill>
                <a:effectLst/>
                <a:latin typeface="arial" panose="020B0604020202020204" pitchFamily="34" charset="0"/>
              </a:rPr>
              <a:t> of 100, it means that whenever the model is trying to guess the next word it is as confused as if it had to pick between 100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Latent Dirichlet Allocation (LDA) </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Coherence score: </a:t>
            </a:r>
            <a:r>
              <a:rPr lang="en-US" b="0" i="0" dirty="0">
                <a:solidFill>
                  <a:srgbClr val="000000"/>
                </a:solidFill>
                <a:effectLst/>
                <a:latin typeface="Arial" panose="020B0604020202020204" pitchFamily="34" charset="0"/>
              </a:rPr>
              <a:t>average /median of the pairwise word-similarity scores of the words in the topic</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0: Related to stocks availability.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1: </a:t>
            </a:r>
            <a:r>
              <a:rPr lang="en-US" b="0" i="0" dirty="0">
                <a:solidFill>
                  <a:srgbClr val="000000"/>
                </a:solidFill>
                <a:effectLst/>
                <a:latin typeface="Helvetica Neue"/>
              </a:rPr>
              <a:t>Different resolutions, 1080p and 4k. Monitor and </a:t>
            </a:r>
            <a:r>
              <a:rPr lang="en-US" b="0" i="0" dirty="0" err="1">
                <a:solidFill>
                  <a:srgbClr val="000000"/>
                </a:solidFill>
                <a:effectLst/>
                <a:latin typeface="Helvetica Neue"/>
              </a:rPr>
              <a:t>cpu</a:t>
            </a:r>
            <a:r>
              <a:rPr lang="en-US"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2: </a:t>
            </a:r>
            <a:r>
              <a:rPr lang="en-US" b="0" i="0" dirty="0">
                <a:solidFill>
                  <a:srgbClr val="000000"/>
                </a:solidFill>
                <a:effectLst/>
                <a:latin typeface="Helvetica Neue"/>
              </a:rPr>
              <a:t>Talks about DLSS (Deep Learning Super Sampling) and ray tracing which are features in Nvidia's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3: </a:t>
            </a:r>
            <a:r>
              <a:rPr lang="en-US" b="0" i="0" dirty="0">
                <a:solidFill>
                  <a:srgbClr val="000000"/>
                </a:solidFill>
                <a:effectLst/>
                <a:latin typeface="Helvetica Neue"/>
              </a:rPr>
              <a:t>Talks about the PSU (Power supply unit) and the power 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4: Different models of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Topic modelling is used for detecting patterns such as word frequency and the distance between the words. It shows </a:t>
            </a:r>
            <a:r>
              <a:rPr lang="en-US" b="1" dirty="0">
                <a:solidFill>
                  <a:srgbClr val="E30000"/>
                </a:solidFill>
                <a:effectLst/>
              </a:rPr>
              <a:t>words and expressions</a:t>
            </a:r>
            <a:r>
              <a:rPr lang="en-US" dirty="0">
                <a:solidFill>
                  <a:srgbClr val="E30000"/>
                </a:solidFill>
                <a:effectLst/>
              </a:rPr>
              <a:t> </a:t>
            </a:r>
            <a:r>
              <a:rPr lang="en-US" dirty="0">
                <a:effectLst/>
              </a:rPr>
              <a:t>that appear the most</a:t>
            </a: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12</a:t>
            </a:fld>
            <a:endParaRPr lang="en-SG"/>
          </a:p>
        </p:txBody>
      </p:sp>
    </p:spTree>
    <p:extLst>
      <p:ext uri="{BB962C8B-B14F-4D97-AF65-F5344CB8AC3E}">
        <p14:creationId xmlns:p14="http://schemas.microsoft.com/office/powerpoint/2010/main" val="311066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Topic: Resolution</a:t>
            </a:r>
          </a:p>
          <a:p>
            <a:pPr algn="l">
              <a:buFont typeface="Arial" panose="020B0604020202020204" pitchFamily="34" charset="0"/>
              <a:buChar char="•"/>
            </a:pPr>
            <a:r>
              <a:rPr lang="en-US" b="0" i="0" dirty="0">
                <a:solidFill>
                  <a:srgbClr val="000000"/>
                </a:solidFill>
                <a:effectLst/>
                <a:latin typeface="Helvetica Neue"/>
              </a:rPr>
              <a:t>GPU's memory plays a more important role than the CPU as the higher the resolution, the more video ram it consumes</a:t>
            </a:r>
          </a:p>
          <a:p>
            <a:pPr algn="l">
              <a:buFont typeface="Arial" panose="020B0604020202020204" pitchFamily="34" charset="0"/>
              <a:buChar char="•"/>
            </a:pPr>
            <a:r>
              <a:rPr lang="en-US" b="0" i="0" dirty="0">
                <a:solidFill>
                  <a:srgbClr val="000000"/>
                </a:solidFill>
                <a:effectLst/>
                <a:latin typeface="Helvetica Neue"/>
              </a:rPr>
              <a:t>Resolution: Surprisingly, 4k resolution has a higher frequency and weight compared to 1440p resolution, which is not so mainstream yet. 1440p resolution is reaching mainstream crowd.</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Model</a:t>
            </a:r>
          </a:p>
          <a:p>
            <a:pPr algn="l">
              <a:buFont typeface="Arial" panose="020B0604020202020204" pitchFamily="34" charset="0"/>
              <a:buChar char="•"/>
            </a:pPr>
            <a:r>
              <a:rPr lang="en-US" b="0" i="0" dirty="0">
                <a:solidFill>
                  <a:srgbClr val="000000"/>
                </a:solidFill>
                <a:effectLst/>
                <a:latin typeface="Helvetica Neue"/>
              </a:rPr>
              <a:t>Nvidia's RTX 3080 and RTX 3070 have a higher word count and weights compared to AMD's 6800 and 6800xt models</a:t>
            </a:r>
          </a:p>
          <a:p>
            <a:pPr algn="l">
              <a:buFont typeface="Arial" panose="020B0604020202020204" pitchFamily="34" charset="0"/>
              <a:buChar char="•"/>
            </a:pPr>
            <a:r>
              <a:rPr lang="en-US" b="0" i="0" dirty="0">
                <a:solidFill>
                  <a:srgbClr val="000000"/>
                </a:solidFill>
                <a:effectLst/>
                <a:latin typeface="Helvetica Neue"/>
              </a:rPr>
              <a:t>I've read some of the comments and it seems the RTX 3070 is faster than the RTX 2080ti, which is the previous generation for almost a third of the price</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3090 pricing</a:t>
            </a:r>
          </a:p>
          <a:p>
            <a:pPr algn="l">
              <a:buFont typeface="Arial" panose="020B0604020202020204" pitchFamily="34" charset="0"/>
              <a:buChar char="•"/>
            </a:pPr>
            <a:r>
              <a:rPr lang="en-US" b="0" i="0" dirty="0">
                <a:solidFill>
                  <a:srgbClr val="000000"/>
                </a:solidFill>
                <a:effectLst/>
                <a:latin typeface="Helvetica Neue"/>
              </a:rPr>
              <a:t>Most of the topic keyword's topic weights exceed that of their word frequency, which highlights the </a:t>
            </a:r>
            <a:r>
              <a:rPr lang="en-US" b="0" i="0" dirty="0" err="1">
                <a:solidFill>
                  <a:srgbClr val="000000"/>
                </a:solidFill>
                <a:effectLst/>
                <a:latin typeface="Helvetica Neue"/>
              </a:rPr>
              <a:t>the</a:t>
            </a:r>
            <a:r>
              <a:rPr lang="en-US" b="0" i="0" dirty="0">
                <a:solidFill>
                  <a:srgbClr val="000000"/>
                </a:solidFill>
                <a:effectLst/>
                <a:latin typeface="Helvetica Neue"/>
              </a:rPr>
              <a:t> keyword's importance</a:t>
            </a:r>
          </a:p>
          <a:p>
            <a:pPr algn="l">
              <a:buFont typeface="Arial" panose="020B0604020202020204" pitchFamily="34" charset="0"/>
              <a:buChar char="•"/>
            </a:pPr>
            <a:r>
              <a:rPr lang="en-US" b="0" i="0" dirty="0">
                <a:solidFill>
                  <a:srgbClr val="000000"/>
                </a:solidFill>
                <a:effectLst/>
                <a:latin typeface="Helvetica Neue"/>
              </a:rPr>
              <a:t>Apparently the 3090 is found the expensive among the consumers</a:t>
            </a:r>
          </a:p>
          <a:p>
            <a:pPr algn="l">
              <a:buFont typeface="Arial" panose="020B0604020202020204" pitchFamily="34" charse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Topic: </a:t>
            </a:r>
            <a:r>
              <a:rPr lang="en-US" b="0" i="0" dirty="0" err="1">
                <a:solidFill>
                  <a:srgbClr val="000000"/>
                </a:solidFill>
                <a:effectLst/>
                <a:latin typeface="Helvetica Neue"/>
              </a:rPr>
              <a:t>gpu</a:t>
            </a:r>
            <a:r>
              <a:rPr lang="en-US" b="0" i="0" dirty="0">
                <a:solidFill>
                  <a:srgbClr val="000000"/>
                </a:solidFill>
                <a:effectLst/>
                <a:latin typeface="Helvetica Neue"/>
              </a:rPr>
              <a:t> feature</a:t>
            </a:r>
          </a:p>
          <a:p>
            <a:pPr algn="l">
              <a:buFont typeface="Arial" panose="020B0604020202020204" pitchFamily="34" charset="0"/>
              <a:buChar char="•"/>
            </a:pPr>
            <a:r>
              <a:rPr lang="en-US" b="0" i="0" dirty="0">
                <a:solidFill>
                  <a:srgbClr val="000000"/>
                </a:solidFill>
                <a:effectLst/>
                <a:latin typeface="Helvetica Neue"/>
              </a:rPr>
              <a:t>Ray tracing and </a:t>
            </a:r>
            <a:r>
              <a:rPr lang="en-US" b="0" i="0" dirty="0" err="1">
                <a:solidFill>
                  <a:srgbClr val="000000"/>
                </a:solidFill>
                <a:effectLst/>
                <a:latin typeface="Helvetica Neue"/>
              </a:rPr>
              <a:t>dlss</a:t>
            </a:r>
            <a:r>
              <a:rPr lang="en-US" b="0" i="0" dirty="0">
                <a:solidFill>
                  <a:srgbClr val="000000"/>
                </a:solidFill>
                <a:effectLst/>
                <a:latin typeface="Helvetica Neue"/>
              </a:rPr>
              <a:t> (Deep learning super sampling) seems to be the most talked features among the consumers</a:t>
            </a:r>
          </a:p>
          <a:p>
            <a:pPr algn="l">
              <a:buFont typeface="Arial" panose="020B0604020202020204" pitchFamily="34" charset="0"/>
              <a:buNone/>
            </a:pPr>
            <a:endParaRPr lang="en-US" b="0" i="0" dirty="0">
              <a:solidFill>
                <a:srgbClr val="000000"/>
              </a:solidFill>
              <a:effectLst/>
              <a:latin typeface="Helvetica Neue"/>
            </a:endParaRP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14</a:t>
            </a:fld>
            <a:endParaRPr lang="en-SG" dirty="0"/>
          </a:p>
        </p:txBody>
      </p:sp>
    </p:spTree>
    <p:extLst>
      <p:ext uri="{BB962C8B-B14F-4D97-AF65-F5344CB8AC3E}">
        <p14:creationId xmlns:p14="http://schemas.microsoft.com/office/powerpoint/2010/main" val="40620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Stock availability has the largest number of documents assigned to it. It seems that a lack of GPU stock during a GPU launch is a concern for the consumers. Documents are least assigned to the Topic of Purchase, which suggests that consumers have high purchasing power, or the GPUs are underpriced.</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15</a:t>
            </a:fld>
            <a:endParaRPr lang="en-SG"/>
          </a:p>
        </p:txBody>
      </p:sp>
    </p:spTree>
    <p:extLst>
      <p:ext uri="{BB962C8B-B14F-4D97-AF65-F5344CB8AC3E}">
        <p14:creationId xmlns:p14="http://schemas.microsoft.com/office/powerpoint/2010/main" val="193113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16</a:t>
            </a:fld>
            <a:endParaRPr lang="en-SG"/>
          </a:p>
        </p:txBody>
      </p:sp>
    </p:spTree>
    <p:extLst>
      <p:ext uri="{BB962C8B-B14F-4D97-AF65-F5344CB8AC3E}">
        <p14:creationId xmlns:p14="http://schemas.microsoft.com/office/powerpoint/2010/main" val="51121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C47D-AADB-44E0-BB92-AEBE80118C45}"/>
              </a:ext>
            </a:extLst>
          </p:cNvPr>
          <p:cNvSpPr>
            <a:spLocks noGrp="1"/>
          </p:cNvSpPr>
          <p:nvPr>
            <p:ph type="ctrTitle"/>
          </p:nvPr>
        </p:nvSpPr>
        <p:spPr>
          <a:xfrm>
            <a:off x="1876424" y="1122363"/>
            <a:ext cx="9441609" cy="2387600"/>
          </a:xfrm>
        </p:spPr>
        <p:txBody>
          <a:bodyPr/>
          <a:lstStyle/>
          <a:p>
            <a:r>
              <a:rPr lang="en-US" dirty="0"/>
              <a:t>Topic modeling on </a:t>
            </a:r>
            <a:r>
              <a:rPr lang="en-US" dirty="0" err="1"/>
              <a:t>amd</a:t>
            </a:r>
            <a:r>
              <a:rPr lang="en-US" dirty="0"/>
              <a:t> and Nvidia's </a:t>
            </a:r>
            <a:r>
              <a:rPr lang="en-US" dirty="0" err="1"/>
              <a:t>gpu</a:t>
            </a:r>
            <a:r>
              <a:rPr lang="en-US" dirty="0"/>
              <a:t> launch comments</a:t>
            </a:r>
            <a:endParaRPr lang="en-SG" dirty="0"/>
          </a:p>
        </p:txBody>
      </p:sp>
      <p:sp>
        <p:nvSpPr>
          <p:cNvPr id="3" name="Subtitle 2">
            <a:extLst>
              <a:ext uri="{FF2B5EF4-FFF2-40B4-BE49-F238E27FC236}">
                <a16:creationId xmlns:a16="http://schemas.microsoft.com/office/drawing/2014/main" id="{305EB98B-5354-44A2-9917-224AA549D2C9}"/>
              </a:ext>
            </a:extLst>
          </p:cNvPr>
          <p:cNvSpPr>
            <a:spLocks noGrp="1"/>
          </p:cNvSpPr>
          <p:nvPr>
            <p:ph type="subTitle" idx="1"/>
          </p:nvPr>
        </p:nvSpPr>
        <p:spPr/>
        <p:txBody>
          <a:bodyPr/>
          <a:lstStyle/>
          <a:p>
            <a:r>
              <a:rPr lang="en-US" dirty="0"/>
              <a:t>Done by: N Kumeresh, </a:t>
            </a:r>
            <a:r>
              <a:rPr lang="en-US" dirty="0" err="1"/>
              <a:t>dsi</a:t>
            </a:r>
            <a:r>
              <a:rPr lang="en-US" dirty="0"/>
              <a:t> 18</a:t>
            </a:r>
            <a:endParaRPr lang="en-SG" dirty="0"/>
          </a:p>
        </p:txBody>
      </p:sp>
      <p:pic>
        <p:nvPicPr>
          <p:cNvPr id="4" name="Picture 2">
            <a:extLst>
              <a:ext uri="{FF2B5EF4-FFF2-40B4-BE49-F238E27FC236}">
                <a16:creationId xmlns:a16="http://schemas.microsoft.com/office/drawing/2014/main" id="{97CA46A4-AAB0-4235-BBFC-2DF1A37C5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774" y="5153882"/>
            <a:ext cx="28384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iforce: Intel, Nvidia, And AMD - Which To Buy? (NASDAQ:AMD) | Seeking  Alpha">
            <a:extLst>
              <a:ext uri="{FF2B5EF4-FFF2-40B4-BE49-F238E27FC236}">
                <a16:creationId xmlns:a16="http://schemas.microsoft.com/office/drawing/2014/main" id="{919A179E-BCE2-479C-AF28-6237CF9CE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768" y="4898180"/>
            <a:ext cx="1887991" cy="177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4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56AE-6C56-41A7-AB65-FD11CED7B9EE}"/>
              </a:ext>
            </a:extLst>
          </p:cNvPr>
          <p:cNvSpPr>
            <a:spLocks noGrp="1"/>
          </p:cNvSpPr>
          <p:nvPr>
            <p:ph type="title"/>
          </p:nvPr>
        </p:nvSpPr>
        <p:spPr/>
        <p:txBody>
          <a:bodyPr/>
          <a:lstStyle/>
          <a:p>
            <a:r>
              <a:rPr lang="en-US" dirty="0"/>
              <a:t>EDA: Word clouds on </a:t>
            </a:r>
            <a:r>
              <a:rPr lang="en-US" dirty="0" err="1"/>
              <a:t>nvidia</a:t>
            </a:r>
            <a:r>
              <a:rPr lang="en-US" dirty="0"/>
              <a:t> and </a:t>
            </a:r>
            <a:r>
              <a:rPr lang="en-US" dirty="0" err="1"/>
              <a:t>amd’s</a:t>
            </a:r>
            <a:r>
              <a:rPr lang="en-US" dirty="0"/>
              <a:t> comments</a:t>
            </a:r>
            <a:endParaRPr lang="en-SG" dirty="0"/>
          </a:p>
        </p:txBody>
      </p:sp>
      <p:pic>
        <p:nvPicPr>
          <p:cNvPr id="5" name="Picture 4">
            <a:extLst>
              <a:ext uri="{FF2B5EF4-FFF2-40B4-BE49-F238E27FC236}">
                <a16:creationId xmlns:a16="http://schemas.microsoft.com/office/drawing/2014/main" id="{00EBC93D-397A-4E0F-8632-B221248758E2}"/>
              </a:ext>
            </a:extLst>
          </p:cNvPr>
          <p:cNvPicPr>
            <a:picLocks noChangeAspect="1"/>
          </p:cNvPicPr>
          <p:nvPr/>
        </p:nvPicPr>
        <p:blipFill>
          <a:blip r:embed="rId2"/>
          <a:stretch>
            <a:fillRect/>
          </a:stretch>
        </p:blipFill>
        <p:spPr>
          <a:xfrm>
            <a:off x="946846" y="2304840"/>
            <a:ext cx="5147566" cy="3643783"/>
          </a:xfrm>
          <a:prstGeom prst="rect">
            <a:avLst/>
          </a:prstGeom>
        </p:spPr>
      </p:pic>
      <p:pic>
        <p:nvPicPr>
          <p:cNvPr id="7" name="Picture 6">
            <a:extLst>
              <a:ext uri="{FF2B5EF4-FFF2-40B4-BE49-F238E27FC236}">
                <a16:creationId xmlns:a16="http://schemas.microsoft.com/office/drawing/2014/main" id="{D7C0AA43-F787-4897-A894-B68C3448973D}"/>
              </a:ext>
            </a:extLst>
          </p:cNvPr>
          <p:cNvPicPr>
            <a:picLocks noChangeAspect="1"/>
          </p:cNvPicPr>
          <p:nvPr/>
        </p:nvPicPr>
        <p:blipFill>
          <a:blip r:embed="rId3"/>
          <a:stretch>
            <a:fillRect/>
          </a:stretch>
        </p:blipFill>
        <p:spPr>
          <a:xfrm>
            <a:off x="6590429" y="2278419"/>
            <a:ext cx="5147566" cy="3696623"/>
          </a:xfrm>
          <a:prstGeom prst="rect">
            <a:avLst/>
          </a:prstGeom>
        </p:spPr>
      </p:pic>
      <p:sp>
        <p:nvSpPr>
          <p:cNvPr id="8" name="TextBox 7">
            <a:extLst>
              <a:ext uri="{FF2B5EF4-FFF2-40B4-BE49-F238E27FC236}">
                <a16:creationId xmlns:a16="http://schemas.microsoft.com/office/drawing/2014/main" id="{82E76806-F659-4E7A-8305-42440E85FBE2}"/>
              </a:ext>
            </a:extLst>
          </p:cNvPr>
          <p:cNvSpPr txBox="1"/>
          <p:nvPr/>
        </p:nvSpPr>
        <p:spPr>
          <a:xfrm>
            <a:off x="2375117" y="1935508"/>
            <a:ext cx="2291024" cy="369332"/>
          </a:xfrm>
          <a:prstGeom prst="rect">
            <a:avLst/>
          </a:prstGeom>
          <a:noFill/>
        </p:spPr>
        <p:txBody>
          <a:bodyPr wrap="square" rtlCol="0">
            <a:spAutoFit/>
          </a:bodyPr>
          <a:lstStyle/>
          <a:p>
            <a:r>
              <a:rPr lang="en-US" dirty="0"/>
              <a:t>r/AMD’s word cloud</a:t>
            </a:r>
            <a:endParaRPr lang="en-SG" dirty="0"/>
          </a:p>
        </p:txBody>
      </p:sp>
      <p:sp>
        <p:nvSpPr>
          <p:cNvPr id="9" name="TextBox 8">
            <a:extLst>
              <a:ext uri="{FF2B5EF4-FFF2-40B4-BE49-F238E27FC236}">
                <a16:creationId xmlns:a16="http://schemas.microsoft.com/office/drawing/2014/main" id="{C1A307B0-9444-4D01-ABED-E3E3C648351A}"/>
              </a:ext>
            </a:extLst>
          </p:cNvPr>
          <p:cNvSpPr txBox="1"/>
          <p:nvPr/>
        </p:nvSpPr>
        <p:spPr>
          <a:xfrm>
            <a:off x="8018700" y="1935508"/>
            <a:ext cx="2291024" cy="369332"/>
          </a:xfrm>
          <a:prstGeom prst="rect">
            <a:avLst/>
          </a:prstGeom>
          <a:noFill/>
        </p:spPr>
        <p:txBody>
          <a:bodyPr wrap="square" rtlCol="0">
            <a:spAutoFit/>
          </a:bodyPr>
          <a:lstStyle/>
          <a:p>
            <a:r>
              <a:rPr lang="en-US" dirty="0"/>
              <a:t>r/Nvidia’s word cloud</a:t>
            </a:r>
            <a:endParaRPr lang="en-SG" dirty="0"/>
          </a:p>
        </p:txBody>
      </p:sp>
    </p:spTree>
    <p:extLst>
      <p:ext uri="{BB962C8B-B14F-4D97-AF65-F5344CB8AC3E}">
        <p14:creationId xmlns:p14="http://schemas.microsoft.com/office/powerpoint/2010/main" val="55302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52F-DF12-4E99-A823-9F0237B71D87}"/>
              </a:ext>
            </a:extLst>
          </p:cNvPr>
          <p:cNvSpPr>
            <a:spLocks noGrp="1"/>
          </p:cNvSpPr>
          <p:nvPr>
            <p:ph type="title"/>
          </p:nvPr>
        </p:nvSpPr>
        <p:spPr/>
        <p:txBody>
          <a:bodyPr/>
          <a:lstStyle/>
          <a:p>
            <a:r>
              <a:rPr lang="en-US" dirty="0"/>
              <a:t>Prepare the data for modeling</a:t>
            </a:r>
            <a:endParaRPr lang="en-SG" dirty="0"/>
          </a:p>
        </p:txBody>
      </p:sp>
      <p:pic>
        <p:nvPicPr>
          <p:cNvPr id="5" name="Content Placeholder 4">
            <a:extLst>
              <a:ext uri="{FF2B5EF4-FFF2-40B4-BE49-F238E27FC236}">
                <a16:creationId xmlns:a16="http://schemas.microsoft.com/office/drawing/2014/main" id="{9A9FE24D-FEC0-4D50-86A7-93BBDB941384}"/>
              </a:ext>
            </a:extLst>
          </p:cNvPr>
          <p:cNvPicPr>
            <a:picLocks noGrp="1" noChangeAspect="1"/>
          </p:cNvPicPr>
          <p:nvPr>
            <p:ph idx="1"/>
          </p:nvPr>
        </p:nvPicPr>
        <p:blipFill>
          <a:blip r:embed="rId2"/>
          <a:stretch>
            <a:fillRect/>
          </a:stretch>
        </p:blipFill>
        <p:spPr>
          <a:xfrm>
            <a:off x="2813050" y="1763712"/>
            <a:ext cx="5667375" cy="666750"/>
          </a:xfrm>
        </p:spPr>
      </p:pic>
      <p:pic>
        <p:nvPicPr>
          <p:cNvPr id="7" name="Picture 6">
            <a:extLst>
              <a:ext uri="{FF2B5EF4-FFF2-40B4-BE49-F238E27FC236}">
                <a16:creationId xmlns:a16="http://schemas.microsoft.com/office/drawing/2014/main" id="{576C70EE-00C2-4509-A89E-2812EDF9C4AB}"/>
              </a:ext>
            </a:extLst>
          </p:cNvPr>
          <p:cNvPicPr>
            <a:picLocks noChangeAspect="1"/>
          </p:cNvPicPr>
          <p:nvPr/>
        </p:nvPicPr>
        <p:blipFill>
          <a:blip r:embed="rId3"/>
          <a:stretch>
            <a:fillRect/>
          </a:stretch>
        </p:blipFill>
        <p:spPr>
          <a:xfrm>
            <a:off x="1900586" y="2789433"/>
            <a:ext cx="9010650" cy="1438275"/>
          </a:xfrm>
          <a:prstGeom prst="rect">
            <a:avLst/>
          </a:prstGeom>
        </p:spPr>
      </p:pic>
      <p:pic>
        <p:nvPicPr>
          <p:cNvPr id="9" name="Picture 8">
            <a:extLst>
              <a:ext uri="{FF2B5EF4-FFF2-40B4-BE49-F238E27FC236}">
                <a16:creationId xmlns:a16="http://schemas.microsoft.com/office/drawing/2014/main" id="{54FD68A6-0852-49AC-AE7A-B673B47615F6}"/>
              </a:ext>
            </a:extLst>
          </p:cNvPr>
          <p:cNvPicPr>
            <a:picLocks noChangeAspect="1"/>
          </p:cNvPicPr>
          <p:nvPr/>
        </p:nvPicPr>
        <p:blipFill>
          <a:blip r:embed="rId4"/>
          <a:stretch>
            <a:fillRect/>
          </a:stretch>
        </p:blipFill>
        <p:spPr>
          <a:xfrm>
            <a:off x="3245391" y="4631452"/>
            <a:ext cx="4762500" cy="2076450"/>
          </a:xfrm>
          <a:prstGeom prst="rect">
            <a:avLst/>
          </a:prstGeom>
        </p:spPr>
      </p:pic>
      <p:cxnSp>
        <p:nvCxnSpPr>
          <p:cNvPr id="10" name="Straight Arrow Connector 9">
            <a:extLst>
              <a:ext uri="{FF2B5EF4-FFF2-40B4-BE49-F238E27FC236}">
                <a16:creationId xmlns:a16="http://schemas.microsoft.com/office/drawing/2014/main" id="{C3821CC1-C29B-4C0C-842D-9F3168496AB0}"/>
              </a:ext>
            </a:extLst>
          </p:cNvPr>
          <p:cNvCxnSpPr>
            <a:cxnSpLocks/>
          </p:cNvCxnSpPr>
          <p:nvPr/>
        </p:nvCxnSpPr>
        <p:spPr>
          <a:xfrm>
            <a:off x="5242227" y="4228523"/>
            <a:ext cx="0" cy="4029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F5B3FEB-059B-4D19-9504-C4E0FBD4C984}"/>
              </a:ext>
            </a:extLst>
          </p:cNvPr>
          <p:cNvCxnSpPr>
            <a:cxnSpLocks/>
          </p:cNvCxnSpPr>
          <p:nvPr/>
        </p:nvCxnSpPr>
        <p:spPr>
          <a:xfrm>
            <a:off x="5219572" y="2430462"/>
            <a:ext cx="0" cy="359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C2D9959-BC7B-47CB-943B-B3DE595E4974}"/>
              </a:ext>
            </a:extLst>
          </p:cNvPr>
          <p:cNvSpPr txBox="1"/>
          <p:nvPr/>
        </p:nvSpPr>
        <p:spPr>
          <a:xfrm>
            <a:off x="652655" y="1784131"/>
            <a:ext cx="1929772" cy="646331"/>
          </a:xfrm>
          <a:prstGeom prst="rect">
            <a:avLst/>
          </a:prstGeom>
          <a:noFill/>
          <a:ln>
            <a:solidFill>
              <a:schemeClr val="bg1"/>
            </a:solidFill>
          </a:ln>
        </p:spPr>
        <p:txBody>
          <a:bodyPr wrap="square" rtlCol="0">
            <a:spAutoFit/>
          </a:bodyPr>
          <a:lstStyle/>
          <a:p>
            <a:r>
              <a:rPr lang="en-US" dirty="0"/>
              <a:t>Create the bag of words</a:t>
            </a:r>
            <a:endParaRPr lang="en-SG" dirty="0"/>
          </a:p>
        </p:txBody>
      </p:sp>
      <p:sp>
        <p:nvSpPr>
          <p:cNvPr id="16" name="TextBox 15">
            <a:extLst>
              <a:ext uri="{FF2B5EF4-FFF2-40B4-BE49-F238E27FC236}">
                <a16:creationId xmlns:a16="http://schemas.microsoft.com/office/drawing/2014/main" id="{2C37E292-78BF-4D24-BDD4-8BCB4EC36905}"/>
              </a:ext>
            </a:extLst>
          </p:cNvPr>
          <p:cNvSpPr txBox="1"/>
          <p:nvPr/>
        </p:nvSpPr>
        <p:spPr>
          <a:xfrm>
            <a:off x="279765" y="2750380"/>
            <a:ext cx="1445775" cy="1477328"/>
          </a:xfrm>
          <a:prstGeom prst="rect">
            <a:avLst/>
          </a:prstGeom>
          <a:noFill/>
          <a:ln>
            <a:solidFill>
              <a:schemeClr val="bg1"/>
            </a:solidFill>
          </a:ln>
        </p:spPr>
        <p:txBody>
          <a:bodyPr wrap="square" rtlCol="0">
            <a:spAutoFit/>
          </a:bodyPr>
          <a:lstStyle/>
          <a:p>
            <a:r>
              <a:rPr lang="en-US" dirty="0"/>
              <a:t>Using Genism’s bigram and  trigram </a:t>
            </a:r>
            <a:r>
              <a:rPr lang="en-US" dirty="0" err="1"/>
              <a:t>Phraser</a:t>
            </a:r>
            <a:endParaRPr lang="en-SG" dirty="0"/>
          </a:p>
        </p:txBody>
      </p:sp>
      <p:sp>
        <p:nvSpPr>
          <p:cNvPr id="17" name="TextBox 16">
            <a:extLst>
              <a:ext uri="{FF2B5EF4-FFF2-40B4-BE49-F238E27FC236}">
                <a16:creationId xmlns:a16="http://schemas.microsoft.com/office/drawing/2014/main" id="{B012ADF9-814D-4C29-92F7-ADE9327C9447}"/>
              </a:ext>
            </a:extLst>
          </p:cNvPr>
          <p:cNvSpPr txBox="1"/>
          <p:nvPr/>
        </p:nvSpPr>
        <p:spPr>
          <a:xfrm>
            <a:off x="1589087" y="4921683"/>
            <a:ext cx="1445775" cy="923330"/>
          </a:xfrm>
          <a:prstGeom prst="rect">
            <a:avLst/>
          </a:prstGeom>
          <a:noFill/>
          <a:ln>
            <a:solidFill>
              <a:schemeClr val="bg1"/>
            </a:solidFill>
          </a:ln>
        </p:spPr>
        <p:txBody>
          <a:bodyPr wrap="square" rtlCol="0">
            <a:spAutoFit/>
          </a:bodyPr>
          <a:lstStyle/>
          <a:p>
            <a:r>
              <a:rPr lang="en-US" dirty="0"/>
              <a:t>Create the bigrams and trigrams</a:t>
            </a:r>
            <a:endParaRPr lang="en-SG" dirty="0"/>
          </a:p>
        </p:txBody>
      </p:sp>
    </p:spTree>
    <p:extLst>
      <p:ext uri="{BB962C8B-B14F-4D97-AF65-F5344CB8AC3E}">
        <p14:creationId xmlns:p14="http://schemas.microsoft.com/office/powerpoint/2010/main" val="137192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0785-4E4E-453A-907B-0A6599A749CA}"/>
              </a:ext>
            </a:extLst>
          </p:cNvPr>
          <p:cNvSpPr>
            <a:spLocks noGrp="1"/>
          </p:cNvSpPr>
          <p:nvPr>
            <p:ph type="title"/>
          </p:nvPr>
        </p:nvSpPr>
        <p:spPr>
          <a:xfrm>
            <a:off x="1141412" y="618518"/>
            <a:ext cx="11050587" cy="1478570"/>
          </a:xfrm>
        </p:spPr>
        <p:txBody>
          <a:bodyPr/>
          <a:lstStyle/>
          <a:p>
            <a:r>
              <a:rPr lang="en-US" dirty="0"/>
              <a:t>AMD: comparing LDA model and </a:t>
            </a:r>
            <a:r>
              <a:rPr lang="en-US" dirty="0" err="1"/>
              <a:t>lda</a:t>
            </a:r>
            <a:r>
              <a:rPr lang="en-US" dirty="0"/>
              <a:t> mallet results</a:t>
            </a:r>
            <a:endParaRPr lang="en-SG" dirty="0"/>
          </a:p>
        </p:txBody>
      </p:sp>
      <p:pic>
        <p:nvPicPr>
          <p:cNvPr id="5" name="Picture 4">
            <a:extLst>
              <a:ext uri="{FF2B5EF4-FFF2-40B4-BE49-F238E27FC236}">
                <a16:creationId xmlns:a16="http://schemas.microsoft.com/office/drawing/2014/main" id="{1343000F-D97C-4C09-B1CA-2D641E9EA2A6}"/>
              </a:ext>
            </a:extLst>
          </p:cNvPr>
          <p:cNvPicPr>
            <a:picLocks noChangeAspect="1"/>
          </p:cNvPicPr>
          <p:nvPr/>
        </p:nvPicPr>
        <p:blipFill>
          <a:blip r:embed="rId3"/>
          <a:stretch>
            <a:fillRect/>
          </a:stretch>
        </p:blipFill>
        <p:spPr>
          <a:xfrm>
            <a:off x="5598240" y="3190293"/>
            <a:ext cx="6000750" cy="3286125"/>
          </a:xfrm>
          <a:prstGeom prst="rect">
            <a:avLst/>
          </a:prstGeom>
        </p:spPr>
      </p:pic>
      <p:pic>
        <p:nvPicPr>
          <p:cNvPr id="7" name="Picture 6">
            <a:extLst>
              <a:ext uri="{FF2B5EF4-FFF2-40B4-BE49-F238E27FC236}">
                <a16:creationId xmlns:a16="http://schemas.microsoft.com/office/drawing/2014/main" id="{CBB560A3-5C01-46B1-BF3B-9CD3DC7F3A3D}"/>
              </a:ext>
            </a:extLst>
          </p:cNvPr>
          <p:cNvPicPr>
            <a:picLocks noChangeAspect="1"/>
          </p:cNvPicPr>
          <p:nvPr/>
        </p:nvPicPr>
        <p:blipFill>
          <a:blip r:embed="rId4"/>
          <a:stretch>
            <a:fillRect/>
          </a:stretch>
        </p:blipFill>
        <p:spPr>
          <a:xfrm>
            <a:off x="1141412" y="2473154"/>
            <a:ext cx="4333875" cy="1000125"/>
          </a:xfrm>
          <a:prstGeom prst="rect">
            <a:avLst/>
          </a:prstGeom>
        </p:spPr>
      </p:pic>
      <p:sp>
        <p:nvSpPr>
          <p:cNvPr id="8" name="Rectangle 7">
            <a:extLst>
              <a:ext uri="{FF2B5EF4-FFF2-40B4-BE49-F238E27FC236}">
                <a16:creationId xmlns:a16="http://schemas.microsoft.com/office/drawing/2014/main" id="{0FC01D3F-2A92-4AAF-87FF-5319B9474B65}"/>
              </a:ext>
            </a:extLst>
          </p:cNvPr>
          <p:cNvSpPr/>
          <p:nvPr/>
        </p:nvSpPr>
        <p:spPr>
          <a:xfrm>
            <a:off x="1141411" y="3225587"/>
            <a:ext cx="4333875"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383386A0-9F83-4425-86B5-5CBFF4AB6624}"/>
              </a:ext>
            </a:extLst>
          </p:cNvPr>
          <p:cNvSpPr txBox="1"/>
          <p:nvPr/>
        </p:nvSpPr>
        <p:spPr>
          <a:xfrm>
            <a:off x="1141412" y="1969400"/>
            <a:ext cx="1567543" cy="584775"/>
          </a:xfrm>
          <a:prstGeom prst="rect">
            <a:avLst/>
          </a:prstGeom>
          <a:noFill/>
        </p:spPr>
        <p:txBody>
          <a:bodyPr wrap="square" rtlCol="0">
            <a:spAutoFit/>
          </a:bodyPr>
          <a:lstStyle/>
          <a:p>
            <a:r>
              <a:rPr lang="en-US" sz="3200" dirty="0"/>
              <a:t>LDA</a:t>
            </a:r>
            <a:endParaRPr lang="en-SG" sz="3200" dirty="0"/>
          </a:p>
        </p:txBody>
      </p:sp>
      <p:pic>
        <p:nvPicPr>
          <p:cNvPr id="11" name="Picture 10">
            <a:extLst>
              <a:ext uri="{FF2B5EF4-FFF2-40B4-BE49-F238E27FC236}">
                <a16:creationId xmlns:a16="http://schemas.microsoft.com/office/drawing/2014/main" id="{C957DE43-7A3E-4F12-BAE3-361E8DD373D4}"/>
              </a:ext>
            </a:extLst>
          </p:cNvPr>
          <p:cNvPicPr>
            <a:picLocks noChangeAspect="1"/>
          </p:cNvPicPr>
          <p:nvPr/>
        </p:nvPicPr>
        <p:blipFill>
          <a:blip r:embed="rId5"/>
          <a:stretch>
            <a:fillRect/>
          </a:stretch>
        </p:blipFill>
        <p:spPr>
          <a:xfrm>
            <a:off x="1264364" y="4419018"/>
            <a:ext cx="1866900" cy="2057400"/>
          </a:xfrm>
          <a:prstGeom prst="rect">
            <a:avLst/>
          </a:prstGeom>
        </p:spPr>
      </p:pic>
      <p:sp>
        <p:nvSpPr>
          <p:cNvPr id="12" name="TextBox 11">
            <a:extLst>
              <a:ext uri="{FF2B5EF4-FFF2-40B4-BE49-F238E27FC236}">
                <a16:creationId xmlns:a16="http://schemas.microsoft.com/office/drawing/2014/main" id="{EE5EF2BE-064B-42C1-9643-91FA2B7EA133}"/>
              </a:ext>
            </a:extLst>
          </p:cNvPr>
          <p:cNvSpPr txBox="1"/>
          <p:nvPr/>
        </p:nvSpPr>
        <p:spPr>
          <a:xfrm>
            <a:off x="1202887" y="3832872"/>
            <a:ext cx="1989853" cy="584775"/>
          </a:xfrm>
          <a:prstGeom prst="rect">
            <a:avLst/>
          </a:prstGeom>
          <a:noFill/>
        </p:spPr>
        <p:txBody>
          <a:bodyPr wrap="square" rtlCol="0">
            <a:spAutoFit/>
          </a:bodyPr>
          <a:lstStyle/>
          <a:p>
            <a:r>
              <a:rPr lang="en-US" sz="3200" dirty="0"/>
              <a:t>LDA Mallet</a:t>
            </a:r>
            <a:endParaRPr lang="en-SG" sz="3200" dirty="0"/>
          </a:p>
        </p:txBody>
      </p:sp>
      <p:sp>
        <p:nvSpPr>
          <p:cNvPr id="13" name="Rectangle 12">
            <a:extLst>
              <a:ext uri="{FF2B5EF4-FFF2-40B4-BE49-F238E27FC236}">
                <a16:creationId xmlns:a16="http://schemas.microsoft.com/office/drawing/2014/main" id="{6C7D2A7F-B47F-4DEE-A70E-3D606B2ADDC6}"/>
              </a:ext>
            </a:extLst>
          </p:cNvPr>
          <p:cNvSpPr/>
          <p:nvPr/>
        </p:nvSpPr>
        <p:spPr>
          <a:xfrm>
            <a:off x="1295101" y="6228726"/>
            <a:ext cx="1866901"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75F92A59-A489-4119-9159-64584E57FAD4}"/>
              </a:ext>
            </a:extLst>
          </p:cNvPr>
          <p:cNvSpPr txBox="1"/>
          <p:nvPr/>
        </p:nvSpPr>
        <p:spPr>
          <a:xfrm>
            <a:off x="5598240" y="2554175"/>
            <a:ext cx="3112127" cy="584775"/>
          </a:xfrm>
          <a:prstGeom prst="rect">
            <a:avLst/>
          </a:prstGeom>
          <a:noFill/>
        </p:spPr>
        <p:txBody>
          <a:bodyPr wrap="square" rtlCol="0">
            <a:spAutoFit/>
          </a:bodyPr>
          <a:lstStyle/>
          <a:p>
            <a:r>
              <a:rPr lang="en-US" sz="3200" dirty="0"/>
              <a:t>LDA Topics</a:t>
            </a:r>
            <a:endParaRPr lang="en-SG" sz="3200" dirty="0"/>
          </a:p>
        </p:txBody>
      </p:sp>
    </p:spTree>
    <p:extLst>
      <p:ext uri="{BB962C8B-B14F-4D97-AF65-F5344CB8AC3E}">
        <p14:creationId xmlns:p14="http://schemas.microsoft.com/office/powerpoint/2010/main" val="398768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A15732-2084-42B8-9AB1-9712A856216C}"/>
              </a:ext>
            </a:extLst>
          </p:cNvPr>
          <p:cNvSpPr>
            <a:spLocks noGrp="1"/>
          </p:cNvSpPr>
          <p:nvPr>
            <p:ph type="title"/>
          </p:nvPr>
        </p:nvSpPr>
        <p:spPr>
          <a:xfrm>
            <a:off x="1141413" y="618518"/>
            <a:ext cx="4459286" cy="1478570"/>
          </a:xfrm>
        </p:spPr>
        <p:txBody>
          <a:bodyPr>
            <a:normAutofit/>
          </a:bodyPr>
          <a:lstStyle/>
          <a:p>
            <a:r>
              <a:rPr lang="en-US" sz="3200" dirty="0"/>
              <a:t>AMD LDA Mallet: Choosing the best k topic</a:t>
            </a:r>
            <a:endParaRPr lang="en-SG" sz="3200" dirty="0"/>
          </a:p>
        </p:txBody>
      </p:sp>
      <p:sp>
        <p:nvSpPr>
          <p:cNvPr id="3" name="Content Placeholder 2">
            <a:extLst>
              <a:ext uri="{FF2B5EF4-FFF2-40B4-BE49-F238E27FC236}">
                <a16:creationId xmlns:a16="http://schemas.microsoft.com/office/drawing/2014/main" id="{D0F0AE93-6B33-4714-8B95-B8CCEC8EE1A5}"/>
              </a:ext>
            </a:extLst>
          </p:cNvPr>
          <p:cNvSpPr>
            <a:spLocks noGrp="1"/>
          </p:cNvSpPr>
          <p:nvPr>
            <p:ph idx="1"/>
          </p:nvPr>
        </p:nvSpPr>
        <p:spPr>
          <a:xfrm>
            <a:off x="1141412" y="2249487"/>
            <a:ext cx="4459287" cy="3965046"/>
          </a:xfrm>
        </p:spPr>
        <p:txBody>
          <a:bodyPr>
            <a:normAutofit/>
          </a:bodyPr>
          <a:lstStyle/>
          <a:p>
            <a:r>
              <a:rPr lang="en-US" sz="2000" dirty="0"/>
              <a:t>The trigrams data was trained on the LDA mallet model</a:t>
            </a:r>
          </a:p>
          <a:p>
            <a:r>
              <a:rPr lang="en-US" sz="2000" dirty="0"/>
              <a:t>7 topics was chosen as it had the highest coherence score</a:t>
            </a:r>
          </a:p>
          <a:p>
            <a:endParaRPr lang="en-SG" sz="2000" dirty="0"/>
          </a:p>
        </p:txBody>
      </p:sp>
      <p:pic>
        <p:nvPicPr>
          <p:cNvPr id="5" name="Picture 4" descr="Chart, line chart&#10;&#10;Description automatically generated">
            <a:extLst>
              <a:ext uri="{FF2B5EF4-FFF2-40B4-BE49-F238E27FC236}">
                <a16:creationId xmlns:a16="http://schemas.microsoft.com/office/drawing/2014/main" id="{2E50FEBD-3978-4110-835B-9BE741601B79}"/>
              </a:ext>
            </a:extLst>
          </p:cNvPr>
          <p:cNvPicPr>
            <a:picLocks noChangeAspect="1"/>
          </p:cNvPicPr>
          <p:nvPr/>
        </p:nvPicPr>
        <p:blipFill>
          <a:blip r:embed="rId4"/>
          <a:stretch>
            <a:fillRect/>
          </a:stretch>
        </p:blipFill>
        <p:spPr>
          <a:xfrm>
            <a:off x="6096000" y="1650056"/>
            <a:ext cx="5456279" cy="35329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 name="Oval 5">
            <a:extLst>
              <a:ext uri="{FF2B5EF4-FFF2-40B4-BE49-F238E27FC236}">
                <a16:creationId xmlns:a16="http://schemas.microsoft.com/office/drawing/2014/main" id="{455D2CB6-062B-4CA6-A480-87E0BB852786}"/>
              </a:ext>
            </a:extLst>
          </p:cNvPr>
          <p:cNvSpPr/>
          <p:nvPr/>
        </p:nvSpPr>
        <p:spPr>
          <a:xfrm>
            <a:off x="9395209" y="1816101"/>
            <a:ext cx="733530" cy="470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51700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232C-ED05-42B8-8D22-0D8E78916725}"/>
              </a:ext>
            </a:extLst>
          </p:cNvPr>
          <p:cNvSpPr>
            <a:spLocks noGrp="1"/>
          </p:cNvSpPr>
          <p:nvPr>
            <p:ph type="title"/>
          </p:nvPr>
        </p:nvSpPr>
        <p:spPr>
          <a:xfrm>
            <a:off x="1143001" y="176390"/>
            <a:ext cx="9905998" cy="1478570"/>
          </a:xfrm>
        </p:spPr>
        <p:txBody>
          <a:bodyPr/>
          <a:lstStyle/>
          <a:p>
            <a:r>
              <a:rPr lang="en-US" dirty="0"/>
              <a:t>AMD </a:t>
            </a:r>
            <a:r>
              <a:rPr lang="en-US" dirty="0" err="1"/>
              <a:t>lda</a:t>
            </a:r>
            <a:r>
              <a:rPr lang="en-US" dirty="0"/>
              <a:t> mallet: Word cloud of 7 topics</a:t>
            </a:r>
            <a:endParaRPr lang="en-SG" dirty="0"/>
          </a:p>
        </p:txBody>
      </p:sp>
      <p:pic>
        <p:nvPicPr>
          <p:cNvPr id="7" name="Picture 6">
            <a:extLst>
              <a:ext uri="{FF2B5EF4-FFF2-40B4-BE49-F238E27FC236}">
                <a16:creationId xmlns:a16="http://schemas.microsoft.com/office/drawing/2014/main" id="{56A6DF42-233F-4DA4-8885-3C052A227382}"/>
              </a:ext>
            </a:extLst>
          </p:cNvPr>
          <p:cNvPicPr>
            <a:picLocks noChangeAspect="1"/>
          </p:cNvPicPr>
          <p:nvPr/>
        </p:nvPicPr>
        <p:blipFill>
          <a:blip r:embed="rId3"/>
          <a:stretch>
            <a:fillRect/>
          </a:stretch>
        </p:blipFill>
        <p:spPr>
          <a:xfrm>
            <a:off x="1143001" y="1654959"/>
            <a:ext cx="5318089" cy="4588297"/>
          </a:xfrm>
          <a:prstGeom prst="rect">
            <a:avLst/>
          </a:prstGeom>
        </p:spPr>
      </p:pic>
      <p:pic>
        <p:nvPicPr>
          <p:cNvPr id="9" name="Picture 8">
            <a:extLst>
              <a:ext uri="{FF2B5EF4-FFF2-40B4-BE49-F238E27FC236}">
                <a16:creationId xmlns:a16="http://schemas.microsoft.com/office/drawing/2014/main" id="{926391D1-C69A-472D-8604-0B6FC6882424}"/>
              </a:ext>
            </a:extLst>
          </p:cNvPr>
          <p:cNvPicPr>
            <a:picLocks noChangeAspect="1"/>
          </p:cNvPicPr>
          <p:nvPr/>
        </p:nvPicPr>
        <p:blipFill rotWithShape="1">
          <a:blip r:embed="rId4"/>
          <a:srcRect l="5705" t="11110" r="17673" b="12054"/>
          <a:stretch/>
        </p:blipFill>
        <p:spPr>
          <a:xfrm>
            <a:off x="6461090" y="4384311"/>
            <a:ext cx="2080010" cy="1858945"/>
          </a:xfrm>
          <a:prstGeom prst="rect">
            <a:avLst/>
          </a:prstGeom>
        </p:spPr>
      </p:pic>
    </p:spTree>
    <p:extLst>
      <p:ext uri="{BB962C8B-B14F-4D97-AF65-F5344CB8AC3E}">
        <p14:creationId xmlns:p14="http://schemas.microsoft.com/office/powerpoint/2010/main" val="300497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86AB-AF18-4934-870E-6755A8BC2D26}"/>
              </a:ext>
            </a:extLst>
          </p:cNvPr>
          <p:cNvSpPr>
            <a:spLocks noGrp="1"/>
          </p:cNvSpPr>
          <p:nvPr>
            <p:ph type="title"/>
          </p:nvPr>
        </p:nvSpPr>
        <p:spPr/>
        <p:txBody>
          <a:bodyPr/>
          <a:lstStyle/>
          <a:p>
            <a:r>
              <a:rPr lang="en-US" dirty="0"/>
              <a:t>AMD: Distribution of documents by their topics</a:t>
            </a:r>
            <a:endParaRPr lang="en-SG" dirty="0"/>
          </a:p>
        </p:txBody>
      </p:sp>
      <p:pic>
        <p:nvPicPr>
          <p:cNvPr id="5" name="Picture 4">
            <a:extLst>
              <a:ext uri="{FF2B5EF4-FFF2-40B4-BE49-F238E27FC236}">
                <a16:creationId xmlns:a16="http://schemas.microsoft.com/office/drawing/2014/main" id="{26D912B0-27D8-4511-95F4-A8E1D33B30CB}"/>
              </a:ext>
            </a:extLst>
          </p:cNvPr>
          <p:cNvPicPr>
            <a:picLocks noChangeAspect="1"/>
          </p:cNvPicPr>
          <p:nvPr/>
        </p:nvPicPr>
        <p:blipFill>
          <a:blip r:embed="rId3"/>
          <a:stretch>
            <a:fillRect/>
          </a:stretch>
        </p:blipFill>
        <p:spPr>
          <a:xfrm>
            <a:off x="2393949" y="1918293"/>
            <a:ext cx="7400925" cy="4629150"/>
          </a:xfrm>
          <a:prstGeom prst="rect">
            <a:avLst/>
          </a:prstGeom>
        </p:spPr>
      </p:pic>
    </p:spTree>
    <p:extLst>
      <p:ext uri="{BB962C8B-B14F-4D97-AF65-F5344CB8AC3E}">
        <p14:creationId xmlns:p14="http://schemas.microsoft.com/office/powerpoint/2010/main" val="7353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956-07E9-4A34-B4B1-BC067D0D4D93}"/>
              </a:ext>
            </a:extLst>
          </p:cNvPr>
          <p:cNvSpPr>
            <a:spLocks noGrp="1"/>
          </p:cNvSpPr>
          <p:nvPr>
            <p:ph type="title"/>
          </p:nvPr>
        </p:nvSpPr>
        <p:spPr>
          <a:xfrm>
            <a:off x="1141413" y="0"/>
            <a:ext cx="9905998" cy="1478570"/>
          </a:xfrm>
        </p:spPr>
        <p:txBody>
          <a:bodyPr/>
          <a:lstStyle/>
          <a:p>
            <a:r>
              <a:rPr lang="en-US" dirty="0"/>
              <a:t>AMD: Most representative documents for topic 4 and 6</a:t>
            </a:r>
            <a:endParaRPr lang="en-SG" dirty="0"/>
          </a:p>
        </p:txBody>
      </p:sp>
      <p:pic>
        <p:nvPicPr>
          <p:cNvPr id="4" name="Picture 3">
            <a:extLst>
              <a:ext uri="{FF2B5EF4-FFF2-40B4-BE49-F238E27FC236}">
                <a16:creationId xmlns:a16="http://schemas.microsoft.com/office/drawing/2014/main" id="{CE83A19F-7A94-419B-9167-06D2A3E8E845}"/>
              </a:ext>
            </a:extLst>
          </p:cNvPr>
          <p:cNvPicPr>
            <a:picLocks noChangeAspect="1"/>
          </p:cNvPicPr>
          <p:nvPr/>
        </p:nvPicPr>
        <p:blipFill>
          <a:blip r:embed="rId3"/>
          <a:stretch>
            <a:fillRect/>
          </a:stretch>
        </p:blipFill>
        <p:spPr>
          <a:xfrm>
            <a:off x="421241" y="2095020"/>
            <a:ext cx="11221786" cy="1141340"/>
          </a:xfrm>
          <a:prstGeom prst="rect">
            <a:avLst/>
          </a:prstGeom>
        </p:spPr>
      </p:pic>
      <p:pic>
        <p:nvPicPr>
          <p:cNvPr id="8" name="Picture 7">
            <a:extLst>
              <a:ext uri="{FF2B5EF4-FFF2-40B4-BE49-F238E27FC236}">
                <a16:creationId xmlns:a16="http://schemas.microsoft.com/office/drawing/2014/main" id="{93DF6F88-E8E3-4026-B35C-A95C225EF1C8}"/>
              </a:ext>
            </a:extLst>
          </p:cNvPr>
          <p:cNvPicPr>
            <a:picLocks noChangeAspect="1"/>
          </p:cNvPicPr>
          <p:nvPr/>
        </p:nvPicPr>
        <p:blipFill>
          <a:blip r:embed="rId4"/>
          <a:stretch>
            <a:fillRect/>
          </a:stretch>
        </p:blipFill>
        <p:spPr>
          <a:xfrm>
            <a:off x="421241" y="3416157"/>
            <a:ext cx="11221786" cy="1317772"/>
          </a:xfrm>
          <a:prstGeom prst="rect">
            <a:avLst/>
          </a:prstGeom>
        </p:spPr>
      </p:pic>
    </p:spTree>
    <p:extLst>
      <p:ext uri="{BB962C8B-B14F-4D97-AF65-F5344CB8AC3E}">
        <p14:creationId xmlns:p14="http://schemas.microsoft.com/office/powerpoint/2010/main" val="340085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1890-B1E0-4A42-BD13-55E1ED5EF006}"/>
              </a:ext>
            </a:extLst>
          </p:cNvPr>
          <p:cNvSpPr>
            <a:spLocks noGrp="1"/>
          </p:cNvSpPr>
          <p:nvPr>
            <p:ph type="title"/>
          </p:nvPr>
        </p:nvSpPr>
        <p:spPr/>
        <p:txBody>
          <a:bodyPr/>
          <a:lstStyle/>
          <a:p>
            <a:r>
              <a:rPr lang="en-US" dirty="0" err="1"/>
              <a:t>Amd</a:t>
            </a:r>
            <a:r>
              <a:rPr lang="en-US" dirty="0"/>
              <a:t>: </a:t>
            </a:r>
            <a:r>
              <a:rPr lang="en-US" dirty="0" err="1"/>
              <a:t>pyldavis</a:t>
            </a:r>
            <a:endParaRPr lang="en-SG" dirty="0"/>
          </a:p>
        </p:txBody>
      </p:sp>
      <p:pic>
        <p:nvPicPr>
          <p:cNvPr id="8" name="Picture 7">
            <a:extLst>
              <a:ext uri="{FF2B5EF4-FFF2-40B4-BE49-F238E27FC236}">
                <a16:creationId xmlns:a16="http://schemas.microsoft.com/office/drawing/2014/main" id="{3ED809D4-1DAA-4DEE-81D1-98C89525A7A9}"/>
              </a:ext>
            </a:extLst>
          </p:cNvPr>
          <p:cNvPicPr>
            <a:picLocks noChangeAspect="1"/>
          </p:cNvPicPr>
          <p:nvPr/>
        </p:nvPicPr>
        <p:blipFill>
          <a:blip r:embed="rId3"/>
          <a:stretch>
            <a:fillRect/>
          </a:stretch>
        </p:blipFill>
        <p:spPr>
          <a:xfrm>
            <a:off x="1141413" y="1716592"/>
            <a:ext cx="7053344" cy="4522890"/>
          </a:xfrm>
          <a:prstGeom prst="rect">
            <a:avLst/>
          </a:prstGeom>
        </p:spPr>
      </p:pic>
    </p:spTree>
    <p:extLst>
      <p:ext uri="{BB962C8B-B14F-4D97-AF65-F5344CB8AC3E}">
        <p14:creationId xmlns:p14="http://schemas.microsoft.com/office/powerpoint/2010/main" val="318815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0785-4E4E-453A-907B-0A6599A749CA}"/>
              </a:ext>
            </a:extLst>
          </p:cNvPr>
          <p:cNvSpPr>
            <a:spLocks noGrp="1"/>
          </p:cNvSpPr>
          <p:nvPr>
            <p:ph type="title"/>
          </p:nvPr>
        </p:nvSpPr>
        <p:spPr>
          <a:xfrm>
            <a:off x="1141412" y="618518"/>
            <a:ext cx="11050587" cy="1478570"/>
          </a:xfrm>
        </p:spPr>
        <p:txBody>
          <a:bodyPr/>
          <a:lstStyle/>
          <a:p>
            <a:r>
              <a:rPr lang="en-US" dirty="0"/>
              <a:t>Nvidia comparing LDA model and </a:t>
            </a:r>
            <a:r>
              <a:rPr lang="en-US" dirty="0" err="1"/>
              <a:t>lda</a:t>
            </a:r>
            <a:r>
              <a:rPr lang="en-US" dirty="0"/>
              <a:t> mallet results</a:t>
            </a:r>
            <a:endParaRPr lang="en-SG" dirty="0"/>
          </a:p>
        </p:txBody>
      </p:sp>
      <p:sp>
        <p:nvSpPr>
          <p:cNvPr id="9" name="TextBox 8">
            <a:extLst>
              <a:ext uri="{FF2B5EF4-FFF2-40B4-BE49-F238E27FC236}">
                <a16:creationId xmlns:a16="http://schemas.microsoft.com/office/drawing/2014/main" id="{383386A0-9F83-4425-86B5-5CBFF4AB6624}"/>
              </a:ext>
            </a:extLst>
          </p:cNvPr>
          <p:cNvSpPr txBox="1"/>
          <p:nvPr/>
        </p:nvSpPr>
        <p:spPr>
          <a:xfrm>
            <a:off x="1141412" y="1969400"/>
            <a:ext cx="1567543" cy="584775"/>
          </a:xfrm>
          <a:prstGeom prst="rect">
            <a:avLst/>
          </a:prstGeom>
          <a:noFill/>
        </p:spPr>
        <p:txBody>
          <a:bodyPr wrap="square" rtlCol="0">
            <a:spAutoFit/>
          </a:bodyPr>
          <a:lstStyle/>
          <a:p>
            <a:r>
              <a:rPr lang="en-US" sz="3200" dirty="0"/>
              <a:t>LDA</a:t>
            </a:r>
            <a:endParaRPr lang="en-SG" sz="3200" dirty="0"/>
          </a:p>
        </p:txBody>
      </p:sp>
      <p:sp>
        <p:nvSpPr>
          <p:cNvPr id="12" name="TextBox 11">
            <a:extLst>
              <a:ext uri="{FF2B5EF4-FFF2-40B4-BE49-F238E27FC236}">
                <a16:creationId xmlns:a16="http://schemas.microsoft.com/office/drawing/2014/main" id="{EE5EF2BE-064B-42C1-9643-91FA2B7EA133}"/>
              </a:ext>
            </a:extLst>
          </p:cNvPr>
          <p:cNvSpPr txBox="1"/>
          <p:nvPr/>
        </p:nvSpPr>
        <p:spPr>
          <a:xfrm>
            <a:off x="1202887" y="3832872"/>
            <a:ext cx="1989853" cy="584775"/>
          </a:xfrm>
          <a:prstGeom prst="rect">
            <a:avLst/>
          </a:prstGeom>
          <a:noFill/>
        </p:spPr>
        <p:txBody>
          <a:bodyPr wrap="square" rtlCol="0">
            <a:spAutoFit/>
          </a:bodyPr>
          <a:lstStyle/>
          <a:p>
            <a:r>
              <a:rPr lang="en-US" sz="3200" dirty="0"/>
              <a:t>LDA Mallet</a:t>
            </a:r>
            <a:endParaRPr lang="en-SG" sz="3200" dirty="0"/>
          </a:p>
        </p:txBody>
      </p:sp>
      <p:pic>
        <p:nvPicPr>
          <p:cNvPr id="4" name="Picture 3">
            <a:extLst>
              <a:ext uri="{FF2B5EF4-FFF2-40B4-BE49-F238E27FC236}">
                <a16:creationId xmlns:a16="http://schemas.microsoft.com/office/drawing/2014/main" id="{EFF92ADF-A169-4770-9FCC-045F9A256901}"/>
              </a:ext>
            </a:extLst>
          </p:cNvPr>
          <p:cNvPicPr>
            <a:picLocks noChangeAspect="1"/>
          </p:cNvPicPr>
          <p:nvPr/>
        </p:nvPicPr>
        <p:blipFill>
          <a:blip r:embed="rId3"/>
          <a:stretch>
            <a:fillRect/>
          </a:stretch>
        </p:blipFill>
        <p:spPr>
          <a:xfrm>
            <a:off x="1141411" y="2554175"/>
            <a:ext cx="3886200" cy="962025"/>
          </a:xfrm>
          <a:prstGeom prst="rect">
            <a:avLst/>
          </a:prstGeom>
        </p:spPr>
      </p:pic>
      <p:sp>
        <p:nvSpPr>
          <p:cNvPr id="8" name="Rectangle 7">
            <a:extLst>
              <a:ext uri="{FF2B5EF4-FFF2-40B4-BE49-F238E27FC236}">
                <a16:creationId xmlns:a16="http://schemas.microsoft.com/office/drawing/2014/main" id="{0FC01D3F-2A92-4AAF-87FF-5319B9474B65}"/>
              </a:ext>
            </a:extLst>
          </p:cNvPr>
          <p:cNvSpPr/>
          <p:nvPr/>
        </p:nvSpPr>
        <p:spPr>
          <a:xfrm>
            <a:off x="1141410" y="3161964"/>
            <a:ext cx="3788809" cy="267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A1A5C5C6-FB2B-4284-863A-AB230DE8B770}"/>
              </a:ext>
            </a:extLst>
          </p:cNvPr>
          <p:cNvPicPr>
            <a:picLocks noChangeAspect="1"/>
          </p:cNvPicPr>
          <p:nvPr/>
        </p:nvPicPr>
        <p:blipFill>
          <a:blip r:embed="rId4"/>
          <a:stretch>
            <a:fillRect/>
          </a:stretch>
        </p:blipFill>
        <p:spPr>
          <a:xfrm>
            <a:off x="1295101" y="4307705"/>
            <a:ext cx="1657350" cy="2352675"/>
          </a:xfrm>
          <a:prstGeom prst="rect">
            <a:avLst/>
          </a:prstGeom>
        </p:spPr>
      </p:pic>
      <p:sp>
        <p:nvSpPr>
          <p:cNvPr id="13" name="Rectangle 12">
            <a:extLst>
              <a:ext uri="{FF2B5EF4-FFF2-40B4-BE49-F238E27FC236}">
                <a16:creationId xmlns:a16="http://schemas.microsoft.com/office/drawing/2014/main" id="{6C7D2A7F-B47F-4DEE-A70E-3D606B2ADDC6}"/>
              </a:ext>
            </a:extLst>
          </p:cNvPr>
          <p:cNvSpPr/>
          <p:nvPr/>
        </p:nvSpPr>
        <p:spPr>
          <a:xfrm>
            <a:off x="1295101" y="4967894"/>
            <a:ext cx="1657350"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AEEAF297-BDEF-4CD3-9E55-A3686E1F32AA}"/>
              </a:ext>
            </a:extLst>
          </p:cNvPr>
          <p:cNvPicPr>
            <a:picLocks noChangeAspect="1"/>
          </p:cNvPicPr>
          <p:nvPr/>
        </p:nvPicPr>
        <p:blipFill>
          <a:blip r:embed="rId5"/>
          <a:stretch>
            <a:fillRect/>
          </a:stretch>
        </p:blipFill>
        <p:spPr>
          <a:xfrm>
            <a:off x="5780644" y="2554175"/>
            <a:ext cx="5400675" cy="3248025"/>
          </a:xfrm>
          <a:prstGeom prst="rect">
            <a:avLst/>
          </a:prstGeom>
        </p:spPr>
      </p:pic>
    </p:spTree>
    <p:extLst>
      <p:ext uri="{BB962C8B-B14F-4D97-AF65-F5344CB8AC3E}">
        <p14:creationId xmlns:p14="http://schemas.microsoft.com/office/powerpoint/2010/main" val="198187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5732-2084-42B8-9AB1-9712A856216C}"/>
              </a:ext>
            </a:extLst>
          </p:cNvPr>
          <p:cNvSpPr>
            <a:spLocks noGrp="1"/>
          </p:cNvSpPr>
          <p:nvPr>
            <p:ph type="title"/>
          </p:nvPr>
        </p:nvSpPr>
        <p:spPr>
          <a:xfrm>
            <a:off x="1141413" y="618518"/>
            <a:ext cx="4459286" cy="1478570"/>
          </a:xfrm>
        </p:spPr>
        <p:txBody>
          <a:bodyPr>
            <a:normAutofit/>
          </a:bodyPr>
          <a:lstStyle/>
          <a:p>
            <a:r>
              <a:rPr lang="en-US" sz="3200" dirty="0"/>
              <a:t>Nvidia LDA Mallet: Choosing the best k topic</a:t>
            </a:r>
            <a:endParaRPr lang="en-SG" sz="3200" dirty="0"/>
          </a:p>
        </p:txBody>
      </p:sp>
      <p:sp>
        <p:nvSpPr>
          <p:cNvPr id="3" name="Content Placeholder 2">
            <a:extLst>
              <a:ext uri="{FF2B5EF4-FFF2-40B4-BE49-F238E27FC236}">
                <a16:creationId xmlns:a16="http://schemas.microsoft.com/office/drawing/2014/main" id="{D0F0AE93-6B33-4714-8B95-B8CCEC8EE1A5}"/>
              </a:ext>
            </a:extLst>
          </p:cNvPr>
          <p:cNvSpPr>
            <a:spLocks noGrp="1"/>
          </p:cNvSpPr>
          <p:nvPr>
            <p:ph idx="1"/>
          </p:nvPr>
        </p:nvSpPr>
        <p:spPr>
          <a:xfrm>
            <a:off x="1141412" y="2249487"/>
            <a:ext cx="4459287" cy="3965046"/>
          </a:xfrm>
        </p:spPr>
        <p:txBody>
          <a:bodyPr>
            <a:normAutofit/>
          </a:bodyPr>
          <a:lstStyle/>
          <a:p>
            <a:r>
              <a:rPr lang="en-US" sz="2000" dirty="0"/>
              <a:t>The trigrams data was trained on the LDA mallet model</a:t>
            </a:r>
          </a:p>
          <a:p>
            <a:r>
              <a:rPr lang="en-US" sz="2000" dirty="0"/>
              <a:t>3 topics was chosen as it had the highest coherence score</a:t>
            </a:r>
          </a:p>
          <a:p>
            <a:endParaRPr lang="en-SG" sz="2000" dirty="0"/>
          </a:p>
        </p:txBody>
      </p:sp>
      <p:pic>
        <p:nvPicPr>
          <p:cNvPr id="7" name="Picture 6">
            <a:extLst>
              <a:ext uri="{FF2B5EF4-FFF2-40B4-BE49-F238E27FC236}">
                <a16:creationId xmlns:a16="http://schemas.microsoft.com/office/drawing/2014/main" id="{4574F572-B147-4EBE-A2CB-A18E474FB8C9}"/>
              </a:ext>
            </a:extLst>
          </p:cNvPr>
          <p:cNvPicPr>
            <a:picLocks noChangeAspect="1"/>
          </p:cNvPicPr>
          <p:nvPr/>
        </p:nvPicPr>
        <p:blipFill>
          <a:blip r:embed="rId2"/>
          <a:stretch>
            <a:fillRect/>
          </a:stretch>
        </p:blipFill>
        <p:spPr>
          <a:xfrm>
            <a:off x="5600699" y="767560"/>
            <a:ext cx="5877745" cy="3820058"/>
          </a:xfrm>
          <a:prstGeom prst="rect">
            <a:avLst/>
          </a:prstGeom>
        </p:spPr>
      </p:pic>
      <p:sp>
        <p:nvSpPr>
          <p:cNvPr id="6" name="Oval 5">
            <a:extLst>
              <a:ext uri="{FF2B5EF4-FFF2-40B4-BE49-F238E27FC236}">
                <a16:creationId xmlns:a16="http://schemas.microsoft.com/office/drawing/2014/main" id="{455D2CB6-062B-4CA6-A480-87E0BB852786}"/>
              </a:ext>
            </a:extLst>
          </p:cNvPr>
          <p:cNvSpPr/>
          <p:nvPr/>
        </p:nvSpPr>
        <p:spPr>
          <a:xfrm>
            <a:off x="7136121" y="1024249"/>
            <a:ext cx="733530" cy="470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8045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F124-B6D4-44B4-800C-E0EA727DF973}"/>
              </a:ext>
            </a:extLst>
          </p:cNvPr>
          <p:cNvSpPr>
            <a:spLocks noGrp="1"/>
          </p:cNvSpPr>
          <p:nvPr>
            <p:ph type="title"/>
          </p:nvPr>
        </p:nvSpPr>
        <p:spPr/>
        <p:txBody>
          <a:bodyPr/>
          <a:lstStyle/>
          <a:p>
            <a:r>
              <a:rPr lang="en-US" dirty="0"/>
              <a:t>Contents</a:t>
            </a:r>
            <a:endParaRPr lang="en-SG" dirty="0"/>
          </a:p>
        </p:txBody>
      </p:sp>
      <p:sp>
        <p:nvSpPr>
          <p:cNvPr id="3" name="Content Placeholder 2">
            <a:extLst>
              <a:ext uri="{FF2B5EF4-FFF2-40B4-BE49-F238E27FC236}">
                <a16:creationId xmlns:a16="http://schemas.microsoft.com/office/drawing/2014/main" id="{E4377F44-1C41-475C-B14E-53912E1FFC9A}"/>
              </a:ext>
            </a:extLst>
          </p:cNvPr>
          <p:cNvSpPr>
            <a:spLocks noGrp="1"/>
          </p:cNvSpPr>
          <p:nvPr>
            <p:ph idx="1"/>
          </p:nvPr>
        </p:nvSpPr>
        <p:spPr>
          <a:xfrm>
            <a:off x="1141412" y="2249487"/>
            <a:ext cx="3113347" cy="2443811"/>
          </a:xfrm>
        </p:spPr>
        <p:txBody>
          <a:bodyPr>
            <a:normAutofit/>
          </a:bodyPr>
          <a:lstStyle/>
          <a:p>
            <a:pPr marL="457200" indent="-457200">
              <a:buFont typeface="+mj-lt"/>
              <a:buAutoNum type="arabicPeriod"/>
            </a:pPr>
            <a:r>
              <a:rPr lang="en-US" dirty="0"/>
              <a:t>Introduction</a:t>
            </a:r>
          </a:p>
          <a:p>
            <a:pPr lvl="1"/>
            <a:r>
              <a:rPr lang="en-US" dirty="0"/>
              <a:t>Background</a:t>
            </a:r>
          </a:p>
          <a:p>
            <a:pPr lvl="1"/>
            <a:r>
              <a:rPr lang="en-US" dirty="0"/>
              <a:t>Problem Statement</a:t>
            </a:r>
          </a:p>
          <a:p>
            <a:pPr lvl="1"/>
            <a:r>
              <a:rPr lang="en-US" dirty="0"/>
              <a:t>Scrapping the data</a:t>
            </a:r>
          </a:p>
          <a:p>
            <a:pPr marL="457200" indent="-457200">
              <a:buFont typeface="+mj-lt"/>
              <a:buAutoNum type="arabicPeriod"/>
            </a:pPr>
            <a:r>
              <a:rPr lang="en-US" dirty="0"/>
              <a:t>Data Cleaning</a:t>
            </a:r>
          </a:p>
        </p:txBody>
      </p:sp>
      <p:sp>
        <p:nvSpPr>
          <p:cNvPr id="4" name="Content Placeholder 2">
            <a:extLst>
              <a:ext uri="{FF2B5EF4-FFF2-40B4-BE49-F238E27FC236}">
                <a16:creationId xmlns:a16="http://schemas.microsoft.com/office/drawing/2014/main" id="{D31E6B1F-C622-45CF-A093-5AA054B2FFD3}"/>
              </a:ext>
            </a:extLst>
          </p:cNvPr>
          <p:cNvSpPr txBox="1">
            <a:spLocks/>
          </p:cNvSpPr>
          <p:nvPr/>
        </p:nvSpPr>
        <p:spPr>
          <a:xfrm>
            <a:off x="4127210" y="2249487"/>
            <a:ext cx="3810033" cy="38578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 EDA on comments</a:t>
            </a:r>
          </a:p>
          <a:p>
            <a:pPr lvl="1"/>
            <a:r>
              <a:rPr lang="en-US" dirty="0"/>
              <a:t>AMD</a:t>
            </a:r>
          </a:p>
          <a:p>
            <a:pPr lvl="1"/>
            <a:r>
              <a:rPr lang="en-US" dirty="0"/>
              <a:t>Nvidia</a:t>
            </a:r>
          </a:p>
          <a:p>
            <a:pPr marL="0" indent="0">
              <a:buNone/>
            </a:pPr>
            <a:r>
              <a:rPr lang="en-US" dirty="0"/>
              <a:t>4. Modeling and further EDA</a:t>
            </a:r>
          </a:p>
          <a:p>
            <a:pPr lvl="1"/>
            <a:r>
              <a:rPr lang="en-US" dirty="0"/>
              <a:t>AMD</a:t>
            </a:r>
          </a:p>
          <a:p>
            <a:pPr lvl="1"/>
            <a:r>
              <a:rPr lang="en-US" dirty="0"/>
              <a:t>Nvidia</a:t>
            </a:r>
          </a:p>
          <a:p>
            <a:pPr marL="0" indent="0">
              <a:buNone/>
            </a:pPr>
            <a:endParaRPr lang="en-US" dirty="0"/>
          </a:p>
          <a:p>
            <a:pPr marL="0" indent="0">
              <a:buNone/>
            </a:pPr>
            <a:endParaRPr lang="en-US" dirty="0"/>
          </a:p>
        </p:txBody>
      </p:sp>
      <p:sp>
        <p:nvSpPr>
          <p:cNvPr id="5" name="Content Placeholder 2">
            <a:extLst>
              <a:ext uri="{FF2B5EF4-FFF2-40B4-BE49-F238E27FC236}">
                <a16:creationId xmlns:a16="http://schemas.microsoft.com/office/drawing/2014/main" id="{1EBF2FEA-0F0A-453E-8D98-C75A9F81CE78}"/>
              </a:ext>
            </a:extLst>
          </p:cNvPr>
          <p:cNvSpPr txBox="1">
            <a:spLocks/>
          </p:cNvSpPr>
          <p:nvPr/>
        </p:nvSpPr>
        <p:spPr>
          <a:xfrm>
            <a:off x="7722893" y="2249487"/>
            <a:ext cx="3113347" cy="11795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5. Project Limitations</a:t>
            </a:r>
          </a:p>
          <a:p>
            <a:pPr marL="0" indent="0">
              <a:buNone/>
            </a:pPr>
            <a:r>
              <a:rPr lang="en-US" dirty="0"/>
              <a:t>6. Conclusion</a:t>
            </a:r>
          </a:p>
        </p:txBody>
      </p:sp>
    </p:spTree>
    <p:extLst>
      <p:ext uri="{BB962C8B-B14F-4D97-AF65-F5344CB8AC3E}">
        <p14:creationId xmlns:p14="http://schemas.microsoft.com/office/powerpoint/2010/main" val="395535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232C-ED05-42B8-8D22-0D8E78916725}"/>
              </a:ext>
            </a:extLst>
          </p:cNvPr>
          <p:cNvSpPr>
            <a:spLocks noGrp="1"/>
          </p:cNvSpPr>
          <p:nvPr>
            <p:ph type="title"/>
          </p:nvPr>
        </p:nvSpPr>
        <p:spPr>
          <a:xfrm>
            <a:off x="1143001" y="176390"/>
            <a:ext cx="9905998" cy="1478570"/>
          </a:xfrm>
        </p:spPr>
        <p:txBody>
          <a:bodyPr/>
          <a:lstStyle/>
          <a:p>
            <a:r>
              <a:rPr lang="en-US" dirty="0"/>
              <a:t>AMD </a:t>
            </a:r>
            <a:r>
              <a:rPr lang="en-US" dirty="0" err="1"/>
              <a:t>lda</a:t>
            </a:r>
            <a:r>
              <a:rPr lang="en-US" dirty="0"/>
              <a:t> mallet: Word cloud of 7 topics</a:t>
            </a:r>
            <a:endParaRPr lang="en-SG" dirty="0"/>
          </a:p>
        </p:txBody>
      </p:sp>
      <p:pic>
        <p:nvPicPr>
          <p:cNvPr id="4" name="Picture 3">
            <a:extLst>
              <a:ext uri="{FF2B5EF4-FFF2-40B4-BE49-F238E27FC236}">
                <a16:creationId xmlns:a16="http://schemas.microsoft.com/office/drawing/2014/main" id="{05362A54-6B30-4979-BEA1-E42D455E6111}"/>
              </a:ext>
            </a:extLst>
          </p:cNvPr>
          <p:cNvPicPr>
            <a:picLocks noChangeAspect="1"/>
          </p:cNvPicPr>
          <p:nvPr/>
        </p:nvPicPr>
        <p:blipFill>
          <a:blip r:embed="rId3"/>
          <a:stretch>
            <a:fillRect/>
          </a:stretch>
        </p:blipFill>
        <p:spPr>
          <a:xfrm>
            <a:off x="1899652" y="2176287"/>
            <a:ext cx="8392696" cy="2505425"/>
          </a:xfrm>
          <a:prstGeom prst="rect">
            <a:avLst/>
          </a:prstGeom>
        </p:spPr>
      </p:pic>
    </p:spTree>
    <p:extLst>
      <p:ext uri="{BB962C8B-B14F-4D97-AF65-F5344CB8AC3E}">
        <p14:creationId xmlns:p14="http://schemas.microsoft.com/office/powerpoint/2010/main" val="394413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86AB-AF18-4934-870E-6755A8BC2D26}"/>
              </a:ext>
            </a:extLst>
          </p:cNvPr>
          <p:cNvSpPr>
            <a:spLocks noGrp="1"/>
          </p:cNvSpPr>
          <p:nvPr>
            <p:ph type="title"/>
          </p:nvPr>
        </p:nvSpPr>
        <p:spPr/>
        <p:txBody>
          <a:bodyPr/>
          <a:lstStyle/>
          <a:p>
            <a:r>
              <a:rPr lang="en-US" dirty="0"/>
              <a:t>Nvidia: Distribution of documents by their topics</a:t>
            </a:r>
            <a:endParaRPr lang="en-SG" dirty="0"/>
          </a:p>
        </p:txBody>
      </p:sp>
      <p:pic>
        <p:nvPicPr>
          <p:cNvPr id="4" name="Picture 3">
            <a:extLst>
              <a:ext uri="{FF2B5EF4-FFF2-40B4-BE49-F238E27FC236}">
                <a16:creationId xmlns:a16="http://schemas.microsoft.com/office/drawing/2014/main" id="{CC2889FA-6B6C-4D14-ABEA-5A2E9FD6E41C}"/>
              </a:ext>
            </a:extLst>
          </p:cNvPr>
          <p:cNvPicPr>
            <a:picLocks noChangeAspect="1"/>
          </p:cNvPicPr>
          <p:nvPr/>
        </p:nvPicPr>
        <p:blipFill>
          <a:blip r:embed="rId3"/>
          <a:stretch>
            <a:fillRect/>
          </a:stretch>
        </p:blipFill>
        <p:spPr>
          <a:xfrm>
            <a:off x="3136486" y="2097087"/>
            <a:ext cx="6827646" cy="4463807"/>
          </a:xfrm>
          <a:prstGeom prst="rect">
            <a:avLst/>
          </a:prstGeom>
        </p:spPr>
      </p:pic>
    </p:spTree>
    <p:extLst>
      <p:ext uri="{BB962C8B-B14F-4D97-AF65-F5344CB8AC3E}">
        <p14:creationId xmlns:p14="http://schemas.microsoft.com/office/powerpoint/2010/main" val="274736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956-07E9-4A34-B4B1-BC067D0D4D93}"/>
              </a:ext>
            </a:extLst>
          </p:cNvPr>
          <p:cNvSpPr>
            <a:spLocks noGrp="1"/>
          </p:cNvSpPr>
          <p:nvPr>
            <p:ph type="title"/>
          </p:nvPr>
        </p:nvSpPr>
        <p:spPr>
          <a:xfrm>
            <a:off x="1141413" y="0"/>
            <a:ext cx="9905998" cy="1478570"/>
          </a:xfrm>
        </p:spPr>
        <p:txBody>
          <a:bodyPr/>
          <a:lstStyle/>
          <a:p>
            <a:r>
              <a:rPr lang="en-US" dirty="0"/>
              <a:t>Nvidia: Most representative documents for topic 0 and 1</a:t>
            </a:r>
            <a:endParaRPr lang="en-SG" dirty="0"/>
          </a:p>
        </p:txBody>
      </p:sp>
      <p:pic>
        <p:nvPicPr>
          <p:cNvPr id="5" name="Picture 4">
            <a:extLst>
              <a:ext uri="{FF2B5EF4-FFF2-40B4-BE49-F238E27FC236}">
                <a16:creationId xmlns:a16="http://schemas.microsoft.com/office/drawing/2014/main" id="{893EC627-3086-49DD-BA99-79DFD3CFD12F}"/>
              </a:ext>
            </a:extLst>
          </p:cNvPr>
          <p:cNvPicPr>
            <a:picLocks noChangeAspect="1"/>
          </p:cNvPicPr>
          <p:nvPr/>
        </p:nvPicPr>
        <p:blipFill>
          <a:blip r:embed="rId3"/>
          <a:stretch>
            <a:fillRect/>
          </a:stretch>
        </p:blipFill>
        <p:spPr>
          <a:xfrm>
            <a:off x="1141413" y="1841970"/>
            <a:ext cx="9402487" cy="1448002"/>
          </a:xfrm>
          <a:prstGeom prst="rect">
            <a:avLst/>
          </a:prstGeom>
        </p:spPr>
      </p:pic>
      <p:pic>
        <p:nvPicPr>
          <p:cNvPr id="7" name="Picture 6">
            <a:extLst>
              <a:ext uri="{FF2B5EF4-FFF2-40B4-BE49-F238E27FC236}">
                <a16:creationId xmlns:a16="http://schemas.microsoft.com/office/drawing/2014/main" id="{C42EA24D-3F85-4567-8F1A-387B3750FD49}"/>
              </a:ext>
            </a:extLst>
          </p:cNvPr>
          <p:cNvPicPr>
            <a:picLocks noChangeAspect="1"/>
          </p:cNvPicPr>
          <p:nvPr/>
        </p:nvPicPr>
        <p:blipFill rotWithShape="1">
          <a:blip r:embed="rId4"/>
          <a:srcRect t="13371"/>
          <a:stretch/>
        </p:blipFill>
        <p:spPr>
          <a:xfrm>
            <a:off x="1141412" y="3653372"/>
            <a:ext cx="6458851" cy="552921"/>
          </a:xfrm>
          <a:prstGeom prst="rect">
            <a:avLst/>
          </a:prstGeom>
        </p:spPr>
      </p:pic>
      <p:pic>
        <p:nvPicPr>
          <p:cNvPr id="10" name="Picture 9">
            <a:extLst>
              <a:ext uri="{FF2B5EF4-FFF2-40B4-BE49-F238E27FC236}">
                <a16:creationId xmlns:a16="http://schemas.microsoft.com/office/drawing/2014/main" id="{A30330EC-DE07-4822-98A2-B4F494D24624}"/>
              </a:ext>
            </a:extLst>
          </p:cNvPr>
          <p:cNvPicPr>
            <a:picLocks noChangeAspect="1"/>
          </p:cNvPicPr>
          <p:nvPr/>
        </p:nvPicPr>
        <p:blipFill>
          <a:blip r:embed="rId5"/>
          <a:stretch>
            <a:fillRect/>
          </a:stretch>
        </p:blipFill>
        <p:spPr>
          <a:xfrm>
            <a:off x="1141412" y="4206292"/>
            <a:ext cx="9402487" cy="1333686"/>
          </a:xfrm>
          <a:prstGeom prst="rect">
            <a:avLst/>
          </a:prstGeom>
        </p:spPr>
      </p:pic>
    </p:spTree>
    <p:extLst>
      <p:ext uri="{BB962C8B-B14F-4D97-AF65-F5344CB8AC3E}">
        <p14:creationId xmlns:p14="http://schemas.microsoft.com/office/powerpoint/2010/main" val="243282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1890-B1E0-4A42-BD13-55E1ED5EF006}"/>
              </a:ext>
            </a:extLst>
          </p:cNvPr>
          <p:cNvSpPr>
            <a:spLocks noGrp="1"/>
          </p:cNvSpPr>
          <p:nvPr>
            <p:ph type="title"/>
          </p:nvPr>
        </p:nvSpPr>
        <p:spPr/>
        <p:txBody>
          <a:bodyPr/>
          <a:lstStyle/>
          <a:p>
            <a:r>
              <a:rPr lang="en-US" dirty="0" err="1"/>
              <a:t>nvidia</a:t>
            </a:r>
            <a:r>
              <a:rPr lang="en-US" dirty="0"/>
              <a:t>: </a:t>
            </a:r>
            <a:r>
              <a:rPr lang="en-US" dirty="0" err="1"/>
              <a:t>pyldavis</a:t>
            </a:r>
            <a:endParaRPr lang="en-SG" dirty="0"/>
          </a:p>
        </p:txBody>
      </p:sp>
      <p:pic>
        <p:nvPicPr>
          <p:cNvPr id="4" name="Picture 3">
            <a:extLst>
              <a:ext uri="{FF2B5EF4-FFF2-40B4-BE49-F238E27FC236}">
                <a16:creationId xmlns:a16="http://schemas.microsoft.com/office/drawing/2014/main" id="{FAD6E012-05F0-4FD6-AF85-1B99D2ECC139}"/>
              </a:ext>
            </a:extLst>
          </p:cNvPr>
          <p:cNvPicPr>
            <a:picLocks noChangeAspect="1"/>
          </p:cNvPicPr>
          <p:nvPr/>
        </p:nvPicPr>
        <p:blipFill>
          <a:blip r:embed="rId3"/>
          <a:stretch>
            <a:fillRect/>
          </a:stretch>
        </p:blipFill>
        <p:spPr>
          <a:xfrm>
            <a:off x="2608033" y="1700219"/>
            <a:ext cx="7224334" cy="4713924"/>
          </a:xfrm>
          <a:prstGeom prst="rect">
            <a:avLst/>
          </a:prstGeom>
        </p:spPr>
      </p:pic>
    </p:spTree>
    <p:extLst>
      <p:ext uri="{BB962C8B-B14F-4D97-AF65-F5344CB8AC3E}">
        <p14:creationId xmlns:p14="http://schemas.microsoft.com/office/powerpoint/2010/main" val="78178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8CF7-B08B-4CB3-AA98-6297CC1FFD69}"/>
              </a:ext>
            </a:extLst>
          </p:cNvPr>
          <p:cNvSpPr>
            <a:spLocks noGrp="1"/>
          </p:cNvSpPr>
          <p:nvPr>
            <p:ph type="title"/>
          </p:nvPr>
        </p:nvSpPr>
        <p:spPr/>
        <p:txBody>
          <a:bodyPr/>
          <a:lstStyle/>
          <a:p>
            <a:r>
              <a:rPr lang="en-US" dirty="0"/>
              <a:t>Project limitations</a:t>
            </a:r>
            <a:endParaRPr lang="en-SG" dirty="0"/>
          </a:p>
        </p:txBody>
      </p:sp>
      <p:sp>
        <p:nvSpPr>
          <p:cNvPr id="3" name="Content Placeholder 2">
            <a:extLst>
              <a:ext uri="{FF2B5EF4-FFF2-40B4-BE49-F238E27FC236}">
                <a16:creationId xmlns:a16="http://schemas.microsoft.com/office/drawing/2014/main" id="{511AEE2C-050D-48F5-929D-EFF2345C2B7D}"/>
              </a:ext>
            </a:extLst>
          </p:cNvPr>
          <p:cNvSpPr>
            <a:spLocks noGrp="1"/>
          </p:cNvSpPr>
          <p:nvPr>
            <p:ph idx="1"/>
          </p:nvPr>
        </p:nvSpPr>
        <p:spPr/>
        <p:txBody>
          <a:bodyPr/>
          <a:lstStyle/>
          <a:p>
            <a:r>
              <a:rPr lang="en-US" dirty="0"/>
              <a:t>Data was scrapped from reddit only, which is US-based forum and might form a biased view in the features that consumers are looking out for hence, we can consider scrapping from other forums as well, such as local forums like </a:t>
            </a:r>
            <a:r>
              <a:rPr lang="en-US" dirty="0" err="1"/>
              <a:t>hardwarezone</a:t>
            </a:r>
            <a:r>
              <a:rPr lang="en-US" dirty="0"/>
              <a:t>.</a:t>
            </a:r>
          </a:p>
          <a:p>
            <a:r>
              <a:rPr lang="en-US" dirty="0"/>
              <a:t>Consider other models like </a:t>
            </a:r>
            <a:r>
              <a:rPr lang="en-US" dirty="0" err="1"/>
              <a:t>BertTopic</a:t>
            </a:r>
            <a:r>
              <a:rPr lang="en-US" dirty="0"/>
              <a:t> and LSA to see if the topics are more interpretable and the topic coherence scores are higher.</a:t>
            </a:r>
            <a:endParaRPr lang="en-SG" dirty="0"/>
          </a:p>
        </p:txBody>
      </p:sp>
    </p:spTree>
    <p:extLst>
      <p:ext uri="{BB962C8B-B14F-4D97-AF65-F5344CB8AC3E}">
        <p14:creationId xmlns:p14="http://schemas.microsoft.com/office/powerpoint/2010/main" val="321041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6D0-716E-487F-9726-FDA1877744CD}"/>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AB30994E-75DC-43FC-8FB6-272CB2FE950C}"/>
              </a:ext>
            </a:extLst>
          </p:cNvPr>
          <p:cNvSpPr>
            <a:spLocks noGrp="1"/>
          </p:cNvSpPr>
          <p:nvPr>
            <p:ph idx="1"/>
          </p:nvPr>
        </p:nvSpPr>
        <p:spPr/>
        <p:txBody>
          <a:bodyPr/>
          <a:lstStyle/>
          <a:p>
            <a:r>
              <a:rPr lang="en-US" dirty="0"/>
              <a:t>LDA's mallet coherence score is slightly higher compared to LDA's coherence score and the topics are more interpretable as well.</a:t>
            </a:r>
          </a:p>
          <a:p>
            <a:r>
              <a:rPr lang="en-US" dirty="0"/>
              <a:t>4k resolution has a higher topic weight compared 1440p resolution which suggests that these GPUs are targeted towards the enthusiast crowd.</a:t>
            </a:r>
          </a:p>
          <a:p>
            <a:r>
              <a:rPr lang="en-US" dirty="0"/>
              <a:t>Nvidia's RTX 3070 and 3080 seems to be the most popular models, given their high word count and topic weightage.</a:t>
            </a:r>
          </a:p>
          <a:p>
            <a:r>
              <a:rPr lang="en-US" dirty="0"/>
              <a:t>DLSS and Ray Tracing are coveted features among the users in the subreddit</a:t>
            </a:r>
            <a:endParaRPr lang="en-SG" dirty="0"/>
          </a:p>
        </p:txBody>
      </p:sp>
    </p:spTree>
    <p:extLst>
      <p:ext uri="{BB962C8B-B14F-4D97-AF65-F5344CB8AC3E}">
        <p14:creationId xmlns:p14="http://schemas.microsoft.com/office/powerpoint/2010/main" val="498840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B970A-CEA9-45F5-BCBE-356D1B4C39B7}"/>
              </a:ext>
            </a:extLst>
          </p:cNvPr>
          <p:cNvSpPr txBox="1"/>
          <p:nvPr/>
        </p:nvSpPr>
        <p:spPr>
          <a:xfrm>
            <a:off x="4195281" y="3136612"/>
            <a:ext cx="3801438" cy="584775"/>
          </a:xfrm>
          <a:prstGeom prst="rect">
            <a:avLst/>
          </a:prstGeom>
          <a:noFill/>
        </p:spPr>
        <p:txBody>
          <a:bodyPr wrap="square" rtlCol="0">
            <a:spAutoFit/>
          </a:bodyPr>
          <a:lstStyle/>
          <a:p>
            <a:r>
              <a:rPr lang="en-US" sz="3200" dirty="0"/>
              <a:t>End of presentation</a:t>
            </a:r>
            <a:endParaRPr lang="en-SG" sz="3200" dirty="0"/>
          </a:p>
        </p:txBody>
      </p:sp>
    </p:spTree>
    <p:extLst>
      <p:ext uri="{BB962C8B-B14F-4D97-AF65-F5344CB8AC3E}">
        <p14:creationId xmlns:p14="http://schemas.microsoft.com/office/powerpoint/2010/main" val="152592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58C82A-AE19-4C4E-AEBC-63F57787AD11}"/>
              </a:ext>
            </a:extLst>
          </p:cNvPr>
          <p:cNvSpPr txBox="1"/>
          <p:nvPr/>
        </p:nvSpPr>
        <p:spPr>
          <a:xfrm>
            <a:off x="4397340" y="3429000"/>
            <a:ext cx="6657654" cy="769441"/>
          </a:xfrm>
          <a:prstGeom prst="rect">
            <a:avLst/>
          </a:prstGeom>
          <a:noFill/>
        </p:spPr>
        <p:txBody>
          <a:bodyPr wrap="square" rtlCol="0">
            <a:spAutoFit/>
          </a:bodyPr>
          <a:lstStyle/>
          <a:p>
            <a:r>
              <a:rPr lang="en-US" sz="4400" dirty="0">
                <a:latin typeface="+mj-lt"/>
              </a:rPr>
              <a:t>Appendix</a:t>
            </a:r>
            <a:endParaRPr lang="en-SG" sz="4400" dirty="0">
              <a:latin typeface="+mj-lt"/>
            </a:endParaRPr>
          </a:p>
        </p:txBody>
      </p:sp>
    </p:spTree>
    <p:extLst>
      <p:ext uri="{BB962C8B-B14F-4D97-AF65-F5344CB8AC3E}">
        <p14:creationId xmlns:p14="http://schemas.microsoft.com/office/powerpoint/2010/main" val="14038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2B0F-1D76-4506-993F-5FA1EDFFA34B}"/>
              </a:ext>
            </a:extLst>
          </p:cNvPr>
          <p:cNvSpPr>
            <a:spLocks noGrp="1"/>
          </p:cNvSpPr>
          <p:nvPr>
            <p:ph type="title"/>
          </p:nvPr>
        </p:nvSpPr>
        <p:spPr/>
        <p:txBody>
          <a:bodyPr/>
          <a:lstStyle/>
          <a:p>
            <a:r>
              <a:rPr lang="en-US" dirty="0"/>
              <a:t>Appendix: AMD word count and weight of topic keywords</a:t>
            </a:r>
            <a:endParaRPr lang="en-SG" dirty="0"/>
          </a:p>
        </p:txBody>
      </p:sp>
      <p:pic>
        <p:nvPicPr>
          <p:cNvPr id="5" name="Picture 4">
            <a:extLst>
              <a:ext uri="{FF2B5EF4-FFF2-40B4-BE49-F238E27FC236}">
                <a16:creationId xmlns:a16="http://schemas.microsoft.com/office/drawing/2014/main" id="{08B9890C-BE1E-4F96-BC67-C83E9B20D86B}"/>
              </a:ext>
            </a:extLst>
          </p:cNvPr>
          <p:cNvPicPr>
            <a:picLocks noChangeAspect="1"/>
          </p:cNvPicPr>
          <p:nvPr/>
        </p:nvPicPr>
        <p:blipFill>
          <a:blip r:embed="rId2"/>
          <a:stretch>
            <a:fillRect/>
          </a:stretch>
        </p:blipFill>
        <p:spPr>
          <a:xfrm>
            <a:off x="1141413" y="1850963"/>
            <a:ext cx="6903993" cy="4881679"/>
          </a:xfrm>
          <a:prstGeom prst="rect">
            <a:avLst/>
          </a:prstGeom>
        </p:spPr>
      </p:pic>
      <p:pic>
        <p:nvPicPr>
          <p:cNvPr id="7" name="Picture 6">
            <a:extLst>
              <a:ext uri="{FF2B5EF4-FFF2-40B4-BE49-F238E27FC236}">
                <a16:creationId xmlns:a16="http://schemas.microsoft.com/office/drawing/2014/main" id="{7ED3E3BF-A9F8-4583-BD3E-AB468F3AA753}"/>
              </a:ext>
            </a:extLst>
          </p:cNvPr>
          <p:cNvPicPr>
            <a:picLocks noChangeAspect="1"/>
          </p:cNvPicPr>
          <p:nvPr/>
        </p:nvPicPr>
        <p:blipFill>
          <a:blip r:embed="rId3"/>
          <a:stretch>
            <a:fillRect/>
          </a:stretch>
        </p:blipFill>
        <p:spPr>
          <a:xfrm>
            <a:off x="8045407" y="4646376"/>
            <a:ext cx="4146594" cy="2086266"/>
          </a:xfrm>
          <a:prstGeom prst="rect">
            <a:avLst/>
          </a:prstGeom>
        </p:spPr>
      </p:pic>
    </p:spTree>
    <p:extLst>
      <p:ext uri="{BB962C8B-B14F-4D97-AF65-F5344CB8AC3E}">
        <p14:creationId xmlns:p14="http://schemas.microsoft.com/office/powerpoint/2010/main" val="388196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2B0F-1D76-4506-993F-5FA1EDFFA34B}"/>
              </a:ext>
            </a:extLst>
          </p:cNvPr>
          <p:cNvSpPr>
            <a:spLocks noGrp="1"/>
          </p:cNvSpPr>
          <p:nvPr>
            <p:ph type="title"/>
          </p:nvPr>
        </p:nvSpPr>
        <p:spPr/>
        <p:txBody>
          <a:bodyPr/>
          <a:lstStyle/>
          <a:p>
            <a:r>
              <a:rPr lang="en-US" dirty="0"/>
              <a:t>Appendix: </a:t>
            </a:r>
            <a:r>
              <a:rPr lang="en-US" dirty="0" err="1"/>
              <a:t>nvidia</a:t>
            </a:r>
            <a:r>
              <a:rPr lang="en-US" dirty="0"/>
              <a:t> word count and weight of topic keywords</a:t>
            </a:r>
            <a:endParaRPr lang="en-SG" dirty="0"/>
          </a:p>
        </p:txBody>
      </p:sp>
      <p:pic>
        <p:nvPicPr>
          <p:cNvPr id="5" name="Picture 4">
            <a:extLst>
              <a:ext uri="{FF2B5EF4-FFF2-40B4-BE49-F238E27FC236}">
                <a16:creationId xmlns:a16="http://schemas.microsoft.com/office/drawing/2014/main" id="{A1F3F60B-DFBD-437B-B5F8-ABD7FF5E9C06}"/>
              </a:ext>
            </a:extLst>
          </p:cNvPr>
          <p:cNvPicPr>
            <a:picLocks noChangeAspect="1"/>
          </p:cNvPicPr>
          <p:nvPr/>
        </p:nvPicPr>
        <p:blipFill>
          <a:blip r:embed="rId2"/>
          <a:stretch>
            <a:fillRect/>
          </a:stretch>
        </p:blipFill>
        <p:spPr>
          <a:xfrm>
            <a:off x="1141413" y="1922183"/>
            <a:ext cx="8440328" cy="3753374"/>
          </a:xfrm>
          <a:prstGeom prst="rect">
            <a:avLst/>
          </a:prstGeom>
        </p:spPr>
      </p:pic>
    </p:spTree>
    <p:extLst>
      <p:ext uri="{BB962C8B-B14F-4D97-AF65-F5344CB8AC3E}">
        <p14:creationId xmlns:p14="http://schemas.microsoft.com/office/powerpoint/2010/main" val="412403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8FB0-8707-4CD1-B9C1-79596D04D4D5}"/>
              </a:ext>
            </a:extLst>
          </p:cNvPr>
          <p:cNvSpPr>
            <a:spLocks noGrp="1"/>
          </p:cNvSpPr>
          <p:nvPr>
            <p:ph type="title"/>
          </p:nvPr>
        </p:nvSpPr>
        <p:spPr>
          <a:xfrm>
            <a:off x="1141413" y="618518"/>
            <a:ext cx="9905998" cy="1478570"/>
          </a:xfrm>
        </p:spPr>
        <p:txBody>
          <a:bodyPr>
            <a:normAutofit/>
          </a:bodyPr>
          <a:lstStyle/>
          <a:p>
            <a:r>
              <a:rPr lang="en-US" dirty="0"/>
              <a:t>Introduction: Background</a:t>
            </a:r>
            <a:endParaRPr lang="en-SG" dirty="0"/>
          </a:p>
        </p:txBody>
      </p:sp>
      <p:pic>
        <p:nvPicPr>
          <p:cNvPr id="5" name="Content Placeholder 4" descr="Text&#10;&#10;Description automatically generated">
            <a:extLst>
              <a:ext uri="{FF2B5EF4-FFF2-40B4-BE49-F238E27FC236}">
                <a16:creationId xmlns:a16="http://schemas.microsoft.com/office/drawing/2014/main" id="{0D381A20-ADFE-4CEE-B846-CD692E02C96A}"/>
              </a:ext>
            </a:extLst>
          </p:cNvPr>
          <p:cNvPicPr>
            <a:picLocks noChangeAspect="1"/>
          </p:cNvPicPr>
          <p:nvPr/>
        </p:nvPicPr>
        <p:blipFill>
          <a:blip r:embed="rId4"/>
          <a:stretch>
            <a:fillRect/>
          </a:stretch>
        </p:blipFill>
        <p:spPr>
          <a:xfrm>
            <a:off x="1141411" y="3543666"/>
            <a:ext cx="4689234" cy="96129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C1F19D93-CD71-4C80-A72A-596B23C532CA}"/>
              </a:ext>
            </a:extLst>
          </p:cNvPr>
          <p:cNvSpPr>
            <a:spLocks noGrp="1"/>
          </p:cNvSpPr>
          <p:nvPr>
            <p:ph idx="1"/>
          </p:nvPr>
        </p:nvSpPr>
        <p:spPr>
          <a:xfrm>
            <a:off x="6336727" y="2249487"/>
            <a:ext cx="4710683" cy="3541714"/>
          </a:xfrm>
        </p:spPr>
        <p:txBody>
          <a:bodyPr>
            <a:normAutofit/>
          </a:bodyPr>
          <a:lstStyle/>
          <a:p>
            <a:r>
              <a:rPr lang="en-US" dirty="0"/>
              <a:t>Intel is planning to release their first gaming graphics card into the market.</a:t>
            </a:r>
          </a:p>
          <a:p>
            <a:r>
              <a:rPr lang="en-US" dirty="0"/>
              <a:t>They’re intending to compete against AMD’s RDNA and Nvidia’s Ampere series.</a:t>
            </a:r>
          </a:p>
          <a:p>
            <a:endParaRPr lang="en-US" dirty="0"/>
          </a:p>
        </p:txBody>
      </p:sp>
      <p:pic>
        <p:nvPicPr>
          <p:cNvPr id="7" name="Picture 6">
            <a:extLst>
              <a:ext uri="{FF2B5EF4-FFF2-40B4-BE49-F238E27FC236}">
                <a16:creationId xmlns:a16="http://schemas.microsoft.com/office/drawing/2014/main" id="{DEAEE8C5-EEA3-4E25-9833-39E5A42879D6}"/>
              </a:ext>
            </a:extLst>
          </p:cNvPr>
          <p:cNvPicPr>
            <a:picLocks noChangeAspect="1"/>
          </p:cNvPicPr>
          <p:nvPr/>
        </p:nvPicPr>
        <p:blipFill>
          <a:blip r:embed="rId5"/>
          <a:stretch>
            <a:fillRect/>
          </a:stretch>
        </p:blipFill>
        <p:spPr>
          <a:xfrm>
            <a:off x="1141411" y="2443945"/>
            <a:ext cx="4689234" cy="752864"/>
          </a:xfrm>
          <a:prstGeom prst="rect">
            <a:avLst/>
          </a:prstGeom>
        </p:spPr>
      </p:pic>
      <p:pic>
        <p:nvPicPr>
          <p:cNvPr id="2050" name="Picture 2">
            <a:extLst>
              <a:ext uri="{FF2B5EF4-FFF2-40B4-BE49-F238E27FC236}">
                <a16:creationId xmlns:a16="http://schemas.microsoft.com/office/drawing/2014/main" id="{370673CE-029E-4886-8F45-C6FD517CA0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376" y="618518"/>
            <a:ext cx="2112411" cy="139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7814-F7AC-48F4-9653-8B1F304F37AA}"/>
              </a:ext>
            </a:extLst>
          </p:cNvPr>
          <p:cNvSpPr>
            <a:spLocks noGrp="1"/>
          </p:cNvSpPr>
          <p:nvPr>
            <p:ph type="title"/>
          </p:nvPr>
        </p:nvSpPr>
        <p:spPr/>
        <p:txBody>
          <a:bodyPr/>
          <a:lstStyle/>
          <a:p>
            <a:r>
              <a:rPr lang="en-US" dirty="0"/>
              <a:t>Introduction: Problem statement</a:t>
            </a:r>
            <a:endParaRPr lang="en-SG" dirty="0"/>
          </a:p>
        </p:txBody>
      </p:sp>
      <p:sp>
        <p:nvSpPr>
          <p:cNvPr id="3" name="Content Placeholder 2">
            <a:extLst>
              <a:ext uri="{FF2B5EF4-FFF2-40B4-BE49-F238E27FC236}">
                <a16:creationId xmlns:a16="http://schemas.microsoft.com/office/drawing/2014/main" id="{20B02964-29AB-46B6-B08B-90CD8C8D87A0}"/>
              </a:ext>
            </a:extLst>
          </p:cNvPr>
          <p:cNvSpPr>
            <a:spLocks noGrp="1"/>
          </p:cNvSpPr>
          <p:nvPr>
            <p:ph idx="1"/>
          </p:nvPr>
        </p:nvSpPr>
        <p:spPr>
          <a:xfrm>
            <a:off x="1141412" y="2249487"/>
            <a:ext cx="9905999" cy="3899386"/>
          </a:xfrm>
        </p:spPr>
        <p:txBody>
          <a:bodyPr>
            <a:normAutofit/>
          </a:bodyPr>
          <a:lstStyle/>
          <a:p>
            <a:r>
              <a:rPr lang="en-US" dirty="0"/>
              <a:t>As a data scientist working in intel, my team is tasked with understanding the consumer behavior surrounding the launch of AMD and Nvidia’s GPUs. </a:t>
            </a:r>
          </a:p>
          <a:p>
            <a:r>
              <a:rPr lang="en-US" dirty="0"/>
              <a:t>Based on our research, majority of the fanbase primarily resides in their respective subreddits. </a:t>
            </a:r>
          </a:p>
          <a:p>
            <a:r>
              <a:rPr lang="en-US" dirty="0"/>
              <a:t>This problem is solved by conducting topic modeling on the comments understand what are the consumers looking out for when purchasing a GPU to ensure a smooth release of our own GPUs.</a:t>
            </a:r>
          </a:p>
          <a:p>
            <a:endParaRPr lang="en-US" dirty="0"/>
          </a:p>
          <a:p>
            <a:endParaRPr lang="en-SG" dirty="0"/>
          </a:p>
        </p:txBody>
      </p:sp>
    </p:spTree>
    <p:extLst>
      <p:ext uri="{BB962C8B-B14F-4D97-AF65-F5344CB8AC3E}">
        <p14:creationId xmlns:p14="http://schemas.microsoft.com/office/powerpoint/2010/main" val="257814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9051-B9C0-4E59-9A9D-9A4E0C822BA2}"/>
              </a:ext>
            </a:extLst>
          </p:cNvPr>
          <p:cNvSpPr>
            <a:spLocks noGrp="1"/>
          </p:cNvSpPr>
          <p:nvPr>
            <p:ph type="title"/>
          </p:nvPr>
        </p:nvSpPr>
        <p:spPr>
          <a:xfrm>
            <a:off x="1144589" y="90490"/>
            <a:ext cx="9906000" cy="1015662"/>
          </a:xfrm>
        </p:spPr>
        <p:txBody>
          <a:bodyPr/>
          <a:lstStyle/>
          <a:p>
            <a:r>
              <a:rPr lang="en-US" dirty="0"/>
              <a:t>Scrapping The data</a:t>
            </a:r>
            <a:endParaRPr lang="en-SG" dirty="0"/>
          </a:p>
        </p:txBody>
      </p:sp>
      <p:pic>
        <p:nvPicPr>
          <p:cNvPr id="10" name="Content Placeholder 9" descr="Graphical user interface, application&#10;&#10;Description automatically generated">
            <a:extLst>
              <a:ext uri="{FF2B5EF4-FFF2-40B4-BE49-F238E27FC236}">
                <a16:creationId xmlns:a16="http://schemas.microsoft.com/office/drawing/2014/main" id="{A634B68A-C7AB-4933-8202-183FBA40E9E5}"/>
              </a:ext>
            </a:extLst>
          </p:cNvPr>
          <p:cNvPicPr>
            <a:picLocks noGrp="1" noChangeAspect="1"/>
          </p:cNvPicPr>
          <p:nvPr>
            <p:ph sz="half" idx="2"/>
          </p:nvPr>
        </p:nvPicPr>
        <p:blipFill>
          <a:blip r:embed="rId3"/>
          <a:stretch>
            <a:fillRect/>
          </a:stretch>
        </p:blipFill>
        <p:spPr>
          <a:xfrm>
            <a:off x="1141411" y="1135743"/>
            <a:ext cx="2474297" cy="2717800"/>
          </a:xfrm>
        </p:spPr>
      </p:pic>
      <p:pic>
        <p:nvPicPr>
          <p:cNvPr id="12" name="Picture 11">
            <a:extLst>
              <a:ext uri="{FF2B5EF4-FFF2-40B4-BE49-F238E27FC236}">
                <a16:creationId xmlns:a16="http://schemas.microsoft.com/office/drawing/2014/main" id="{45040246-C8BC-4980-9120-9ADDABB6E0D2}"/>
              </a:ext>
            </a:extLst>
          </p:cNvPr>
          <p:cNvPicPr>
            <a:picLocks noChangeAspect="1"/>
          </p:cNvPicPr>
          <p:nvPr/>
        </p:nvPicPr>
        <p:blipFill>
          <a:blip r:embed="rId4"/>
          <a:stretch>
            <a:fillRect/>
          </a:stretch>
        </p:blipFill>
        <p:spPr>
          <a:xfrm>
            <a:off x="1053224" y="3950348"/>
            <a:ext cx="3152775" cy="2571750"/>
          </a:xfrm>
          <a:prstGeom prst="rect">
            <a:avLst/>
          </a:prstGeom>
        </p:spPr>
      </p:pic>
      <p:pic>
        <p:nvPicPr>
          <p:cNvPr id="14" name="Picture 13">
            <a:extLst>
              <a:ext uri="{FF2B5EF4-FFF2-40B4-BE49-F238E27FC236}">
                <a16:creationId xmlns:a16="http://schemas.microsoft.com/office/drawing/2014/main" id="{AFCEEC93-CC20-4B6E-BB95-E285DF636AB5}"/>
              </a:ext>
            </a:extLst>
          </p:cNvPr>
          <p:cNvPicPr>
            <a:picLocks noChangeAspect="1"/>
          </p:cNvPicPr>
          <p:nvPr/>
        </p:nvPicPr>
        <p:blipFill>
          <a:blip r:embed="rId5"/>
          <a:stretch>
            <a:fillRect/>
          </a:stretch>
        </p:blipFill>
        <p:spPr>
          <a:xfrm>
            <a:off x="7818436" y="1080389"/>
            <a:ext cx="2886075" cy="2752725"/>
          </a:xfrm>
          <a:prstGeom prst="rect">
            <a:avLst/>
          </a:prstGeom>
        </p:spPr>
      </p:pic>
      <p:pic>
        <p:nvPicPr>
          <p:cNvPr id="18" name="Picture 17">
            <a:extLst>
              <a:ext uri="{FF2B5EF4-FFF2-40B4-BE49-F238E27FC236}">
                <a16:creationId xmlns:a16="http://schemas.microsoft.com/office/drawing/2014/main" id="{5ED273B1-106E-4594-87CD-5647947E1ECC}"/>
              </a:ext>
            </a:extLst>
          </p:cNvPr>
          <p:cNvPicPr>
            <a:picLocks noChangeAspect="1"/>
          </p:cNvPicPr>
          <p:nvPr/>
        </p:nvPicPr>
        <p:blipFill>
          <a:blip r:embed="rId6"/>
          <a:stretch>
            <a:fillRect/>
          </a:stretch>
        </p:blipFill>
        <p:spPr>
          <a:xfrm>
            <a:off x="7818436" y="3853543"/>
            <a:ext cx="3620895" cy="3004457"/>
          </a:xfrm>
          <a:prstGeom prst="rect">
            <a:avLst/>
          </a:prstGeom>
        </p:spPr>
      </p:pic>
      <p:sp>
        <p:nvSpPr>
          <p:cNvPr id="21" name="TextBox 20">
            <a:extLst>
              <a:ext uri="{FF2B5EF4-FFF2-40B4-BE49-F238E27FC236}">
                <a16:creationId xmlns:a16="http://schemas.microsoft.com/office/drawing/2014/main" id="{63C5746E-C760-43FE-A29D-2047834D841D}"/>
              </a:ext>
            </a:extLst>
          </p:cNvPr>
          <p:cNvSpPr txBox="1"/>
          <p:nvPr/>
        </p:nvSpPr>
        <p:spPr>
          <a:xfrm>
            <a:off x="5232918" y="4135009"/>
            <a:ext cx="2043404" cy="646331"/>
          </a:xfrm>
          <a:prstGeom prst="rect">
            <a:avLst/>
          </a:prstGeom>
          <a:noFill/>
        </p:spPr>
        <p:txBody>
          <a:bodyPr wrap="square" rtlCol="0">
            <a:spAutoFit/>
          </a:bodyPr>
          <a:lstStyle/>
          <a:p>
            <a:r>
              <a:rPr lang="en-US" dirty="0"/>
              <a:t>Scrapped using PRAW’s API</a:t>
            </a:r>
            <a:endParaRPr lang="en-SG" dirty="0"/>
          </a:p>
        </p:txBody>
      </p:sp>
      <p:sp>
        <p:nvSpPr>
          <p:cNvPr id="22" name="Arrow: Left 21">
            <a:extLst>
              <a:ext uri="{FF2B5EF4-FFF2-40B4-BE49-F238E27FC236}">
                <a16:creationId xmlns:a16="http://schemas.microsoft.com/office/drawing/2014/main" id="{7E8F9D86-1F47-40CB-9E3D-C7EB8E8D9966}"/>
              </a:ext>
            </a:extLst>
          </p:cNvPr>
          <p:cNvSpPr/>
          <p:nvPr/>
        </p:nvSpPr>
        <p:spPr>
          <a:xfrm>
            <a:off x="4373564" y="3950349"/>
            <a:ext cx="578498" cy="1015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Arrow: Left 22">
            <a:extLst>
              <a:ext uri="{FF2B5EF4-FFF2-40B4-BE49-F238E27FC236}">
                <a16:creationId xmlns:a16="http://schemas.microsoft.com/office/drawing/2014/main" id="{21459B1D-647C-496F-88E7-9B5A229E2DA2}"/>
              </a:ext>
            </a:extLst>
          </p:cNvPr>
          <p:cNvSpPr/>
          <p:nvPr/>
        </p:nvSpPr>
        <p:spPr>
          <a:xfrm rot="10800000">
            <a:off x="6941976" y="3950344"/>
            <a:ext cx="578498" cy="10156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Left 28">
            <a:extLst>
              <a:ext uri="{FF2B5EF4-FFF2-40B4-BE49-F238E27FC236}">
                <a16:creationId xmlns:a16="http://schemas.microsoft.com/office/drawing/2014/main" id="{2500276E-A6B6-4F99-B87A-79BCE21BDF83}"/>
              </a:ext>
            </a:extLst>
          </p:cNvPr>
          <p:cNvSpPr/>
          <p:nvPr/>
        </p:nvSpPr>
        <p:spPr>
          <a:xfrm rot="16200000">
            <a:off x="5617414" y="4781340"/>
            <a:ext cx="578498" cy="1015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2431BD87-AF10-4EBA-A64D-80B9EE075EC1}"/>
              </a:ext>
            </a:extLst>
          </p:cNvPr>
          <p:cNvSpPr txBox="1"/>
          <p:nvPr/>
        </p:nvSpPr>
        <p:spPr>
          <a:xfrm>
            <a:off x="4719734" y="5797001"/>
            <a:ext cx="2752531" cy="646331"/>
          </a:xfrm>
          <a:prstGeom prst="rect">
            <a:avLst/>
          </a:prstGeom>
          <a:noFill/>
        </p:spPr>
        <p:txBody>
          <a:bodyPr wrap="square" rtlCol="0">
            <a:spAutoFit/>
          </a:bodyPr>
          <a:lstStyle/>
          <a:p>
            <a:r>
              <a:rPr lang="en-US" dirty="0"/>
              <a:t>A total of 34,000 comments were scrapped</a:t>
            </a:r>
            <a:endParaRPr lang="en-SG" dirty="0"/>
          </a:p>
        </p:txBody>
      </p:sp>
    </p:spTree>
    <p:extLst>
      <p:ext uri="{BB962C8B-B14F-4D97-AF65-F5344CB8AC3E}">
        <p14:creationId xmlns:p14="http://schemas.microsoft.com/office/powerpoint/2010/main" val="38314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83D6-F790-438A-ADED-763A3C495D46}"/>
              </a:ext>
            </a:extLst>
          </p:cNvPr>
          <p:cNvSpPr>
            <a:spLocks noGrp="1"/>
          </p:cNvSpPr>
          <p:nvPr>
            <p:ph type="title"/>
          </p:nvPr>
        </p:nvSpPr>
        <p:spPr>
          <a:xfrm>
            <a:off x="1143001" y="62230"/>
            <a:ext cx="9905998" cy="1478570"/>
          </a:xfrm>
        </p:spPr>
        <p:txBody>
          <a:bodyPr/>
          <a:lstStyle/>
          <a:p>
            <a:r>
              <a:rPr lang="en-US" dirty="0"/>
              <a:t>Cleaning the data</a:t>
            </a:r>
            <a:endParaRPr lang="en-SG" dirty="0"/>
          </a:p>
        </p:txBody>
      </p:sp>
      <p:sp>
        <p:nvSpPr>
          <p:cNvPr id="6" name="Rectangle 5">
            <a:extLst>
              <a:ext uri="{FF2B5EF4-FFF2-40B4-BE49-F238E27FC236}">
                <a16:creationId xmlns:a16="http://schemas.microsoft.com/office/drawing/2014/main" id="{2ACF1F99-CC3A-4089-95DF-23A7DB368D0A}"/>
              </a:ext>
            </a:extLst>
          </p:cNvPr>
          <p:cNvSpPr/>
          <p:nvPr/>
        </p:nvSpPr>
        <p:spPr>
          <a:xfrm>
            <a:off x="40418" y="2680979"/>
            <a:ext cx="2205166"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the nulls values</a:t>
            </a:r>
            <a:endParaRPr lang="en-SG" dirty="0">
              <a:solidFill>
                <a:schemeClr val="bg1"/>
              </a:solidFill>
            </a:endParaRPr>
          </a:p>
        </p:txBody>
      </p:sp>
      <p:sp>
        <p:nvSpPr>
          <p:cNvPr id="7" name="Rectangle 6">
            <a:extLst>
              <a:ext uri="{FF2B5EF4-FFF2-40B4-BE49-F238E27FC236}">
                <a16:creationId xmlns:a16="http://schemas.microsoft.com/office/drawing/2014/main" id="{43FB3439-E236-4AB3-AFCD-7F5BAE106BD0}"/>
              </a:ext>
            </a:extLst>
          </p:cNvPr>
          <p:cNvSpPr/>
          <p:nvPr/>
        </p:nvSpPr>
        <p:spPr>
          <a:xfrm>
            <a:off x="2974787" y="2639986"/>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Drop comments that are empty</a:t>
            </a:r>
            <a:endParaRPr lang="en-SG" dirty="0">
              <a:solidFill>
                <a:schemeClr val="bg1"/>
              </a:solidFill>
            </a:endParaRPr>
          </a:p>
        </p:txBody>
      </p:sp>
      <p:sp>
        <p:nvSpPr>
          <p:cNvPr id="9" name="Rectangle 8">
            <a:extLst>
              <a:ext uri="{FF2B5EF4-FFF2-40B4-BE49-F238E27FC236}">
                <a16:creationId xmlns:a16="http://schemas.microsoft.com/office/drawing/2014/main" id="{BC9526C8-705C-453A-9ACC-E86A8D581C23}"/>
              </a:ext>
            </a:extLst>
          </p:cNvPr>
          <p:cNvSpPr/>
          <p:nvPr/>
        </p:nvSpPr>
        <p:spPr>
          <a:xfrm>
            <a:off x="5909157" y="2639986"/>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duplicate values</a:t>
            </a:r>
            <a:endParaRPr lang="en-SG" dirty="0">
              <a:solidFill>
                <a:schemeClr val="bg1"/>
              </a:solidFill>
            </a:endParaRPr>
          </a:p>
        </p:txBody>
      </p:sp>
      <p:cxnSp>
        <p:nvCxnSpPr>
          <p:cNvPr id="11" name="Straight Arrow Connector 10">
            <a:extLst>
              <a:ext uri="{FF2B5EF4-FFF2-40B4-BE49-F238E27FC236}">
                <a16:creationId xmlns:a16="http://schemas.microsoft.com/office/drawing/2014/main" id="{321269F6-C043-4769-AC52-232A672A471A}"/>
              </a:ext>
            </a:extLst>
          </p:cNvPr>
          <p:cNvCxnSpPr>
            <a:cxnSpLocks/>
          </p:cNvCxnSpPr>
          <p:nvPr/>
        </p:nvCxnSpPr>
        <p:spPr>
          <a:xfrm>
            <a:off x="5256171" y="2902764"/>
            <a:ext cx="547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96B408D6-34AF-469D-B058-44EA77685FD4}"/>
              </a:ext>
            </a:extLst>
          </p:cNvPr>
          <p:cNvCxnSpPr>
            <a:cxnSpLocks/>
          </p:cNvCxnSpPr>
          <p:nvPr/>
        </p:nvCxnSpPr>
        <p:spPr>
          <a:xfrm flipV="1">
            <a:off x="2323971" y="2954606"/>
            <a:ext cx="515630" cy="4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DB939725-2B9C-4B25-A391-157B565B6631}"/>
              </a:ext>
            </a:extLst>
          </p:cNvPr>
          <p:cNvSpPr/>
          <p:nvPr/>
        </p:nvSpPr>
        <p:spPr>
          <a:xfrm>
            <a:off x="8843832" y="2632458"/>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stop words, lemmatize the words</a:t>
            </a:r>
            <a:endParaRPr lang="en-SG" dirty="0">
              <a:solidFill>
                <a:schemeClr val="bg1"/>
              </a:solidFill>
            </a:endParaRPr>
          </a:p>
        </p:txBody>
      </p:sp>
      <p:cxnSp>
        <p:nvCxnSpPr>
          <p:cNvPr id="22" name="Straight Arrow Connector 21">
            <a:extLst>
              <a:ext uri="{FF2B5EF4-FFF2-40B4-BE49-F238E27FC236}">
                <a16:creationId xmlns:a16="http://schemas.microsoft.com/office/drawing/2014/main" id="{491D4782-7410-4ADB-B777-1B4A65F2F2A8}"/>
              </a:ext>
            </a:extLst>
          </p:cNvPr>
          <p:cNvCxnSpPr>
            <a:cxnSpLocks/>
          </p:cNvCxnSpPr>
          <p:nvPr/>
        </p:nvCxnSpPr>
        <p:spPr>
          <a:xfrm>
            <a:off x="9967884" y="3334122"/>
            <a:ext cx="0" cy="4650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AC0B973C-D931-4234-ADA0-3C99134DEA22}"/>
              </a:ext>
            </a:extLst>
          </p:cNvPr>
          <p:cNvPicPr>
            <a:picLocks noChangeAspect="1"/>
          </p:cNvPicPr>
          <p:nvPr/>
        </p:nvPicPr>
        <p:blipFill>
          <a:blip r:embed="rId2"/>
          <a:stretch>
            <a:fillRect/>
          </a:stretch>
        </p:blipFill>
        <p:spPr>
          <a:xfrm>
            <a:off x="8328878" y="3932521"/>
            <a:ext cx="3235073" cy="2736090"/>
          </a:xfrm>
          <a:prstGeom prst="rect">
            <a:avLst/>
          </a:prstGeom>
        </p:spPr>
      </p:pic>
      <p:cxnSp>
        <p:nvCxnSpPr>
          <p:cNvPr id="31" name="Straight Arrow Connector 30">
            <a:extLst>
              <a:ext uri="{FF2B5EF4-FFF2-40B4-BE49-F238E27FC236}">
                <a16:creationId xmlns:a16="http://schemas.microsoft.com/office/drawing/2014/main" id="{D65EF1A7-C190-4B9D-941C-BCDC4579FC85}"/>
              </a:ext>
            </a:extLst>
          </p:cNvPr>
          <p:cNvCxnSpPr>
            <a:cxnSpLocks/>
          </p:cNvCxnSpPr>
          <p:nvPr/>
        </p:nvCxnSpPr>
        <p:spPr>
          <a:xfrm>
            <a:off x="8213777" y="2907761"/>
            <a:ext cx="547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185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D8A4-6514-425F-9EA0-DE3C1F4A48FC}"/>
              </a:ext>
            </a:extLst>
          </p:cNvPr>
          <p:cNvSpPr>
            <a:spLocks noGrp="1"/>
          </p:cNvSpPr>
          <p:nvPr>
            <p:ph type="title"/>
          </p:nvPr>
        </p:nvSpPr>
        <p:spPr/>
        <p:txBody>
          <a:bodyPr/>
          <a:lstStyle/>
          <a:p>
            <a:r>
              <a:rPr lang="en-US" dirty="0"/>
              <a:t>EDA: Distribution of </a:t>
            </a:r>
            <a:r>
              <a:rPr lang="en-US" dirty="0" err="1"/>
              <a:t>amd</a:t>
            </a:r>
            <a:r>
              <a:rPr lang="en-US" dirty="0"/>
              <a:t> and </a:t>
            </a:r>
            <a:r>
              <a:rPr lang="en-US" dirty="0" err="1"/>
              <a:t>nvidia’s</a:t>
            </a:r>
            <a:r>
              <a:rPr lang="en-US" dirty="0"/>
              <a:t> comments</a:t>
            </a:r>
            <a:endParaRPr lang="en-SG" dirty="0"/>
          </a:p>
        </p:txBody>
      </p:sp>
      <p:pic>
        <p:nvPicPr>
          <p:cNvPr id="5" name="Content Placeholder 4">
            <a:extLst>
              <a:ext uri="{FF2B5EF4-FFF2-40B4-BE49-F238E27FC236}">
                <a16:creationId xmlns:a16="http://schemas.microsoft.com/office/drawing/2014/main" id="{8B45F022-0D70-4A45-B062-B25CA70B83A4}"/>
              </a:ext>
            </a:extLst>
          </p:cNvPr>
          <p:cNvPicPr>
            <a:picLocks noGrp="1" noChangeAspect="1"/>
          </p:cNvPicPr>
          <p:nvPr>
            <p:ph idx="1"/>
          </p:nvPr>
        </p:nvPicPr>
        <p:blipFill>
          <a:blip r:embed="rId2"/>
          <a:stretch>
            <a:fillRect/>
          </a:stretch>
        </p:blipFill>
        <p:spPr>
          <a:xfrm>
            <a:off x="1141412" y="1988230"/>
            <a:ext cx="4736873" cy="4293075"/>
          </a:xfrm>
        </p:spPr>
      </p:pic>
      <p:sp>
        <p:nvSpPr>
          <p:cNvPr id="6" name="TextBox 5">
            <a:extLst>
              <a:ext uri="{FF2B5EF4-FFF2-40B4-BE49-F238E27FC236}">
                <a16:creationId xmlns:a16="http://schemas.microsoft.com/office/drawing/2014/main" id="{8DB54419-93C0-4400-98CB-A1920A8F732B}"/>
              </a:ext>
            </a:extLst>
          </p:cNvPr>
          <p:cNvSpPr txBox="1"/>
          <p:nvPr/>
        </p:nvSpPr>
        <p:spPr>
          <a:xfrm>
            <a:off x="7324531" y="2836506"/>
            <a:ext cx="3554963" cy="2246769"/>
          </a:xfrm>
          <a:prstGeom prst="rect">
            <a:avLst/>
          </a:prstGeom>
          <a:noFill/>
        </p:spPr>
        <p:txBody>
          <a:bodyPr wrap="square" rtlCol="0">
            <a:spAutoFit/>
          </a:bodyPr>
          <a:lstStyle/>
          <a:p>
            <a:r>
              <a:rPr lang="en-US" sz="2800" dirty="0"/>
              <a:t>Around 56% of the comments were from AMD and 44% of the comments were from Nvidia</a:t>
            </a:r>
            <a:endParaRPr lang="en-SG" sz="2800" dirty="0"/>
          </a:p>
        </p:txBody>
      </p:sp>
    </p:spTree>
    <p:extLst>
      <p:ext uri="{BB962C8B-B14F-4D97-AF65-F5344CB8AC3E}">
        <p14:creationId xmlns:p14="http://schemas.microsoft.com/office/powerpoint/2010/main" val="352653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39B-7FBA-4C70-B864-AA6D898AEC60}"/>
              </a:ext>
            </a:extLst>
          </p:cNvPr>
          <p:cNvSpPr>
            <a:spLocks noGrp="1"/>
          </p:cNvSpPr>
          <p:nvPr>
            <p:ph type="title"/>
          </p:nvPr>
        </p:nvSpPr>
        <p:spPr/>
        <p:txBody>
          <a:bodyPr/>
          <a:lstStyle/>
          <a:p>
            <a:r>
              <a:rPr lang="en-US" dirty="0"/>
              <a:t>EDA: Distribution of text length</a:t>
            </a:r>
            <a:endParaRPr lang="en-SG" dirty="0"/>
          </a:p>
        </p:txBody>
      </p:sp>
      <p:pic>
        <p:nvPicPr>
          <p:cNvPr id="9" name="Picture 8">
            <a:extLst>
              <a:ext uri="{FF2B5EF4-FFF2-40B4-BE49-F238E27FC236}">
                <a16:creationId xmlns:a16="http://schemas.microsoft.com/office/drawing/2014/main" id="{CB2B732D-AEB2-4C39-B966-AD5E21724067}"/>
              </a:ext>
            </a:extLst>
          </p:cNvPr>
          <p:cNvPicPr>
            <a:picLocks noChangeAspect="1"/>
          </p:cNvPicPr>
          <p:nvPr/>
        </p:nvPicPr>
        <p:blipFill>
          <a:blip r:embed="rId3"/>
          <a:stretch>
            <a:fillRect/>
          </a:stretch>
        </p:blipFill>
        <p:spPr>
          <a:xfrm>
            <a:off x="674150" y="1737535"/>
            <a:ext cx="5421850" cy="3382929"/>
          </a:xfrm>
          <a:prstGeom prst="rect">
            <a:avLst/>
          </a:prstGeom>
        </p:spPr>
      </p:pic>
      <p:pic>
        <p:nvPicPr>
          <p:cNvPr id="11" name="Picture 10">
            <a:extLst>
              <a:ext uri="{FF2B5EF4-FFF2-40B4-BE49-F238E27FC236}">
                <a16:creationId xmlns:a16="http://schemas.microsoft.com/office/drawing/2014/main" id="{39D8DB4B-81CD-4847-A758-7492A7546A33}"/>
              </a:ext>
            </a:extLst>
          </p:cNvPr>
          <p:cNvPicPr>
            <a:picLocks noChangeAspect="1"/>
          </p:cNvPicPr>
          <p:nvPr/>
        </p:nvPicPr>
        <p:blipFill rotWithShape="1">
          <a:blip r:embed="rId4"/>
          <a:srcRect l="4671"/>
          <a:stretch/>
        </p:blipFill>
        <p:spPr>
          <a:xfrm>
            <a:off x="6438123" y="1737535"/>
            <a:ext cx="5467694" cy="3382929"/>
          </a:xfrm>
          <a:prstGeom prst="rect">
            <a:avLst/>
          </a:prstGeom>
        </p:spPr>
      </p:pic>
    </p:spTree>
    <p:extLst>
      <p:ext uri="{BB962C8B-B14F-4D97-AF65-F5344CB8AC3E}">
        <p14:creationId xmlns:p14="http://schemas.microsoft.com/office/powerpoint/2010/main" val="33197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F0F9-9B87-4967-86F1-0934ED932C42}"/>
              </a:ext>
            </a:extLst>
          </p:cNvPr>
          <p:cNvSpPr>
            <a:spLocks noGrp="1"/>
          </p:cNvSpPr>
          <p:nvPr>
            <p:ph type="title"/>
          </p:nvPr>
        </p:nvSpPr>
        <p:spPr>
          <a:xfrm>
            <a:off x="731018" y="79524"/>
            <a:ext cx="9905998" cy="1478570"/>
          </a:xfrm>
        </p:spPr>
        <p:txBody>
          <a:bodyPr/>
          <a:lstStyle/>
          <a:p>
            <a:r>
              <a:rPr lang="en-US" dirty="0"/>
              <a:t>EDA: Frequency of tokens</a:t>
            </a:r>
            <a:endParaRPr lang="en-SG" dirty="0"/>
          </a:p>
        </p:txBody>
      </p:sp>
      <p:pic>
        <p:nvPicPr>
          <p:cNvPr id="5" name="Picture 4">
            <a:extLst>
              <a:ext uri="{FF2B5EF4-FFF2-40B4-BE49-F238E27FC236}">
                <a16:creationId xmlns:a16="http://schemas.microsoft.com/office/drawing/2014/main" id="{4BCFC327-4D6F-4011-A923-39159717975C}"/>
              </a:ext>
            </a:extLst>
          </p:cNvPr>
          <p:cNvPicPr>
            <a:picLocks noChangeAspect="1"/>
          </p:cNvPicPr>
          <p:nvPr/>
        </p:nvPicPr>
        <p:blipFill>
          <a:blip r:embed="rId3"/>
          <a:stretch>
            <a:fillRect/>
          </a:stretch>
        </p:blipFill>
        <p:spPr>
          <a:xfrm>
            <a:off x="494141" y="1608336"/>
            <a:ext cx="5913130" cy="3641328"/>
          </a:xfrm>
          <a:prstGeom prst="rect">
            <a:avLst/>
          </a:prstGeom>
        </p:spPr>
      </p:pic>
      <p:pic>
        <p:nvPicPr>
          <p:cNvPr id="7" name="Picture 6">
            <a:extLst>
              <a:ext uri="{FF2B5EF4-FFF2-40B4-BE49-F238E27FC236}">
                <a16:creationId xmlns:a16="http://schemas.microsoft.com/office/drawing/2014/main" id="{6F7620F5-B43A-4E5A-9FB9-B86D91572D66}"/>
              </a:ext>
            </a:extLst>
          </p:cNvPr>
          <p:cNvPicPr>
            <a:picLocks noChangeAspect="1"/>
          </p:cNvPicPr>
          <p:nvPr/>
        </p:nvPicPr>
        <p:blipFill>
          <a:blip r:embed="rId4"/>
          <a:stretch>
            <a:fillRect/>
          </a:stretch>
        </p:blipFill>
        <p:spPr>
          <a:xfrm>
            <a:off x="6852239" y="1608336"/>
            <a:ext cx="5065332" cy="3641328"/>
          </a:xfrm>
          <a:prstGeom prst="rect">
            <a:avLst/>
          </a:prstGeom>
        </p:spPr>
      </p:pic>
    </p:spTree>
    <p:extLst>
      <p:ext uri="{BB962C8B-B14F-4D97-AF65-F5344CB8AC3E}">
        <p14:creationId xmlns:p14="http://schemas.microsoft.com/office/powerpoint/2010/main" val="3574862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1506</Words>
  <Application>Microsoft Office PowerPoint</Application>
  <PresentationFormat>Widescreen</PresentationFormat>
  <Paragraphs>157</Paragraphs>
  <Slides>29</Slides>
  <Notes>16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Calibri</vt:lpstr>
      <vt:lpstr>Helvetica Neue</vt:lpstr>
      <vt:lpstr>Tw Cen MT</vt:lpstr>
      <vt:lpstr>Circuit</vt:lpstr>
      <vt:lpstr>Topic modeling on amd and Nvidia's gpu launch comments</vt:lpstr>
      <vt:lpstr>Contents</vt:lpstr>
      <vt:lpstr>Introduction: Background</vt:lpstr>
      <vt:lpstr>Introduction: Problem statement</vt:lpstr>
      <vt:lpstr>Scrapping The data</vt:lpstr>
      <vt:lpstr>Cleaning the data</vt:lpstr>
      <vt:lpstr>EDA: Distribution of amd and nvidia’s comments</vt:lpstr>
      <vt:lpstr>EDA: Distribution of text length</vt:lpstr>
      <vt:lpstr>EDA: Frequency of tokens</vt:lpstr>
      <vt:lpstr>EDA: Word clouds on nvidia and amd’s comments</vt:lpstr>
      <vt:lpstr>Prepare the data for modeling</vt:lpstr>
      <vt:lpstr>AMD: comparing LDA model and lda mallet results</vt:lpstr>
      <vt:lpstr>AMD LDA Mallet: Choosing the best k topic</vt:lpstr>
      <vt:lpstr>AMD lda mallet: Word cloud of 7 topics</vt:lpstr>
      <vt:lpstr>AMD: Distribution of documents by their topics</vt:lpstr>
      <vt:lpstr>AMD: Most representative documents for topic 4 and 6</vt:lpstr>
      <vt:lpstr>Amd: pyldavis</vt:lpstr>
      <vt:lpstr>Nvidia comparing LDA model and lda mallet results</vt:lpstr>
      <vt:lpstr>Nvidia LDA Mallet: Choosing the best k topic</vt:lpstr>
      <vt:lpstr>AMD lda mallet: Word cloud of 7 topics</vt:lpstr>
      <vt:lpstr>Nvidia: Distribution of documents by their topics</vt:lpstr>
      <vt:lpstr>Nvidia: Most representative documents for topic 0 and 1</vt:lpstr>
      <vt:lpstr>nvidia: pyldavis</vt:lpstr>
      <vt:lpstr>Project limitations</vt:lpstr>
      <vt:lpstr>conclusion</vt:lpstr>
      <vt:lpstr>PowerPoint Presentation</vt:lpstr>
      <vt:lpstr>PowerPoint Presentation</vt:lpstr>
      <vt:lpstr>Appendix: AMD word count and weight of topic keywords</vt:lpstr>
      <vt:lpstr>Appendix: nvidia word count and weight of topic keywords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on amd and Nvidia's gpu launch comments</dc:title>
  <dc:creator>N Kumeresh</dc:creator>
  <cp:lastModifiedBy>N Kumeresh</cp:lastModifiedBy>
  <cp:revision>66</cp:revision>
  <dcterms:created xsi:type="dcterms:W3CDTF">2021-01-27T07:35:14Z</dcterms:created>
  <dcterms:modified xsi:type="dcterms:W3CDTF">2021-01-27T23:53:12Z</dcterms:modified>
</cp:coreProperties>
</file>