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Thin"/>
      <p:regular r:id="rId31"/>
      <p:bold r:id="rId32"/>
      <p:italic r:id="rId33"/>
      <p:boldItalic r:id="rId34"/>
    </p:embeddedFont>
    <p:embeddedFont>
      <p:font typeface="Proxima Nova"/>
      <p:regular r:id="rId35"/>
      <p:bold r:id="rId36"/>
      <p:italic r:id="rId37"/>
      <p:boldItalic r:id="rId38"/>
    </p:embeddedFont>
    <p:embeddedFont>
      <p:font typeface="Roboto"/>
      <p:regular r:id="rId39"/>
      <p:bold r:id="rId40"/>
      <p:italic r:id="rId41"/>
      <p:boldItalic r:id="rId42"/>
    </p:embeddedFont>
    <p:embeddedFont>
      <p:font typeface="Roboto Medium"/>
      <p:regular r:id="rId43"/>
      <p:bold r:id="rId44"/>
      <p:italic r:id="rId45"/>
      <p:boldItalic r:id="rId46"/>
    </p:embeddedFont>
    <p:embeddedFont>
      <p:font typeface="Roboto Light"/>
      <p:regular r:id="rId47"/>
      <p:bold r:id="rId48"/>
      <p:italic r:id="rId49"/>
      <p:boldItalic r:id="rId50"/>
    </p:embeddedFont>
    <p:embeddedFont>
      <p:font typeface="Alfa Slab One"/>
      <p:regular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RobotoMedium-bold.fntdata"/><Relationship Id="rId43" Type="http://schemas.openxmlformats.org/officeDocument/2006/relationships/font" Target="fonts/RobotoMedium-regular.fntdata"/><Relationship Id="rId46" Type="http://schemas.openxmlformats.org/officeDocument/2006/relationships/font" Target="fonts/RobotoMedium-boldItalic.fntdata"/><Relationship Id="rId45" Type="http://schemas.openxmlformats.org/officeDocument/2006/relationships/font" Target="fonts/RobotoMedium-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Light-bold.fntdata"/><Relationship Id="rId47" Type="http://schemas.openxmlformats.org/officeDocument/2006/relationships/font" Target="fonts/RobotoLight-regular.fntdata"/><Relationship Id="rId49" Type="http://schemas.openxmlformats.org/officeDocument/2006/relationships/font" Target="fonts/RobotoLigh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Thin-regular.fntdata"/><Relationship Id="rId30" Type="http://schemas.openxmlformats.org/officeDocument/2006/relationships/slide" Target="slides/slide24.xml"/><Relationship Id="rId33" Type="http://schemas.openxmlformats.org/officeDocument/2006/relationships/font" Target="fonts/RobotoThin-italic.fntdata"/><Relationship Id="rId32" Type="http://schemas.openxmlformats.org/officeDocument/2006/relationships/font" Target="fonts/RobotoThin-bold.fntdata"/><Relationship Id="rId35" Type="http://schemas.openxmlformats.org/officeDocument/2006/relationships/font" Target="fonts/ProximaNova-regular.fntdata"/><Relationship Id="rId34" Type="http://schemas.openxmlformats.org/officeDocument/2006/relationships/font" Target="fonts/RobotoThin-boldItalic.fntdata"/><Relationship Id="rId37" Type="http://schemas.openxmlformats.org/officeDocument/2006/relationships/font" Target="fonts/ProximaNova-italic.fntdata"/><Relationship Id="rId36" Type="http://schemas.openxmlformats.org/officeDocument/2006/relationships/font" Target="fonts/ProximaNova-bold.fntdata"/><Relationship Id="rId39" Type="http://schemas.openxmlformats.org/officeDocument/2006/relationships/font" Target="fonts/Roboto-regular.fntdata"/><Relationship Id="rId38" Type="http://schemas.openxmlformats.org/officeDocument/2006/relationships/font" Target="fonts/ProximaNova-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lfaSlabOne-regular.fntdata"/><Relationship Id="rId50" Type="http://schemas.openxmlformats.org/officeDocument/2006/relationships/font" Target="fonts/RobotoLigh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8e1c5936b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308e1c5936b_0_6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8e1c5936b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308e1c5936b_0_7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8e1c5936b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308e1c5936b_0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Type of Machine learning where an agent learns by interacting with its environment and take actions. Learns using trial and error methods. In this system is rewarded if it gets right and penalty if it gets wrong.. Eventually it learns /</a:t>
            </a:r>
            <a:endParaRPr/>
          </a:p>
          <a:p>
            <a:pPr indent="0" lvl="0" marL="0" rtl="0" algn="l">
              <a:lnSpc>
                <a:spcPct val="100000"/>
              </a:lnSpc>
              <a:spcBef>
                <a:spcPts val="0"/>
              </a:spcBef>
              <a:spcAft>
                <a:spcPts val="0"/>
              </a:spcAft>
              <a:buSzPts val="1100"/>
              <a:buNone/>
            </a:pPr>
            <a:r>
              <a:rPr lang="en"/>
              <a:t>Example:  Robots can learn to perform tasks by navigating complex environments.;</a:t>
            </a:r>
            <a:endParaRPr/>
          </a:p>
          <a:p>
            <a:pPr indent="0" lvl="0" marL="0" rtl="0" algn="l">
              <a:lnSpc>
                <a:spcPct val="100000"/>
              </a:lnSpc>
              <a:spcBef>
                <a:spcPts val="0"/>
              </a:spcBef>
              <a:spcAft>
                <a:spcPts val="0"/>
              </a:spcAft>
              <a:buSzPts val="1100"/>
              <a:buNone/>
            </a:pPr>
            <a:r>
              <a:rPr lang="en"/>
              <a:t>AI can learn to make trading decisions.</a:t>
            </a:r>
            <a:endParaRPr/>
          </a:p>
          <a:p>
            <a:pPr indent="0" lvl="0" marL="0" rtl="0" algn="l">
              <a:lnSpc>
                <a:spcPct val="100000"/>
              </a:lnSpc>
              <a:spcBef>
                <a:spcPts val="0"/>
              </a:spcBef>
              <a:spcAft>
                <a:spcPts val="0"/>
              </a:spcAft>
              <a:buSzPts val="1100"/>
              <a:buNone/>
            </a:pPr>
            <a:r>
              <a:rPr lang="en"/>
              <a:t>AI can learn to personalize treatment plans for patients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8e1c5936b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308e1c5936b_0_8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8e1c5936b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308e1c5936b_0_8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08e1c5936b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308e1c5936b_0_8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08e1c5936b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308e1c5936b_0_9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08e1c5936b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308e1c5936b_0_9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08e1c5936b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308e1c5936b_0_9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08e1c5936b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308e1c5936b_0_9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08e1c5936b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308e1c5936b_0_9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8e1c5936b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08e1c5936b_0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08e1c5936b_0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308e1c5936b_0_10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08e1c5936b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308e1c5936b_0_10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08e1c5936b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308e1c5936b_0_10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08e1c5936b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7" name="Google Shape;617;g308e1c5936b_0_1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308e1c5936b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308e1c5936b_0_1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8e1c5936b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308e1c5936b_0_6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8e1c5936b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08e1c5936b_0_6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8e1c5936b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08e1c5936b_0_6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8e1c5936b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08e1c5936b_0_6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8e1c5936b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08e1c5936b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Society: Advancements in science and research . Economic Growth; community:</a:t>
            </a:r>
            <a:r>
              <a:rPr b="1" lang="en" sz="900">
                <a:solidFill>
                  <a:srgbClr val="085630"/>
                </a:solidFill>
                <a:latin typeface="Proxima Nova"/>
                <a:ea typeface="Proxima Nova"/>
                <a:cs typeface="Proxima Nova"/>
                <a:sym typeface="Proxima Nova"/>
              </a:rPr>
              <a:t>Better connectivity, Optimize public resources,transportation, waste management,emergency response , new jobs</a:t>
            </a:r>
            <a:endParaRPr b="1" sz="900">
              <a:solidFill>
                <a:srgbClr val="085630"/>
              </a:solidFill>
              <a:latin typeface="Proxima Nova"/>
              <a:ea typeface="Proxima Nova"/>
              <a:cs typeface="Proxima Nova"/>
              <a:sym typeface="Proxima Nova"/>
            </a:endParaRPr>
          </a:p>
          <a:p>
            <a:pPr indent="0" lvl="0" marL="0" rtl="0" algn="l">
              <a:spcBef>
                <a:spcPts val="0"/>
              </a:spcBef>
              <a:spcAft>
                <a:spcPts val="0"/>
              </a:spcAft>
              <a:buSzPts val="1100"/>
              <a:buNone/>
            </a:pPr>
            <a:r>
              <a:rPr b="1" lang="en" sz="900">
                <a:solidFill>
                  <a:srgbClr val="085630"/>
                </a:solidFill>
                <a:latin typeface="Proxima Nova"/>
                <a:ea typeface="Proxima Nova"/>
                <a:cs typeface="Proxima Nova"/>
                <a:sym typeface="Proxima Nova"/>
              </a:rPr>
              <a:t>Neg: Isolation, Fake info, job displacement</a:t>
            </a:r>
            <a:endParaRPr b="1" sz="900">
              <a:solidFill>
                <a:srgbClr val="085630"/>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sz="900">
                <a:solidFill>
                  <a:srgbClr val="085630"/>
                </a:solidFill>
                <a:latin typeface="Proxima Nova"/>
                <a:ea typeface="Proxima Nova"/>
                <a:cs typeface="Proxima Nova"/>
                <a:sym typeface="Proxima Nova"/>
              </a:rPr>
              <a:t>Humanity: Improved Quality of life (positive), Economic growth. (-) : Jobs displacement and Bias and Discrimination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8e1c5936b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308e1c5936b_0_7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8e1c5936b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308e1c5936b_0_7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cxnSp>
        <p:nvCxnSpPr>
          <p:cNvPr id="59" name="Google Shape;59;p15"/>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60" name="Google Shape;60;p15"/>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61" name="Google Shape;61;p15"/>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8" name="Google Shape;68;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3" name="Google Shape;7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9"/>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0" name="Google Shape;8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3" name="Google Shape;83;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4" name="Google Shape;84;p21"/>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85" name="Google Shape;85;p21"/>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6" name="Google Shape;8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93" name="Google Shape;93;p23"/>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en.wikipedia.org/wiki/Generative_artificial_intellig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9.jpg"/><Relationship Id="rId4" Type="http://schemas.openxmlformats.org/officeDocument/2006/relationships/hyperlink" Target="https://learn.microsoft.com/en-us/azure/machine-learning/concept-responsible-ai?view=azureml-api-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www.analyticsvidhya.com/blog/2023/09/llmops-for-machine-learning-engineer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s://colab.research.google.com/" TargetMode="External"/><Relationship Id="rId4" Type="http://schemas.openxmlformats.org/officeDocument/2006/relationships/hyperlink" Target="https://console.cloud.goog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crewai.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5"/>
          <p:cNvPicPr preferRelativeResize="0"/>
          <p:nvPr/>
        </p:nvPicPr>
        <p:blipFill rotWithShape="1">
          <a:blip r:embed="rId3">
            <a:alphaModFix/>
          </a:blip>
          <a:srcRect b="0" l="0" r="0" t="0"/>
          <a:stretch/>
        </p:blipFill>
        <p:spPr>
          <a:xfrm>
            <a:off x="3286125" y="0"/>
            <a:ext cx="5901875" cy="5143500"/>
          </a:xfrm>
          <a:prstGeom prst="rect">
            <a:avLst/>
          </a:prstGeom>
          <a:noFill/>
          <a:ln>
            <a:noFill/>
          </a:ln>
        </p:spPr>
      </p:pic>
      <p:sp>
        <p:nvSpPr>
          <p:cNvPr id="102" name="Google Shape;102;p25"/>
          <p:cNvSpPr txBox="1"/>
          <p:nvPr/>
        </p:nvSpPr>
        <p:spPr>
          <a:xfrm>
            <a:off x="0" y="0"/>
            <a:ext cx="1602000" cy="380400"/>
          </a:xfrm>
          <a:prstGeom prst="rect">
            <a:avLst/>
          </a:prstGeom>
          <a:gradFill>
            <a:gsLst>
              <a:gs pos="0">
                <a:srgbClr val="DCECD5"/>
              </a:gs>
              <a:gs pos="100000">
                <a:srgbClr val="93BC81"/>
              </a:gs>
            </a:gsLst>
            <a:path path="circle">
              <a:fillToRect b="50%" l="50%" r="50%" t="50%"/>
            </a:path>
            <a:tileRect/>
          </a:grad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ai.bhoga.com</a:t>
            </a:r>
            <a:endParaRPr b="0" i="0" sz="1800" u="none" cap="none" strike="noStrike">
              <a:solidFill>
                <a:schemeClr val="dk2"/>
              </a:solidFill>
              <a:latin typeface="Proxima Nova"/>
              <a:ea typeface="Proxima Nova"/>
              <a:cs typeface="Proxima Nova"/>
              <a:sym typeface="Proxima Nova"/>
            </a:endParaRPr>
          </a:p>
        </p:txBody>
      </p:sp>
      <p:sp>
        <p:nvSpPr>
          <p:cNvPr id="103" name="Google Shape;103;p25"/>
          <p:cNvSpPr txBox="1"/>
          <p:nvPr/>
        </p:nvSpPr>
        <p:spPr>
          <a:xfrm>
            <a:off x="365450" y="1917625"/>
            <a:ext cx="2175900" cy="4641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 sz="2200" u="none" cap="none" strike="noStrike">
                <a:solidFill>
                  <a:schemeClr val="dk2"/>
                </a:solidFill>
                <a:latin typeface="Proxima Nova"/>
                <a:ea typeface="Proxima Nova"/>
                <a:cs typeface="Proxima Nova"/>
                <a:sym typeface="Proxima Nova"/>
              </a:rPr>
              <a:t>GenAI: LLMOps</a:t>
            </a:r>
            <a:endParaRPr b="0" i="0" sz="2200" u="none" cap="none" strike="noStrike">
              <a:solidFill>
                <a:schemeClr val="dk2"/>
              </a:solidFill>
              <a:latin typeface="Proxima Nova"/>
              <a:ea typeface="Proxima Nova"/>
              <a:cs typeface="Proxima Nova"/>
              <a:sym typeface="Proxima Nova"/>
            </a:endParaRPr>
          </a:p>
        </p:txBody>
      </p:sp>
      <p:cxnSp>
        <p:nvCxnSpPr>
          <p:cNvPr id="104" name="Google Shape;104;p25"/>
          <p:cNvCxnSpPr/>
          <p:nvPr/>
        </p:nvCxnSpPr>
        <p:spPr>
          <a:xfrm flipH="1" rot="10800000">
            <a:off x="512875" y="2352075"/>
            <a:ext cx="1868400" cy="7200"/>
          </a:xfrm>
          <a:prstGeom prst="straightConnector1">
            <a:avLst/>
          </a:prstGeom>
          <a:noFill/>
          <a:ln cap="flat" cmpd="sng" w="38100">
            <a:solidFill>
              <a:srgbClr val="93C47D"/>
            </a:solidFill>
            <a:prstDash val="solid"/>
            <a:round/>
            <a:headEnd len="sm" w="sm" type="none"/>
            <a:tailEnd len="sm" w="sm" type="none"/>
          </a:ln>
        </p:spPr>
      </p:cxnSp>
      <p:sp>
        <p:nvSpPr>
          <p:cNvPr id="105" name="Google Shape;105;p25"/>
          <p:cNvSpPr txBox="1"/>
          <p:nvPr/>
        </p:nvSpPr>
        <p:spPr>
          <a:xfrm>
            <a:off x="1446475" y="4720375"/>
            <a:ext cx="1715100" cy="33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Venka Reddy.B</a:t>
            </a:r>
            <a:endParaRPr b="0" i="0" sz="1800" u="none" cap="none" strike="noStrike">
              <a:solidFill>
                <a:schemeClr val="dk2"/>
              </a:solidFill>
              <a:latin typeface="Proxima Nova"/>
              <a:ea typeface="Proxima Nova"/>
              <a:cs typeface="Proxima Nova"/>
              <a:sym typeface="Proxima Nova"/>
            </a:endParaRPr>
          </a:p>
        </p:txBody>
      </p:sp>
      <p:sp>
        <p:nvSpPr>
          <p:cNvPr id="106" name="Google Shape;106;p25"/>
          <p:cNvSpPr txBox="1"/>
          <p:nvPr/>
        </p:nvSpPr>
        <p:spPr>
          <a:xfrm>
            <a:off x="218375" y="380400"/>
            <a:ext cx="1466700" cy="2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700" u="none" cap="none" strike="noStrike">
                <a:solidFill>
                  <a:srgbClr val="FF0000"/>
                </a:solidFill>
                <a:latin typeface="Proxima Nova"/>
                <a:ea typeface="Proxima Nova"/>
                <a:cs typeface="Proxima Nova"/>
                <a:sym typeface="Proxima Nova"/>
              </a:rPr>
              <a:t>Building Of Generative AI</a:t>
            </a:r>
            <a:endParaRPr b="0" i="0" sz="700" u="none" cap="none" strike="noStrike">
              <a:solidFill>
                <a:srgbClr val="FF0000"/>
              </a:solidFill>
              <a:latin typeface="Proxima Nova"/>
              <a:ea typeface="Proxima Nova"/>
              <a:cs typeface="Proxima Nova"/>
              <a:sym typeface="Proxima Nova"/>
            </a:endParaRPr>
          </a:p>
        </p:txBody>
      </p:sp>
      <p:sp>
        <p:nvSpPr>
          <p:cNvPr id="107" name="Google Shape;107;p25"/>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108" name="Google Shape;10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34"/>
          <p:cNvSpPr txBox="1"/>
          <p:nvPr>
            <p:ph type="title"/>
          </p:nvPr>
        </p:nvSpPr>
        <p:spPr>
          <a:xfrm>
            <a:off x="311700" y="292625"/>
            <a:ext cx="40404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AI context: GenAI	</a:t>
            </a:r>
            <a:endParaRPr/>
          </a:p>
        </p:txBody>
      </p:sp>
      <p:sp>
        <p:nvSpPr>
          <p:cNvPr id="266" name="Google Shape;266;p34"/>
          <p:cNvSpPr/>
          <p:nvPr/>
        </p:nvSpPr>
        <p:spPr>
          <a:xfrm>
            <a:off x="3319475" y="1068550"/>
            <a:ext cx="3980400" cy="3784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4"/>
          <p:cNvSpPr/>
          <p:nvPr/>
        </p:nvSpPr>
        <p:spPr>
          <a:xfrm>
            <a:off x="3896825" y="1957475"/>
            <a:ext cx="2825700" cy="2782800"/>
          </a:xfrm>
          <a:prstGeom prst="ellipse">
            <a:avLst/>
          </a:prstGeom>
          <a:solidFill>
            <a:schemeClr val="lt2"/>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4"/>
          <p:cNvSpPr txBox="1"/>
          <p:nvPr/>
        </p:nvSpPr>
        <p:spPr>
          <a:xfrm>
            <a:off x="4495775" y="1256350"/>
            <a:ext cx="1834500" cy="4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2"/>
                </a:solidFill>
                <a:latin typeface="Arial"/>
                <a:ea typeface="Arial"/>
                <a:cs typeface="Arial"/>
                <a:sym typeface="Arial"/>
              </a:rPr>
              <a:t>Artificial Intelligence (AI)</a:t>
            </a:r>
            <a:endParaRPr b="1"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Arial"/>
                <a:ea typeface="Arial"/>
                <a:cs typeface="Arial"/>
                <a:sym typeface="Arial"/>
              </a:rPr>
              <a:t>Systems that learn and reason like humans</a:t>
            </a:r>
            <a:r>
              <a:rPr b="1" i="0" lang="en" sz="900" u="none" cap="none" strike="noStrike">
                <a:solidFill>
                  <a:schemeClr val="dk2"/>
                </a:solidFill>
                <a:latin typeface="Arial"/>
                <a:ea typeface="Arial"/>
                <a:cs typeface="Arial"/>
                <a:sym typeface="Arial"/>
              </a:rPr>
              <a:t> </a:t>
            </a:r>
            <a:endParaRPr b="1" i="0" sz="9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Arial"/>
              <a:ea typeface="Arial"/>
              <a:cs typeface="Arial"/>
              <a:sym typeface="Arial"/>
            </a:endParaRPr>
          </a:p>
        </p:txBody>
      </p:sp>
      <p:sp>
        <p:nvSpPr>
          <p:cNvPr id="269" name="Google Shape;269;p34"/>
          <p:cNvSpPr/>
          <p:nvPr/>
        </p:nvSpPr>
        <p:spPr>
          <a:xfrm>
            <a:off x="4306100" y="2670150"/>
            <a:ext cx="2153700" cy="1902600"/>
          </a:xfrm>
          <a:prstGeom prst="ellipse">
            <a:avLst/>
          </a:prstGeom>
          <a:solidFill>
            <a:srgbClr val="FFE599"/>
          </a:solidFill>
          <a:ln>
            <a:noFill/>
          </a:ln>
          <a:effectLst>
            <a:reflection blurRad="0" dir="0" dist="0" endA="0" endPos="1000" fadeDir="5400012" kx="0" rotWithShape="0" algn="bl" stA="1000" stPos="0" sy="-100000" ky="0"/>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4"/>
          <p:cNvSpPr txBox="1"/>
          <p:nvPr/>
        </p:nvSpPr>
        <p:spPr>
          <a:xfrm>
            <a:off x="4558875" y="1973850"/>
            <a:ext cx="1728000" cy="69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2"/>
                </a:solidFill>
                <a:latin typeface="Arial"/>
                <a:ea typeface="Arial"/>
                <a:cs typeface="Arial"/>
                <a:sym typeface="Arial"/>
              </a:rPr>
              <a:t>Machine Learning (ML)</a:t>
            </a:r>
            <a:endParaRPr b="1"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Arial"/>
                <a:ea typeface="Arial"/>
                <a:cs typeface="Arial"/>
                <a:sym typeface="Arial"/>
              </a:rPr>
              <a:t>  Suite of Algorithms that can learn from data without being explicitly programmed</a:t>
            </a:r>
            <a:endParaRPr b="0" i="0" sz="900" u="none" cap="none" strike="noStrike">
              <a:solidFill>
                <a:schemeClr val="dk2"/>
              </a:solidFill>
              <a:latin typeface="Arial"/>
              <a:ea typeface="Arial"/>
              <a:cs typeface="Arial"/>
              <a:sym typeface="Arial"/>
            </a:endParaRPr>
          </a:p>
        </p:txBody>
      </p:sp>
      <p:sp>
        <p:nvSpPr>
          <p:cNvPr id="271" name="Google Shape;271;p34"/>
          <p:cNvSpPr txBox="1"/>
          <p:nvPr/>
        </p:nvSpPr>
        <p:spPr>
          <a:xfrm>
            <a:off x="4642125" y="2667650"/>
            <a:ext cx="1610100" cy="8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2"/>
                </a:solidFill>
                <a:latin typeface="Arial"/>
                <a:ea typeface="Arial"/>
                <a:cs typeface="Arial"/>
                <a:sym typeface="Arial"/>
              </a:rPr>
              <a:t>  Deep Learning (DL)</a:t>
            </a:r>
            <a:endParaRPr b="1"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Arial"/>
                <a:ea typeface="Arial"/>
                <a:cs typeface="Arial"/>
                <a:sym typeface="Arial"/>
              </a:rPr>
              <a:t>U</a:t>
            </a:r>
            <a:r>
              <a:rPr b="0" i="0" lang="en" sz="900" u="none" cap="none" strike="noStrike">
                <a:solidFill>
                  <a:schemeClr val="dk2"/>
                </a:solidFill>
                <a:latin typeface="Arial"/>
                <a:ea typeface="Arial"/>
                <a:cs typeface="Arial"/>
                <a:sym typeface="Arial"/>
              </a:rPr>
              <a:t>ses Artificial neural networks that adapt and learn from vast amount of data</a:t>
            </a:r>
            <a:endParaRPr b="0" i="0" sz="9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dk2"/>
              </a:solidFill>
              <a:latin typeface="Arial"/>
              <a:ea typeface="Arial"/>
              <a:cs typeface="Arial"/>
              <a:sym typeface="Arial"/>
            </a:endParaRPr>
          </a:p>
        </p:txBody>
      </p:sp>
      <p:sp>
        <p:nvSpPr>
          <p:cNvPr id="272" name="Google Shape;272;p34"/>
          <p:cNvSpPr/>
          <p:nvPr/>
        </p:nvSpPr>
        <p:spPr>
          <a:xfrm>
            <a:off x="4983725" y="3606525"/>
            <a:ext cx="966300" cy="9054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34"/>
          <p:cNvSpPr txBox="1"/>
          <p:nvPr/>
        </p:nvSpPr>
        <p:spPr>
          <a:xfrm>
            <a:off x="4740200" y="3522825"/>
            <a:ext cx="1932600" cy="8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2"/>
                </a:solidFill>
                <a:latin typeface="Arial"/>
                <a:ea typeface="Arial"/>
                <a:cs typeface="Arial"/>
                <a:sym typeface="Arial"/>
              </a:rPr>
              <a:t>             GenAI</a:t>
            </a:r>
            <a:endParaRPr b="1" i="0" sz="1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2"/>
                </a:solidFill>
                <a:latin typeface="Arial"/>
                <a:ea typeface="Arial"/>
                <a:cs typeface="Arial"/>
                <a:sym typeface="Arial"/>
              </a:rPr>
              <a:t>  </a:t>
            </a:r>
            <a:r>
              <a:rPr b="0" i="0" lang="en" sz="900" u="none" cap="none" strike="noStrike">
                <a:solidFill>
                  <a:schemeClr val="dk2"/>
                </a:solidFill>
                <a:latin typeface="Arial"/>
                <a:ea typeface="Arial"/>
                <a:cs typeface="Arial"/>
                <a:sym typeface="Arial"/>
              </a:rPr>
              <a:t>Transformer based neural networks models that can generate new content given the user input usings learned patterns</a:t>
            </a:r>
            <a:endParaRPr b="0" i="0" sz="1800" u="none" cap="none" strike="noStrike">
              <a:solidFill>
                <a:schemeClr val="dk2"/>
              </a:solidFill>
              <a:latin typeface="Arial"/>
              <a:ea typeface="Arial"/>
              <a:cs typeface="Arial"/>
              <a:sym typeface="Arial"/>
            </a:endParaRPr>
          </a:p>
        </p:txBody>
      </p:sp>
      <p:sp>
        <p:nvSpPr>
          <p:cNvPr id="274" name="Google Shape;274;p34"/>
          <p:cNvSpPr txBox="1"/>
          <p:nvPr/>
        </p:nvSpPr>
        <p:spPr>
          <a:xfrm>
            <a:off x="121725" y="1065225"/>
            <a:ext cx="361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hlink"/>
                </a:solidFill>
                <a:uFill>
                  <a:noFill/>
                </a:uFill>
                <a:latin typeface="Arial"/>
                <a:ea typeface="Arial"/>
                <a:cs typeface="Arial"/>
                <a:sym typeface="Arial"/>
                <a:hlinkClick r:id="rId3"/>
              </a:rPr>
              <a:t>Generative artificial intelligence - Wikipedia</a:t>
            </a:r>
            <a:endParaRPr b="0" i="0" sz="1400" u="none" cap="none" strike="noStrike">
              <a:solidFill>
                <a:srgbClr val="000000"/>
              </a:solidFill>
              <a:latin typeface="Arial"/>
              <a:ea typeface="Arial"/>
              <a:cs typeface="Arial"/>
              <a:sym typeface="Arial"/>
            </a:endParaRPr>
          </a:p>
        </p:txBody>
      </p:sp>
      <p:cxnSp>
        <p:nvCxnSpPr>
          <p:cNvPr id="275" name="Google Shape;275;p34"/>
          <p:cNvCxnSpPr/>
          <p:nvPr/>
        </p:nvCxnSpPr>
        <p:spPr>
          <a:xfrm>
            <a:off x="4648475" y="3554750"/>
            <a:ext cx="4147200" cy="13800"/>
          </a:xfrm>
          <a:prstGeom prst="straightConnector1">
            <a:avLst/>
          </a:prstGeom>
          <a:noFill/>
          <a:ln cap="flat" cmpd="sng" w="9525">
            <a:solidFill>
              <a:srgbClr val="FF0000"/>
            </a:solidFill>
            <a:prstDash val="lgDash"/>
            <a:round/>
            <a:headEnd len="sm" w="sm" type="none"/>
            <a:tailEnd len="sm" w="sm" type="none"/>
          </a:ln>
        </p:spPr>
      </p:cxnSp>
      <p:sp>
        <p:nvSpPr>
          <p:cNvPr id="276" name="Google Shape;276;p34"/>
          <p:cNvSpPr txBox="1"/>
          <p:nvPr/>
        </p:nvSpPr>
        <p:spPr>
          <a:xfrm>
            <a:off x="7227575" y="1552175"/>
            <a:ext cx="1834500" cy="90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dk2"/>
                </a:solidFill>
                <a:latin typeface="Proxima Nova"/>
                <a:ea typeface="Proxima Nova"/>
                <a:cs typeface="Proxima Nova"/>
                <a:sym typeface="Proxima Nova"/>
              </a:rPr>
              <a:t>Focus is on model build, training,evaluation</a:t>
            </a:r>
            <a:endParaRPr b="1" i="0" sz="900" u="none" cap="none" strike="noStrike">
              <a:solidFill>
                <a:schemeClr val="dk2"/>
              </a:solidFill>
              <a:latin typeface="Proxima Nova"/>
              <a:ea typeface="Proxima Nova"/>
              <a:cs typeface="Proxima Nova"/>
              <a:sym typeface="Proxima Nova"/>
            </a:endParaRPr>
          </a:p>
          <a:p>
            <a:pPr indent="-285750" lvl="0" marL="457200" marR="0" rtl="0" algn="l">
              <a:lnSpc>
                <a:spcPct val="100000"/>
              </a:lnSpc>
              <a:spcBef>
                <a:spcPts val="0"/>
              </a:spcBef>
              <a:spcAft>
                <a:spcPts val="0"/>
              </a:spcAft>
              <a:buClr>
                <a:schemeClr val="dk2"/>
              </a:buClr>
              <a:buSzPts val="900"/>
              <a:buFont typeface="Proxima Nova"/>
              <a:buChar char="●"/>
            </a:pPr>
            <a:r>
              <a:rPr b="0" i="0" lang="en" sz="900" u="none" cap="none" strike="noStrike">
                <a:solidFill>
                  <a:schemeClr val="dk2"/>
                </a:solidFill>
                <a:latin typeface="Proxima Nova"/>
                <a:ea typeface="Proxima Nova"/>
                <a:cs typeface="Proxima Nova"/>
                <a:sym typeface="Proxima Nova"/>
              </a:rPr>
              <a:t>Model explainability</a:t>
            </a:r>
            <a:endParaRPr b="0" i="0" sz="900" u="none" cap="none" strike="noStrike">
              <a:solidFill>
                <a:schemeClr val="dk2"/>
              </a:solidFill>
              <a:latin typeface="Proxima Nova"/>
              <a:ea typeface="Proxima Nova"/>
              <a:cs typeface="Proxima Nova"/>
              <a:sym typeface="Proxima Nova"/>
            </a:endParaRPr>
          </a:p>
          <a:p>
            <a:pPr indent="-285750" lvl="0" marL="457200" marR="0" rtl="0" algn="l">
              <a:lnSpc>
                <a:spcPct val="100000"/>
              </a:lnSpc>
              <a:spcBef>
                <a:spcPts val="0"/>
              </a:spcBef>
              <a:spcAft>
                <a:spcPts val="0"/>
              </a:spcAft>
              <a:buClr>
                <a:schemeClr val="dk2"/>
              </a:buClr>
              <a:buSzPts val="900"/>
              <a:buFont typeface="Proxima Nova"/>
              <a:buChar char="●"/>
            </a:pPr>
            <a:r>
              <a:rPr b="0" i="0" lang="en" sz="900" u="none" cap="none" strike="noStrike">
                <a:solidFill>
                  <a:schemeClr val="dk2"/>
                </a:solidFill>
                <a:latin typeface="Proxima Nova"/>
                <a:ea typeface="Proxima Nova"/>
                <a:cs typeface="Proxima Nova"/>
                <a:sym typeface="Proxima Nova"/>
              </a:rPr>
              <a:t>Model bias</a:t>
            </a:r>
            <a:endParaRPr b="0" i="0" sz="900" u="none" cap="none" strike="noStrike">
              <a:solidFill>
                <a:schemeClr val="dk2"/>
              </a:solidFill>
              <a:latin typeface="Proxima Nova"/>
              <a:ea typeface="Proxima Nova"/>
              <a:cs typeface="Proxima Nova"/>
              <a:sym typeface="Proxima Nova"/>
            </a:endParaRPr>
          </a:p>
          <a:p>
            <a:pPr indent="-285750" lvl="0" marL="457200" marR="0" rtl="0" algn="l">
              <a:lnSpc>
                <a:spcPct val="100000"/>
              </a:lnSpc>
              <a:spcBef>
                <a:spcPts val="0"/>
              </a:spcBef>
              <a:spcAft>
                <a:spcPts val="0"/>
              </a:spcAft>
              <a:buClr>
                <a:schemeClr val="dk2"/>
              </a:buClr>
              <a:buSzPts val="900"/>
              <a:buFont typeface="Proxima Nova"/>
              <a:buChar char="●"/>
            </a:pPr>
            <a:r>
              <a:rPr b="0" i="0" lang="en" sz="900" u="none" cap="none" strike="noStrike">
                <a:solidFill>
                  <a:schemeClr val="dk2"/>
                </a:solidFill>
                <a:latin typeface="Proxima Nova"/>
                <a:ea typeface="Proxima Nova"/>
                <a:cs typeface="Proxima Nova"/>
                <a:sym typeface="Proxima Nova"/>
              </a:rPr>
              <a:t>Model governance</a:t>
            </a:r>
            <a:endParaRPr b="0" i="0" sz="900" u="none" cap="none" strike="noStrike">
              <a:solidFill>
                <a:schemeClr val="dk2"/>
              </a:solidFill>
              <a:latin typeface="Proxima Nova"/>
              <a:ea typeface="Proxima Nova"/>
              <a:cs typeface="Proxima Nova"/>
              <a:sym typeface="Proxima Nova"/>
            </a:endParaRPr>
          </a:p>
        </p:txBody>
      </p:sp>
      <p:sp>
        <p:nvSpPr>
          <p:cNvPr id="277" name="Google Shape;277;p34"/>
          <p:cNvSpPr txBox="1"/>
          <p:nvPr/>
        </p:nvSpPr>
        <p:spPr>
          <a:xfrm>
            <a:off x="6996775" y="3652250"/>
            <a:ext cx="2225700" cy="136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dk2"/>
                </a:solidFill>
                <a:latin typeface="Proxima Nova"/>
                <a:ea typeface="Proxima Nova"/>
                <a:cs typeface="Proxima Nova"/>
                <a:sym typeface="Proxima Nova"/>
              </a:rPr>
              <a:t>Focus is on foundational models validation and certification, input and output(response)</a:t>
            </a:r>
            <a:endParaRPr b="1" i="0" sz="900" u="none" cap="none" strike="noStrike">
              <a:solidFill>
                <a:schemeClr val="dk2"/>
              </a:solidFill>
              <a:latin typeface="Proxima Nova"/>
              <a:ea typeface="Proxima Nova"/>
              <a:cs typeface="Proxima Nova"/>
              <a:sym typeface="Proxima Nova"/>
            </a:endParaRPr>
          </a:p>
          <a:p>
            <a:pPr indent="-285750" lvl="0" marL="457200" marR="0" rtl="0" algn="l">
              <a:lnSpc>
                <a:spcPct val="100000"/>
              </a:lnSpc>
              <a:spcBef>
                <a:spcPts val="0"/>
              </a:spcBef>
              <a:spcAft>
                <a:spcPts val="0"/>
              </a:spcAft>
              <a:buClr>
                <a:schemeClr val="dk2"/>
              </a:buClr>
              <a:buSzPts val="900"/>
              <a:buFont typeface="Proxima Nova"/>
              <a:buChar char="●"/>
            </a:pPr>
            <a:r>
              <a:rPr b="0" i="0" lang="en" sz="900" u="none" cap="none" strike="noStrike">
                <a:solidFill>
                  <a:schemeClr val="dk2"/>
                </a:solidFill>
                <a:latin typeface="Proxima Nova"/>
                <a:ea typeface="Proxima Nova"/>
                <a:cs typeface="Proxima Nova"/>
                <a:sym typeface="Proxima Nova"/>
              </a:rPr>
              <a:t>Parameter fine-tuning, compression</a:t>
            </a:r>
            <a:endParaRPr b="0" i="0" sz="900" u="none" cap="none" strike="noStrike">
              <a:solidFill>
                <a:schemeClr val="dk2"/>
              </a:solidFill>
              <a:latin typeface="Proxima Nova"/>
              <a:ea typeface="Proxima Nova"/>
              <a:cs typeface="Proxima Nova"/>
              <a:sym typeface="Proxima Nova"/>
            </a:endParaRPr>
          </a:p>
          <a:p>
            <a:pPr indent="-285750" lvl="0" marL="457200" marR="0" rtl="0" algn="l">
              <a:lnSpc>
                <a:spcPct val="100000"/>
              </a:lnSpc>
              <a:spcBef>
                <a:spcPts val="0"/>
              </a:spcBef>
              <a:spcAft>
                <a:spcPts val="0"/>
              </a:spcAft>
              <a:buClr>
                <a:schemeClr val="dk2"/>
              </a:buClr>
              <a:buSzPts val="900"/>
              <a:buFont typeface="Proxima Nova"/>
              <a:buChar char="●"/>
            </a:pPr>
            <a:r>
              <a:rPr b="0" i="0" lang="en" sz="900" u="none" cap="none" strike="noStrike">
                <a:solidFill>
                  <a:schemeClr val="dk2"/>
                </a:solidFill>
                <a:latin typeface="Proxima Nova"/>
                <a:ea typeface="Proxima Nova"/>
                <a:cs typeface="Proxima Nova"/>
                <a:sym typeface="Proxima Nova"/>
              </a:rPr>
              <a:t>Prompt Engineering</a:t>
            </a:r>
            <a:endParaRPr b="0" i="0" sz="900" u="none" cap="none" strike="noStrike">
              <a:solidFill>
                <a:schemeClr val="dk2"/>
              </a:solidFill>
              <a:latin typeface="Proxima Nova"/>
              <a:ea typeface="Proxima Nova"/>
              <a:cs typeface="Proxima Nova"/>
              <a:sym typeface="Proxima Nova"/>
            </a:endParaRPr>
          </a:p>
          <a:p>
            <a:pPr indent="-285750" lvl="0" marL="457200" marR="0" rtl="0" algn="l">
              <a:lnSpc>
                <a:spcPct val="100000"/>
              </a:lnSpc>
              <a:spcBef>
                <a:spcPts val="0"/>
              </a:spcBef>
              <a:spcAft>
                <a:spcPts val="0"/>
              </a:spcAft>
              <a:buClr>
                <a:schemeClr val="dk2"/>
              </a:buClr>
              <a:buSzPts val="900"/>
              <a:buFont typeface="Proxima Nova"/>
              <a:buChar char="●"/>
            </a:pPr>
            <a:r>
              <a:rPr b="0" i="0" lang="en" sz="900" u="none" cap="none" strike="noStrike">
                <a:solidFill>
                  <a:schemeClr val="dk2"/>
                </a:solidFill>
                <a:latin typeface="Proxima Nova"/>
                <a:ea typeface="Proxima Nova"/>
                <a:cs typeface="Proxima Nova"/>
                <a:sym typeface="Proxima Nova"/>
              </a:rPr>
              <a:t>Generated content validation</a:t>
            </a:r>
            <a:endParaRPr b="0" i="0" sz="900" u="none" cap="none" strike="noStrike">
              <a:solidFill>
                <a:schemeClr val="dk2"/>
              </a:solidFill>
              <a:latin typeface="Proxima Nova"/>
              <a:ea typeface="Proxima Nova"/>
              <a:cs typeface="Proxima Nova"/>
              <a:sym typeface="Proxima Nova"/>
            </a:endParaRPr>
          </a:p>
          <a:p>
            <a:pPr indent="-285750" lvl="0" marL="457200" marR="0" rtl="0" algn="l">
              <a:lnSpc>
                <a:spcPct val="100000"/>
              </a:lnSpc>
              <a:spcBef>
                <a:spcPts val="0"/>
              </a:spcBef>
              <a:spcAft>
                <a:spcPts val="0"/>
              </a:spcAft>
              <a:buClr>
                <a:schemeClr val="dk2"/>
              </a:buClr>
              <a:buSzPts val="900"/>
              <a:buFont typeface="Proxima Nova"/>
              <a:buChar char="●"/>
            </a:pPr>
            <a:r>
              <a:rPr b="0" i="0" lang="en" sz="900" u="none" cap="none" strike="noStrike">
                <a:solidFill>
                  <a:schemeClr val="dk2"/>
                </a:solidFill>
                <a:latin typeface="Proxima Nova"/>
                <a:ea typeface="Proxima Nova"/>
                <a:cs typeface="Proxima Nova"/>
                <a:sym typeface="Proxima Nova"/>
              </a:rPr>
              <a:t>Eliminate/minimize of Hallucinations</a:t>
            </a:r>
            <a:endParaRPr b="0" i="0" sz="900" u="none" cap="none" strike="noStrike">
              <a:solidFill>
                <a:schemeClr val="dk2"/>
              </a:solidFill>
              <a:latin typeface="Proxima Nova"/>
              <a:ea typeface="Proxima Nova"/>
              <a:cs typeface="Proxima Nova"/>
              <a:sym typeface="Proxima Nova"/>
            </a:endParaRPr>
          </a:p>
          <a:p>
            <a:pPr indent="0" lvl="0" marL="45720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Proxima Nova"/>
              <a:ea typeface="Proxima Nova"/>
              <a:cs typeface="Proxima Nova"/>
              <a:sym typeface="Proxima Nova"/>
            </a:endParaRPr>
          </a:p>
        </p:txBody>
      </p:sp>
      <p:sp>
        <p:nvSpPr>
          <p:cNvPr id="278" name="Google Shape;278;p34"/>
          <p:cNvSpPr txBox="1"/>
          <p:nvPr/>
        </p:nvSpPr>
        <p:spPr>
          <a:xfrm>
            <a:off x="220650" y="1430450"/>
            <a:ext cx="2640300" cy="2221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Proxima Nova"/>
              <a:buChar char="●"/>
            </a:pPr>
            <a:r>
              <a:rPr b="0" i="0" lang="en" sz="1400" u="none" cap="none" strike="noStrike">
                <a:solidFill>
                  <a:schemeClr val="dk2"/>
                </a:solidFill>
                <a:latin typeface="Proxima Nova"/>
                <a:ea typeface="Proxima Nova"/>
                <a:cs typeface="Proxima Nova"/>
                <a:sym typeface="Proxima Nova"/>
              </a:rPr>
              <a:t>AI risks depends on type of </a:t>
            </a:r>
            <a:r>
              <a:rPr b="1" i="0" lang="en" sz="1400" u="none" cap="none" strike="noStrike">
                <a:solidFill>
                  <a:schemeClr val="dk2"/>
                </a:solidFill>
                <a:latin typeface="Proxima Nova"/>
                <a:ea typeface="Proxima Nova"/>
                <a:cs typeface="Proxima Nova"/>
                <a:sym typeface="Proxima Nova"/>
              </a:rPr>
              <a:t>use and type of AI</a:t>
            </a:r>
            <a:r>
              <a:rPr b="0" i="0" lang="en" sz="1400" u="none" cap="none" strike="noStrike">
                <a:solidFill>
                  <a:schemeClr val="dk2"/>
                </a:solidFill>
                <a:latin typeface="Proxima Nova"/>
                <a:ea typeface="Proxima Nova"/>
                <a:cs typeface="Proxima Nova"/>
                <a:sym typeface="Proxima Nova"/>
              </a:rPr>
              <a:t>.</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Proxima Nova"/>
              <a:ea typeface="Proxima Nova"/>
              <a:cs typeface="Proxima Nova"/>
              <a:sym typeface="Proxima Nova"/>
            </a:endParaRPr>
          </a:p>
          <a:p>
            <a:pPr indent="-317500" lvl="0" marL="457200" marR="0" rtl="0" algn="l">
              <a:lnSpc>
                <a:spcPct val="100000"/>
              </a:lnSpc>
              <a:spcBef>
                <a:spcPts val="0"/>
              </a:spcBef>
              <a:spcAft>
                <a:spcPts val="0"/>
              </a:spcAft>
              <a:buClr>
                <a:schemeClr val="dk2"/>
              </a:buClr>
              <a:buSzPts val="1400"/>
              <a:buFont typeface="Proxima Nova"/>
              <a:buChar char="●"/>
            </a:pPr>
            <a:r>
              <a:rPr b="0" i="0" lang="en" sz="1400" u="none" cap="none" strike="noStrike">
                <a:solidFill>
                  <a:schemeClr val="dk2"/>
                </a:solidFill>
                <a:latin typeface="Proxima Nova"/>
                <a:ea typeface="Proxima Nova"/>
                <a:cs typeface="Proxima Nova"/>
                <a:sym typeface="Proxima Nova"/>
              </a:rPr>
              <a:t>Generative AI puts more emphasis on u</a:t>
            </a:r>
            <a:r>
              <a:rPr b="1" i="0" lang="en" sz="1400" u="none" cap="none" strike="noStrike">
                <a:solidFill>
                  <a:schemeClr val="dk2"/>
                </a:solidFill>
                <a:latin typeface="Proxima Nova"/>
                <a:ea typeface="Proxima Nova"/>
                <a:cs typeface="Proxima Nova"/>
                <a:sym typeface="Proxima Nova"/>
              </a:rPr>
              <a:t>sage governance</a:t>
            </a:r>
            <a:r>
              <a:rPr b="0" i="0" lang="en" sz="1400" u="none" cap="none" strike="noStrike">
                <a:solidFill>
                  <a:schemeClr val="dk2"/>
                </a:solidFill>
                <a:latin typeface="Proxima Nova"/>
                <a:ea typeface="Proxima Nova"/>
                <a:cs typeface="Proxima Nova"/>
                <a:sym typeface="Proxima Nova"/>
              </a:rPr>
              <a:t> for various use cases that will be used and it varies across different industries </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sp>
        <p:nvSpPr>
          <p:cNvPr id="279" name="Google Shape;279;p34"/>
          <p:cNvSpPr txBox="1"/>
          <p:nvPr/>
        </p:nvSpPr>
        <p:spPr>
          <a:xfrm>
            <a:off x="7403300" y="3286975"/>
            <a:ext cx="1027200" cy="23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lang="en" sz="900">
                <a:solidFill>
                  <a:schemeClr val="dk2"/>
                </a:solidFill>
                <a:latin typeface="Proxima Nova"/>
                <a:ea typeface="Proxima Nova"/>
                <a:cs typeface="Proxima Nova"/>
                <a:sym typeface="Proxima Nova"/>
              </a:rPr>
              <a:t>Predictive</a:t>
            </a:r>
            <a:r>
              <a:rPr b="1" i="0" lang="en" sz="900" u="none" cap="none" strike="noStrike">
                <a:solidFill>
                  <a:schemeClr val="dk2"/>
                </a:solidFill>
                <a:latin typeface="Proxima Nova"/>
                <a:ea typeface="Proxima Nova"/>
                <a:cs typeface="Proxima Nova"/>
                <a:sym typeface="Proxima Nova"/>
              </a:rPr>
              <a:t> AI</a:t>
            </a:r>
            <a:endParaRPr b="1" i="0" sz="900" u="none" cap="none" strike="noStrike">
              <a:solidFill>
                <a:schemeClr val="dk2"/>
              </a:solidFill>
              <a:latin typeface="Proxima Nova"/>
              <a:ea typeface="Proxima Nova"/>
              <a:cs typeface="Proxima Nova"/>
              <a:sym typeface="Proxima Nova"/>
            </a:endParaRPr>
          </a:p>
        </p:txBody>
      </p:sp>
      <p:sp>
        <p:nvSpPr>
          <p:cNvPr id="280" name="Google Shape;280;p34"/>
          <p:cNvSpPr txBox="1"/>
          <p:nvPr/>
        </p:nvSpPr>
        <p:spPr>
          <a:xfrm>
            <a:off x="7403300" y="3515575"/>
            <a:ext cx="1027200" cy="23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dk2"/>
                </a:solidFill>
                <a:latin typeface="Proxima Nova"/>
                <a:ea typeface="Proxima Nova"/>
                <a:cs typeface="Proxima Nova"/>
                <a:sym typeface="Proxima Nova"/>
              </a:rPr>
              <a:t>Generative AI</a:t>
            </a:r>
            <a:endParaRPr b="1" i="0" sz="900" u="none" cap="none" strike="noStrike">
              <a:solidFill>
                <a:schemeClr val="dk2"/>
              </a:solidFill>
              <a:latin typeface="Proxima Nova"/>
              <a:ea typeface="Proxima Nova"/>
              <a:cs typeface="Proxima Nova"/>
              <a:sym typeface="Proxima Nova"/>
            </a:endParaRPr>
          </a:p>
        </p:txBody>
      </p:sp>
      <p:cxnSp>
        <p:nvCxnSpPr>
          <p:cNvPr id="281" name="Google Shape;281;p34"/>
          <p:cNvCxnSpPr/>
          <p:nvPr/>
        </p:nvCxnSpPr>
        <p:spPr>
          <a:xfrm flipH="1" rot="10800000">
            <a:off x="334900" y="844075"/>
            <a:ext cx="3370800" cy="30600"/>
          </a:xfrm>
          <a:prstGeom prst="straightConnector1">
            <a:avLst/>
          </a:prstGeom>
          <a:noFill/>
          <a:ln cap="flat" cmpd="sng" w="38100">
            <a:solidFill>
              <a:srgbClr val="93C47D"/>
            </a:solidFill>
            <a:prstDash val="solid"/>
            <a:round/>
            <a:headEnd len="sm" w="sm" type="none"/>
            <a:tailEnd len="sm" w="sm" type="none"/>
          </a:ln>
        </p:spPr>
      </p:cxnSp>
      <p:sp>
        <p:nvSpPr>
          <p:cNvPr id="282" name="Google Shape;282;p34"/>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283" name="Google Shape;283;p34"/>
          <p:cNvSpPr txBox="1"/>
          <p:nvPr/>
        </p:nvSpPr>
        <p:spPr>
          <a:xfrm>
            <a:off x="117400" y="3515575"/>
            <a:ext cx="3505200" cy="14079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000000"/>
              </a:buClr>
              <a:buSzPts val="2100"/>
              <a:buFont typeface="Arial"/>
              <a:buChar char="●"/>
            </a:pPr>
            <a:r>
              <a:rPr b="0" i="0" lang="en" sz="2100" u="none" cap="none" strike="noStrike">
                <a:solidFill>
                  <a:srgbClr val="38761D"/>
                </a:solidFill>
                <a:latin typeface="Arial"/>
                <a:ea typeface="Arial"/>
                <a:cs typeface="Arial"/>
                <a:sym typeface="Arial"/>
              </a:rPr>
              <a:t>GenAI for Individual</a:t>
            </a:r>
            <a:r>
              <a:rPr b="0" i="0" lang="en"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000000"/>
              </a:buClr>
              <a:buSzPts val="2100"/>
              <a:buFont typeface="Arial"/>
              <a:buChar char="●"/>
            </a:pPr>
            <a:r>
              <a:rPr b="0" i="0" lang="en" sz="2100" u="none" cap="none" strike="noStrike">
                <a:solidFill>
                  <a:srgbClr val="0000FF"/>
                </a:solidFill>
                <a:latin typeface="Arial"/>
                <a:ea typeface="Arial"/>
                <a:cs typeface="Arial"/>
                <a:sym typeface="Arial"/>
              </a:rPr>
              <a:t>GenAI for Businesses</a:t>
            </a:r>
            <a:r>
              <a:rPr b="0" i="0" lang="en" sz="2100" u="none" cap="none" strike="noStrike">
                <a:solidFill>
                  <a:srgbClr val="000000"/>
                </a:solidFill>
                <a:latin typeface="Arial"/>
                <a:ea typeface="Arial"/>
                <a:cs typeface="Arial"/>
                <a:sym typeface="Arial"/>
              </a:rPr>
              <a:t> </a:t>
            </a:r>
            <a:endParaRPr b="0" i="0" sz="2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rgbClr val="FF0000"/>
              </a:buClr>
              <a:buSzPts val="2100"/>
              <a:buFont typeface="Arial"/>
              <a:buChar char="●"/>
            </a:pPr>
            <a:r>
              <a:rPr b="0" i="0" lang="en" sz="2100" u="none" cap="none" strike="noStrike">
                <a:solidFill>
                  <a:srgbClr val="FF0000"/>
                </a:solidFill>
                <a:latin typeface="Arial"/>
                <a:ea typeface="Arial"/>
                <a:cs typeface="Arial"/>
                <a:sym typeface="Arial"/>
              </a:rPr>
              <a:t>GenAI for Government </a:t>
            </a:r>
            <a:endParaRPr b="0" i="0" sz="2500" u="none" cap="none" strike="noStrike">
              <a:solidFill>
                <a:srgbClr val="FF0000"/>
              </a:solidFill>
              <a:latin typeface="Proxima Nova"/>
              <a:ea typeface="Proxima Nova"/>
              <a:cs typeface="Proxima Nova"/>
              <a:sym typeface="Proxima Nova"/>
            </a:endParaRPr>
          </a:p>
        </p:txBody>
      </p:sp>
      <p:sp>
        <p:nvSpPr>
          <p:cNvPr id="284" name="Google Shape;28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20525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AI = Collection of tools</a:t>
            </a:r>
            <a:endParaRPr/>
          </a:p>
        </p:txBody>
      </p:sp>
      <p:sp>
        <p:nvSpPr>
          <p:cNvPr id="290" name="Google Shape;290;p35"/>
          <p:cNvSpPr/>
          <p:nvPr/>
        </p:nvSpPr>
        <p:spPr>
          <a:xfrm>
            <a:off x="2637250" y="417700"/>
            <a:ext cx="5160000" cy="4660200"/>
          </a:xfrm>
          <a:prstGeom prst="ellipse">
            <a:avLst/>
          </a:prstGeom>
          <a:solidFill>
            <a:schemeClr val="lt1"/>
          </a:solid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91" name="Google Shape;291;p35"/>
          <p:cNvSpPr/>
          <p:nvPr/>
        </p:nvSpPr>
        <p:spPr>
          <a:xfrm>
            <a:off x="2990175" y="1535550"/>
            <a:ext cx="1752600" cy="1654500"/>
          </a:xfrm>
          <a:prstGeom prst="ellipse">
            <a:avLst/>
          </a:prstGeom>
          <a:solidFill>
            <a:srgbClr val="FF99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92" name="Google Shape;292;p35"/>
          <p:cNvSpPr/>
          <p:nvPr/>
        </p:nvSpPr>
        <p:spPr>
          <a:xfrm>
            <a:off x="5364625" y="845050"/>
            <a:ext cx="900900" cy="909000"/>
          </a:xfrm>
          <a:prstGeom prst="ellipse">
            <a:avLst/>
          </a:prstGeom>
          <a:solidFill>
            <a:srgbClr val="93C47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93" name="Google Shape;293;p35"/>
          <p:cNvSpPr/>
          <p:nvPr/>
        </p:nvSpPr>
        <p:spPr>
          <a:xfrm>
            <a:off x="5962500" y="2472400"/>
            <a:ext cx="622500" cy="622500"/>
          </a:xfrm>
          <a:prstGeom prst="ellipse">
            <a:avLst/>
          </a:prstGeom>
          <a:solidFill>
            <a:srgbClr val="E0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94" name="Google Shape;294;p35"/>
          <p:cNvSpPr/>
          <p:nvPr/>
        </p:nvSpPr>
        <p:spPr>
          <a:xfrm>
            <a:off x="5199975" y="4044400"/>
            <a:ext cx="213000" cy="196500"/>
          </a:xfrm>
          <a:prstGeom prst="ellipse">
            <a:avLst/>
          </a:prstGeom>
          <a:solidFill>
            <a:srgbClr val="1155C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95" name="Google Shape;295;p35"/>
          <p:cNvSpPr txBox="1"/>
          <p:nvPr/>
        </p:nvSpPr>
        <p:spPr>
          <a:xfrm>
            <a:off x="2178600" y="2104925"/>
            <a:ext cx="581400" cy="40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sp>
        <p:nvSpPr>
          <p:cNvPr id="296" name="Google Shape;296;p35"/>
          <p:cNvSpPr txBox="1"/>
          <p:nvPr/>
        </p:nvSpPr>
        <p:spPr>
          <a:xfrm>
            <a:off x="3431725" y="3611925"/>
            <a:ext cx="18183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sp>
        <p:nvSpPr>
          <p:cNvPr id="297" name="Google Shape;297;p35"/>
          <p:cNvSpPr txBox="1"/>
          <p:nvPr/>
        </p:nvSpPr>
        <p:spPr>
          <a:xfrm>
            <a:off x="3012275" y="3171100"/>
            <a:ext cx="24162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Supervised learning</a:t>
            </a:r>
            <a:endParaRPr b="1"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(Labeling things)</a:t>
            </a:r>
            <a:endParaRPr b="1" i="0" sz="1800" u="none" cap="none" strike="noStrike">
              <a:solidFill>
                <a:schemeClr val="dk2"/>
              </a:solidFill>
              <a:latin typeface="Proxima Nova"/>
              <a:ea typeface="Proxima Nova"/>
              <a:cs typeface="Proxima Nova"/>
              <a:sym typeface="Proxima Nova"/>
            </a:endParaRPr>
          </a:p>
        </p:txBody>
      </p:sp>
      <p:sp>
        <p:nvSpPr>
          <p:cNvPr id="298" name="Google Shape;298;p35"/>
          <p:cNvSpPr txBox="1"/>
          <p:nvPr/>
        </p:nvSpPr>
        <p:spPr>
          <a:xfrm>
            <a:off x="5364625" y="1695750"/>
            <a:ext cx="1662600" cy="4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Generative AI</a:t>
            </a:r>
            <a:endParaRPr b="1" i="0" sz="1800" u="none" cap="none" strike="noStrike">
              <a:solidFill>
                <a:schemeClr val="dk2"/>
              </a:solidFill>
              <a:latin typeface="Proxima Nova"/>
              <a:ea typeface="Proxima Nova"/>
              <a:cs typeface="Proxima Nova"/>
              <a:sym typeface="Proxima Nova"/>
            </a:endParaRPr>
          </a:p>
        </p:txBody>
      </p:sp>
      <p:sp>
        <p:nvSpPr>
          <p:cNvPr id="299" name="Google Shape;299;p35"/>
          <p:cNvSpPr txBox="1"/>
          <p:nvPr/>
        </p:nvSpPr>
        <p:spPr>
          <a:xfrm>
            <a:off x="5250025" y="3018700"/>
            <a:ext cx="2653800" cy="77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Unsupervised learning </a:t>
            </a:r>
            <a:endParaRPr b="1"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(Clustering things)</a:t>
            </a:r>
            <a:endParaRPr b="1" i="0" sz="1800" u="none" cap="none" strike="noStrike">
              <a:solidFill>
                <a:schemeClr val="dk2"/>
              </a:solidFill>
              <a:latin typeface="Proxima Nova"/>
              <a:ea typeface="Proxima Nova"/>
              <a:cs typeface="Proxima Nova"/>
              <a:sym typeface="Proxima Nova"/>
            </a:endParaRPr>
          </a:p>
        </p:txBody>
      </p:sp>
      <p:sp>
        <p:nvSpPr>
          <p:cNvPr id="300" name="Google Shape;300;p35"/>
          <p:cNvSpPr txBox="1"/>
          <p:nvPr/>
        </p:nvSpPr>
        <p:spPr>
          <a:xfrm>
            <a:off x="4572000" y="4212300"/>
            <a:ext cx="2013000" cy="62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Reinforcement learning</a:t>
            </a:r>
            <a:endParaRPr b="1" i="0" sz="1800" u="none" cap="none" strike="noStrike">
              <a:solidFill>
                <a:schemeClr val="dk2"/>
              </a:solidFill>
              <a:latin typeface="Proxima Nova"/>
              <a:ea typeface="Proxima Nova"/>
              <a:cs typeface="Proxima Nova"/>
              <a:sym typeface="Proxima Nova"/>
            </a:endParaRPr>
          </a:p>
        </p:txBody>
      </p:sp>
      <p:cxnSp>
        <p:nvCxnSpPr>
          <p:cNvPr id="301" name="Google Shape;301;p35"/>
          <p:cNvCxnSpPr/>
          <p:nvPr/>
        </p:nvCxnSpPr>
        <p:spPr>
          <a:xfrm>
            <a:off x="1389750" y="1244825"/>
            <a:ext cx="1453800" cy="860100"/>
          </a:xfrm>
          <a:prstGeom prst="straightConnector1">
            <a:avLst/>
          </a:prstGeom>
          <a:noFill/>
          <a:ln cap="flat" cmpd="sng" w="76200">
            <a:solidFill>
              <a:srgbClr val="6AA84F"/>
            </a:solidFill>
            <a:prstDash val="solid"/>
            <a:round/>
            <a:headEnd len="sm" w="sm" type="none"/>
            <a:tailEnd len="med" w="med" type="triangle"/>
          </a:ln>
        </p:spPr>
      </p:cxnSp>
      <p:cxnSp>
        <p:nvCxnSpPr>
          <p:cNvPr id="302" name="Google Shape;302;p35"/>
          <p:cNvCxnSpPr/>
          <p:nvPr/>
        </p:nvCxnSpPr>
        <p:spPr>
          <a:xfrm flipH="1">
            <a:off x="6298425" y="57325"/>
            <a:ext cx="933600" cy="892800"/>
          </a:xfrm>
          <a:prstGeom prst="straightConnector1">
            <a:avLst/>
          </a:prstGeom>
          <a:noFill/>
          <a:ln cap="flat" cmpd="sng" w="76200">
            <a:solidFill>
              <a:srgbClr val="6AA84F"/>
            </a:solidFill>
            <a:prstDash val="solid"/>
            <a:round/>
            <a:headEnd len="sm" w="sm" type="none"/>
            <a:tailEnd len="med" w="med" type="triangle"/>
          </a:ln>
        </p:spPr>
      </p:cxnSp>
      <p:cxnSp>
        <p:nvCxnSpPr>
          <p:cNvPr id="303" name="Google Shape;303;p35"/>
          <p:cNvCxnSpPr/>
          <p:nvPr/>
        </p:nvCxnSpPr>
        <p:spPr>
          <a:xfrm flipH="1" rot="10800000">
            <a:off x="251700" y="565200"/>
            <a:ext cx="3471600" cy="7500"/>
          </a:xfrm>
          <a:prstGeom prst="straightConnector1">
            <a:avLst/>
          </a:prstGeom>
          <a:noFill/>
          <a:ln cap="flat" cmpd="sng" w="38100">
            <a:solidFill>
              <a:srgbClr val="93C47D"/>
            </a:solidFill>
            <a:prstDash val="solid"/>
            <a:round/>
            <a:headEnd len="sm" w="sm" type="none"/>
            <a:tailEnd len="sm" w="sm" type="none"/>
          </a:ln>
        </p:spPr>
      </p:cxnSp>
      <p:sp>
        <p:nvSpPr>
          <p:cNvPr id="304" name="Google Shape;304;p35"/>
          <p:cNvSpPr txBox="1"/>
          <p:nvPr/>
        </p:nvSpPr>
        <p:spPr>
          <a:xfrm>
            <a:off x="205425" y="3941325"/>
            <a:ext cx="2092500" cy="40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AI = Code + Data</a:t>
            </a:r>
            <a:endParaRPr b="1" i="0" sz="1800" u="none" cap="none" strike="noStrike">
              <a:solidFill>
                <a:schemeClr val="dk2"/>
              </a:solidFill>
              <a:latin typeface="Proxima Nova"/>
              <a:ea typeface="Proxima Nova"/>
              <a:cs typeface="Proxima Nova"/>
              <a:sym typeface="Proxima Nova"/>
            </a:endParaRPr>
          </a:p>
        </p:txBody>
      </p:sp>
      <p:sp>
        <p:nvSpPr>
          <p:cNvPr id="305" name="Google Shape;305;p35"/>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306" name="Google Shape;30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20525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RISE of AI</a:t>
            </a:r>
            <a:endParaRPr/>
          </a:p>
        </p:txBody>
      </p:sp>
      <p:cxnSp>
        <p:nvCxnSpPr>
          <p:cNvPr id="312" name="Google Shape;312;p36"/>
          <p:cNvCxnSpPr/>
          <p:nvPr/>
        </p:nvCxnSpPr>
        <p:spPr>
          <a:xfrm flipH="1" rot="10800000">
            <a:off x="251700" y="550200"/>
            <a:ext cx="2455800" cy="22500"/>
          </a:xfrm>
          <a:prstGeom prst="straightConnector1">
            <a:avLst/>
          </a:prstGeom>
          <a:noFill/>
          <a:ln cap="flat" cmpd="sng" w="38100">
            <a:solidFill>
              <a:srgbClr val="93C47D"/>
            </a:solidFill>
            <a:prstDash val="solid"/>
            <a:round/>
            <a:headEnd len="sm" w="sm" type="none"/>
            <a:tailEnd len="sm" w="sm" type="none"/>
          </a:ln>
        </p:spPr>
      </p:cxnSp>
      <p:sp>
        <p:nvSpPr>
          <p:cNvPr id="313" name="Google Shape;313;p36"/>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314" name="Google Shape;31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5" name="Google Shape;315;p36"/>
          <p:cNvSpPr/>
          <p:nvPr/>
        </p:nvSpPr>
        <p:spPr>
          <a:xfrm>
            <a:off x="948225" y="3555900"/>
            <a:ext cx="1907700" cy="1408800"/>
          </a:xfrm>
          <a:prstGeom prst="halfFrame">
            <a:avLst>
              <a:gd fmla="val 33333" name="adj1"/>
              <a:gd fmla="val 33333" name="adj2"/>
            </a:avLst>
          </a:prstGeom>
          <a:solidFill>
            <a:srgbClr val="0B713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sng" cap="none" strike="noStrike">
              <a:solidFill>
                <a:schemeClr val="accent4"/>
              </a:solidFill>
              <a:highlight>
                <a:schemeClr val="dk1"/>
              </a:highlight>
              <a:latin typeface="Proxima Nova"/>
              <a:ea typeface="Proxima Nova"/>
              <a:cs typeface="Proxima Nova"/>
              <a:sym typeface="Proxima Nova"/>
            </a:endParaRPr>
          </a:p>
        </p:txBody>
      </p:sp>
      <p:sp>
        <p:nvSpPr>
          <p:cNvPr id="316" name="Google Shape;316;p36"/>
          <p:cNvSpPr/>
          <p:nvPr/>
        </p:nvSpPr>
        <p:spPr>
          <a:xfrm>
            <a:off x="3026663" y="2541100"/>
            <a:ext cx="1907700" cy="1408800"/>
          </a:xfrm>
          <a:prstGeom prst="halfFrame">
            <a:avLst>
              <a:gd fmla="val 33333" name="adj1"/>
              <a:gd fmla="val 33333" name="adj2"/>
            </a:avLst>
          </a:prstGeom>
          <a:solidFill>
            <a:srgbClr val="0B713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sng" cap="none" strike="noStrike">
              <a:solidFill>
                <a:schemeClr val="accent4"/>
              </a:solidFill>
              <a:highlight>
                <a:schemeClr val="dk1"/>
              </a:highlight>
              <a:latin typeface="Proxima Nova"/>
              <a:ea typeface="Proxima Nova"/>
              <a:cs typeface="Proxima Nova"/>
              <a:sym typeface="Proxima Nova"/>
            </a:endParaRPr>
          </a:p>
        </p:txBody>
      </p:sp>
      <p:sp>
        <p:nvSpPr>
          <p:cNvPr id="317" name="Google Shape;317;p36"/>
          <p:cNvSpPr/>
          <p:nvPr/>
        </p:nvSpPr>
        <p:spPr>
          <a:xfrm>
            <a:off x="5105125" y="1647800"/>
            <a:ext cx="1845000" cy="1368300"/>
          </a:xfrm>
          <a:prstGeom prst="halfFrame">
            <a:avLst>
              <a:gd fmla="val 33333" name="adj1"/>
              <a:gd fmla="val 33333" name="adj2"/>
            </a:avLst>
          </a:prstGeom>
          <a:solidFill>
            <a:srgbClr val="0B713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sng" cap="none" strike="noStrike">
              <a:solidFill>
                <a:schemeClr val="accent4"/>
              </a:solidFill>
              <a:highlight>
                <a:schemeClr val="dk1"/>
              </a:highlight>
              <a:latin typeface="Proxima Nova"/>
              <a:ea typeface="Proxima Nova"/>
              <a:cs typeface="Proxima Nova"/>
              <a:sym typeface="Proxima Nova"/>
            </a:endParaRPr>
          </a:p>
        </p:txBody>
      </p:sp>
      <p:sp>
        <p:nvSpPr>
          <p:cNvPr id="318" name="Google Shape;318;p36"/>
          <p:cNvSpPr/>
          <p:nvPr/>
        </p:nvSpPr>
        <p:spPr>
          <a:xfrm rot="-5400000">
            <a:off x="2424375" y="2679875"/>
            <a:ext cx="469500" cy="393600"/>
          </a:xfrm>
          <a:prstGeom prst="rtTriangl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90C849"/>
              </a:solidFill>
              <a:highlight>
                <a:schemeClr val="accent3"/>
              </a:highlight>
              <a:latin typeface="Proxima Nova"/>
              <a:ea typeface="Proxima Nova"/>
              <a:cs typeface="Proxima Nova"/>
              <a:sym typeface="Proxima Nova"/>
            </a:endParaRPr>
          </a:p>
        </p:txBody>
      </p:sp>
      <p:sp>
        <p:nvSpPr>
          <p:cNvPr id="319" name="Google Shape;319;p36"/>
          <p:cNvSpPr/>
          <p:nvPr/>
        </p:nvSpPr>
        <p:spPr>
          <a:xfrm rot="-5400000">
            <a:off x="4513825" y="1781825"/>
            <a:ext cx="469500" cy="393600"/>
          </a:xfrm>
          <a:prstGeom prst="rtTriangl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20" name="Google Shape;320;p36"/>
          <p:cNvSpPr txBox="1"/>
          <p:nvPr/>
        </p:nvSpPr>
        <p:spPr>
          <a:xfrm>
            <a:off x="1519100" y="4059650"/>
            <a:ext cx="22800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Rule-based</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Deterministic (predictable output)</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Limited adaptability</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Text based output</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General Intelligence: </a:t>
            </a:r>
            <a:r>
              <a:rPr b="1" i="0" lang="en" sz="1000" u="none" cap="none" strike="noStrike">
                <a:solidFill>
                  <a:srgbClr val="111111"/>
                </a:solidFill>
                <a:latin typeface="Arial"/>
                <a:ea typeface="Arial"/>
                <a:cs typeface="Arial"/>
                <a:sym typeface="Arial"/>
              </a:rPr>
              <a:t>None</a:t>
            </a:r>
            <a:endParaRPr b="1" i="0" sz="1000" u="none" cap="none" strike="noStrike">
              <a:solidFill>
                <a:srgbClr val="111111"/>
              </a:solidFill>
              <a:latin typeface="Arial"/>
              <a:ea typeface="Arial"/>
              <a:cs typeface="Arial"/>
              <a:sym typeface="Arial"/>
            </a:endParaRPr>
          </a:p>
        </p:txBody>
      </p:sp>
      <p:sp>
        <p:nvSpPr>
          <p:cNvPr id="321" name="Google Shape;321;p36"/>
          <p:cNvSpPr txBox="1"/>
          <p:nvPr/>
        </p:nvSpPr>
        <p:spPr>
          <a:xfrm>
            <a:off x="566700" y="3111425"/>
            <a:ext cx="198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Modeling: </a:t>
            </a:r>
            <a:r>
              <a:rPr lang="en">
                <a:solidFill>
                  <a:schemeClr val="dk1"/>
                </a:solidFill>
              </a:rPr>
              <a:t>Predictive</a:t>
            </a:r>
            <a:endParaRPr b="0" i="0" sz="1400" u="none" cap="none" strike="noStrike">
              <a:solidFill>
                <a:schemeClr val="dk1"/>
              </a:solidFill>
              <a:latin typeface="Arial"/>
              <a:ea typeface="Arial"/>
              <a:cs typeface="Arial"/>
              <a:sym typeface="Arial"/>
            </a:endParaRPr>
          </a:p>
        </p:txBody>
      </p:sp>
      <p:sp>
        <p:nvSpPr>
          <p:cNvPr id="322" name="Google Shape;322;p36"/>
          <p:cNvSpPr txBox="1"/>
          <p:nvPr/>
        </p:nvSpPr>
        <p:spPr>
          <a:xfrm>
            <a:off x="3026675" y="2031150"/>
            <a:ext cx="147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AI: </a:t>
            </a:r>
            <a:r>
              <a:rPr lang="en">
                <a:solidFill>
                  <a:schemeClr val="dk1"/>
                </a:solidFill>
              </a:rPr>
              <a:t>Predictive</a:t>
            </a:r>
            <a:endParaRPr b="0" i="0" sz="1400" u="none" cap="none" strike="noStrike">
              <a:solidFill>
                <a:schemeClr val="dk1"/>
              </a:solidFill>
              <a:latin typeface="Arial"/>
              <a:ea typeface="Arial"/>
              <a:cs typeface="Arial"/>
              <a:sym typeface="Arial"/>
            </a:endParaRPr>
          </a:p>
        </p:txBody>
      </p:sp>
      <p:sp>
        <p:nvSpPr>
          <p:cNvPr id="323" name="Google Shape;323;p36"/>
          <p:cNvSpPr txBox="1"/>
          <p:nvPr/>
        </p:nvSpPr>
        <p:spPr>
          <a:xfrm>
            <a:off x="5196875" y="1159800"/>
            <a:ext cx="147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C57D3"/>
                </a:solidFill>
                <a:latin typeface="Arial"/>
                <a:ea typeface="Arial"/>
                <a:cs typeface="Arial"/>
                <a:sym typeface="Arial"/>
              </a:rPr>
              <a:t>AI: Generative</a:t>
            </a:r>
            <a:endParaRPr b="0" i="0" sz="1400" u="none" cap="none" strike="noStrike">
              <a:solidFill>
                <a:srgbClr val="0C57D3"/>
              </a:solidFill>
              <a:latin typeface="Arial"/>
              <a:ea typeface="Arial"/>
              <a:cs typeface="Arial"/>
              <a:sym typeface="Arial"/>
            </a:endParaRPr>
          </a:p>
        </p:txBody>
      </p:sp>
      <p:sp>
        <p:nvSpPr>
          <p:cNvPr id="324" name="Google Shape;324;p36"/>
          <p:cNvSpPr/>
          <p:nvPr/>
        </p:nvSpPr>
        <p:spPr>
          <a:xfrm>
            <a:off x="7109875" y="786375"/>
            <a:ext cx="2034000" cy="1368300"/>
          </a:xfrm>
          <a:prstGeom prst="halfFrame">
            <a:avLst>
              <a:gd fmla="val 33333" name="adj1"/>
              <a:gd fmla="val 33333" name="adj2"/>
            </a:avLst>
          </a:prstGeom>
          <a:solidFill>
            <a:srgbClr val="0B713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6"/>
          <p:cNvSpPr txBox="1"/>
          <p:nvPr/>
        </p:nvSpPr>
        <p:spPr>
          <a:xfrm>
            <a:off x="7294075" y="292300"/>
            <a:ext cx="159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105EF5"/>
                </a:solidFill>
                <a:latin typeface="Arial"/>
                <a:ea typeface="Arial"/>
                <a:cs typeface="Arial"/>
                <a:sym typeface="Arial"/>
              </a:rPr>
              <a:t>AI: General(AGI)</a:t>
            </a:r>
            <a:endParaRPr b="0" i="0" sz="1400" u="none" cap="none" strike="noStrike">
              <a:solidFill>
                <a:srgbClr val="105EF5"/>
              </a:solidFill>
              <a:latin typeface="Arial"/>
              <a:ea typeface="Arial"/>
              <a:cs typeface="Arial"/>
              <a:sym typeface="Arial"/>
            </a:endParaRPr>
          </a:p>
        </p:txBody>
      </p:sp>
      <p:sp>
        <p:nvSpPr>
          <p:cNvPr id="326" name="Google Shape;326;p36"/>
          <p:cNvSpPr/>
          <p:nvPr/>
        </p:nvSpPr>
        <p:spPr>
          <a:xfrm rot="-5400000">
            <a:off x="6562275" y="913450"/>
            <a:ext cx="469500" cy="393600"/>
          </a:xfrm>
          <a:prstGeom prst="rtTriangle">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27" name="Google Shape;327;p36"/>
          <p:cNvSpPr txBox="1"/>
          <p:nvPr/>
        </p:nvSpPr>
        <p:spPr>
          <a:xfrm>
            <a:off x="3525450" y="3016100"/>
            <a:ext cx="20931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Learns from data</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Make predictions</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Focused specific tasks</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Text based output</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General Intelligence: </a:t>
            </a:r>
            <a:r>
              <a:rPr b="1" i="0" lang="en" sz="1000" u="none" cap="none" strike="noStrike">
                <a:solidFill>
                  <a:srgbClr val="111111"/>
                </a:solidFill>
                <a:latin typeface="Arial"/>
                <a:ea typeface="Arial"/>
                <a:cs typeface="Arial"/>
                <a:sym typeface="Arial"/>
              </a:rPr>
              <a:t>Limited</a:t>
            </a:r>
            <a:endParaRPr b="1" i="0" sz="1000" u="none" cap="none" strike="noStrike">
              <a:solidFill>
                <a:srgbClr val="111111"/>
              </a:solidFill>
              <a:latin typeface="Arial"/>
              <a:ea typeface="Arial"/>
              <a:cs typeface="Arial"/>
              <a:sym typeface="Arial"/>
            </a:endParaRPr>
          </a:p>
        </p:txBody>
      </p:sp>
      <p:sp>
        <p:nvSpPr>
          <p:cNvPr id="328" name="Google Shape;328;p36"/>
          <p:cNvSpPr txBox="1"/>
          <p:nvPr/>
        </p:nvSpPr>
        <p:spPr>
          <a:xfrm>
            <a:off x="5569125" y="2147100"/>
            <a:ext cx="24558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Creates new data(multi-modality)</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Focus on creativity- human like</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Wide range of applications</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Text/Audio/video</a:t>
            </a:r>
            <a:endParaRPr b="0" i="0" sz="10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111111"/>
                </a:solidFill>
                <a:latin typeface="Arial"/>
                <a:ea typeface="Arial"/>
                <a:cs typeface="Arial"/>
                <a:sym typeface="Arial"/>
              </a:rPr>
              <a:t>General Intelligence: </a:t>
            </a:r>
            <a:r>
              <a:rPr b="1" i="0" lang="en" sz="1000" u="none" cap="none" strike="noStrike">
                <a:solidFill>
                  <a:srgbClr val="111111"/>
                </a:solidFill>
                <a:latin typeface="Arial"/>
                <a:ea typeface="Arial"/>
                <a:cs typeface="Arial"/>
                <a:sym typeface="Arial"/>
              </a:rPr>
              <a:t>Limited</a:t>
            </a:r>
            <a:endParaRPr b="1" i="0" sz="1000" u="none" cap="none" strike="noStrike">
              <a:solidFill>
                <a:srgbClr val="111111"/>
              </a:solidFill>
              <a:latin typeface="Arial"/>
              <a:ea typeface="Arial"/>
              <a:cs typeface="Arial"/>
              <a:sym typeface="Arial"/>
            </a:endParaRPr>
          </a:p>
        </p:txBody>
      </p:sp>
      <p:sp>
        <p:nvSpPr>
          <p:cNvPr id="329" name="Google Shape;329;p36"/>
          <p:cNvSpPr txBox="1"/>
          <p:nvPr/>
        </p:nvSpPr>
        <p:spPr>
          <a:xfrm>
            <a:off x="7603050" y="1301950"/>
            <a:ext cx="1650900" cy="800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1111"/>
                </a:solidFill>
                <a:latin typeface="Arial"/>
                <a:ea typeface="Arial"/>
                <a:cs typeface="Arial"/>
                <a:sym typeface="Arial"/>
              </a:rPr>
              <a:t>Broad range of intellectual tasks</a:t>
            </a:r>
            <a:endParaRPr b="0" i="0" sz="8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rgbClr val="111111"/>
                </a:solidFill>
                <a:latin typeface="Arial"/>
                <a:ea typeface="Arial"/>
                <a:cs typeface="Arial"/>
                <a:sym typeface="Arial"/>
              </a:rPr>
              <a:t>Learns and adapts to new situations</a:t>
            </a:r>
            <a:endParaRPr b="0" i="0" sz="8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111111"/>
                </a:solidFill>
                <a:latin typeface="Arial"/>
                <a:ea typeface="Arial"/>
                <a:cs typeface="Arial"/>
                <a:sym typeface="Arial"/>
              </a:rPr>
              <a:t>Human-like or surpassing</a:t>
            </a:r>
            <a:endParaRPr b="1" i="0" sz="800" u="none" cap="none" strike="noStrike">
              <a:solidFill>
                <a:srgbClr val="11111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111111"/>
                </a:solidFill>
                <a:latin typeface="Arial"/>
                <a:ea typeface="Arial"/>
                <a:cs typeface="Arial"/>
                <a:sym typeface="Arial"/>
              </a:rPr>
              <a:t>God like :) </a:t>
            </a:r>
            <a:endParaRPr b="1" i="0" sz="800" u="none" cap="none" strike="noStrike">
              <a:solidFill>
                <a:srgbClr val="11111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ph type="title"/>
          </p:nvPr>
        </p:nvSpPr>
        <p:spPr>
          <a:xfrm>
            <a:off x="20525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AI  Solutions</a:t>
            </a:r>
            <a:endParaRPr/>
          </a:p>
        </p:txBody>
      </p:sp>
      <p:sp>
        <p:nvSpPr>
          <p:cNvPr id="335" name="Google Shape;335;p37"/>
          <p:cNvSpPr txBox="1"/>
          <p:nvPr/>
        </p:nvSpPr>
        <p:spPr>
          <a:xfrm>
            <a:off x="2178600" y="2104925"/>
            <a:ext cx="581400" cy="40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cxnSp>
        <p:nvCxnSpPr>
          <p:cNvPr id="336" name="Google Shape;336;p37"/>
          <p:cNvCxnSpPr/>
          <p:nvPr/>
        </p:nvCxnSpPr>
        <p:spPr>
          <a:xfrm flipH="1" rot="10800000">
            <a:off x="251700" y="550200"/>
            <a:ext cx="2455800" cy="22500"/>
          </a:xfrm>
          <a:prstGeom prst="straightConnector1">
            <a:avLst/>
          </a:prstGeom>
          <a:noFill/>
          <a:ln cap="flat" cmpd="sng" w="38100">
            <a:solidFill>
              <a:srgbClr val="93C47D"/>
            </a:solidFill>
            <a:prstDash val="solid"/>
            <a:round/>
            <a:headEnd len="sm" w="sm" type="none"/>
            <a:tailEnd len="sm" w="sm" type="none"/>
          </a:ln>
        </p:spPr>
      </p:cxnSp>
      <p:sp>
        <p:nvSpPr>
          <p:cNvPr id="337" name="Google Shape;337;p37"/>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338" name="Google Shape;33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9" name="Google Shape;339;p37"/>
          <p:cNvSpPr txBox="1"/>
          <p:nvPr/>
        </p:nvSpPr>
        <p:spPr>
          <a:xfrm>
            <a:off x="4348050" y="251275"/>
            <a:ext cx="35073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High Level Use Case categories</a:t>
            </a:r>
            <a:endParaRPr b="1"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grpSp>
        <p:nvGrpSpPr>
          <p:cNvPr id="340" name="Google Shape;340;p37"/>
          <p:cNvGrpSpPr/>
          <p:nvPr/>
        </p:nvGrpSpPr>
        <p:grpSpPr>
          <a:xfrm>
            <a:off x="1288650" y="3660331"/>
            <a:ext cx="6566700" cy="793548"/>
            <a:chOff x="1431325" y="2473832"/>
            <a:chExt cx="6566700" cy="703500"/>
          </a:xfrm>
        </p:grpSpPr>
        <p:sp>
          <p:nvSpPr>
            <p:cNvPr id="341" name="Google Shape;341;p37"/>
            <p:cNvSpPr/>
            <p:nvPr/>
          </p:nvSpPr>
          <p:spPr>
            <a:xfrm rot="-5400000">
              <a:off x="4644475" y="-209208"/>
              <a:ext cx="670500" cy="6036600"/>
            </a:xfrm>
            <a:prstGeom prst="roundRect">
              <a:avLst>
                <a:gd fmla="val 50000" name="adj"/>
              </a:avLst>
            </a:prstGeom>
            <a:solidFill>
              <a:srgbClr val="0B71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7"/>
            <p:cNvSpPr txBox="1"/>
            <p:nvPr/>
          </p:nvSpPr>
          <p:spPr>
            <a:xfrm>
              <a:off x="5350125" y="2473832"/>
              <a:ext cx="2337900" cy="7035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Text, audio, video generation, Summarization, write stories, emails</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Generate code</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Reasoning, Math solutions, Planning &amp; Execution of tasks</a:t>
              </a:r>
              <a:endParaRPr b="0" i="0" sz="800" u="none" cap="none" strike="noStrike">
                <a:solidFill>
                  <a:srgbClr val="FFFFFF"/>
                </a:solidFill>
                <a:latin typeface="Roboto"/>
                <a:ea typeface="Roboto"/>
                <a:cs typeface="Roboto"/>
                <a:sym typeface="Roboto"/>
              </a:endParaRPr>
            </a:p>
          </p:txBody>
        </p:sp>
        <p:sp>
          <p:nvSpPr>
            <p:cNvPr id="343" name="Google Shape;343;p37"/>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Produce new information based on patterns learned from vast amount of </a:t>
              </a:r>
              <a:endParaRPr b="0" i="0" sz="800" u="none" cap="none" strike="noStrike">
                <a:solidFill>
                  <a:srgbClr val="FFFFFF"/>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800"/>
                <a:buFont typeface="Arial"/>
                <a:buNone/>
              </a:pPr>
              <a:r>
                <a:rPr b="0" i="0" lang="en" sz="800" u="none" cap="none" strike="noStrike">
                  <a:solidFill>
                    <a:srgbClr val="FFFFFF"/>
                  </a:solidFill>
                  <a:latin typeface="Roboto"/>
                  <a:ea typeface="Roboto"/>
                  <a:cs typeface="Roboto"/>
                  <a:sym typeface="Roboto"/>
                </a:rPr>
                <a:t>Data</a:t>
              </a:r>
              <a:endParaRPr b="0" i="0" sz="800" u="none" cap="none" strike="noStrike">
                <a:solidFill>
                  <a:srgbClr val="FFFFFF"/>
                </a:solidFill>
                <a:latin typeface="Roboto"/>
                <a:ea typeface="Roboto"/>
                <a:cs typeface="Roboto"/>
                <a:sym typeface="Roboto"/>
              </a:endParaRPr>
            </a:p>
          </p:txBody>
        </p:sp>
        <p:sp>
          <p:nvSpPr>
            <p:cNvPr id="344" name="Google Shape;344;p37"/>
            <p:cNvSpPr/>
            <p:nvPr/>
          </p:nvSpPr>
          <p:spPr>
            <a:xfrm rot="-5400000">
              <a:off x="1751875" y="2153292"/>
              <a:ext cx="670500" cy="1311600"/>
            </a:xfrm>
            <a:prstGeom prst="roundRect">
              <a:avLst>
                <a:gd fmla="val 50000" name="adj"/>
              </a:avLst>
            </a:prstGeom>
            <a:solidFill>
              <a:srgbClr val="0E94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7"/>
            <p:cNvSpPr/>
            <p:nvPr/>
          </p:nvSpPr>
          <p:spPr>
            <a:xfrm>
              <a:off x="1499575" y="2548260"/>
              <a:ext cx="461700" cy="392700"/>
            </a:xfrm>
            <a:prstGeom prst="ellipse">
              <a:avLst/>
            </a:prstGeom>
            <a:solidFill>
              <a:srgbClr val="99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6" name="Google Shape;346;p37"/>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347" name="Google Shape;347;p37"/>
          <p:cNvGrpSpPr/>
          <p:nvPr/>
        </p:nvGrpSpPr>
        <p:grpSpPr>
          <a:xfrm>
            <a:off x="1288650" y="2959340"/>
            <a:ext cx="6566700" cy="689743"/>
            <a:chOff x="1431325" y="2473842"/>
            <a:chExt cx="6566700" cy="670500"/>
          </a:xfrm>
        </p:grpSpPr>
        <p:sp>
          <p:nvSpPr>
            <p:cNvPr id="348" name="Google Shape;348;p37"/>
            <p:cNvSpPr/>
            <p:nvPr/>
          </p:nvSpPr>
          <p:spPr>
            <a:xfrm rot="-5400000">
              <a:off x="4644475" y="-209208"/>
              <a:ext cx="670500" cy="6036600"/>
            </a:xfrm>
            <a:prstGeom prst="roundRect">
              <a:avLst>
                <a:gd fmla="val 50000" name="adj"/>
              </a:avLst>
            </a:prstGeom>
            <a:solidFill>
              <a:srgbClr val="0B71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7"/>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73050" lvl="0" marL="457200" marR="0" rtl="0" algn="l">
                <a:lnSpc>
                  <a:spcPct val="115000"/>
                </a:lnSpc>
                <a:spcBef>
                  <a:spcPts val="0"/>
                </a:spcBef>
                <a:spcAft>
                  <a:spcPts val="0"/>
                </a:spcAft>
                <a:buClr>
                  <a:srgbClr val="FFFFFF"/>
                </a:buClr>
                <a:buSzPts val="700"/>
                <a:buFont typeface="Roboto"/>
                <a:buChar char="●"/>
              </a:pPr>
              <a:r>
                <a:rPr b="0" i="0" lang="en" sz="800" u="none" cap="none" strike="noStrike">
                  <a:solidFill>
                    <a:srgbClr val="FFFFFF"/>
                  </a:solidFill>
                  <a:latin typeface="Roboto"/>
                  <a:ea typeface="Roboto"/>
                  <a:cs typeface="Roboto"/>
                  <a:sym typeface="Roboto"/>
                </a:rPr>
                <a:t>customer defaults on this loan</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Climate prediction – based on key factors</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 Website optimization for better conversion rates</a:t>
              </a:r>
              <a:endParaRPr b="0" i="0" sz="800" u="none" cap="none" strike="noStrike">
                <a:solidFill>
                  <a:srgbClr val="FFFFFF"/>
                </a:solidFill>
                <a:latin typeface="Roboto"/>
                <a:ea typeface="Roboto"/>
                <a:cs typeface="Roboto"/>
                <a:sym typeface="Roboto"/>
              </a:endParaRPr>
            </a:p>
          </p:txBody>
        </p:sp>
        <p:sp>
          <p:nvSpPr>
            <p:cNvPr id="350" name="Google Shape;350;p37"/>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Suggest reasoning or causes for specific events or outcomes</a:t>
              </a:r>
              <a:endParaRPr b="0" i="0" sz="800" u="none" cap="none" strike="noStrike">
                <a:solidFill>
                  <a:srgbClr val="FFFFFF"/>
                </a:solidFill>
                <a:latin typeface="Roboto"/>
                <a:ea typeface="Roboto"/>
                <a:cs typeface="Roboto"/>
                <a:sym typeface="Roboto"/>
              </a:endParaRPr>
            </a:p>
          </p:txBody>
        </p:sp>
        <p:sp>
          <p:nvSpPr>
            <p:cNvPr id="351" name="Google Shape;351;p37"/>
            <p:cNvSpPr/>
            <p:nvPr/>
          </p:nvSpPr>
          <p:spPr>
            <a:xfrm rot="-5400000">
              <a:off x="1751875" y="2153292"/>
              <a:ext cx="670500" cy="1311600"/>
            </a:xfrm>
            <a:prstGeom prst="roundRect">
              <a:avLst>
                <a:gd fmla="val 50000" name="adj"/>
              </a:avLst>
            </a:prstGeom>
            <a:solidFill>
              <a:srgbClr val="0E94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37"/>
            <p:cNvSpPr/>
            <p:nvPr/>
          </p:nvSpPr>
          <p:spPr>
            <a:xfrm>
              <a:off x="1463400" y="2622923"/>
              <a:ext cx="454800" cy="4182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3" name="Google Shape;353;p37"/>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354" name="Google Shape;354;p37"/>
          <p:cNvGrpSpPr/>
          <p:nvPr/>
        </p:nvGrpSpPr>
        <p:grpSpPr>
          <a:xfrm>
            <a:off x="1288650" y="2277664"/>
            <a:ext cx="6566700" cy="670500"/>
            <a:chOff x="1431325" y="2473842"/>
            <a:chExt cx="6566700" cy="670500"/>
          </a:xfrm>
        </p:grpSpPr>
        <p:sp>
          <p:nvSpPr>
            <p:cNvPr id="355" name="Google Shape;355;p37"/>
            <p:cNvSpPr/>
            <p:nvPr/>
          </p:nvSpPr>
          <p:spPr>
            <a:xfrm rot="-5400000">
              <a:off x="4644475" y="-209208"/>
              <a:ext cx="670500" cy="6036600"/>
            </a:xfrm>
            <a:prstGeom prst="roundRect">
              <a:avLst>
                <a:gd fmla="val 50000" name="adj"/>
              </a:avLst>
            </a:prstGeom>
            <a:solidFill>
              <a:srgbClr val="0B71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37"/>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Optimized Marketing Campaigns </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Efficient funds or resource allocation</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Recommending best products </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Optimizing Engineering Designs </a:t>
              </a:r>
              <a:endParaRPr b="0" i="0" sz="800" u="none" cap="none" strike="noStrike">
                <a:solidFill>
                  <a:srgbClr val="FFFFFF"/>
                </a:solidFill>
                <a:latin typeface="Roboto"/>
                <a:ea typeface="Roboto"/>
                <a:cs typeface="Roboto"/>
                <a:sym typeface="Roboto"/>
              </a:endParaRPr>
            </a:p>
          </p:txBody>
        </p:sp>
        <p:sp>
          <p:nvSpPr>
            <p:cNvPr id="357" name="Google Shape;357;p37"/>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Finding best possible solutions in business processes, decisions, actions, and resource allocation</a:t>
              </a:r>
              <a:endParaRPr b="0" i="0" sz="800" u="none" cap="none" strike="noStrike">
                <a:solidFill>
                  <a:srgbClr val="FFFFFF"/>
                </a:solidFill>
                <a:latin typeface="Roboto"/>
                <a:ea typeface="Roboto"/>
                <a:cs typeface="Roboto"/>
                <a:sym typeface="Roboto"/>
              </a:endParaRPr>
            </a:p>
          </p:txBody>
        </p:sp>
        <p:sp>
          <p:nvSpPr>
            <p:cNvPr id="358" name="Google Shape;358;p37"/>
            <p:cNvSpPr/>
            <p:nvPr/>
          </p:nvSpPr>
          <p:spPr>
            <a:xfrm rot="-5400000">
              <a:off x="1751875" y="2153292"/>
              <a:ext cx="670500" cy="1311600"/>
            </a:xfrm>
            <a:prstGeom prst="roundRect">
              <a:avLst>
                <a:gd fmla="val 50000" name="adj"/>
              </a:avLst>
            </a:prstGeom>
            <a:solidFill>
              <a:srgbClr val="0E94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7"/>
            <p:cNvSpPr/>
            <p:nvPr/>
          </p:nvSpPr>
          <p:spPr>
            <a:xfrm>
              <a:off x="1499575" y="2547852"/>
              <a:ext cx="461700" cy="4446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7"/>
            <p:cNvSpPr/>
            <p:nvPr/>
          </p:nvSpPr>
          <p:spPr>
            <a:xfrm>
              <a:off x="2025174" y="2616792"/>
              <a:ext cx="608400" cy="39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Roboto Light"/>
                <a:ea typeface="Roboto Light"/>
                <a:cs typeface="Roboto Light"/>
                <a:sym typeface="Roboto Light"/>
              </a:endParaRPr>
            </a:p>
          </p:txBody>
        </p:sp>
        <p:cxnSp>
          <p:nvCxnSpPr>
            <p:cNvPr id="361" name="Google Shape;361;p37"/>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362" name="Google Shape;362;p37"/>
          <p:cNvGrpSpPr/>
          <p:nvPr/>
        </p:nvGrpSpPr>
        <p:grpSpPr>
          <a:xfrm>
            <a:off x="1288650" y="1596389"/>
            <a:ext cx="6566700" cy="670500"/>
            <a:chOff x="1431325" y="2473842"/>
            <a:chExt cx="6566700" cy="670500"/>
          </a:xfrm>
        </p:grpSpPr>
        <p:sp>
          <p:nvSpPr>
            <p:cNvPr id="363" name="Google Shape;363;p37"/>
            <p:cNvSpPr/>
            <p:nvPr/>
          </p:nvSpPr>
          <p:spPr>
            <a:xfrm rot="-5400000">
              <a:off x="4644475" y="-209208"/>
              <a:ext cx="670500" cy="6036600"/>
            </a:xfrm>
            <a:prstGeom prst="roundRect">
              <a:avLst>
                <a:gd fmla="val 50000" name="adj"/>
              </a:avLst>
            </a:prstGeom>
            <a:solidFill>
              <a:srgbClr val="0B71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7"/>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Network Intrusion </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Manufacturing defects </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Transactional Fraud detection</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Objects detection, </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Facial detection, Self-Driving cars etc</a:t>
              </a:r>
              <a:endParaRPr b="0" i="0" sz="800" u="none" cap="none" strike="noStrike">
                <a:solidFill>
                  <a:srgbClr val="FFFFFF"/>
                </a:solidFill>
                <a:latin typeface="Roboto"/>
                <a:ea typeface="Roboto"/>
                <a:cs typeface="Roboto"/>
                <a:sym typeface="Roboto"/>
              </a:endParaRPr>
            </a:p>
          </p:txBody>
        </p:sp>
        <p:sp>
          <p:nvSpPr>
            <p:cNvPr id="365" name="Google Shape;365;p37"/>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Detect anomalies or abnormalities  from large swaths of data</a:t>
              </a:r>
              <a:endParaRPr b="0" i="0" sz="800" u="none" cap="none" strike="noStrike">
                <a:solidFill>
                  <a:srgbClr val="FFFFFF"/>
                </a:solidFill>
                <a:latin typeface="Roboto"/>
                <a:ea typeface="Roboto"/>
                <a:cs typeface="Roboto"/>
                <a:sym typeface="Roboto"/>
              </a:endParaRPr>
            </a:p>
          </p:txBody>
        </p:sp>
        <p:sp>
          <p:nvSpPr>
            <p:cNvPr id="366" name="Google Shape;366;p37"/>
            <p:cNvSpPr/>
            <p:nvPr/>
          </p:nvSpPr>
          <p:spPr>
            <a:xfrm rot="-5400000">
              <a:off x="1751875" y="2153292"/>
              <a:ext cx="670500" cy="1311600"/>
            </a:xfrm>
            <a:prstGeom prst="roundRect">
              <a:avLst>
                <a:gd fmla="val 50000" name="adj"/>
              </a:avLst>
            </a:prstGeom>
            <a:solidFill>
              <a:srgbClr val="0E94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7"/>
            <p:cNvSpPr/>
            <p:nvPr/>
          </p:nvSpPr>
          <p:spPr>
            <a:xfrm>
              <a:off x="1499575" y="2547852"/>
              <a:ext cx="462000" cy="482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7"/>
            <p:cNvSpPr/>
            <p:nvPr/>
          </p:nvSpPr>
          <p:spPr>
            <a:xfrm>
              <a:off x="1897950" y="2525177"/>
              <a:ext cx="809400" cy="39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11111"/>
                  </a:solidFill>
                  <a:latin typeface="Roboto"/>
                  <a:ea typeface="Roboto"/>
                  <a:cs typeface="Roboto"/>
                  <a:sym typeface="Roboto"/>
                </a:rPr>
                <a:t>Detection</a:t>
              </a:r>
              <a:endParaRPr b="1" i="0" sz="1000" u="none" cap="none" strike="noStrike">
                <a:solidFill>
                  <a:srgbClr val="111111"/>
                </a:solidFill>
                <a:latin typeface="Roboto"/>
                <a:ea typeface="Roboto"/>
                <a:cs typeface="Roboto"/>
                <a:sym typeface="Roboto"/>
              </a:endParaRPr>
            </a:p>
          </p:txBody>
        </p:sp>
        <p:cxnSp>
          <p:nvCxnSpPr>
            <p:cNvPr id="369" name="Google Shape;369;p37"/>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370" name="Google Shape;370;p37"/>
          <p:cNvGrpSpPr/>
          <p:nvPr/>
        </p:nvGrpSpPr>
        <p:grpSpPr>
          <a:xfrm>
            <a:off x="1288650" y="915114"/>
            <a:ext cx="6566700" cy="670500"/>
            <a:chOff x="1431325" y="2473842"/>
            <a:chExt cx="6566700" cy="670500"/>
          </a:xfrm>
        </p:grpSpPr>
        <p:sp>
          <p:nvSpPr>
            <p:cNvPr id="371" name="Google Shape;371;p37"/>
            <p:cNvSpPr/>
            <p:nvPr/>
          </p:nvSpPr>
          <p:spPr>
            <a:xfrm rot="-5400000">
              <a:off x="4644475" y="-209208"/>
              <a:ext cx="670500" cy="6036600"/>
            </a:xfrm>
            <a:prstGeom prst="roundRect">
              <a:avLst>
                <a:gd fmla="val 50000" name="adj"/>
              </a:avLst>
            </a:prstGeom>
            <a:solidFill>
              <a:srgbClr val="0B713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7"/>
            <p:cNvSpPr txBox="1"/>
            <p:nvPr/>
          </p:nvSpPr>
          <p:spPr>
            <a:xfrm>
              <a:off x="5350131" y="2473842"/>
              <a:ext cx="2337900" cy="6570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Customer churn prediction </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Stock Market Predictions</a:t>
              </a:r>
              <a:endParaRPr b="0" i="0" sz="800" u="none" cap="none" strike="noStrike">
                <a:solidFill>
                  <a:srgbClr val="FFFFFF"/>
                </a:solidFill>
                <a:latin typeface="Roboto"/>
                <a:ea typeface="Roboto"/>
                <a:cs typeface="Roboto"/>
                <a:sym typeface="Roboto"/>
              </a:endParaRPr>
            </a:p>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Home price predictions, Forecast volumes and etc..</a:t>
              </a:r>
              <a:endParaRPr b="0" i="0" sz="800" u="none" cap="none" strike="noStrike">
                <a:solidFill>
                  <a:srgbClr val="FFFFFF"/>
                </a:solidFill>
                <a:latin typeface="Roboto"/>
                <a:ea typeface="Roboto"/>
                <a:cs typeface="Roboto"/>
                <a:sym typeface="Roboto"/>
              </a:endParaRPr>
            </a:p>
          </p:txBody>
        </p:sp>
        <p:sp>
          <p:nvSpPr>
            <p:cNvPr id="373" name="Google Shape;373;p37"/>
            <p:cNvSpPr txBox="1"/>
            <p:nvPr/>
          </p:nvSpPr>
          <p:spPr>
            <a:xfrm>
              <a:off x="2744681" y="2473842"/>
              <a:ext cx="2337900" cy="6570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FFFFFF"/>
                </a:buClr>
                <a:buSzPts val="800"/>
                <a:buFont typeface="Roboto"/>
                <a:buChar char="●"/>
              </a:pPr>
              <a:r>
                <a:rPr b="0" i="0" lang="en" sz="800" u="none" cap="none" strike="noStrike">
                  <a:solidFill>
                    <a:srgbClr val="FFFFFF"/>
                  </a:solidFill>
                  <a:latin typeface="Roboto"/>
                  <a:ea typeface="Roboto"/>
                  <a:cs typeface="Roboto"/>
                  <a:sym typeface="Roboto"/>
                </a:rPr>
                <a:t>Predict future events based on historical patterns learned from data</a:t>
              </a:r>
              <a:endParaRPr b="0" i="0" sz="800" u="none" cap="none" strike="noStrike">
                <a:solidFill>
                  <a:srgbClr val="FFFFFF"/>
                </a:solidFill>
                <a:latin typeface="Roboto"/>
                <a:ea typeface="Roboto"/>
                <a:cs typeface="Roboto"/>
                <a:sym typeface="Roboto"/>
              </a:endParaRPr>
            </a:p>
          </p:txBody>
        </p:sp>
        <p:sp>
          <p:nvSpPr>
            <p:cNvPr id="374" name="Google Shape;374;p37"/>
            <p:cNvSpPr/>
            <p:nvPr/>
          </p:nvSpPr>
          <p:spPr>
            <a:xfrm rot="-5400000">
              <a:off x="1751875" y="2153292"/>
              <a:ext cx="670500" cy="1311600"/>
            </a:xfrm>
            <a:prstGeom prst="roundRect">
              <a:avLst>
                <a:gd fmla="val 50000" name="adj"/>
              </a:avLst>
            </a:prstGeom>
            <a:solidFill>
              <a:srgbClr val="0E94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7"/>
            <p:cNvSpPr/>
            <p:nvPr/>
          </p:nvSpPr>
          <p:spPr>
            <a:xfrm>
              <a:off x="1499575" y="2547853"/>
              <a:ext cx="462000" cy="482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7"/>
            <p:cNvSpPr/>
            <p:nvPr/>
          </p:nvSpPr>
          <p:spPr>
            <a:xfrm>
              <a:off x="1911775" y="2591502"/>
              <a:ext cx="877500" cy="39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11111"/>
                  </a:solidFill>
                  <a:latin typeface="Roboto"/>
                  <a:ea typeface="Roboto"/>
                  <a:cs typeface="Roboto"/>
                  <a:sym typeface="Roboto"/>
                </a:rPr>
                <a:t>Prediction</a:t>
              </a:r>
              <a:endParaRPr b="1" i="0" sz="1000" u="none" cap="none" strike="noStrike">
                <a:solidFill>
                  <a:srgbClr val="111111"/>
                </a:solidFill>
                <a:latin typeface="Roboto"/>
                <a:ea typeface="Roboto"/>
                <a:cs typeface="Roboto"/>
                <a:sym typeface="Roboto"/>
              </a:endParaRPr>
            </a:p>
          </p:txBody>
        </p:sp>
        <p:cxnSp>
          <p:nvCxnSpPr>
            <p:cNvPr id="377" name="Google Shape;377;p37"/>
            <p:cNvCxnSpPr/>
            <p:nvPr/>
          </p:nvCxnSpPr>
          <p:spPr>
            <a:xfrm>
              <a:off x="5209891" y="2585784"/>
              <a:ext cx="0" cy="444600"/>
            </a:xfrm>
            <a:prstGeom prst="straightConnector1">
              <a:avLst/>
            </a:prstGeom>
            <a:noFill/>
            <a:ln cap="flat" cmpd="sng" w="9525">
              <a:solidFill>
                <a:srgbClr val="FFFFFF"/>
              </a:solidFill>
              <a:prstDash val="dot"/>
              <a:round/>
              <a:headEnd len="sm" w="sm" type="none"/>
              <a:tailEnd len="sm" w="sm" type="none"/>
            </a:ln>
          </p:spPr>
        </p:cxnSp>
      </p:grpSp>
      <p:sp>
        <p:nvSpPr>
          <p:cNvPr id="378" name="Google Shape;378;p37"/>
          <p:cNvSpPr/>
          <p:nvPr/>
        </p:nvSpPr>
        <p:spPr>
          <a:xfrm>
            <a:off x="1717300" y="2329600"/>
            <a:ext cx="959100" cy="39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11111"/>
                </a:solidFill>
                <a:latin typeface="Roboto"/>
                <a:ea typeface="Roboto"/>
                <a:cs typeface="Roboto"/>
                <a:sym typeface="Roboto"/>
              </a:rPr>
              <a:t>Optimization</a:t>
            </a:r>
            <a:endParaRPr b="1" i="0" sz="1000" u="none" cap="none" strike="noStrike">
              <a:solidFill>
                <a:srgbClr val="111111"/>
              </a:solidFill>
              <a:latin typeface="Roboto"/>
              <a:ea typeface="Roboto"/>
              <a:cs typeface="Roboto"/>
              <a:sym typeface="Roboto"/>
            </a:endParaRPr>
          </a:p>
        </p:txBody>
      </p:sp>
      <p:sp>
        <p:nvSpPr>
          <p:cNvPr id="379" name="Google Shape;379;p37"/>
          <p:cNvSpPr/>
          <p:nvPr/>
        </p:nvSpPr>
        <p:spPr>
          <a:xfrm>
            <a:off x="1717300" y="3096650"/>
            <a:ext cx="959100" cy="39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11111"/>
                </a:solidFill>
                <a:latin typeface="Roboto"/>
                <a:ea typeface="Roboto"/>
                <a:cs typeface="Roboto"/>
                <a:sym typeface="Roboto"/>
              </a:rPr>
              <a:t> Diagnostics</a:t>
            </a:r>
            <a:endParaRPr b="1" i="0" sz="1000" u="none" cap="none" strike="noStrike">
              <a:solidFill>
                <a:srgbClr val="111111"/>
              </a:solidFill>
              <a:latin typeface="Roboto"/>
              <a:ea typeface="Roboto"/>
              <a:cs typeface="Roboto"/>
              <a:sym typeface="Roboto"/>
            </a:endParaRPr>
          </a:p>
        </p:txBody>
      </p:sp>
      <p:sp>
        <p:nvSpPr>
          <p:cNvPr id="380" name="Google Shape;380;p37"/>
          <p:cNvSpPr/>
          <p:nvPr/>
        </p:nvSpPr>
        <p:spPr>
          <a:xfrm>
            <a:off x="1717300" y="3863700"/>
            <a:ext cx="959100" cy="395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111111"/>
                </a:solidFill>
                <a:latin typeface="Roboto"/>
                <a:ea typeface="Roboto"/>
                <a:cs typeface="Roboto"/>
                <a:sym typeface="Roboto"/>
              </a:rPr>
              <a:t> Generation</a:t>
            </a:r>
            <a:endParaRPr b="1" i="0" sz="1000" u="none" cap="none" strike="noStrike">
              <a:solidFill>
                <a:srgbClr val="11111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386" name="Google Shape;386;p38"/>
          <p:cNvSpPr/>
          <p:nvPr/>
        </p:nvSpPr>
        <p:spPr>
          <a:xfrm>
            <a:off x="2164963" y="2248113"/>
            <a:ext cx="594300" cy="36900"/>
          </a:xfrm>
          <a:prstGeom prst="roundRect">
            <a:avLst>
              <a:gd fmla="val 50000" name="adj"/>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7" name="Google Shape;387;p38"/>
          <p:cNvGrpSpPr/>
          <p:nvPr/>
        </p:nvGrpSpPr>
        <p:grpSpPr>
          <a:xfrm>
            <a:off x="571525" y="1957150"/>
            <a:ext cx="1755000" cy="2079475"/>
            <a:chOff x="571525" y="1957150"/>
            <a:chExt cx="1755000" cy="2079475"/>
          </a:xfrm>
        </p:grpSpPr>
        <p:sp>
          <p:nvSpPr>
            <p:cNvPr id="388" name="Google Shape;388;p38"/>
            <p:cNvSpPr/>
            <p:nvPr/>
          </p:nvSpPr>
          <p:spPr>
            <a:xfrm>
              <a:off x="1151886"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8"/>
            <p:cNvSpPr txBox="1"/>
            <p:nvPr/>
          </p:nvSpPr>
          <p:spPr>
            <a:xfrm>
              <a:off x="1230624" y="2118325"/>
              <a:ext cx="4791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 sz="800" u="none" cap="none" strike="noStrike">
                  <a:solidFill>
                    <a:srgbClr val="A7291E"/>
                  </a:solidFill>
                  <a:latin typeface="Roboto"/>
                  <a:ea typeface="Roboto"/>
                  <a:cs typeface="Roboto"/>
                  <a:sym typeface="Roboto"/>
                </a:rPr>
                <a:t>Words</a:t>
              </a:r>
              <a:endParaRPr b="1" i="0" sz="800" u="none" cap="none" strike="noStrike">
                <a:solidFill>
                  <a:srgbClr val="A7291E"/>
                </a:solidFill>
                <a:latin typeface="Roboto"/>
                <a:ea typeface="Roboto"/>
                <a:cs typeface="Roboto"/>
                <a:sym typeface="Roboto"/>
              </a:endParaRPr>
            </a:p>
          </p:txBody>
        </p:sp>
        <p:sp>
          <p:nvSpPr>
            <p:cNvPr id="390" name="Google Shape;390;p38"/>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 sz="1000" u="none" cap="none" strike="noStrike">
                  <a:solidFill>
                    <a:srgbClr val="A7291E"/>
                  </a:solidFill>
                  <a:latin typeface="Roboto"/>
                  <a:ea typeface="Roboto"/>
                  <a:cs typeface="Roboto"/>
                  <a:sym typeface="Roboto"/>
                </a:rPr>
                <a:t>Natural Language</a:t>
              </a:r>
              <a:endParaRPr b="1" i="0" sz="1000" u="none" cap="none" strike="noStrike">
                <a:solidFill>
                  <a:srgbClr val="A7291E"/>
                </a:solidFill>
                <a:latin typeface="Roboto"/>
                <a:ea typeface="Roboto"/>
                <a:cs typeface="Roboto"/>
                <a:sym typeface="Roboto"/>
              </a:endParaRPr>
            </a:p>
          </p:txBody>
        </p:sp>
        <p:sp>
          <p:nvSpPr>
            <p:cNvPr id="391" name="Google Shape;391;p38"/>
            <p:cNvSpPr txBox="1"/>
            <p:nvPr/>
          </p:nvSpPr>
          <p:spPr>
            <a:xfrm>
              <a:off x="571525" y="3117725"/>
              <a:ext cx="1755000" cy="9189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Generating Stories</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Summarizing text</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Extractive Summaries</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Q&amp;A</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Extracting Sentiment </a:t>
              </a:r>
              <a:endParaRPr b="0" i="0" sz="800" u="none" cap="none" strike="noStrike">
                <a:solidFill>
                  <a:srgbClr val="A7291E"/>
                </a:solidFill>
                <a:latin typeface="Roboto"/>
                <a:ea typeface="Roboto"/>
                <a:cs typeface="Roboto"/>
                <a:sym typeface="Roboto"/>
              </a:endParaRPr>
            </a:p>
            <a:p>
              <a:pPr indent="0" lvl="0" marL="0" marR="0" rtl="0" algn="ctr">
                <a:lnSpc>
                  <a:spcPct val="115000"/>
                </a:lnSpc>
                <a:spcBef>
                  <a:spcPts val="1600"/>
                </a:spcBef>
                <a:spcAft>
                  <a:spcPts val="1600"/>
                </a:spcAft>
                <a:buClr>
                  <a:srgbClr val="000000"/>
                </a:buClr>
                <a:buSzPts val="800"/>
                <a:buFont typeface="Arial"/>
                <a:buNone/>
              </a:pPr>
              <a:r>
                <a:t/>
              </a:r>
              <a:endParaRPr b="0" i="0" sz="800" u="none" cap="none" strike="noStrike">
                <a:solidFill>
                  <a:srgbClr val="A7291E"/>
                </a:solidFill>
                <a:latin typeface="Roboto"/>
                <a:ea typeface="Roboto"/>
                <a:cs typeface="Roboto"/>
                <a:sym typeface="Roboto"/>
              </a:endParaRPr>
            </a:p>
          </p:txBody>
        </p:sp>
      </p:grpSp>
      <p:grpSp>
        <p:nvGrpSpPr>
          <p:cNvPr id="392" name="Google Shape;392;p38"/>
          <p:cNvGrpSpPr/>
          <p:nvPr/>
        </p:nvGrpSpPr>
        <p:grpSpPr>
          <a:xfrm>
            <a:off x="2699425" y="1957150"/>
            <a:ext cx="1790700" cy="2027575"/>
            <a:chOff x="2699425" y="1957150"/>
            <a:chExt cx="1790700" cy="2027575"/>
          </a:xfrm>
        </p:grpSpPr>
        <p:sp>
          <p:nvSpPr>
            <p:cNvPr id="393" name="Google Shape;393;p38"/>
            <p:cNvSpPr/>
            <p:nvPr/>
          </p:nvSpPr>
          <p:spPr>
            <a:xfrm>
              <a:off x="3256823" y="19571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8"/>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 sz="1000" u="none" cap="none" strike="noStrike">
                  <a:solidFill>
                    <a:srgbClr val="A7291E"/>
                  </a:solidFill>
                  <a:latin typeface="Roboto"/>
                  <a:ea typeface="Roboto"/>
                  <a:cs typeface="Roboto"/>
                  <a:sym typeface="Roboto"/>
                </a:rPr>
                <a:t>Programming &amp; Database</a:t>
              </a:r>
              <a:endParaRPr b="1" i="0" sz="1000" u="none" cap="none" strike="noStrike">
                <a:solidFill>
                  <a:srgbClr val="A7291E"/>
                </a:solidFill>
                <a:latin typeface="Roboto"/>
                <a:ea typeface="Roboto"/>
                <a:cs typeface="Roboto"/>
                <a:sym typeface="Roboto"/>
              </a:endParaRPr>
            </a:p>
          </p:txBody>
        </p:sp>
        <p:sp>
          <p:nvSpPr>
            <p:cNvPr id="395" name="Google Shape;395;p38"/>
            <p:cNvSpPr txBox="1"/>
            <p:nvPr/>
          </p:nvSpPr>
          <p:spPr>
            <a:xfrm>
              <a:off x="2699425" y="3117725"/>
              <a:ext cx="1790700" cy="8670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Code Generation</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Synthetic data generation for training</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SQL code generation</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Autonomous databases</a:t>
              </a:r>
              <a:endParaRPr b="0" i="0" sz="800" u="none" cap="none" strike="noStrike">
                <a:solidFill>
                  <a:srgbClr val="A7291E"/>
                </a:solidFill>
                <a:latin typeface="Roboto"/>
                <a:ea typeface="Roboto"/>
                <a:cs typeface="Roboto"/>
                <a:sym typeface="Roboto"/>
              </a:endParaRPr>
            </a:p>
          </p:txBody>
        </p:sp>
        <p:sp>
          <p:nvSpPr>
            <p:cNvPr id="396" name="Google Shape;396;p38"/>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 sz="800" u="none" cap="none" strike="noStrike">
                  <a:solidFill>
                    <a:srgbClr val="A7291E"/>
                  </a:solidFill>
                  <a:latin typeface="Roboto"/>
                  <a:ea typeface="Roboto"/>
                  <a:cs typeface="Roboto"/>
                  <a:sym typeface="Roboto"/>
                </a:rPr>
                <a:t>Code</a:t>
              </a:r>
              <a:endParaRPr b="1" i="0" sz="800" u="none" cap="none" strike="noStrike">
                <a:solidFill>
                  <a:srgbClr val="A7291E"/>
                </a:solidFill>
                <a:latin typeface="Roboto"/>
                <a:ea typeface="Roboto"/>
                <a:cs typeface="Roboto"/>
                <a:sym typeface="Roboto"/>
              </a:endParaRPr>
            </a:p>
          </p:txBody>
        </p:sp>
      </p:grpSp>
      <p:grpSp>
        <p:nvGrpSpPr>
          <p:cNvPr id="397" name="Google Shape;397;p38"/>
          <p:cNvGrpSpPr/>
          <p:nvPr/>
        </p:nvGrpSpPr>
        <p:grpSpPr>
          <a:xfrm>
            <a:off x="4781400" y="1957150"/>
            <a:ext cx="1709113" cy="2191075"/>
            <a:chOff x="4781400" y="1957150"/>
            <a:chExt cx="1709113" cy="2191075"/>
          </a:xfrm>
        </p:grpSpPr>
        <p:sp>
          <p:nvSpPr>
            <p:cNvPr id="398" name="Google Shape;398;p38"/>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8"/>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 sz="1000" u="none" cap="none" strike="noStrike">
                  <a:solidFill>
                    <a:srgbClr val="858585"/>
                  </a:solidFill>
                  <a:latin typeface="Roboto"/>
                  <a:ea typeface="Roboto"/>
                  <a:cs typeface="Roboto"/>
                  <a:sym typeface="Roboto"/>
                </a:rPr>
                <a:t>Audio/Video</a:t>
              </a:r>
              <a:endParaRPr b="1" i="0" sz="1000" u="none" cap="none" strike="noStrike">
                <a:solidFill>
                  <a:srgbClr val="858585"/>
                </a:solidFill>
                <a:latin typeface="Roboto"/>
                <a:ea typeface="Roboto"/>
                <a:cs typeface="Roboto"/>
                <a:sym typeface="Roboto"/>
              </a:endParaRPr>
            </a:p>
          </p:txBody>
        </p:sp>
        <p:sp>
          <p:nvSpPr>
            <p:cNvPr id="400" name="Google Shape;400;p38"/>
            <p:cNvSpPr txBox="1"/>
            <p:nvPr/>
          </p:nvSpPr>
          <p:spPr>
            <a:xfrm>
              <a:off x="4781400" y="3117725"/>
              <a:ext cx="1709100" cy="10305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858585"/>
                </a:buClr>
                <a:buSzPts val="800"/>
                <a:buFont typeface="Roboto"/>
                <a:buChar char="●"/>
              </a:pPr>
              <a:r>
                <a:rPr b="0" i="0" lang="en" sz="800" u="none" cap="none" strike="noStrike">
                  <a:solidFill>
                    <a:srgbClr val="858585"/>
                  </a:solidFill>
                  <a:latin typeface="Roboto"/>
                  <a:ea typeface="Roboto"/>
                  <a:cs typeface="Roboto"/>
                  <a:sym typeface="Roboto"/>
                </a:rPr>
                <a:t>Generating Images,Videos</a:t>
              </a:r>
              <a:endParaRPr b="0" i="0" sz="800" u="none" cap="none" strike="noStrike">
                <a:solidFill>
                  <a:srgbClr val="858585"/>
                </a:solidFill>
                <a:latin typeface="Roboto"/>
                <a:ea typeface="Roboto"/>
                <a:cs typeface="Roboto"/>
                <a:sym typeface="Roboto"/>
              </a:endParaRPr>
            </a:p>
            <a:p>
              <a:pPr indent="-279400" lvl="0" marL="457200" marR="0" rtl="0" algn="l">
                <a:lnSpc>
                  <a:spcPct val="115000"/>
                </a:lnSpc>
                <a:spcBef>
                  <a:spcPts val="0"/>
                </a:spcBef>
                <a:spcAft>
                  <a:spcPts val="0"/>
                </a:spcAft>
                <a:buClr>
                  <a:srgbClr val="858585"/>
                </a:buClr>
                <a:buSzPts val="800"/>
                <a:buFont typeface="Roboto"/>
                <a:buChar char="●"/>
              </a:pPr>
              <a:r>
                <a:rPr b="0" i="0" lang="en" sz="800" u="none" cap="none" strike="noStrike">
                  <a:solidFill>
                    <a:srgbClr val="858585"/>
                  </a:solidFill>
                  <a:latin typeface="Roboto"/>
                  <a:ea typeface="Roboto"/>
                  <a:cs typeface="Roboto"/>
                  <a:sym typeface="Roboto"/>
                </a:rPr>
                <a:t>Art</a:t>
              </a:r>
              <a:endParaRPr b="0" i="0" sz="800" u="none" cap="none" strike="noStrike">
                <a:solidFill>
                  <a:srgbClr val="858585"/>
                </a:solidFill>
                <a:latin typeface="Roboto"/>
                <a:ea typeface="Roboto"/>
                <a:cs typeface="Roboto"/>
                <a:sym typeface="Roboto"/>
              </a:endParaRPr>
            </a:p>
            <a:p>
              <a:pPr indent="-279400" lvl="0" marL="457200" marR="0" rtl="0" algn="l">
                <a:lnSpc>
                  <a:spcPct val="115000"/>
                </a:lnSpc>
                <a:spcBef>
                  <a:spcPts val="0"/>
                </a:spcBef>
                <a:spcAft>
                  <a:spcPts val="0"/>
                </a:spcAft>
                <a:buClr>
                  <a:srgbClr val="858585"/>
                </a:buClr>
                <a:buSzPts val="800"/>
                <a:buFont typeface="Roboto"/>
                <a:buChar char="●"/>
              </a:pPr>
              <a:r>
                <a:rPr b="0" i="0" lang="en" sz="800" u="none" cap="none" strike="noStrike">
                  <a:solidFill>
                    <a:srgbClr val="858585"/>
                  </a:solidFill>
                  <a:latin typeface="Roboto"/>
                  <a:ea typeface="Roboto"/>
                  <a:cs typeface="Roboto"/>
                  <a:sym typeface="Roboto"/>
                </a:rPr>
                <a:t>Drawings</a:t>
              </a:r>
              <a:endParaRPr b="0" i="0" sz="800" u="none" cap="none" strike="noStrike">
                <a:solidFill>
                  <a:srgbClr val="858585"/>
                </a:solidFill>
                <a:latin typeface="Roboto"/>
                <a:ea typeface="Roboto"/>
                <a:cs typeface="Roboto"/>
                <a:sym typeface="Roboto"/>
              </a:endParaRPr>
            </a:p>
            <a:p>
              <a:pPr indent="-279400" lvl="0" marL="457200" marR="0" rtl="0" algn="l">
                <a:lnSpc>
                  <a:spcPct val="115000"/>
                </a:lnSpc>
                <a:spcBef>
                  <a:spcPts val="0"/>
                </a:spcBef>
                <a:spcAft>
                  <a:spcPts val="0"/>
                </a:spcAft>
                <a:buClr>
                  <a:srgbClr val="858585"/>
                </a:buClr>
                <a:buSzPts val="800"/>
                <a:buFont typeface="Roboto"/>
                <a:buChar char="●"/>
              </a:pPr>
              <a:r>
                <a:rPr b="0" i="0" lang="en" sz="800" u="none" cap="none" strike="noStrike">
                  <a:solidFill>
                    <a:srgbClr val="858585"/>
                  </a:solidFill>
                  <a:latin typeface="Roboto"/>
                  <a:ea typeface="Roboto"/>
                  <a:cs typeface="Roboto"/>
                  <a:sym typeface="Roboto"/>
                </a:rPr>
                <a:t>Generate Music</a:t>
              </a:r>
              <a:endParaRPr b="0" i="0" sz="800" u="none" cap="none" strike="noStrike">
                <a:solidFill>
                  <a:srgbClr val="858585"/>
                </a:solidFill>
                <a:latin typeface="Roboto"/>
                <a:ea typeface="Roboto"/>
                <a:cs typeface="Roboto"/>
                <a:sym typeface="Roboto"/>
              </a:endParaRPr>
            </a:p>
            <a:p>
              <a:pPr indent="-279400" lvl="0" marL="457200" marR="0" rtl="0" algn="l">
                <a:lnSpc>
                  <a:spcPct val="115000"/>
                </a:lnSpc>
                <a:spcBef>
                  <a:spcPts val="0"/>
                </a:spcBef>
                <a:spcAft>
                  <a:spcPts val="0"/>
                </a:spcAft>
                <a:buClr>
                  <a:srgbClr val="858585"/>
                </a:buClr>
                <a:buSzPts val="800"/>
                <a:buFont typeface="Roboto"/>
                <a:buChar char="●"/>
              </a:pPr>
              <a:r>
                <a:rPr b="0" i="0" lang="en" sz="800" u="none" cap="none" strike="noStrike">
                  <a:solidFill>
                    <a:srgbClr val="858585"/>
                  </a:solidFill>
                  <a:latin typeface="Roboto"/>
                  <a:ea typeface="Roboto"/>
                  <a:cs typeface="Roboto"/>
                  <a:sym typeface="Roboto"/>
                </a:rPr>
                <a:t>Generate Faces/bodies</a:t>
              </a:r>
              <a:endParaRPr b="0" i="0" sz="800" u="none" cap="none" strike="noStrike">
                <a:solidFill>
                  <a:srgbClr val="858585"/>
                </a:solidFill>
                <a:latin typeface="Roboto"/>
                <a:ea typeface="Roboto"/>
                <a:cs typeface="Roboto"/>
                <a:sym typeface="Roboto"/>
              </a:endParaRPr>
            </a:p>
            <a:p>
              <a:pPr indent="0" lvl="0" marL="0" marR="0" rtl="0" algn="ctr">
                <a:lnSpc>
                  <a:spcPct val="115000"/>
                </a:lnSpc>
                <a:spcBef>
                  <a:spcPts val="160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401" name="Google Shape;401;p38"/>
            <p:cNvSpPr txBox="1"/>
            <p:nvPr/>
          </p:nvSpPr>
          <p:spPr>
            <a:xfrm>
              <a:off x="5371950" y="2118325"/>
              <a:ext cx="5943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800"/>
                <a:buFont typeface="Arial"/>
                <a:buNone/>
              </a:pPr>
              <a:r>
                <a:rPr b="1" i="0" lang="en" sz="800" u="none" cap="none" strike="noStrike">
                  <a:solidFill>
                    <a:srgbClr val="858585"/>
                  </a:solidFill>
                  <a:latin typeface="Roboto"/>
                  <a:ea typeface="Roboto"/>
                  <a:cs typeface="Roboto"/>
                  <a:sym typeface="Roboto"/>
                </a:rPr>
                <a:t>Visuals</a:t>
              </a:r>
              <a:endParaRPr b="1" i="0" sz="800" u="none" cap="none" strike="noStrike">
                <a:solidFill>
                  <a:srgbClr val="858585"/>
                </a:solidFill>
                <a:latin typeface="Roboto"/>
                <a:ea typeface="Roboto"/>
                <a:cs typeface="Roboto"/>
                <a:sym typeface="Roboto"/>
              </a:endParaRPr>
            </a:p>
          </p:txBody>
        </p:sp>
      </p:grpSp>
      <p:grpSp>
        <p:nvGrpSpPr>
          <p:cNvPr id="402" name="Google Shape;402;p38"/>
          <p:cNvGrpSpPr/>
          <p:nvPr/>
        </p:nvGrpSpPr>
        <p:grpSpPr>
          <a:xfrm>
            <a:off x="6863375" y="1957150"/>
            <a:ext cx="1709113" cy="2480875"/>
            <a:chOff x="6863375" y="1957150"/>
            <a:chExt cx="1709113" cy="2480875"/>
          </a:xfrm>
        </p:grpSpPr>
        <p:sp>
          <p:nvSpPr>
            <p:cNvPr id="403" name="Google Shape;403;p38"/>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8"/>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 sz="1000" u="none" cap="none" strike="noStrike">
                  <a:solidFill>
                    <a:srgbClr val="858585"/>
                  </a:solidFill>
                  <a:latin typeface="Roboto"/>
                  <a:ea typeface="Roboto"/>
                  <a:cs typeface="Roboto"/>
                  <a:sym typeface="Roboto"/>
                </a:rPr>
                <a:t>Designs</a:t>
              </a:r>
              <a:endParaRPr b="1" i="0" sz="1000" u="none" cap="none" strike="noStrike">
                <a:solidFill>
                  <a:srgbClr val="858585"/>
                </a:solidFill>
                <a:latin typeface="Roboto"/>
                <a:ea typeface="Roboto"/>
                <a:cs typeface="Roboto"/>
                <a:sym typeface="Roboto"/>
              </a:endParaRPr>
            </a:p>
          </p:txBody>
        </p:sp>
        <p:sp>
          <p:nvSpPr>
            <p:cNvPr id="405" name="Google Shape;405;p38"/>
            <p:cNvSpPr txBox="1"/>
            <p:nvPr/>
          </p:nvSpPr>
          <p:spPr>
            <a:xfrm>
              <a:off x="6863375" y="3117725"/>
              <a:ext cx="1709100" cy="1320300"/>
            </a:xfrm>
            <a:prstGeom prst="rect">
              <a:avLst/>
            </a:prstGeom>
            <a:noFill/>
            <a:ln>
              <a:noFill/>
            </a:ln>
          </p:spPr>
          <p:txBody>
            <a:bodyPr anchorCtr="0" anchor="t" bIns="91425" lIns="91425" spcFirstLastPara="1" rIns="91425" wrap="square" tIns="91425">
              <a:noAutofit/>
            </a:bodyPr>
            <a:lstStyle/>
            <a:p>
              <a:pPr indent="-279400" lvl="0" marL="457200" marR="0" rtl="0" algn="l">
                <a:lnSpc>
                  <a:spcPct val="115000"/>
                </a:lnSpc>
                <a:spcBef>
                  <a:spcPts val="0"/>
                </a:spcBef>
                <a:spcAft>
                  <a:spcPts val="0"/>
                </a:spcAft>
                <a:buClr>
                  <a:srgbClr val="858585"/>
                </a:buClr>
                <a:buSzPts val="800"/>
                <a:buFont typeface="Roboto"/>
                <a:buChar char="●"/>
              </a:pPr>
              <a:r>
                <a:rPr b="0" i="0" lang="en" sz="800" u="none" cap="none" strike="noStrike">
                  <a:solidFill>
                    <a:srgbClr val="858585"/>
                  </a:solidFill>
                  <a:latin typeface="Roboto"/>
                  <a:ea typeface="Roboto"/>
                  <a:cs typeface="Roboto"/>
                  <a:sym typeface="Roboto"/>
                </a:rPr>
                <a:t>Generating 3D models</a:t>
              </a:r>
              <a:endParaRPr b="0" i="0" sz="800" u="none" cap="none" strike="noStrike">
                <a:solidFill>
                  <a:srgbClr val="858585"/>
                </a:solidFill>
                <a:latin typeface="Roboto"/>
                <a:ea typeface="Roboto"/>
                <a:cs typeface="Roboto"/>
                <a:sym typeface="Roboto"/>
              </a:endParaRPr>
            </a:p>
            <a:p>
              <a:pPr indent="-279400" lvl="0" marL="457200" marR="0" rtl="0" algn="l">
                <a:lnSpc>
                  <a:spcPct val="115000"/>
                </a:lnSpc>
                <a:spcBef>
                  <a:spcPts val="0"/>
                </a:spcBef>
                <a:spcAft>
                  <a:spcPts val="0"/>
                </a:spcAft>
                <a:buClr>
                  <a:srgbClr val="858585"/>
                </a:buClr>
                <a:buSzPts val="800"/>
                <a:buFont typeface="Roboto"/>
                <a:buChar char="●"/>
              </a:pPr>
              <a:r>
                <a:rPr b="0" i="0" lang="en" sz="800" u="none" cap="none" strike="noStrike">
                  <a:solidFill>
                    <a:srgbClr val="858585"/>
                  </a:solidFill>
                  <a:latin typeface="Roboto"/>
                  <a:ea typeface="Roboto"/>
                  <a:cs typeface="Roboto"/>
                  <a:sym typeface="Roboto"/>
                </a:rPr>
                <a:t>Generating Process flows</a:t>
              </a:r>
              <a:endParaRPr b="0" i="0" sz="800" u="none" cap="none" strike="noStrike">
                <a:solidFill>
                  <a:srgbClr val="858585"/>
                </a:solidFill>
                <a:latin typeface="Roboto"/>
                <a:ea typeface="Roboto"/>
                <a:cs typeface="Roboto"/>
                <a:sym typeface="Roboto"/>
              </a:endParaRPr>
            </a:p>
            <a:p>
              <a:pPr indent="-279400" lvl="0" marL="457200" marR="0" rtl="0" algn="l">
                <a:lnSpc>
                  <a:spcPct val="115000"/>
                </a:lnSpc>
                <a:spcBef>
                  <a:spcPts val="0"/>
                </a:spcBef>
                <a:spcAft>
                  <a:spcPts val="0"/>
                </a:spcAft>
                <a:buClr>
                  <a:srgbClr val="858585"/>
                </a:buClr>
                <a:buSzPts val="800"/>
                <a:buFont typeface="Roboto"/>
                <a:buChar char="●"/>
              </a:pPr>
              <a:r>
                <a:rPr b="0" i="0" lang="en" sz="800" u="none" cap="none" strike="noStrike">
                  <a:solidFill>
                    <a:srgbClr val="858585"/>
                  </a:solidFill>
                  <a:latin typeface="Roboto"/>
                  <a:ea typeface="Roboto"/>
                  <a:cs typeface="Roboto"/>
                  <a:sym typeface="Roboto"/>
                </a:rPr>
                <a:t>Product designs</a:t>
              </a:r>
              <a:endParaRPr b="0" i="0" sz="800" u="none" cap="none" strike="noStrike">
                <a:solidFill>
                  <a:srgbClr val="858585"/>
                </a:solidFill>
                <a:latin typeface="Roboto"/>
                <a:ea typeface="Roboto"/>
                <a:cs typeface="Roboto"/>
                <a:sym typeface="Roboto"/>
              </a:endParaRPr>
            </a:p>
            <a:p>
              <a:pPr indent="-279400" lvl="0" marL="457200" marR="0" rtl="0" algn="l">
                <a:lnSpc>
                  <a:spcPct val="115000"/>
                </a:lnSpc>
                <a:spcBef>
                  <a:spcPts val="0"/>
                </a:spcBef>
                <a:spcAft>
                  <a:spcPts val="0"/>
                </a:spcAft>
                <a:buClr>
                  <a:srgbClr val="858585"/>
                </a:buClr>
                <a:buSzPts val="800"/>
                <a:buFont typeface="Roboto"/>
                <a:buChar char="●"/>
              </a:pPr>
              <a:r>
                <a:rPr b="0" i="0" lang="en" sz="800" u="none" cap="none" strike="noStrike">
                  <a:solidFill>
                    <a:srgbClr val="858585"/>
                  </a:solidFill>
                  <a:latin typeface="Roboto"/>
                  <a:ea typeface="Roboto"/>
                  <a:cs typeface="Roboto"/>
                  <a:sym typeface="Roboto"/>
                </a:rPr>
                <a:t>Generating specifications for drugs, infrastructure and buildings </a:t>
              </a:r>
              <a:endParaRPr b="0" i="0" sz="800" u="none" cap="none" strike="noStrike">
                <a:solidFill>
                  <a:srgbClr val="858585"/>
                </a:solidFill>
                <a:latin typeface="Roboto"/>
                <a:ea typeface="Roboto"/>
                <a:cs typeface="Roboto"/>
                <a:sym typeface="Roboto"/>
              </a:endParaRPr>
            </a:p>
          </p:txBody>
        </p:sp>
        <p:sp>
          <p:nvSpPr>
            <p:cNvPr id="406" name="Google Shape;406;p38"/>
            <p:cNvSpPr txBox="1"/>
            <p:nvPr/>
          </p:nvSpPr>
          <p:spPr>
            <a:xfrm>
              <a:off x="7420625" y="2118325"/>
              <a:ext cx="5943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rPr b="1" i="0" lang="en" sz="800" u="none" cap="none" strike="noStrike">
                  <a:solidFill>
                    <a:srgbClr val="858585"/>
                  </a:solidFill>
                  <a:latin typeface="Roboto"/>
                  <a:ea typeface="Roboto"/>
                  <a:cs typeface="Roboto"/>
                  <a:sym typeface="Roboto"/>
                </a:rPr>
                <a:t>Beyond</a:t>
              </a:r>
              <a:endParaRPr b="1" i="0" sz="800" u="none" cap="none" strike="noStrike">
                <a:solidFill>
                  <a:srgbClr val="858585"/>
                </a:solidFill>
                <a:latin typeface="Roboto"/>
                <a:ea typeface="Roboto"/>
                <a:cs typeface="Roboto"/>
                <a:sym typeface="Roboto"/>
              </a:endParaRPr>
            </a:p>
          </p:txBody>
        </p:sp>
      </p:grpSp>
      <p:sp>
        <p:nvSpPr>
          <p:cNvPr id="407" name="Google Shape;407;p38"/>
          <p:cNvSpPr/>
          <p:nvPr/>
        </p:nvSpPr>
        <p:spPr>
          <a:xfrm>
            <a:off x="4337175"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8"/>
          <p:cNvSpPr/>
          <p:nvPr/>
        </p:nvSpPr>
        <p:spPr>
          <a:xfrm>
            <a:off x="6419150" y="2248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8"/>
          <p:cNvSpPr txBox="1"/>
          <p:nvPr/>
        </p:nvSpPr>
        <p:spPr>
          <a:xfrm>
            <a:off x="126775" y="988725"/>
            <a:ext cx="6854400" cy="5943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roxima Nova"/>
                <a:ea typeface="Proxima Nova"/>
                <a:cs typeface="Proxima Nova"/>
                <a:sym typeface="Proxima Nova"/>
              </a:rPr>
              <a:t>Generative AI Capabilities are Evolving from words to Multimodal</a:t>
            </a:r>
            <a:endParaRPr b="0" i="0" sz="1800" u="none" cap="none" strike="noStrike">
              <a:solidFill>
                <a:schemeClr val="dk1"/>
              </a:solidFill>
              <a:latin typeface="Proxima Nova"/>
              <a:ea typeface="Proxima Nova"/>
              <a:cs typeface="Proxima Nova"/>
              <a:sym typeface="Proxima Nova"/>
            </a:endParaRPr>
          </a:p>
        </p:txBody>
      </p:sp>
      <p:sp>
        <p:nvSpPr>
          <p:cNvPr id="410" name="Google Shape;410;p38"/>
          <p:cNvSpPr txBox="1"/>
          <p:nvPr>
            <p:ph type="title"/>
          </p:nvPr>
        </p:nvSpPr>
        <p:spPr>
          <a:xfrm>
            <a:off x="189950" y="163500"/>
            <a:ext cx="36684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GenAI  Capabilities</a:t>
            </a:r>
            <a:endParaRPr/>
          </a:p>
        </p:txBody>
      </p:sp>
      <p:cxnSp>
        <p:nvCxnSpPr>
          <p:cNvPr id="411" name="Google Shape;411;p38"/>
          <p:cNvCxnSpPr/>
          <p:nvPr/>
        </p:nvCxnSpPr>
        <p:spPr>
          <a:xfrm flipH="1" rot="10800000">
            <a:off x="242110" y="787900"/>
            <a:ext cx="3474900" cy="36000"/>
          </a:xfrm>
          <a:prstGeom prst="straightConnector1">
            <a:avLst/>
          </a:prstGeom>
          <a:noFill/>
          <a:ln cap="flat" cmpd="sng" w="38100">
            <a:solidFill>
              <a:srgbClr val="93C47D"/>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ph type="title"/>
          </p:nvPr>
        </p:nvSpPr>
        <p:spPr>
          <a:xfrm>
            <a:off x="25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GenAI  Tasks</a:t>
            </a:r>
            <a:endParaRPr/>
          </a:p>
        </p:txBody>
      </p:sp>
      <p:cxnSp>
        <p:nvCxnSpPr>
          <p:cNvPr id="417" name="Google Shape;417;p39"/>
          <p:cNvCxnSpPr/>
          <p:nvPr/>
        </p:nvCxnSpPr>
        <p:spPr>
          <a:xfrm flipH="1" rot="10800000">
            <a:off x="251700" y="550200"/>
            <a:ext cx="2455800" cy="22500"/>
          </a:xfrm>
          <a:prstGeom prst="straightConnector1">
            <a:avLst/>
          </a:prstGeom>
          <a:noFill/>
          <a:ln cap="flat" cmpd="sng" w="38100">
            <a:solidFill>
              <a:srgbClr val="93C47D"/>
            </a:solidFill>
            <a:prstDash val="solid"/>
            <a:round/>
            <a:headEnd len="sm" w="sm" type="none"/>
            <a:tailEnd len="sm" w="sm" type="none"/>
          </a:ln>
        </p:spPr>
      </p:cxnSp>
      <p:sp>
        <p:nvSpPr>
          <p:cNvPr id="418" name="Google Shape;418;p39"/>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419" name="Google Shape;4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20" name="Google Shape;420;p39"/>
          <p:cNvSpPr txBox="1"/>
          <p:nvPr/>
        </p:nvSpPr>
        <p:spPr>
          <a:xfrm>
            <a:off x="4348050" y="251275"/>
            <a:ext cx="27519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High Level GenAI Tasks</a:t>
            </a:r>
            <a:endParaRPr b="1"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pic>
        <p:nvPicPr>
          <p:cNvPr id="421" name="Google Shape;421;p39"/>
          <p:cNvPicPr preferRelativeResize="0"/>
          <p:nvPr/>
        </p:nvPicPr>
        <p:blipFill rotWithShape="1">
          <a:blip r:embed="rId3">
            <a:alphaModFix/>
          </a:blip>
          <a:srcRect b="0" l="0" r="0" t="0"/>
          <a:stretch/>
        </p:blipFill>
        <p:spPr>
          <a:xfrm>
            <a:off x="152400" y="797275"/>
            <a:ext cx="7061949" cy="1979224"/>
          </a:xfrm>
          <a:prstGeom prst="rect">
            <a:avLst/>
          </a:prstGeom>
          <a:noFill/>
          <a:ln cap="flat" cmpd="sng" w="9525">
            <a:solidFill>
              <a:srgbClr val="0C57D3"/>
            </a:solidFill>
            <a:prstDash val="solid"/>
            <a:round/>
            <a:headEnd len="sm" w="sm" type="none"/>
            <a:tailEnd len="sm" w="sm" type="none"/>
          </a:ln>
        </p:spPr>
      </p:pic>
      <p:pic>
        <p:nvPicPr>
          <p:cNvPr id="422" name="Google Shape;422;p39"/>
          <p:cNvPicPr preferRelativeResize="0"/>
          <p:nvPr/>
        </p:nvPicPr>
        <p:blipFill rotWithShape="1">
          <a:blip r:embed="rId4">
            <a:alphaModFix/>
          </a:blip>
          <a:srcRect b="0" l="0" r="0" t="0"/>
          <a:stretch/>
        </p:blipFill>
        <p:spPr>
          <a:xfrm>
            <a:off x="152400" y="2928900"/>
            <a:ext cx="5811376" cy="2080125"/>
          </a:xfrm>
          <a:prstGeom prst="rect">
            <a:avLst/>
          </a:prstGeom>
          <a:noFill/>
          <a:ln cap="flat" cmpd="sng" w="9525">
            <a:solidFill>
              <a:srgbClr val="9900FF"/>
            </a:solidFill>
            <a:prstDash val="solid"/>
            <a:round/>
            <a:headEnd len="sm" w="sm" type="none"/>
            <a:tailEnd len="sm" w="sm" type="none"/>
          </a:ln>
        </p:spPr>
      </p:pic>
      <p:pic>
        <p:nvPicPr>
          <p:cNvPr id="423" name="Google Shape;423;p39"/>
          <p:cNvPicPr preferRelativeResize="0"/>
          <p:nvPr/>
        </p:nvPicPr>
        <p:blipFill rotWithShape="1">
          <a:blip r:embed="rId5">
            <a:alphaModFix/>
          </a:blip>
          <a:srcRect b="0" l="0" r="0" t="0"/>
          <a:stretch/>
        </p:blipFill>
        <p:spPr>
          <a:xfrm>
            <a:off x="1447800" y="4091800"/>
            <a:ext cx="6553198" cy="917225"/>
          </a:xfrm>
          <a:prstGeom prst="rect">
            <a:avLst/>
          </a:prstGeom>
          <a:noFill/>
          <a:ln cap="flat" cmpd="sng" w="9525">
            <a:solidFill>
              <a:srgbClr val="274E13"/>
            </a:solidFill>
            <a:prstDash val="solid"/>
            <a:round/>
            <a:headEnd len="sm" w="sm" type="none"/>
            <a:tailEnd len="sm" w="sm" type="none"/>
          </a:ln>
        </p:spPr>
      </p:pic>
      <p:pic>
        <p:nvPicPr>
          <p:cNvPr id="424" name="Google Shape;424;p39"/>
          <p:cNvPicPr preferRelativeResize="0"/>
          <p:nvPr/>
        </p:nvPicPr>
        <p:blipFill rotWithShape="1">
          <a:blip r:embed="rId6">
            <a:alphaModFix/>
          </a:blip>
          <a:srcRect b="0" l="0" r="0" t="0"/>
          <a:stretch/>
        </p:blipFill>
        <p:spPr>
          <a:xfrm>
            <a:off x="5963775" y="2928900"/>
            <a:ext cx="1250575" cy="1162900"/>
          </a:xfrm>
          <a:prstGeom prst="rect">
            <a:avLst/>
          </a:prstGeom>
          <a:noFill/>
          <a:ln cap="flat" cmpd="sng" w="9525">
            <a:solidFill>
              <a:schemeClr val="accent3"/>
            </a:solidFill>
            <a:prstDash val="solid"/>
            <a:round/>
            <a:headEnd len="sm" w="sm" type="none"/>
            <a:tailEnd len="sm" w="sm" type="none"/>
          </a:ln>
        </p:spPr>
      </p:pic>
      <p:pic>
        <p:nvPicPr>
          <p:cNvPr id="425" name="Google Shape;425;p39" title="Man Looking at Task Board image - Free stock photo - Public Domain ..."/>
          <p:cNvPicPr preferRelativeResize="0"/>
          <p:nvPr/>
        </p:nvPicPr>
        <p:blipFill rotWithShape="1">
          <a:blip r:embed="rId7">
            <a:alphaModFix/>
          </a:blip>
          <a:srcRect b="0" l="0" r="0" t="0"/>
          <a:stretch/>
        </p:blipFill>
        <p:spPr>
          <a:xfrm>
            <a:off x="7247975" y="797275"/>
            <a:ext cx="1896023" cy="3294526"/>
          </a:xfrm>
          <a:prstGeom prst="rect">
            <a:avLst/>
          </a:prstGeom>
          <a:noFill/>
          <a:ln>
            <a:noFill/>
          </a:ln>
        </p:spPr>
      </p:pic>
      <p:sp>
        <p:nvSpPr>
          <p:cNvPr id="426" name="Google Shape;426;p39"/>
          <p:cNvSpPr/>
          <p:nvPr/>
        </p:nvSpPr>
        <p:spPr>
          <a:xfrm>
            <a:off x="2747850" y="107111"/>
            <a:ext cx="461700" cy="443100"/>
          </a:xfrm>
          <a:prstGeom prst="ellipse">
            <a:avLst/>
          </a:prstGeom>
          <a:solidFill>
            <a:srgbClr val="990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Supervised Learning (labeling things)</a:t>
            </a:r>
            <a:endParaRPr/>
          </a:p>
        </p:txBody>
      </p:sp>
      <p:sp>
        <p:nvSpPr>
          <p:cNvPr id="432" name="Google Shape;432;p40"/>
          <p:cNvSpPr txBox="1"/>
          <p:nvPr/>
        </p:nvSpPr>
        <p:spPr>
          <a:xfrm>
            <a:off x="1408725" y="2195000"/>
            <a:ext cx="1597200" cy="78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chemeClr val="dk2"/>
                </a:solidFill>
                <a:latin typeface="Proxima Nova"/>
                <a:ea typeface="Proxima Nova"/>
                <a:cs typeface="Proxima Nova"/>
                <a:sym typeface="Proxima Nova"/>
              </a:rPr>
              <a:t>Input </a:t>
            </a:r>
            <a:endParaRPr b="0" i="0" sz="3800" u="none" cap="none" strike="noStrike">
              <a:solidFill>
                <a:schemeClr val="dk2"/>
              </a:solidFill>
              <a:latin typeface="Proxima Nova"/>
              <a:ea typeface="Proxima Nova"/>
              <a:cs typeface="Proxima Nova"/>
              <a:sym typeface="Proxima Nova"/>
            </a:endParaRPr>
          </a:p>
        </p:txBody>
      </p:sp>
      <p:sp>
        <p:nvSpPr>
          <p:cNvPr id="433" name="Google Shape;433;p40"/>
          <p:cNvSpPr/>
          <p:nvPr/>
        </p:nvSpPr>
        <p:spPr>
          <a:xfrm>
            <a:off x="3562050" y="2432525"/>
            <a:ext cx="1238700" cy="458700"/>
          </a:xfrm>
          <a:prstGeom prst="right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34" name="Google Shape;434;p40"/>
          <p:cNvSpPr txBox="1"/>
          <p:nvPr/>
        </p:nvSpPr>
        <p:spPr>
          <a:xfrm>
            <a:off x="5590750" y="2268725"/>
            <a:ext cx="1805100" cy="78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800"/>
              <a:buFont typeface="Arial"/>
              <a:buNone/>
            </a:pPr>
            <a:r>
              <a:rPr b="0" i="0" lang="en" sz="3800" u="none" cap="none" strike="noStrike">
                <a:solidFill>
                  <a:schemeClr val="dk2"/>
                </a:solidFill>
                <a:latin typeface="Proxima Nova"/>
                <a:ea typeface="Proxima Nova"/>
                <a:cs typeface="Proxima Nova"/>
                <a:sym typeface="Proxima Nova"/>
              </a:rPr>
              <a:t>Output </a:t>
            </a:r>
            <a:endParaRPr b="0" i="0" sz="3800" u="none" cap="none" strike="noStrike">
              <a:solidFill>
                <a:schemeClr val="dk2"/>
              </a:solidFill>
              <a:latin typeface="Proxima Nova"/>
              <a:ea typeface="Proxima Nova"/>
              <a:cs typeface="Proxima Nova"/>
              <a:sym typeface="Proxima Nova"/>
            </a:endParaRPr>
          </a:p>
        </p:txBody>
      </p:sp>
      <p:cxnSp>
        <p:nvCxnSpPr>
          <p:cNvPr id="435" name="Google Shape;435;p40"/>
          <p:cNvCxnSpPr/>
          <p:nvPr/>
        </p:nvCxnSpPr>
        <p:spPr>
          <a:xfrm flipH="1" rot="10800000">
            <a:off x="430850" y="1121975"/>
            <a:ext cx="5572500" cy="18600"/>
          </a:xfrm>
          <a:prstGeom prst="straightConnector1">
            <a:avLst/>
          </a:prstGeom>
          <a:noFill/>
          <a:ln cap="flat" cmpd="sng" w="38100">
            <a:solidFill>
              <a:srgbClr val="93C47D"/>
            </a:solidFill>
            <a:prstDash val="solid"/>
            <a:round/>
            <a:headEnd len="sm" w="sm" type="none"/>
            <a:tailEnd len="sm" w="sm" type="none"/>
          </a:ln>
        </p:spPr>
      </p:cxnSp>
      <p:sp>
        <p:nvSpPr>
          <p:cNvPr id="436" name="Google Shape;436;p40"/>
          <p:cNvSpPr txBox="1"/>
          <p:nvPr/>
        </p:nvSpPr>
        <p:spPr>
          <a:xfrm>
            <a:off x="3663850" y="4641400"/>
            <a:ext cx="2799900" cy="31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2"/>
                </a:solidFill>
                <a:latin typeface="Proxima Nova"/>
                <a:ea typeface="Proxima Nova"/>
                <a:cs typeface="Proxima Nova"/>
                <a:sym typeface="Proxima Nova"/>
              </a:rPr>
              <a:t>Predictive</a:t>
            </a:r>
            <a:r>
              <a:rPr b="1" i="0" lang="en" sz="1800" u="none" cap="none" strike="noStrike">
                <a:solidFill>
                  <a:schemeClr val="dk2"/>
                </a:solidFill>
                <a:latin typeface="Proxima Nova"/>
                <a:ea typeface="Proxima Nova"/>
                <a:cs typeface="Proxima Nova"/>
                <a:sym typeface="Proxima Nova"/>
              </a:rPr>
              <a:t> AI Model</a:t>
            </a:r>
            <a:endParaRPr b="1" i="0" sz="1800" u="none" cap="none" strike="noStrike">
              <a:solidFill>
                <a:schemeClr val="dk2"/>
              </a:solidFill>
              <a:latin typeface="Proxima Nova"/>
              <a:ea typeface="Proxima Nova"/>
              <a:cs typeface="Proxima Nova"/>
              <a:sym typeface="Proxima Nova"/>
            </a:endParaRPr>
          </a:p>
        </p:txBody>
      </p:sp>
      <p:sp>
        <p:nvSpPr>
          <p:cNvPr id="437" name="Google Shape;437;p40"/>
          <p:cNvSpPr txBox="1"/>
          <p:nvPr/>
        </p:nvSpPr>
        <p:spPr>
          <a:xfrm>
            <a:off x="1841300" y="2829875"/>
            <a:ext cx="479400" cy="3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(X)</a:t>
            </a:r>
            <a:endParaRPr b="1" i="0" sz="1800" u="none" cap="none" strike="noStrike">
              <a:solidFill>
                <a:schemeClr val="dk2"/>
              </a:solidFill>
              <a:latin typeface="Proxima Nova"/>
              <a:ea typeface="Proxima Nova"/>
              <a:cs typeface="Proxima Nova"/>
              <a:sym typeface="Proxima Nova"/>
            </a:endParaRPr>
          </a:p>
        </p:txBody>
      </p:sp>
      <p:sp>
        <p:nvSpPr>
          <p:cNvPr id="438" name="Google Shape;438;p40"/>
          <p:cNvSpPr txBox="1"/>
          <p:nvPr/>
        </p:nvSpPr>
        <p:spPr>
          <a:xfrm>
            <a:off x="6223950" y="2807400"/>
            <a:ext cx="631500" cy="3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(Y)</a:t>
            </a:r>
            <a:endParaRPr b="1" i="0" sz="1800" u="none" cap="none" strike="noStrike">
              <a:solidFill>
                <a:schemeClr val="dk2"/>
              </a:solidFill>
              <a:latin typeface="Proxima Nova"/>
              <a:ea typeface="Proxima Nova"/>
              <a:cs typeface="Proxima Nova"/>
              <a:sym typeface="Proxima Nova"/>
            </a:endParaRPr>
          </a:p>
        </p:txBody>
      </p:sp>
      <p:sp>
        <p:nvSpPr>
          <p:cNvPr id="439" name="Google Shape;439;p40"/>
          <p:cNvSpPr/>
          <p:nvPr/>
        </p:nvSpPr>
        <p:spPr>
          <a:xfrm rot="-5400000">
            <a:off x="2278813" y="3328813"/>
            <a:ext cx="715225" cy="1225000"/>
          </a:xfrm>
          <a:prstGeom prst="flowChartOffpageConnector">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40" name="Google Shape;440;p40"/>
          <p:cNvSpPr/>
          <p:nvPr/>
        </p:nvSpPr>
        <p:spPr>
          <a:xfrm rot="-5400000">
            <a:off x="3918725" y="3328813"/>
            <a:ext cx="715225" cy="1225000"/>
          </a:xfrm>
          <a:prstGeom prst="flowChartOffpageConnector">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41" name="Google Shape;441;p40"/>
          <p:cNvSpPr/>
          <p:nvPr/>
        </p:nvSpPr>
        <p:spPr>
          <a:xfrm rot="-5400000">
            <a:off x="5558638" y="3321313"/>
            <a:ext cx="715225" cy="1225000"/>
          </a:xfrm>
          <a:prstGeom prst="flowChartOffpageConnector">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42" name="Google Shape;442;p40"/>
          <p:cNvSpPr/>
          <p:nvPr/>
        </p:nvSpPr>
        <p:spPr>
          <a:xfrm rot="-5400000">
            <a:off x="7102863" y="3359463"/>
            <a:ext cx="715225" cy="1225000"/>
          </a:xfrm>
          <a:prstGeom prst="flowChartOffpageConnector">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43" name="Google Shape;443;p40"/>
          <p:cNvSpPr txBox="1"/>
          <p:nvPr/>
        </p:nvSpPr>
        <p:spPr>
          <a:xfrm>
            <a:off x="2141875" y="3621875"/>
            <a:ext cx="989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Input Text labeling</a:t>
            </a:r>
            <a:endParaRPr b="1" i="0" sz="1100" u="none" cap="none" strike="noStrike">
              <a:solidFill>
                <a:schemeClr val="dk2"/>
              </a:solidFill>
              <a:latin typeface="Proxima Nova"/>
              <a:ea typeface="Proxima Nova"/>
              <a:cs typeface="Proxima Nova"/>
              <a:sym typeface="Proxima Nova"/>
            </a:endParaRPr>
          </a:p>
        </p:txBody>
      </p:sp>
      <p:sp>
        <p:nvSpPr>
          <p:cNvPr id="444" name="Google Shape;444;p40"/>
          <p:cNvSpPr txBox="1"/>
          <p:nvPr/>
        </p:nvSpPr>
        <p:spPr>
          <a:xfrm>
            <a:off x="3722826" y="3654975"/>
            <a:ext cx="10779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Train a Model</a:t>
            </a:r>
            <a:endParaRPr b="1" i="0" sz="1100" u="none" cap="none" strike="noStrike">
              <a:solidFill>
                <a:schemeClr val="dk2"/>
              </a:solidFill>
              <a:latin typeface="Proxima Nova"/>
              <a:ea typeface="Proxima Nova"/>
              <a:cs typeface="Proxima Nova"/>
              <a:sym typeface="Proxima Nova"/>
            </a:endParaRPr>
          </a:p>
        </p:txBody>
      </p:sp>
      <p:sp>
        <p:nvSpPr>
          <p:cNvPr id="445" name="Google Shape;445;p40"/>
          <p:cNvSpPr txBox="1"/>
          <p:nvPr/>
        </p:nvSpPr>
        <p:spPr>
          <a:xfrm>
            <a:off x="5329800" y="3632150"/>
            <a:ext cx="1198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Deploy a Model</a:t>
            </a:r>
            <a:endParaRPr b="1" i="0" sz="1100" u="none" cap="none" strike="noStrike">
              <a:solidFill>
                <a:schemeClr val="dk2"/>
              </a:solidFill>
              <a:latin typeface="Proxima Nova"/>
              <a:ea typeface="Proxima Nova"/>
              <a:cs typeface="Proxima Nova"/>
              <a:sym typeface="Proxima Nova"/>
            </a:endParaRPr>
          </a:p>
        </p:txBody>
      </p:sp>
      <p:sp>
        <p:nvSpPr>
          <p:cNvPr id="446" name="Google Shape;446;p40"/>
          <p:cNvSpPr txBox="1"/>
          <p:nvPr/>
        </p:nvSpPr>
        <p:spPr>
          <a:xfrm>
            <a:off x="6905625" y="3654975"/>
            <a:ext cx="989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Get Predictions</a:t>
            </a:r>
            <a:endParaRPr b="1" i="0" sz="1100" u="none" cap="none" strike="noStrike">
              <a:solidFill>
                <a:schemeClr val="dk2"/>
              </a:solidFill>
              <a:latin typeface="Proxima Nova"/>
              <a:ea typeface="Proxima Nova"/>
              <a:cs typeface="Proxima Nova"/>
              <a:sym typeface="Proxima Nova"/>
            </a:endParaRPr>
          </a:p>
        </p:txBody>
      </p:sp>
      <p:sp>
        <p:nvSpPr>
          <p:cNvPr id="447" name="Google Shape;447;p40"/>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448" name="Google Shape;448;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Supervised Learning (labeling things)</a:t>
            </a:r>
            <a:endParaRPr/>
          </a:p>
        </p:txBody>
      </p:sp>
      <p:cxnSp>
        <p:nvCxnSpPr>
          <p:cNvPr id="454" name="Google Shape;454;p41"/>
          <p:cNvCxnSpPr/>
          <p:nvPr/>
        </p:nvCxnSpPr>
        <p:spPr>
          <a:xfrm>
            <a:off x="436500" y="1159475"/>
            <a:ext cx="5067300" cy="28200"/>
          </a:xfrm>
          <a:prstGeom prst="straightConnector1">
            <a:avLst/>
          </a:prstGeom>
          <a:noFill/>
          <a:ln cap="flat" cmpd="sng" w="38100">
            <a:solidFill>
              <a:srgbClr val="93C47D"/>
            </a:solidFill>
            <a:prstDash val="solid"/>
            <a:round/>
            <a:headEnd len="sm" w="sm" type="none"/>
            <a:tailEnd len="sm" w="sm" type="none"/>
          </a:ln>
        </p:spPr>
      </p:cxnSp>
      <p:cxnSp>
        <p:nvCxnSpPr>
          <p:cNvPr id="455" name="Google Shape;455;p41"/>
          <p:cNvCxnSpPr/>
          <p:nvPr/>
        </p:nvCxnSpPr>
        <p:spPr>
          <a:xfrm flipH="1" rot="10800000">
            <a:off x="436500" y="1687250"/>
            <a:ext cx="7649700" cy="114600"/>
          </a:xfrm>
          <a:prstGeom prst="straightConnector1">
            <a:avLst/>
          </a:prstGeom>
          <a:noFill/>
          <a:ln cap="flat" cmpd="sng" w="9525">
            <a:solidFill>
              <a:schemeClr val="dk2"/>
            </a:solidFill>
            <a:prstDash val="solid"/>
            <a:round/>
            <a:headEnd len="sm" w="sm" type="none"/>
            <a:tailEnd len="sm" w="sm" type="none"/>
          </a:ln>
        </p:spPr>
      </p:cxnSp>
      <p:cxnSp>
        <p:nvCxnSpPr>
          <p:cNvPr id="456" name="Google Shape;456;p41"/>
          <p:cNvCxnSpPr/>
          <p:nvPr/>
        </p:nvCxnSpPr>
        <p:spPr>
          <a:xfrm>
            <a:off x="5293288" y="1329425"/>
            <a:ext cx="33000" cy="3726600"/>
          </a:xfrm>
          <a:prstGeom prst="straightConnector1">
            <a:avLst/>
          </a:prstGeom>
          <a:noFill/>
          <a:ln cap="flat" cmpd="sng" w="9525">
            <a:solidFill>
              <a:schemeClr val="dk2"/>
            </a:solidFill>
            <a:prstDash val="solid"/>
            <a:round/>
            <a:headEnd len="sm" w="sm" type="none"/>
            <a:tailEnd len="sm" w="sm" type="none"/>
          </a:ln>
        </p:spPr>
      </p:cxnSp>
      <p:sp>
        <p:nvSpPr>
          <p:cNvPr id="457" name="Google Shape;457;p41"/>
          <p:cNvSpPr txBox="1"/>
          <p:nvPr/>
        </p:nvSpPr>
        <p:spPr>
          <a:xfrm>
            <a:off x="5749575" y="1294075"/>
            <a:ext cx="18675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Applications</a:t>
            </a:r>
            <a:endParaRPr b="1" i="0" sz="1800" u="none" cap="none" strike="noStrike">
              <a:solidFill>
                <a:schemeClr val="dk2"/>
              </a:solidFill>
              <a:latin typeface="Proxima Nova"/>
              <a:ea typeface="Proxima Nova"/>
              <a:cs typeface="Proxima Nova"/>
              <a:sym typeface="Proxima Nova"/>
            </a:endParaRPr>
          </a:p>
        </p:txBody>
      </p:sp>
      <p:sp>
        <p:nvSpPr>
          <p:cNvPr id="458" name="Google Shape;458;p41"/>
          <p:cNvSpPr txBox="1"/>
          <p:nvPr/>
        </p:nvSpPr>
        <p:spPr>
          <a:xfrm>
            <a:off x="507800" y="1329425"/>
            <a:ext cx="16872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Input(X)</a:t>
            </a:r>
            <a:endParaRPr b="1" i="0" sz="1800" u="none" cap="none" strike="noStrike">
              <a:solidFill>
                <a:schemeClr val="dk2"/>
              </a:solidFill>
              <a:latin typeface="Proxima Nova"/>
              <a:ea typeface="Proxima Nova"/>
              <a:cs typeface="Proxima Nova"/>
              <a:sym typeface="Proxima Nova"/>
            </a:endParaRPr>
          </a:p>
        </p:txBody>
      </p:sp>
      <p:sp>
        <p:nvSpPr>
          <p:cNvPr id="459" name="Google Shape;459;p41"/>
          <p:cNvSpPr txBox="1"/>
          <p:nvPr/>
        </p:nvSpPr>
        <p:spPr>
          <a:xfrm>
            <a:off x="3030400" y="1351525"/>
            <a:ext cx="16872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Output(Y)</a:t>
            </a:r>
            <a:endParaRPr b="1" i="0" sz="1800" u="none" cap="none" strike="noStrike">
              <a:solidFill>
                <a:schemeClr val="dk2"/>
              </a:solidFill>
              <a:latin typeface="Proxima Nova"/>
              <a:ea typeface="Proxima Nova"/>
              <a:cs typeface="Proxima Nova"/>
              <a:sym typeface="Proxima Nova"/>
            </a:endParaRPr>
          </a:p>
        </p:txBody>
      </p:sp>
      <p:sp>
        <p:nvSpPr>
          <p:cNvPr id="460" name="Google Shape;460;p41"/>
          <p:cNvSpPr txBox="1"/>
          <p:nvPr/>
        </p:nvSpPr>
        <p:spPr>
          <a:xfrm>
            <a:off x="5888800" y="1801850"/>
            <a:ext cx="18675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Spam detection</a:t>
            </a:r>
            <a:endParaRPr b="1" i="0" sz="1800" u="none" cap="none" strike="noStrike">
              <a:solidFill>
                <a:schemeClr val="dk2"/>
              </a:solidFill>
              <a:latin typeface="Proxima Nova"/>
              <a:ea typeface="Proxima Nova"/>
              <a:cs typeface="Proxima Nova"/>
              <a:sym typeface="Proxima Nova"/>
            </a:endParaRPr>
          </a:p>
        </p:txBody>
      </p:sp>
      <p:sp>
        <p:nvSpPr>
          <p:cNvPr id="461" name="Google Shape;461;p41"/>
          <p:cNvSpPr txBox="1"/>
          <p:nvPr/>
        </p:nvSpPr>
        <p:spPr>
          <a:xfrm>
            <a:off x="589675" y="1941100"/>
            <a:ext cx="9828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Email</a:t>
            </a:r>
            <a:endParaRPr b="1" i="0" sz="1800" u="none" cap="none" strike="noStrike">
              <a:solidFill>
                <a:schemeClr val="dk2"/>
              </a:solidFill>
              <a:latin typeface="Proxima Nova"/>
              <a:ea typeface="Proxima Nova"/>
              <a:cs typeface="Proxima Nova"/>
              <a:sym typeface="Proxima Nova"/>
            </a:endParaRPr>
          </a:p>
        </p:txBody>
      </p:sp>
      <p:sp>
        <p:nvSpPr>
          <p:cNvPr id="462" name="Google Shape;462;p41"/>
          <p:cNvSpPr txBox="1"/>
          <p:nvPr/>
        </p:nvSpPr>
        <p:spPr>
          <a:xfrm>
            <a:off x="3161475" y="1941100"/>
            <a:ext cx="1785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Spam? (Y/N)</a:t>
            </a:r>
            <a:endParaRPr b="1" i="0" sz="1800" u="none" cap="none" strike="noStrike">
              <a:solidFill>
                <a:schemeClr val="dk2"/>
              </a:solidFill>
              <a:latin typeface="Proxima Nova"/>
              <a:ea typeface="Proxima Nova"/>
              <a:cs typeface="Proxima Nova"/>
              <a:sym typeface="Proxima Nova"/>
            </a:endParaRPr>
          </a:p>
        </p:txBody>
      </p:sp>
      <p:sp>
        <p:nvSpPr>
          <p:cNvPr id="463" name="Google Shape;463;p41"/>
          <p:cNvSpPr txBox="1"/>
          <p:nvPr/>
        </p:nvSpPr>
        <p:spPr>
          <a:xfrm>
            <a:off x="5888800" y="2411450"/>
            <a:ext cx="18675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Advertising</a:t>
            </a:r>
            <a:endParaRPr b="1" i="0" sz="1800" u="none" cap="none" strike="noStrike">
              <a:solidFill>
                <a:schemeClr val="dk2"/>
              </a:solidFill>
              <a:latin typeface="Proxima Nova"/>
              <a:ea typeface="Proxima Nova"/>
              <a:cs typeface="Proxima Nova"/>
              <a:sym typeface="Proxima Nova"/>
            </a:endParaRPr>
          </a:p>
        </p:txBody>
      </p:sp>
      <p:sp>
        <p:nvSpPr>
          <p:cNvPr id="464" name="Google Shape;464;p41"/>
          <p:cNvSpPr txBox="1"/>
          <p:nvPr/>
        </p:nvSpPr>
        <p:spPr>
          <a:xfrm>
            <a:off x="589675" y="2550700"/>
            <a:ext cx="1563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Ad, User Info</a:t>
            </a:r>
            <a:endParaRPr b="1" i="0" sz="1800" u="none" cap="none" strike="noStrike">
              <a:solidFill>
                <a:schemeClr val="dk2"/>
              </a:solidFill>
              <a:latin typeface="Proxima Nova"/>
              <a:ea typeface="Proxima Nova"/>
              <a:cs typeface="Proxima Nova"/>
              <a:sym typeface="Proxima Nova"/>
            </a:endParaRPr>
          </a:p>
        </p:txBody>
      </p:sp>
      <p:sp>
        <p:nvSpPr>
          <p:cNvPr id="465" name="Google Shape;465;p41"/>
          <p:cNvSpPr txBox="1"/>
          <p:nvPr/>
        </p:nvSpPr>
        <p:spPr>
          <a:xfrm>
            <a:off x="3161475" y="2550700"/>
            <a:ext cx="1785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Click? (1/0)</a:t>
            </a:r>
            <a:endParaRPr b="1" i="0" sz="1800" u="none" cap="none" strike="noStrike">
              <a:solidFill>
                <a:schemeClr val="dk2"/>
              </a:solidFill>
              <a:latin typeface="Proxima Nova"/>
              <a:ea typeface="Proxima Nova"/>
              <a:cs typeface="Proxima Nova"/>
              <a:sym typeface="Proxima Nova"/>
            </a:endParaRPr>
          </a:p>
        </p:txBody>
      </p:sp>
      <p:sp>
        <p:nvSpPr>
          <p:cNvPr id="466" name="Google Shape;466;p41"/>
          <p:cNvSpPr txBox="1"/>
          <p:nvPr/>
        </p:nvSpPr>
        <p:spPr>
          <a:xfrm>
            <a:off x="5888800" y="3097250"/>
            <a:ext cx="22983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Visual inspection</a:t>
            </a:r>
            <a:endParaRPr b="1" i="0" sz="1800" u="none" cap="none" strike="noStrike">
              <a:solidFill>
                <a:schemeClr val="dk2"/>
              </a:solidFill>
              <a:latin typeface="Proxima Nova"/>
              <a:ea typeface="Proxima Nova"/>
              <a:cs typeface="Proxima Nova"/>
              <a:sym typeface="Proxima Nova"/>
            </a:endParaRPr>
          </a:p>
        </p:txBody>
      </p:sp>
      <p:sp>
        <p:nvSpPr>
          <p:cNvPr id="467" name="Google Shape;467;p41"/>
          <p:cNvSpPr txBox="1"/>
          <p:nvPr/>
        </p:nvSpPr>
        <p:spPr>
          <a:xfrm>
            <a:off x="551650" y="3236500"/>
            <a:ext cx="1867500" cy="4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Phone Image</a:t>
            </a:r>
            <a:endParaRPr b="1" i="0" sz="1800" u="none" cap="none" strike="noStrike">
              <a:solidFill>
                <a:schemeClr val="dk2"/>
              </a:solidFill>
              <a:latin typeface="Proxima Nova"/>
              <a:ea typeface="Proxima Nova"/>
              <a:cs typeface="Proxima Nova"/>
              <a:sym typeface="Proxima Nova"/>
            </a:endParaRPr>
          </a:p>
        </p:txBody>
      </p:sp>
      <p:sp>
        <p:nvSpPr>
          <p:cNvPr id="468" name="Google Shape;468;p41"/>
          <p:cNvSpPr txBox="1"/>
          <p:nvPr/>
        </p:nvSpPr>
        <p:spPr>
          <a:xfrm>
            <a:off x="3123450" y="3236500"/>
            <a:ext cx="17856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Defect (Y/N)</a:t>
            </a:r>
            <a:endParaRPr b="1" i="0" sz="1800" u="none" cap="none" strike="noStrike">
              <a:solidFill>
                <a:schemeClr val="dk2"/>
              </a:solidFill>
              <a:latin typeface="Proxima Nova"/>
              <a:ea typeface="Proxima Nova"/>
              <a:cs typeface="Proxima Nova"/>
              <a:sym typeface="Proxima Nova"/>
            </a:endParaRPr>
          </a:p>
        </p:txBody>
      </p:sp>
      <p:sp>
        <p:nvSpPr>
          <p:cNvPr id="469" name="Google Shape;469;p41"/>
          <p:cNvSpPr txBox="1"/>
          <p:nvPr/>
        </p:nvSpPr>
        <p:spPr>
          <a:xfrm>
            <a:off x="5888800" y="3706850"/>
            <a:ext cx="26331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Customer Satisfaction</a:t>
            </a:r>
            <a:endParaRPr b="1" i="0" sz="1800" u="none" cap="none" strike="noStrike">
              <a:solidFill>
                <a:schemeClr val="dk2"/>
              </a:solidFill>
              <a:latin typeface="Proxima Nova"/>
              <a:ea typeface="Proxima Nova"/>
              <a:cs typeface="Proxima Nova"/>
              <a:sym typeface="Proxima Nova"/>
            </a:endParaRPr>
          </a:p>
        </p:txBody>
      </p:sp>
      <p:sp>
        <p:nvSpPr>
          <p:cNvPr id="470" name="Google Shape;470;p41"/>
          <p:cNvSpPr txBox="1"/>
          <p:nvPr/>
        </p:nvSpPr>
        <p:spPr>
          <a:xfrm>
            <a:off x="551650" y="3846100"/>
            <a:ext cx="2263800" cy="4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Customer Reviews</a:t>
            </a:r>
            <a:endParaRPr b="1" i="0" sz="1800" u="none" cap="none" strike="noStrike">
              <a:solidFill>
                <a:schemeClr val="dk2"/>
              </a:solidFill>
              <a:latin typeface="Proxima Nova"/>
              <a:ea typeface="Proxima Nova"/>
              <a:cs typeface="Proxima Nova"/>
              <a:sym typeface="Proxima Nova"/>
            </a:endParaRPr>
          </a:p>
        </p:txBody>
      </p:sp>
      <p:sp>
        <p:nvSpPr>
          <p:cNvPr id="471" name="Google Shape;471;p41"/>
          <p:cNvSpPr txBox="1"/>
          <p:nvPr/>
        </p:nvSpPr>
        <p:spPr>
          <a:xfrm>
            <a:off x="2951850" y="3846100"/>
            <a:ext cx="22983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Sentiment(pos/neg)</a:t>
            </a:r>
            <a:endParaRPr b="1" i="0" sz="1800" u="none" cap="none" strike="noStrike">
              <a:solidFill>
                <a:schemeClr val="dk2"/>
              </a:solidFill>
              <a:latin typeface="Proxima Nova"/>
              <a:ea typeface="Proxima Nova"/>
              <a:cs typeface="Proxima Nova"/>
              <a:sym typeface="Proxima Nova"/>
            </a:endParaRPr>
          </a:p>
        </p:txBody>
      </p:sp>
      <p:sp>
        <p:nvSpPr>
          <p:cNvPr id="472" name="Google Shape;472;p41"/>
          <p:cNvSpPr txBox="1"/>
          <p:nvPr/>
        </p:nvSpPr>
        <p:spPr>
          <a:xfrm>
            <a:off x="5818800" y="4181800"/>
            <a:ext cx="3013500" cy="66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 Transaction fraud       Detection</a:t>
            </a:r>
            <a:endParaRPr b="1" i="0" sz="1800" u="none" cap="none" strike="noStrike">
              <a:solidFill>
                <a:schemeClr val="dk2"/>
              </a:solidFill>
              <a:latin typeface="Proxima Nova"/>
              <a:ea typeface="Proxima Nova"/>
              <a:cs typeface="Proxima Nova"/>
              <a:sym typeface="Proxima Nova"/>
            </a:endParaRPr>
          </a:p>
        </p:txBody>
      </p:sp>
      <p:sp>
        <p:nvSpPr>
          <p:cNvPr id="473" name="Google Shape;473;p41"/>
          <p:cNvSpPr txBox="1"/>
          <p:nvPr/>
        </p:nvSpPr>
        <p:spPr>
          <a:xfrm>
            <a:off x="551650" y="4531900"/>
            <a:ext cx="2263800" cy="43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Card transaction</a:t>
            </a:r>
            <a:endParaRPr b="1" i="0" sz="1800" u="none" cap="none" strike="noStrike">
              <a:solidFill>
                <a:schemeClr val="dk2"/>
              </a:solidFill>
              <a:latin typeface="Proxima Nova"/>
              <a:ea typeface="Proxima Nova"/>
              <a:cs typeface="Proxima Nova"/>
              <a:sym typeface="Proxima Nova"/>
            </a:endParaRPr>
          </a:p>
        </p:txBody>
      </p:sp>
      <p:sp>
        <p:nvSpPr>
          <p:cNvPr id="474" name="Google Shape;474;p41"/>
          <p:cNvSpPr txBox="1"/>
          <p:nvPr/>
        </p:nvSpPr>
        <p:spPr>
          <a:xfrm>
            <a:off x="2951850" y="4531900"/>
            <a:ext cx="2298300" cy="33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   Fraud (0/1)</a:t>
            </a:r>
            <a:endParaRPr b="1" i="0" sz="1800" u="none" cap="none" strike="noStrike">
              <a:solidFill>
                <a:schemeClr val="dk2"/>
              </a:solidFill>
              <a:latin typeface="Proxima Nova"/>
              <a:ea typeface="Proxima Nova"/>
              <a:cs typeface="Proxima Nova"/>
              <a:sym typeface="Proxima Nova"/>
            </a:endParaRPr>
          </a:p>
        </p:txBody>
      </p:sp>
      <p:sp>
        <p:nvSpPr>
          <p:cNvPr id="475" name="Google Shape;475;p41"/>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476" name="Google Shape;47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2"/>
          <p:cNvSpPr txBox="1"/>
          <p:nvPr>
            <p:ph type="title"/>
          </p:nvPr>
        </p:nvSpPr>
        <p:spPr>
          <a:xfrm>
            <a:off x="83100" y="64025"/>
            <a:ext cx="8940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Transition to Large Language Models (2010-20)</a:t>
            </a:r>
            <a:endParaRPr/>
          </a:p>
        </p:txBody>
      </p:sp>
      <p:cxnSp>
        <p:nvCxnSpPr>
          <p:cNvPr id="482" name="Google Shape;482;p42"/>
          <p:cNvCxnSpPr/>
          <p:nvPr/>
        </p:nvCxnSpPr>
        <p:spPr>
          <a:xfrm>
            <a:off x="2054350" y="4177200"/>
            <a:ext cx="5569500" cy="15300"/>
          </a:xfrm>
          <a:prstGeom prst="straightConnector1">
            <a:avLst/>
          </a:prstGeom>
          <a:noFill/>
          <a:ln cap="flat" cmpd="sng" w="19050">
            <a:solidFill>
              <a:schemeClr val="dk2"/>
            </a:solidFill>
            <a:prstDash val="solid"/>
            <a:round/>
            <a:headEnd len="sm" w="sm" type="none"/>
            <a:tailEnd len="sm" w="sm" type="none"/>
          </a:ln>
        </p:spPr>
      </p:cxnSp>
      <p:cxnSp>
        <p:nvCxnSpPr>
          <p:cNvPr id="483" name="Google Shape;483;p42"/>
          <p:cNvCxnSpPr/>
          <p:nvPr/>
        </p:nvCxnSpPr>
        <p:spPr>
          <a:xfrm rot="10800000">
            <a:off x="2024050" y="1027200"/>
            <a:ext cx="30300" cy="3150000"/>
          </a:xfrm>
          <a:prstGeom prst="straightConnector1">
            <a:avLst/>
          </a:prstGeom>
          <a:noFill/>
          <a:ln cap="flat" cmpd="sng" w="19050">
            <a:solidFill>
              <a:schemeClr val="dk2"/>
            </a:solidFill>
            <a:prstDash val="solid"/>
            <a:round/>
            <a:headEnd len="sm" w="sm" type="none"/>
            <a:tailEnd len="sm" w="sm" type="none"/>
          </a:ln>
          <a:effectLst>
            <a:reflection blurRad="0" dir="5400000" dist="38100" endA="0" endPos="30000" fadeDir="5400012" kx="0" rotWithShape="0" algn="bl" stA="0" stPos="0" sy="-100000" ky="0"/>
          </a:effectLst>
        </p:spPr>
      </p:cxnSp>
      <p:sp>
        <p:nvSpPr>
          <p:cNvPr id="484" name="Google Shape;484;p42"/>
          <p:cNvSpPr/>
          <p:nvPr/>
        </p:nvSpPr>
        <p:spPr>
          <a:xfrm>
            <a:off x="2069575" y="2929350"/>
            <a:ext cx="5455353" cy="1240225"/>
          </a:xfrm>
          <a:custGeom>
            <a:rect b="b" l="l" r="r" t="t"/>
            <a:pathLst>
              <a:path extrusionOk="0" h="49609" w="207566">
                <a:moveTo>
                  <a:pt x="0" y="49609"/>
                </a:moveTo>
                <a:cubicBezTo>
                  <a:pt x="3576" y="42462"/>
                  <a:pt x="6846" y="34513"/>
                  <a:pt x="13087" y="29522"/>
                </a:cubicBezTo>
                <a:cubicBezTo>
                  <a:pt x="35388" y="11690"/>
                  <a:pt x="67403" y="11096"/>
                  <a:pt x="95566" y="6392"/>
                </a:cubicBezTo>
                <a:cubicBezTo>
                  <a:pt x="132449" y="231"/>
                  <a:pt x="170172" y="0"/>
                  <a:pt x="207566" y="0"/>
                </a:cubicBezTo>
              </a:path>
            </a:pathLst>
          </a:cu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2"/>
          <p:cNvSpPr/>
          <p:nvPr/>
        </p:nvSpPr>
        <p:spPr>
          <a:xfrm>
            <a:off x="2077175" y="1017725"/>
            <a:ext cx="5455475" cy="3151873"/>
          </a:xfrm>
          <a:custGeom>
            <a:rect b="b" l="l" r="r" t="t"/>
            <a:pathLst>
              <a:path extrusionOk="0" h="104696" w="218219">
                <a:moveTo>
                  <a:pt x="0" y="104696"/>
                </a:moveTo>
                <a:cubicBezTo>
                  <a:pt x="7709" y="89290"/>
                  <a:pt x="13941" y="71633"/>
                  <a:pt x="27392" y="60870"/>
                </a:cubicBezTo>
                <a:cubicBezTo>
                  <a:pt x="54987" y="38789"/>
                  <a:pt x="92471" y="33084"/>
                  <a:pt x="126001" y="21913"/>
                </a:cubicBezTo>
                <a:cubicBezTo>
                  <a:pt x="144466" y="15761"/>
                  <a:pt x="163729" y="12331"/>
                  <a:pt x="182610" y="7609"/>
                </a:cubicBezTo>
                <a:cubicBezTo>
                  <a:pt x="194385" y="4664"/>
                  <a:pt x="206081" y="0"/>
                  <a:pt x="218219" y="0"/>
                </a:cubicBezTo>
              </a:path>
            </a:pathLst>
          </a:cu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42"/>
          <p:cNvSpPr txBox="1"/>
          <p:nvPr/>
        </p:nvSpPr>
        <p:spPr>
          <a:xfrm>
            <a:off x="3926100" y="4329350"/>
            <a:ext cx="3832200" cy="41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Amount of data(Billions of words)</a:t>
            </a:r>
            <a:endParaRPr b="1" i="0" sz="1800" u="none" cap="none" strike="noStrike">
              <a:solidFill>
                <a:schemeClr val="dk2"/>
              </a:solidFill>
              <a:latin typeface="Proxima Nova"/>
              <a:ea typeface="Proxima Nova"/>
              <a:cs typeface="Proxima Nova"/>
              <a:sym typeface="Proxima Nova"/>
            </a:endParaRPr>
          </a:p>
        </p:txBody>
      </p:sp>
      <p:sp>
        <p:nvSpPr>
          <p:cNvPr id="487" name="Google Shape;487;p42"/>
          <p:cNvSpPr txBox="1"/>
          <p:nvPr/>
        </p:nvSpPr>
        <p:spPr>
          <a:xfrm rot="-5400000">
            <a:off x="837975" y="2389125"/>
            <a:ext cx="1818600" cy="27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Performance</a:t>
            </a:r>
            <a:endParaRPr b="1" i="0" sz="1800" u="none" cap="none" strike="noStrike">
              <a:solidFill>
                <a:schemeClr val="dk2"/>
              </a:solidFill>
              <a:latin typeface="Proxima Nova"/>
              <a:ea typeface="Proxima Nova"/>
              <a:cs typeface="Proxima Nova"/>
              <a:sym typeface="Proxima Nova"/>
            </a:endParaRPr>
          </a:p>
        </p:txBody>
      </p:sp>
      <p:cxnSp>
        <p:nvCxnSpPr>
          <p:cNvPr id="488" name="Google Shape;488;p42"/>
          <p:cNvCxnSpPr/>
          <p:nvPr/>
        </p:nvCxnSpPr>
        <p:spPr>
          <a:xfrm flipH="1" rot="10800000">
            <a:off x="251700" y="641400"/>
            <a:ext cx="3471600" cy="7500"/>
          </a:xfrm>
          <a:prstGeom prst="straightConnector1">
            <a:avLst/>
          </a:prstGeom>
          <a:noFill/>
          <a:ln cap="flat" cmpd="sng" w="38100">
            <a:solidFill>
              <a:srgbClr val="93C47D"/>
            </a:solidFill>
            <a:prstDash val="solid"/>
            <a:round/>
            <a:headEnd len="sm" w="sm" type="none"/>
            <a:tailEnd len="sm" w="sm" type="none"/>
          </a:ln>
        </p:spPr>
      </p:cxnSp>
      <p:sp>
        <p:nvSpPr>
          <p:cNvPr id="489" name="Google Shape;489;p42"/>
          <p:cNvSpPr txBox="1"/>
          <p:nvPr/>
        </p:nvSpPr>
        <p:spPr>
          <a:xfrm>
            <a:off x="7045700" y="2963800"/>
            <a:ext cx="1826100" cy="27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Small AI models</a:t>
            </a:r>
            <a:endParaRPr b="0" i="0" sz="1800" u="none" cap="none" strike="noStrike">
              <a:solidFill>
                <a:schemeClr val="dk2"/>
              </a:solidFill>
              <a:latin typeface="Proxima Nova"/>
              <a:ea typeface="Proxima Nova"/>
              <a:cs typeface="Proxima Nova"/>
              <a:sym typeface="Proxima Nova"/>
            </a:endParaRPr>
          </a:p>
        </p:txBody>
      </p:sp>
      <p:sp>
        <p:nvSpPr>
          <p:cNvPr id="490" name="Google Shape;490;p42"/>
          <p:cNvSpPr txBox="1"/>
          <p:nvPr/>
        </p:nvSpPr>
        <p:spPr>
          <a:xfrm>
            <a:off x="7099200" y="1057825"/>
            <a:ext cx="1826100" cy="31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Large AI models</a:t>
            </a:r>
            <a:endParaRPr b="0" i="0" sz="1800" u="none" cap="none" strike="noStrike">
              <a:solidFill>
                <a:schemeClr val="dk2"/>
              </a:solidFill>
              <a:latin typeface="Proxima Nova"/>
              <a:ea typeface="Proxima Nova"/>
              <a:cs typeface="Proxima Nova"/>
              <a:sym typeface="Proxima Nova"/>
            </a:endParaRPr>
          </a:p>
        </p:txBody>
      </p:sp>
      <p:sp>
        <p:nvSpPr>
          <p:cNvPr id="491" name="Google Shape;491;p42"/>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492" name="Google Shape;49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3"/>
          <p:cNvSpPr txBox="1"/>
          <p:nvPr>
            <p:ph type="title"/>
          </p:nvPr>
        </p:nvSpPr>
        <p:spPr>
          <a:xfrm>
            <a:off x="189950" y="1635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GenAI (2021-)</a:t>
            </a:r>
            <a:endParaRPr/>
          </a:p>
        </p:txBody>
      </p:sp>
      <p:cxnSp>
        <p:nvCxnSpPr>
          <p:cNvPr id="498" name="Google Shape;498;p43"/>
          <p:cNvCxnSpPr/>
          <p:nvPr/>
        </p:nvCxnSpPr>
        <p:spPr>
          <a:xfrm flipH="1" rot="10800000">
            <a:off x="326925" y="816400"/>
            <a:ext cx="3471600" cy="7500"/>
          </a:xfrm>
          <a:prstGeom prst="straightConnector1">
            <a:avLst/>
          </a:prstGeom>
          <a:noFill/>
          <a:ln cap="flat" cmpd="sng" w="38100">
            <a:solidFill>
              <a:srgbClr val="93C47D"/>
            </a:solidFill>
            <a:prstDash val="solid"/>
            <a:round/>
            <a:headEnd len="sm" w="sm" type="none"/>
            <a:tailEnd len="sm" w="sm" type="none"/>
          </a:ln>
        </p:spPr>
      </p:cxnSp>
      <p:sp>
        <p:nvSpPr>
          <p:cNvPr id="499" name="Google Shape;499;p43"/>
          <p:cNvSpPr txBox="1"/>
          <p:nvPr/>
        </p:nvSpPr>
        <p:spPr>
          <a:xfrm>
            <a:off x="357600" y="1057625"/>
            <a:ext cx="2282700" cy="66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chemeClr val="dk2"/>
                </a:solidFill>
                <a:latin typeface="Proxima Nova"/>
                <a:ea typeface="Proxima Nova"/>
                <a:cs typeface="Proxima Nova"/>
                <a:sym typeface="Proxima Nova"/>
              </a:rPr>
              <a:t>Content generation process</a:t>
            </a:r>
            <a:endParaRPr b="1" i="0" sz="1800" u="sng" cap="none" strike="noStrike">
              <a:solidFill>
                <a:schemeClr val="dk2"/>
              </a:solidFill>
              <a:latin typeface="Proxima Nova"/>
              <a:ea typeface="Proxima Nova"/>
              <a:cs typeface="Proxima Nova"/>
              <a:sym typeface="Proxima Nova"/>
            </a:endParaRPr>
          </a:p>
        </p:txBody>
      </p:sp>
      <p:cxnSp>
        <p:nvCxnSpPr>
          <p:cNvPr id="500" name="Google Shape;500;p43"/>
          <p:cNvCxnSpPr/>
          <p:nvPr/>
        </p:nvCxnSpPr>
        <p:spPr>
          <a:xfrm>
            <a:off x="4344575" y="1103275"/>
            <a:ext cx="45600" cy="3302100"/>
          </a:xfrm>
          <a:prstGeom prst="straightConnector1">
            <a:avLst/>
          </a:prstGeom>
          <a:noFill/>
          <a:ln cap="flat" cmpd="sng" w="28575">
            <a:solidFill>
              <a:schemeClr val="dk2"/>
            </a:solidFill>
            <a:prstDash val="solid"/>
            <a:round/>
            <a:headEnd len="sm" w="sm" type="none"/>
            <a:tailEnd len="sm" w="sm" type="none"/>
          </a:ln>
        </p:spPr>
      </p:cxnSp>
      <p:sp>
        <p:nvSpPr>
          <p:cNvPr id="501" name="Google Shape;501;p43"/>
          <p:cNvSpPr txBox="1"/>
          <p:nvPr/>
        </p:nvSpPr>
        <p:spPr>
          <a:xfrm>
            <a:off x="5113075" y="1080450"/>
            <a:ext cx="25716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chemeClr val="dk2"/>
                </a:solidFill>
                <a:latin typeface="Proxima Nova"/>
                <a:ea typeface="Proxima Nova"/>
                <a:cs typeface="Proxima Nova"/>
                <a:sym typeface="Proxima Nova"/>
              </a:rPr>
              <a:t>How does it works</a:t>
            </a:r>
            <a:endParaRPr b="1" i="0" sz="1800" u="sng" cap="none" strike="noStrike">
              <a:solidFill>
                <a:schemeClr val="dk2"/>
              </a:solidFill>
              <a:latin typeface="Proxima Nova"/>
              <a:ea typeface="Proxima Nova"/>
              <a:cs typeface="Proxima Nova"/>
              <a:sym typeface="Proxima Nova"/>
            </a:endParaRPr>
          </a:p>
        </p:txBody>
      </p:sp>
      <p:sp>
        <p:nvSpPr>
          <p:cNvPr id="502" name="Google Shape;502;p43"/>
          <p:cNvSpPr txBox="1"/>
          <p:nvPr/>
        </p:nvSpPr>
        <p:spPr>
          <a:xfrm>
            <a:off x="456525" y="1993475"/>
            <a:ext cx="18795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Proxima Nova"/>
                <a:ea typeface="Proxima Nova"/>
                <a:cs typeface="Proxima Nova"/>
                <a:sym typeface="Proxima Nova"/>
              </a:rPr>
              <a:t>Love eating bagels</a:t>
            </a:r>
            <a:endParaRPr b="1" i="0" sz="1200" u="none" cap="none" strike="noStrike">
              <a:solidFill>
                <a:schemeClr val="dk2"/>
              </a:solidFill>
              <a:latin typeface="Proxima Nova"/>
              <a:ea typeface="Proxima Nova"/>
              <a:cs typeface="Proxima Nova"/>
              <a:sym typeface="Proxima Nova"/>
            </a:endParaRPr>
          </a:p>
        </p:txBody>
      </p:sp>
      <p:cxnSp>
        <p:nvCxnSpPr>
          <p:cNvPr id="503" name="Google Shape;503;p43"/>
          <p:cNvCxnSpPr/>
          <p:nvPr/>
        </p:nvCxnSpPr>
        <p:spPr>
          <a:xfrm flipH="1" rot="10800000">
            <a:off x="1902175" y="2198950"/>
            <a:ext cx="2328300" cy="22800"/>
          </a:xfrm>
          <a:prstGeom prst="straightConnector1">
            <a:avLst/>
          </a:prstGeom>
          <a:noFill/>
          <a:ln cap="flat" cmpd="sng" w="19050">
            <a:solidFill>
              <a:srgbClr val="93C47D"/>
            </a:solidFill>
            <a:prstDash val="solid"/>
            <a:round/>
            <a:headEnd len="sm" w="sm" type="none"/>
            <a:tailEnd len="sm" w="sm" type="none"/>
          </a:ln>
        </p:spPr>
      </p:cxnSp>
      <p:sp>
        <p:nvSpPr>
          <p:cNvPr id="504" name="Google Shape;504;p43"/>
          <p:cNvSpPr/>
          <p:nvPr/>
        </p:nvSpPr>
        <p:spPr>
          <a:xfrm rot="-5400000">
            <a:off x="1131800" y="1763375"/>
            <a:ext cx="114000" cy="1228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05" name="Google Shape;505;p43"/>
          <p:cNvSpPr txBox="1"/>
          <p:nvPr/>
        </p:nvSpPr>
        <p:spPr>
          <a:xfrm>
            <a:off x="600975" y="2373125"/>
            <a:ext cx="1187100" cy="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roxima Nova"/>
                <a:ea typeface="Proxima Nova"/>
                <a:cs typeface="Proxima Nova"/>
                <a:sym typeface="Proxima Nova"/>
              </a:rPr>
              <a:t>prompt</a:t>
            </a:r>
            <a:endParaRPr b="0" i="0" sz="1800" u="none" cap="none" strike="noStrike">
              <a:solidFill>
                <a:schemeClr val="dk1"/>
              </a:solidFill>
              <a:latin typeface="Proxima Nova"/>
              <a:ea typeface="Proxima Nova"/>
              <a:cs typeface="Proxima Nova"/>
              <a:sym typeface="Proxima Nova"/>
            </a:endParaRPr>
          </a:p>
        </p:txBody>
      </p:sp>
      <p:sp>
        <p:nvSpPr>
          <p:cNvPr id="506" name="Google Shape;506;p43"/>
          <p:cNvSpPr txBox="1"/>
          <p:nvPr/>
        </p:nvSpPr>
        <p:spPr>
          <a:xfrm>
            <a:off x="1856525" y="2488050"/>
            <a:ext cx="2434800" cy="1712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950"/>
              <a:buFont typeface="Arial"/>
              <a:buNone/>
            </a:pPr>
            <a:r>
              <a:rPr b="1" i="0" lang="en" sz="950" u="none" cap="none" strike="noStrike">
                <a:solidFill>
                  <a:srgbClr val="000000"/>
                </a:solidFill>
                <a:latin typeface="Arial"/>
                <a:ea typeface="Arial"/>
                <a:cs typeface="Arial"/>
                <a:sym typeface="Arial"/>
              </a:rPr>
              <a:t>.</a:t>
            </a:r>
            <a:r>
              <a:rPr b="1" i="0" lang="en" sz="950" u="none" cap="none" strike="noStrike">
                <a:solidFill>
                  <a:srgbClr val="93C47D"/>
                </a:solidFill>
                <a:latin typeface="Arial"/>
                <a:ea typeface="Arial"/>
                <a:cs typeface="Arial"/>
                <a:sym typeface="Arial"/>
              </a:rPr>
              <a:t>.simply because there's nothing quite like a good bagel, and that's enough to make me happy.</a:t>
            </a:r>
            <a:endParaRPr b="1" i="0" sz="950" u="none" cap="none" strike="noStrike">
              <a:solidFill>
                <a:srgbClr val="93C47D"/>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3E3E3"/>
              </a:solidFill>
              <a:highlight>
                <a:srgbClr val="131314"/>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950"/>
              <a:buFont typeface="Arial"/>
              <a:buNone/>
            </a:pPr>
            <a:r>
              <a:rPr b="0" i="0" lang="en" sz="950" u="none" cap="none" strike="noStrike">
                <a:solidFill>
                  <a:srgbClr val="93C47D"/>
                </a:solidFill>
                <a:latin typeface="Arial"/>
                <a:ea typeface="Arial"/>
                <a:cs typeface="Arial"/>
                <a:sym typeface="Arial"/>
              </a:rPr>
              <a:t>.</a:t>
            </a:r>
            <a:r>
              <a:rPr b="1" i="0" lang="en" sz="950" u="none" cap="none" strike="noStrike">
                <a:solidFill>
                  <a:srgbClr val="93C47D"/>
                </a:solidFill>
                <a:latin typeface="Arial"/>
                <a:ea typeface="Arial"/>
                <a:cs typeface="Arial"/>
                <a:sym typeface="Arial"/>
              </a:rPr>
              <a:t>.especially warm from oven with perfect crust that sings to teeth</a:t>
            </a:r>
            <a:endParaRPr b="1" i="0" sz="1200" u="none" cap="none" strike="noStrike">
              <a:solidFill>
                <a:srgbClr val="E3E3E3"/>
              </a:solidFill>
              <a:highlight>
                <a:srgbClr val="131314"/>
              </a:highlight>
              <a:latin typeface="Arial"/>
              <a:ea typeface="Arial"/>
              <a:cs typeface="Arial"/>
              <a:sym typeface="Arial"/>
            </a:endParaRPr>
          </a:p>
        </p:txBody>
      </p:sp>
      <p:sp>
        <p:nvSpPr>
          <p:cNvPr id="507" name="Google Shape;507;p43"/>
          <p:cNvSpPr txBox="1"/>
          <p:nvPr/>
        </p:nvSpPr>
        <p:spPr>
          <a:xfrm>
            <a:off x="4725000" y="1514250"/>
            <a:ext cx="4299000" cy="97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GenAI is built based on supervised learning that predict next word (X →Y) repeatedly</a:t>
            </a:r>
            <a:endParaRPr b="1" i="0" sz="1800" u="none" cap="none" strike="noStrike">
              <a:solidFill>
                <a:schemeClr val="dk2"/>
              </a:solidFill>
              <a:latin typeface="Proxima Nova"/>
              <a:ea typeface="Proxima Nova"/>
              <a:cs typeface="Proxima Nova"/>
              <a:sym typeface="Proxima Nova"/>
            </a:endParaRPr>
          </a:p>
        </p:txBody>
      </p:sp>
      <p:sp>
        <p:nvSpPr>
          <p:cNvPr id="508" name="Google Shape;508;p43"/>
          <p:cNvSpPr txBox="1"/>
          <p:nvPr/>
        </p:nvSpPr>
        <p:spPr>
          <a:xfrm>
            <a:off x="2480375" y="3979150"/>
            <a:ext cx="1187100" cy="3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roxima Nova"/>
                <a:ea typeface="Proxima Nova"/>
                <a:cs typeface="Proxima Nova"/>
                <a:sym typeface="Proxima Nova"/>
              </a:rPr>
              <a:t>response</a:t>
            </a:r>
            <a:endParaRPr b="0" i="0" sz="1800" u="none" cap="none" strike="noStrike">
              <a:solidFill>
                <a:schemeClr val="dk1"/>
              </a:solidFill>
              <a:latin typeface="Proxima Nova"/>
              <a:ea typeface="Proxima Nova"/>
              <a:cs typeface="Proxima Nova"/>
              <a:sym typeface="Proxima Nova"/>
            </a:endParaRPr>
          </a:p>
        </p:txBody>
      </p:sp>
      <p:sp>
        <p:nvSpPr>
          <p:cNvPr id="509" name="Google Shape;509;p43"/>
          <p:cNvSpPr/>
          <p:nvPr/>
        </p:nvSpPr>
        <p:spPr>
          <a:xfrm rot="-5400000">
            <a:off x="2971300" y="2796100"/>
            <a:ext cx="152100" cy="2214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10" name="Google Shape;510;p43"/>
          <p:cNvSpPr txBox="1"/>
          <p:nvPr/>
        </p:nvSpPr>
        <p:spPr>
          <a:xfrm>
            <a:off x="4648925" y="2754550"/>
            <a:ext cx="18795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Proxima Nova"/>
                <a:ea typeface="Proxima Nova"/>
                <a:cs typeface="Proxima Nova"/>
                <a:sym typeface="Proxima Nova"/>
              </a:rPr>
              <a:t>1. Love eating bagels</a:t>
            </a:r>
            <a:endParaRPr b="1" i="0" sz="1200" u="none" cap="none" strike="noStrike">
              <a:solidFill>
                <a:schemeClr val="dk2"/>
              </a:solidFill>
              <a:latin typeface="Proxima Nova"/>
              <a:ea typeface="Proxima Nova"/>
              <a:cs typeface="Proxima Nova"/>
              <a:sym typeface="Proxima Nova"/>
            </a:endParaRPr>
          </a:p>
        </p:txBody>
      </p:sp>
      <p:sp>
        <p:nvSpPr>
          <p:cNvPr id="511" name="Google Shape;511;p43"/>
          <p:cNvSpPr txBox="1"/>
          <p:nvPr/>
        </p:nvSpPr>
        <p:spPr>
          <a:xfrm>
            <a:off x="7540687" y="2754150"/>
            <a:ext cx="720600" cy="27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Proxima Nova"/>
                <a:ea typeface="Proxima Nova"/>
                <a:cs typeface="Proxima Nova"/>
                <a:sym typeface="Proxima Nova"/>
              </a:rPr>
              <a:t>simply</a:t>
            </a:r>
            <a:endParaRPr b="1" i="0" sz="1200" u="none" cap="none" strike="noStrike">
              <a:solidFill>
                <a:schemeClr val="dk2"/>
              </a:solidFill>
              <a:latin typeface="Proxima Nova"/>
              <a:ea typeface="Proxima Nova"/>
              <a:cs typeface="Proxima Nova"/>
              <a:sym typeface="Proxima Nova"/>
            </a:endParaRPr>
          </a:p>
        </p:txBody>
      </p:sp>
      <p:sp>
        <p:nvSpPr>
          <p:cNvPr id="512" name="Google Shape;512;p43"/>
          <p:cNvSpPr txBox="1"/>
          <p:nvPr/>
        </p:nvSpPr>
        <p:spPr>
          <a:xfrm>
            <a:off x="4648925" y="3135550"/>
            <a:ext cx="23976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Proxima Nova"/>
                <a:ea typeface="Proxima Nova"/>
                <a:cs typeface="Proxima Nova"/>
                <a:sym typeface="Proxima Nova"/>
              </a:rPr>
              <a:t>2.Love eating bagels simply</a:t>
            </a:r>
            <a:endParaRPr b="1" i="0" sz="1200" u="none" cap="none" strike="noStrike">
              <a:solidFill>
                <a:schemeClr val="dk2"/>
              </a:solidFill>
              <a:latin typeface="Proxima Nova"/>
              <a:ea typeface="Proxima Nova"/>
              <a:cs typeface="Proxima Nova"/>
              <a:sym typeface="Proxima Nova"/>
            </a:endParaRPr>
          </a:p>
        </p:txBody>
      </p:sp>
      <p:sp>
        <p:nvSpPr>
          <p:cNvPr id="513" name="Google Shape;513;p43"/>
          <p:cNvSpPr txBox="1"/>
          <p:nvPr/>
        </p:nvSpPr>
        <p:spPr>
          <a:xfrm>
            <a:off x="7540672" y="3135150"/>
            <a:ext cx="904500" cy="27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Proxima Nova"/>
                <a:ea typeface="Proxima Nova"/>
                <a:cs typeface="Proxima Nova"/>
                <a:sym typeface="Proxima Nova"/>
              </a:rPr>
              <a:t>because</a:t>
            </a:r>
            <a:endParaRPr b="1" i="0" sz="1200" u="none" cap="none" strike="noStrike">
              <a:solidFill>
                <a:schemeClr val="dk2"/>
              </a:solidFill>
              <a:latin typeface="Proxima Nova"/>
              <a:ea typeface="Proxima Nova"/>
              <a:cs typeface="Proxima Nova"/>
              <a:sym typeface="Proxima Nova"/>
            </a:endParaRPr>
          </a:p>
        </p:txBody>
      </p:sp>
      <p:sp>
        <p:nvSpPr>
          <p:cNvPr id="514" name="Google Shape;514;p43"/>
          <p:cNvSpPr txBox="1"/>
          <p:nvPr/>
        </p:nvSpPr>
        <p:spPr>
          <a:xfrm>
            <a:off x="4648925" y="3516550"/>
            <a:ext cx="28230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Proxima Nova"/>
                <a:ea typeface="Proxima Nova"/>
                <a:cs typeface="Proxima Nova"/>
                <a:sym typeface="Proxima Nova"/>
              </a:rPr>
              <a:t>3. Love eating bagels simply because</a:t>
            </a:r>
            <a:endParaRPr b="1" i="0" sz="1200" u="none" cap="none" strike="noStrike">
              <a:solidFill>
                <a:schemeClr val="dk2"/>
              </a:solidFill>
              <a:latin typeface="Proxima Nova"/>
              <a:ea typeface="Proxima Nova"/>
              <a:cs typeface="Proxima Nova"/>
              <a:sym typeface="Proxima Nova"/>
            </a:endParaRPr>
          </a:p>
        </p:txBody>
      </p:sp>
      <p:sp>
        <p:nvSpPr>
          <p:cNvPr id="515" name="Google Shape;515;p43"/>
          <p:cNvSpPr txBox="1"/>
          <p:nvPr/>
        </p:nvSpPr>
        <p:spPr>
          <a:xfrm>
            <a:off x="7540687" y="3516150"/>
            <a:ext cx="1051500" cy="27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Proxima Nova"/>
                <a:ea typeface="Proxima Nova"/>
                <a:cs typeface="Proxima Nova"/>
                <a:sym typeface="Proxima Nova"/>
              </a:rPr>
              <a:t>there’s </a:t>
            </a:r>
            <a:endParaRPr b="1" i="0" sz="1200" u="none" cap="none" strike="noStrike">
              <a:solidFill>
                <a:schemeClr val="dk2"/>
              </a:solidFill>
              <a:latin typeface="Proxima Nova"/>
              <a:ea typeface="Proxima Nova"/>
              <a:cs typeface="Proxima Nova"/>
              <a:sym typeface="Proxima Nova"/>
            </a:endParaRPr>
          </a:p>
        </p:txBody>
      </p:sp>
      <p:sp>
        <p:nvSpPr>
          <p:cNvPr id="516" name="Google Shape;516;p43"/>
          <p:cNvSpPr txBox="1"/>
          <p:nvPr/>
        </p:nvSpPr>
        <p:spPr>
          <a:xfrm>
            <a:off x="4648925" y="3897550"/>
            <a:ext cx="28527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Proxima Nova"/>
                <a:ea typeface="Proxima Nova"/>
                <a:cs typeface="Proxima Nova"/>
                <a:sym typeface="Proxima Nova"/>
              </a:rPr>
              <a:t>4. Love eating bagels imply because there’s </a:t>
            </a:r>
            <a:endParaRPr b="1" i="0" sz="1200" u="none" cap="none" strike="noStrike">
              <a:solidFill>
                <a:schemeClr val="dk2"/>
              </a:solidFill>
              <a:latin typeface="Proxima Nova"/>
              <a:ea typeface="Proxima Nova"/>
              <a:cs typeface="Proxima Nova"/>
              <a:sym typeface="Proxima Nova"/>
            </a:endParaRPr>
          </a:p>
        </p:txBody>
      </p:sp>
      <p:sp>
        <p:nvSpPr>
          <p:cNvPr id="517" name="Google Shape;517;p43"/>
          <p:cNvSpPr txBox="1"/>
          <p:nvPr/>
        </p:nvSpPr>
        <p:spPr>
          <a:xfrm>
            <a:off x="7540687" y="3897150"/>
            <a:ext cx="1331100" cy="27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Proxima Nova"/>
                <a:ea typeface="Proxima Nova"/>
                <a:cs typeface="Proxima Nova"/>
                <a:sym typeface="Proxima Nova"/>
              </a:rPr>
              <a:t>nothing …</a:t>
            </a:r>
            <a:endParaRPr b="1" i="0" sz="1200" u="none" cap="none" strike="noStrike">
              <a:solidFill>
                <a:schemeClr val="dk2"/>
              </a:solidFill>
              <a:latin typeface="Proxima Nova"/>
              <a:ea typeface="Proxima Nova"/>
              <a:cs typeface="Proxima Nova"/>
              <a:sym typeface="Proxima Nova"/>
            </a:endParaRPr>
          </a:p>
        </p:txBody>
      </p:sp>
      <p:cxnSp>
        <p:nvCxnSpPr>
          <p:cNvPr id="518" name="Google Shape;518;p43"/>
          <p:cNvCxnSpPr/>
          <p:nvPr/>
        </p:nvCxnSpPr>
        <p:spPr>
          <a:xfrm>
            <a:off x="7471800" y="2930400"/>
            <a:ext cx="29700" cy="1445700"/>
          </a:xfrm>
          <a:prstGeom prst="straightConnector1">
            <a:avLst/>
          </a:prstGeom>
          <a:noFill/>
          <a:ln cap="flat" cmpd="sng" w="9525">
            <a:solidFill>
              <a:schemeClr val="dk2"/>
            </a:solidFill>
            <a:prstDash val="solid"/>
            <a:round/>
            <a:headEnd len="sm" w="sm" type="none"/>
            <a:tailEnd len="sm" w="sm" type="none"/>
          </a:ln>
        </p:spPr>
      </p:cxnSp>
      <p:sp>
        <p:nvSpPr>
          <p:cNvPr id="519" name="Google Shape;519;p43"/>
          <p:cNvSpPr txBox="1"/>
          <p:nvPr/>
        </p:nvSpPr>
        <p:spPr>
          <a:xfrm>
            <a:off x="5219600" y="2458550"/>
            <a:ext cx="479400" cy="3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chemeClr val="dk2"/>
                </a:solidFill>
                <a:latin typeface="Proxima Nova"/>
                <a:ea typeface="Proxima Nova"/>
                <a:cs typeface="Proxima Nova"/>
                <a:sym typeface="Proxima Nova"/>
              </a:rPr>
              <a:t>(X)</a:t>
            </a:r>
            <a:endParaRPr b="1" i="0" sz="1800" u="sng" cap="none" strike="noStrike">
              <a:solidFill>
                <a:schemeClr val="dk2"/>
              </a:solidFill>
              <a:latin typeface="Proxima Nova"/>
              <a:ea typeface="Proxima Nova"/>
              <a:cs typeface="Proxima Nova"/>
              <a:sym typeface="Proxima Nova"/>
            </a:endParaRPr>
          </a:p>
        </p:txBody>
      </p:sp>
      <p:sp>
        <p:nvSpPr>
          <p:cNvPr id="520" name="Google Shape;520;p43"/>
          <p:cNvSpPr txBox="1"/>
          <p:nvPr/>
        </p:nvSpPr>
        <p:spPr>
          <a:xfrm>
            <a:off x="7678075" y="2434775"/>
            <a:ext cx="479400" cy="3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chemeClr val="dk2"/>
                </a:solidFill>
                <a:latin typeface="Proxima Nova"/>
                <a:ea typeface="Proxima Nova"/>
                <a:cs typeface="Proxima Nova"/>
                <a:sym typeface="Proxima Nova"/>
              </a:rPr>
              <a:t>(Y)</a:t>
            </a:r>
            <a:endParaRPr b="1" i="0" sz="1800" u="sng" cap="none" strike="noStrike">
              <a:solidFill>
                <a:schemeClr val="dk2"/>
              </a:solidFill>
              <a:latin typeface="Proxima Nova"/>
              <a:ea typeface="Proxima Nova"/>
              <a:cs typeface="Proxima Nova"/>
              <a:sym typeface="Proxima Nova"/>
            </a:endParaRPr>
          </a:p>
        </p:txBody>
      </p:sp>
      <p:sp>
        <p:nvSpPr>
          <p:cNvPr id="521" name="Google Shape;521;p43"/>
          <p:cNvSpPr txBox="1"/>
          <p:nvPr/>
        </p:nvSpPr>
        <p:spPr>
          <a:xfrm>
            <a:off x="136050" y="4528888"/>
            <a:ext cx="8871900" cy="3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When AI systems are trained on large amount of data we get large models like Bard</a:t>
            </a:r>
            <a:endParaRPr b="1" i="0" sz="1800" u="none" cap="none" strike="noStrike">
              <a:solidFill>
                <a:schemeClr val="dk2"/>
              </a:solidFill>
              <a:latin typeface="Proxima Nova"/>
              <a:ea typeface="Proxima Nova"/>
              <a:cs typeface="Proxima Nova"/>
              <a:sym typeface="Proxima Nova"/>
            </a:endParaRPr>
          </a:p>
        </p:txBody>
      </p:sp>
      <p:sp>
        <p:nvSpPr>
          <p:cNvPr id="522" name="Google Shape;522;p43"/>
          <p:cNvSpPr txBox="1"/>
          <p:nvPr/>
        </p:nvSpPr>
        <p:spPr>
          <a:xfrm>
            <a:off x="6938425" y="4278150"/>
            <a:ext cx="1228800" cy="38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roxima Nova"/>
                <a:ea typeface="Proxima Nova"/>
                <a:cs typeface="Proxima Nova"/>
                <a:sym typeface="Proxima Nova"/>
              </a:rPr>
              <a:t>response</a:t>
            </a:r>
            <a:endParaRPr b="0" i="0" sz="1800" u="none" cap="none" strike="noStrike">
              <a:solidFill>
                <a:schemeClr val="dk1"/>
              </a:solidFill>
              <a:latin typeface="Proxima Nova"/>
              <a:ea typeface="Proxima Nova"/>
              <a:cs typeface="Proxima Nova"/>
              <a:sym typeface="Proxima Nova"/>
            </a:endParaRPr>
          </a:p>
        </p:txBody>
      </p:sp>
      <p:sp>
        <p:nvSpPr>
          <p:cNvPr id="523" name="Google Shape;523;p43"/>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524" name="Google Shape;52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p:nvPr/>
        </p:nvSpPr>
        <p:spPr>
          <a:xfrm>
            <a:off x="58200" y="1932450"/>
            <a:ext cx="1409400" cy="1396500"/>
          </a:xfrm>
          <a:prstGeom prst="blockArc">
            <a:avLst>
              <a:gd fmla="val 10800000" name="adj1"/>
              <a:gd fmla="val 0" name="adj2"/>
              <a:gd fmla="val 25000" name="adj3"/>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4" name="Google Shape;114;p26"/>
          <p:cNvSpPr/>
          <p:nvPr/>
        </p:nvSpPr>
        <p:spPr>
          <a:xfrm flipH="1" rot="10800000">
            <a:off x="1120523" y="1932450"/>
            <a:ext cx="1409400" cy="1396500"/>
          </a:xfrm>
          <a:prstGeom prst="blockArc">
            <a:avLst>
              <a:gd fmla="val 10800000" name="adj1"/>
              <a:gd fmla="val 0" name="adj2"/>
              <a:gd fmla="val 25000" name="adj3"/>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5" name="Google Shape;115;p26"/>
          <p:cNvSpPr/>
          <p:nvPr/>
        </p:nvSpPr>
        <p:spPr>
          <a:xfrm>
            <a:off x="2182048" y="1932450"/>
            <a:ext cx="1409400" cy="1396500"/>
          </a:xfrm>
          <a:prstGeom prst="blockArc">
            <a:avLst>
              <a:gd fmla="val 10800000" name="adj1"/>
              <a:gd fmla="val 0" name="adj2"/>
              <a:gd fmla="val 2500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6" name="Google Shape;116;p26"/>
          <p:cNvSpPr/>
          <p:nvPr/>
        </p:nvSpPr>
        <p:spPr>
          <a:xfrm flipH="1" rot="10800000">
            <a:off x="3243598" y="1932450"/>
            <a:ext cx="1409400" cy="1396500"/>
          </a:xfrm>
          <a:prstGeom prst="blockArc">
            <a:avLst>
              <a:gd fmla="val 10800000" name="adj1"/>
              <a:gd fmla="val 0" name="adj2"/>
              <a:gd fmla="val 25000" name="adj3"/>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7" name="Google Shape;117;p26"/>
          <p:cNvSpPr/>
          <p:nvPr/>
        </p:nvSpPr>
        <p:spPr>
          <a:xfrm>
            <a:off x="4294773" y="1932450"/>
            <a:ext cx="1409400" cy="1396500"/>
          </a:xfrm>
          <a:prstGeom prst="blockArc">
            <a:avLst>
              <a:gd fmla="val 10800000" name="adj1"/>
              <a:gd fmla="val 0" name="adj2"/>
              <a:gd fmla="val 2500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8" name="Google Shape;118;p26"/>
          <p:cNvSpPr/>
          <p:nvPr/>
        </p:nvSpPr>
        <p:spPr>
          <a:xfrm flipH="1" rot="10800000">
            <a:off x="5366673" y="1932450"/>
            <a:ext cx="1409400" cy="1396500"/>
          </a:xfrm>
          <a:prstGeom prst="blockArc">
            <a:avLst>
              <a:gd fmla="val 10800000" name="adj1"/>
              <a:gd fmla="val 0" name="adj2"/>
              <a:gd fmla="val 25000" name="adj3"/>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9" name="Google Shape;119;p26"/>
          <p:cNvSpPr/>
          <p:nvPr/>
        </p:nvSpPr>
        <p:spPr>
          <a:xfrm>
            <a:off x="6428998" y="1932450"/>
            <a:ext cx="1409400" cy="1396500"/>
          </a:xfrm>
          <a:prstGeom prst="blockArc">
            <a:avLst>
              <a:gd fmla="val 10800000" name="adj1"/>
              <a:gd fmla="val 0" name="adj2"/>
              <a:gd fmla="val 25000" name="adj3"/>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20" name="Google Shape;120;p26"/>
          <p:cNvSpPr/>
          <p:nvPr/>
        </p:nvSpPr>
        <p:spPr>
          <a:xfrm flipH="1" rot="10800000">
            <a:off x="7489748" y="1932450"/>
            <a:ext cx="1409400" cy="1396500"/>
          </a:xfrm>
          <a:prstGeom prst="blockArc">
            <a:avLst>
              <a:gd fmla="val 10800000" name="adj1"/>
              <a:gd fmla="val 0" name="adj2"/>
              <a:gd fmla="val 25000" name="adj3"/>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cxnSp>
        <p:nvCxnSpPr>
          <p:cNvPr id="121" name="Google Shape;121;p26"/>
          <p:cNvCxnSpPr/>
          <p:nvPr/>
        </p:nvCxnSpPr>
        <p:spPr>
          <a:xfrm rot="10800000">
            <a:off x="762900" y="1454550"/>
            <a:ext cx="0" cy="477900"/>
          </a:xfrm>
          <a:prstGeom prst="straightConnector1">
            <a:avLst/>
          </a:prstGeom>
          <a:noFill/>
          <a:ln cap="flat" cmpd="sng" w="38100">
            <a:solidFill>
              <a:srgbClr val="0000FF"/>
            </a:solidFill>
            <a:prstDash val="dot"/>
            <a:round/>
            <a:headEnd len="sm" w="sm" type="none"/>
            <a:tailEnd len="sm" w="sm" type="none"/>
          </a:ln>
        </p:spPr>
      </p:cxnSp>
      <p:sp>
        <p:nvSpPr>
          <p:cNvPr id="122" name="Google Shape;122;p26"/>
          <p:cNvSpPr txBox="1"/>
          <p:nvPr/>
        </p:nvSpPr>
        <p:spPr>
          <a:xfrm>
            <a:off x="258700" y="977855"/>
            <a:ext cx="1471500" cy="4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GenAI Intro</a:t>
            </a:r>
            <a:endParaRPr b="1" i="0" sz="1800" u="none" cap="none" strike="noStrike">
              <a:solidFill>
                <a:schemeClr val="dk2"/>
              </a:solidFill>
              <a:latin typeface="Proxima Nova"/>
              <a:ea typeface="Proxima Nova"/>
              <a:cs typeface="Proxima Nova"/>
              <a:sym typeface="Proxima Nova"/>
            </a:endParaRPr>
          </a:p>
        </p:txBody>
      </p:sp>
      <p:cxnSp>
        <p:nvCxnSpPr>
          <p:cNvPr id="123" name="Google Shape;123;p26"/>
          <p:cNvCxnSpPr/>
          <p:nvPr/>
        </p:nvCxnSpPr>
        <p:spPr>
          <a:xfrm rot="10800000">
            <a:off x="2906388" y="1454550"/>
            <a:ext cx="0" cy="477900"/>
          </a:xfrm>
          <a:prstGeom prst="straightConnector1">
            <a:avLst/>
          </a:prstGeom>
          <a:noFill/>
          <a:ln cap="flat" cmpd="sng" w="38100">
            <a:solidFill>
              <a:srgbClr val="0000FF"/>
            </a:solidFill>
            <a:prstDash val="dot"/>
            <a:round/>
            <a:headEnd len="sm" w="sm" type="none"/>
            <a:tailEnd len="sm" w="sm" type="none"/>
          </a:ln>
        </p:spPr>
      </p:cxnSp>
      <p:sp>
        <p:nvSpPr>
          <p:cNvPr id="124" name="Google Shape;124;p26"/>
          <p:cNvSpPr txBox="1"/>
          <p:nvPr/>
        </p:nvSpPr>
        <p:spPr>
          <a:xfrm>
            <a:off x="2374200" y="864150"/>
            <a:ext cx="2197800" cy="6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Prompt Engineering</a:t>
            </a:r>
            <a:endParaRPr b="1" i="0" sz="1800" u="none" cap="none" strike="noStrike">
              <a:solidFill>
                <a:schemeClr val="dk2"/>
              </a:solidFill>
              <a:latin typeface="Proxima Nova"/>
              <a:ea typeface="Proxima Nova"/>
              <a:cs typeface="Proxima Nova"/>
              <a:sym typeface="Proxima Nova"/>
            </a:endParaRPr>
          </a:p>
        </p:txBody>
      </p:sp>
      <p:cxnSp>
        <p:nvCxnSpPr>
          <p:cNvPr id="125" name="Google Shape;125;p26"/>
          <p:cNvCxnSpPr/>
          <p:nvPr/>
        </p:nvCxnSpPr>
        <p:spPr>
          <a:xfrm rot="10800000">
            <a:off x="1825225" y="3328950"/>
            <a:ext cx="0" cy="477900"/>
          </a:xfrm>
          <a:prstGeom prst="straightConnector1">
            <a:avLst/>
          </a:prstGeom>
          <a:noFill/>
          <a:ln cap="flat" cmpd="sng" w="38100">
            <a:solidFill>
              <a:srgbClr val="0000FF"/>
            </a:solidFill>
            <a:prstDash val="dot"/>
            <a:round/>
            <a:headEnd len="sm" w="sm" type="none"/>
            <a:tailEnd len="sm" w="sm" type="none"/>
          </a:ln>
        </p:spPr>
      </p:cxnSp>
      <p:sp>
        <p:nvSpPr>
          <p:cNvPr id="126" name="Google Shape;126;p26"/>
          <p:cNvSpPr txBox="1"/>
          <p:nvPr/>
        </p:nvSpPr>
        <p:spPr>
          <a:xfrm>
            <a:off x="1089475" y="3806847"/>
            <a:ext cx="1471500" cy="6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Foundation Models</a:t>
            </a:r>
            <a:endParaRPr b="1" i="0" sz="1800" u="none" cap="none" strike="noStrike">
              <a:solidFill>
                <a:schemeClr val="dk2"/>
              </a:solidFill>
              <a:latin typeface="Proxima Nova"/>
              <a:ea typeface="Proxima Nova"/>
              <a:cs typeface="Proxima Nova"/>
              <a:sym typeface="Proxima Nova"/>
            </a:endParaRPr>
          </a:p>
        </p:txBody>
      </p:sp>
      <p:cxnSp>
        <p:nvCxnSpPr>
          <p:cNvPr id="127" name="Google Shape;127;p26"/>
          <p:cNvCxnSpPr/>
          <p:nvPr/>
        </p:nvCxnSpPr>
        <p:spPr>
          <a:xfrm rot="10800000">
            <a:off x="3948300" y="3328950"/>
            <a:ext cx="0" cy="477900"/>
          </a:xfrm>
          <a:prstGeom prst="straightConnector1">
            <a:avLst/>
          </a:prstGeom>
          <a:noFill/>
          <a:ln cap="flat" cmpd="sng" w="38100">
            <a:solidFill>
              <a:srgbClr val="0000FF"/>
            </a:solidFill>
            <a:prstDash val="dot"/>
            <a:round/>
            <a:headEnd len="sm" w="sm" type="none"/>
            <a:tailEnd len="sm" w="sm" type="none"/>
          </a:ln>
        </p:spPr>
      </p:cxnSp>
      <p:sp>
        <p:nvSpPr>
          <p:cNvPr id="128" name="Google Shape;128;p26"/>
          <p:cNvSpPr txBox="1"/>
          <p:nvPr/>
        </p:nvSpPr>
        <p:spPr>
          <a:xfrm>
            <a:off x="3325725" y="3756450"/>
            <a:ext cx="1810500" cy="88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Vector Databases</a:t>
            </a:r>
            <a:endParaRPr b="1" i="0" sz="1800" u="none" cap="none" strike="noStrike">
              <a:solidFill>
                <a:schemeClr val="dk2"/>
              </a:solidFill>
              <a:latin typeface="Proxima Nova"/>
              <a:ea typeface="Proxima Nova"/>
              <a:cs typeface="Proxima Nova"/>
              <a:sym typeface="Proxima Nova"/>
            </a:endParaRPr>
          </a:p>
        </p:txBody>
      </p:sp>
      <p:cxnSp>
        <p:nvCxnSpPr>
          <p:cNvPr id="129" name="Google Shape;129;p26"/>
          <p:cNvCxnSpPr/>
          <p:nvPr/>
        </p:nvCxnSpPr>
        <p:spPr>
          <a:xfrm rot="10800000">
            <a:off x="4973888" y="1454550"/>
            <a:ext cx="0" cy="477900"/>
          </a:xfrm>
          <a:prstGeom prst="straightConnector1">
            <a:avLst/>
          </a:prstGeom>
          <a:noFill/>
          <a:ln cap="flat" cmpd="sng" w="38100">
            <a:solidFill>
              <a:srgbClr val="0000FF"/>
            </a:solidFill>
            <a:prstDash val="dot"/>
            <a:round/>
            <a:headEnd len="sm" w="sm" type="none"/>
            <a:tailEnd len="sm" w="sm" type="none"/>
          </a:ln>
        </p:spPr>
      </p:cxnSp>
      <p:sp>
        <p:nvSpPr>
          <p:cNvPr id="130" name="Google Shape;130;p26"/>
          <p:cNvSpPr txBox="1"/>
          <p:nvPr/>
        </p:nvSpPr>
        <p:spPr>
          <a:xfrm>
            <a:off x="4441700" y="864150"/>
            <a:ext cx="1868400" cy="6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Frameworks</a:t>
            </a:r>
            <a:endParaRPr b="1" i="0" sz="1800" u="none" cap="none" strike="noStrike">
              <a:solidFill>
                <a:schemeClr val="dk2"/>
              </a:solidFill>
              <a:latin typeface="Proxima Nova"/>
              <a:ea typeface="Proxima Nova"/>
              <a:cs typeface="Proxima Nova"/>
              <a:sym typeface="Proxima Nova"/>
            </a:endParaRPr>
          </a:p>
        </p:txBody>
      </p:sp>
      <p:cxnSp>
        <p:nvCxnSpPr>
          <p:cNvPr id="131" name="Google Shape;131;p26"/>
          <p:cNvCxnSpPr/>
          <p:nvPr/>
        </p:nvCxnSpPr>
        <p:spPr>
          <a:xfrm rot="10800000">
            <a:off x="6182713" y="3328950"/>
            <a:ext cx="0" cy="477900"/>
          </a:xfrm>
          <a:prstGeom prst="straightConnector1">
            <a:avLst/>
          </a:prstGeom>
          <a:noFill/>
          <a:ln cap="flat" cmpd="sng" w="38100">
            <a:solidFill>
              <a:srgbClr val="0000FF"/>
            </a:solidFill>
            <a:prstDash val="dot"/>
            <a:round/>
            <a:headEnd len="sm" w="sm" type="none"/>
            <a:tailEnd len="sm" w="sm" type="none"/>
          </a:ln>
        </p:spPr>
      </p:cxnSp>
      <p:sp>
        <p:nvSpPr>
          <p:cNvPr id="132" name="Google Shape;132;p26"/>
          <p:cNvSpPr txBox="1"/>
          <p:nvPr/>
        </p:nvSpPr>
        <p:spPr>
          <a:xfrm>
            <a:off x="5291950" y="3756450"/>
            <a:ext cx="1898700" cy="90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Model Compression &amp;</a:t>
            </a:r>
            <a:endParaRPr b="1"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Fine-tuning</a:t>
            </a:r>
            <a:endParaRPr b="1" i="0" sz="1800" u="none" cap="none" strike="noStrike">
              <a:solidFill>
                <a:schemeClr val="dk2"/>
              </a:solidFill>
              <a:latin typeface="Proxima Nova"/>
              <a:ea typeface="Proxima Nova"/>
              <a:cs typeface="Proxima Nova"/>
              <a:sym typeface="Proxima Nova"/>
            </a:endParaRPr>
          </a:p>
        </p:txBody>
      </p:sp>
      <p:cxnSp>
        <p:nvCxnSpPr>
          <p:cNvPr id="133" name="Google Shape;133;p26"/>
          <p:cNvCxnSpPr/>
          <p:nvPr/>
        </p:nvCxnSpPr>
        <p:spPr>
          <a:xfrm rot="10800000">
            <a:off x="7100388" y="1455725"/>
            <a:ext cx="0" cy="477900"/>
          </a:xfrm>
          <a:prstGeom prst="straightConnector1">
            <a:avLst/>
          </a:prstGeom>
          <a:noFill/>
          <a:ln cap="flat" cmpd="sng" w="38100">
            <a:solidFill>
              <a:srgbClr val="0000FF"/>
            </a:solidFill>
            <a:prstDash val="dot"/>
            <a:round/>
            <a:headEnd len="sm" w="sm" type="none"/>
            <a:tailEnd len="sm" w="sm" type="none"/>
          </a:ln>
        </p:spPr>
      </p:cxnSp>
      <p:sp>
        <p:nvSpPr>
          <p:cNvPr id="134" name="Google Shape;134;p26"/>
          <p:cNvSpPr txBox="1"/>
          <p:nvPr/>
        </p:nvSpPr>
        <p:spPr>
          <a:xfrm>
            <a:off x="6568200" y="300825"/>
            <a:ext cx="2197800" cy="112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GenAI Apps Architectures</a:t>
            </a:r>
            <a:endParaRPr b="1"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 (IR &amp; RAG)</a:t>
            </a:r>
            <a:endParaRPr b="1" i="0" sz="1800" u="none" cap="none" strike="noStrike">
              <a:solidFill>
                <a:schemeClr val="dk2"/>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111111"/>
              </a:solidFill>
              <a:latin typeface="Proxima Nova"/>
              <a:ea typeface="Proxima Nova"/>
              <a:cs typeface="Proxima Nova"/>
              <a:sym typeface="Proxima Nova"/>
            </a:endParaRPr>
          </a:p>
        </p:txBody>
      </p:sp>
      <p:sp>
        <p:nvSpPr>
          <p:cNvPr id="135" name="Google Shape;135;p26"/>
          <p:cNvSpPr txBox="1"/>
          <p:nvPr>
            <p:ph type="title"/>
          </p:nvPr>
        </p:nvSpPr>
        <p:spPr>
          <a:xfrm>
            <a:off x="311700" y="64025"/>
            <a:ext cx="4374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Generative AI Journey</a:t>
            </a:r>
            <a:endParaRPr/>
          </a:p>
        </p:txBody>
      </p:sp>
      <p:cxnSp>
        <p:nvCxnSpPr>
          <p:cNvPr id="136" name="Google Shape;136;p26"/>
          <p:cNvCxnSpPr/>
          <p:nvPr/>
        </p:nvCxnSpPr>
        <p:spPr>
          <a:xfrm flipH="1" rot="10800000">
            <a:off x="649800" y="636725"/>
            <a:ext cx="3370800" cy="30600"/>
          </a:xfrm>
          <a:prstGeom prst="straightConnector1">
            <a:avLst/>
          </a:prstGeom>
          <a:noFill/>
          <a:ln cap="flat" cmpd="sng" w="38100">
            <a:solidFill>
              <a:srgbClr val="93C47D"/>
            </a:solidFill>
            <a:prstDash val="solid"/>
            <a:round/>
            <a:headEnd len="sm" w="sm" type="none"/>
            <a:tailEnd len="sm" w="sm" type="none"/>
          </a:ln>
        </p:spPr>
      </p:cxnSp>
      <p:cxnSp>
        <p:nvCxnSpPr>
          <p:cNvPr id="137" name="Google Shape;137;p26"/>
          <p:cNvCxnSpPr/>
          <p:nvPr/>
        </p:nvCxnSpPr>
        <p:spPr>
          <a:xfrm rot="10800000">
            <a:off x="8240113" y="3328950"/>
            <a:ext cx="0" cy="477900"/>
          </a:xfrm>
          <a:prstGeom prst="straightConnector1">
            <a:avLst/>
          </a:prstGeom>
          <a:noFill/>
          <a:ln cap="flat" cmpd="sng" w="38100">
            <a:solidFill>
              <a:srgbClr val="0000FF"/>
            </a:solidFill>
            <a:prstDash val="dot"/>
            <a:round/>
            <a:headEnd len="sm" w="sm" type="none"/>
            <a:tailEnd len="sm" w="sm" type="none"/>
          </a:ln>
        </p:spPr>
      </p:cxnSp>
      <p:sp>
        <p:nvSpPr>
          <p:cNvPr id="138" name="Google Shape;138;p26"/>
          <p:cNvSpPr txBox="1"/>
          <p:nvPr/>
        </p:nvSpPr>
        <p:spPr>
          <a:xfrm>
            <a:off x="7145350" y="3776175"/>
            <a:ext cx="2037900" cy="64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Applications/APIs/Agents</a:t>
            </a:r>
            <a:endParaRPr b="1" i="0" sz="1800" u="none" cap="none" strike="noStrike">
              <a:solidFill>
                <a:schemeClr val="dk2"/>
              </a:solidFill>
              <a:latin typeface="Proxima Nova"/>
              <a:ea typeface="Proxima Nova"/>
              <a:cs typeface="Proxima Nova"/>
              <a:sym typeface="Proxima Nova"/>
            </a:endParaRPr>
          </a:p>
        </p:txBody>
      </p:sp>
      <p:cxnSp>
        <p:nvCxnSpPr>
          <p:cNvPr id="139" name="Google Shape;139;p26"/>
          <p:cNvCxnSpPr/>
          <p:nvPr/>
        </p:nvCxnSpPr>
        <p:spPr>
          <a:xfrm>
            <a:off x="58188" y="2627700"/>
            <a:ext cx="8988000" cy="9000"/>
          </a:xfrm>
          <a:prstGeom prst="straightConnector1">
            <a:avLst/>
          </a:prstGeom>
          <a:noFill/>
          <a:ln cap="flat" cmpd="sng" w="114300">
            <a:solidFill>
              <a:srgbClr val="38761D"/>
            </a:solidFill>
            <a:prstDash val="solid"/>
            <a:round/>
            <a:headEnd len="sm" w="sm" type="none"/>
            <a:tailEnd len="med" w="med" type="stealth"/>
          </a:ln>
        </p:spPr>
      </p:cxnSp>
      <p:sp>
        <p:nvSpPr>
          <p:cNvPr id="140" name="Google Shape;140;p26"/>
          <p:cNvSpPr txBox="1"/>
          <p:nvPr/>
        </p:nvSpPr>
        <p:spPr>
          <a:xfrm>
            <a:off x="549150" y="2246875"/>
            <a:ext cx="427500" cy="4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Proxima Nova"/>
                <a:ea typeface="Proxima Nova"/>
                <a:cs typeface="Proxima Nova"/>
                <a:sym typeface="Proxima Nova"/>
              </a:rPr>
              <a:t>01</a:t>
            </a:r>
            <a:endParaRPr b="1" i="0" sz="1800" u="none" cap="none" strike="noStrike">
              <a:solidFill>
                <a:schemeClr val="dk1"/>
              </a:solidFill>
              <a:latin typeface="Proxima Nova"/>
              <a:ea typeface="Proxima Nova"/>
              <a:cs typeface="Proxima Nova"/>
              <a:sym typeface="Proxima Nova"/>
            </a:endParaRPr>
          </a:p>
        </p:txBody>
      </p:sp>
      <p:sp>
        <p:nvSpPr>
          <p:cNvPr id="141" name="Google Shape;141;p26"/>
          <p:cNvSpPr txBox="1"/>
          <p:nvPr/>
        </p:nvSpPr>
        <p:spPr>
          <a:xfrm>
            <a:off x="1611075" y="2551500"/>
            <a:ext cx="546300" cy="4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Proxima Nova"/>
                <a:ea typeface="Proxima Nova"/>
                <a:cs typeface="Proxima Nova"/>
                <a:sym typeface="Proxima Nova"/>
              </a:rPr>
              <a:t>02</a:t>
            </a:r>
            <a:endParaRPr b="1" i="0" sz="1800" u="none" cap="none" strike="noStrike">
              <a:solidFill>
                <a:schemeClr val="dk1"/>
              </a:solidFill>
              <a:latin typeface="Proxima Nova"/>
              <a:ea typeface="Proxima Nova"/>
              <a:cs typeface="Proxima Nova"/>
              <a:sym typeface="Proxima Nova"/>
            </a:endParaRPr>
          </a:p>
        </p:txBody>
      </p:sp>
      <p:sp>
        <p:nvSpPr>
          <p:cNvPr id="142" name="Google Shape;142;p26"/>
          <p:cNvSpPr txBox="1"/>
          <p:nvPr/>
        </p:nvSpPr>
        <p:spPr>
          <a:xfrm>
            <a:off x="2613613" y="2158350"/>
            <a:ext cx="546300" cy="4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Proxima Nova"/>
                <a:ea typeface="Proxima Nova"/>
                <a:cs typeface="Proxima Nova"/>
                <a:sym typeface="Proxima Nova"/>
              </a:rPr>
              <a:t>03</a:t>
            </a:r>
            <a:endParaRPr b="1" i="0" sz="1800" u="none" cap="none" strike="noStrike">
              <a:solidFill>
                <a:schemeClr val="dk1"/>
              </a:solidFill>
              <a:latin typeface="Proxima Nova"/>
              <a:ea typeface="Proxima Nova"/>
              <a:cs typeface="Proxima Nova"/>
              <a:sym typeface="Proxima Nova"/>
            </a:endParaRPr>
          </a:p>
        </p:txBody>
      </p:sp>
      <p:sp>
        <p:nvSpPr>
          <p:cNvPr id="143" name="Google Shape;143;p26"/>
          <p:cNvSpPr txBox="1"/>
          <p:nvPr/>
        </p:nvSpPr>
        <p:spPr>
          <a:xfrm>
            <a:off x="3669963" y="2551500"/>
            <a:ext cx="546300" cy="4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Proxima Nova"/>
                <a:ea typeface="Proxima Nova"/>
                <a:cs typeface="Proxima Nova"/>
                <a:sym typeface="Proxima Nova"/>
              </a:rPr>
              <a:t>04</a:t>
            </a:r>
            <a:endParaRPr b="1" i="0" sz="1800" u="none" cap="none" strike="noStrike">
              <a:solidFill>
                <a:schemeClr val="dk1"/>
              </a:solidFill>
              <a:latin typeface="Proxima Nova"/>
              <a:ea typeface="Proxima Nova"/>
              <a:cs typeface="Proxima Nova"/>
              <a:sym typeface="Proxima Nova"/>
            </a:endParaRPr>
          </a:p>
        </p:txBody>
      </p:sp>
      <p:sp>
        <p:nvSpPr>
          <p:cNvPr id="144" name="Google Shape;144;p26"/>
          <p:cNvSpPr txBox="1"/>
          <p:nvPr/>
        </p:nvSpPr>
        <p:spPr>
          <a:xfrm>
            <a:off x="4736688" y="2223300"/>
            <a:ext cx="546300" cy="4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Proxima Nova"/>
                <a:ea typeface="Proxima Nova"/>
                <a:cs typeface="Proxima Nova"/>
                <a:sym typeface="Proxima Nova"/>
              </a:rPr>
              <a:t>05</a:t>
            </a:r>
            <a:endParaRPr b="1" i="0" sz="1800" u="none" cap="none" strike="noStrike">
              <a:solidFill>
                <a:schemeClr val="dk1"/>
              </a:solidFill>
              <a:latin typeface="Proxima Nova"/>
              <a:ea typeface="Proxima Nova"/>
              <a:cs typeface="Proxima Nova"/>
              <a:sym typeface="Proxima Nova"/>
            </a:endParaRPr>
          </a:p>
        </p:txBody>
      </p:sp>
      <p:sp>
        <p:nvSpPr>
          <p:cNvPr id="145" name="Google Shape;145;p26"/>
          <p:cNvSpPr txBox="1"/>
          <p:nvPr/>
        </p:nvSpPr>
        <p:spPr>
          <a:xfrm>
            <a:off x="5793438" y="2551500"/>
            <a:ext cx="546300" cy="4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Proxima Nova"/>
                <a:ea typeface="Proxima Nova"/>
                <a:cs typeface="Proxima Nova"/>
                <a:sym typeface="Proxima Nova"/>
              </a:rPr>
              <a:t>06</a:t>
            </a:r>
            <a:endParaRPr b="1" i="0" sz="1800" u="none" cap="none" strike="noStrike">
              <a:solidFill>
                <a:schemeClr val="dk1"/>
              </a:solidFill>
              <a:latin typeface="Proxima Nova"/>
              <a:ea typeface="Proxima Nova"/>
              <a:cs typeface="Proxima Nova"/>
              <a:sym typeface="Proxima Nova"/>
            </a:endParaRPr>
          </a:p>
        </p:txBody>
      </p:sp>
      <p:sp>
        <p:nvSpPr>
          <p:cNvPr id="146" name="Google Shape;146;p26"/>
          <p:cNvSpPr txBox="1"/>
          <p:nvPr/>
        </p:nvSpPr>
        <p:spPr>
          <a:xfrm>
            <a:off x="6859750" y="2223300"/>
            <a:ext cx="546300" cy="4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Proxima Nova"/>
                <a:ea typeface="Proxima Nova"/>
                <a:cs typeface="Proxima Nova"/>
                <a:sym typeface="Proxima Nova"/>
              </a:rPr>
              <a:t>07</a:t>
            </a:r>
            <a:endParaRPr b="1" i="0" sz="1800" u="none" cap="none" strike="noStrike">
              <a:solidFill>
                <a:schemeClr val="dk1"/>
              </a:solidFill>
              <a:latin typeface="Proxima Nova"/>
              <a:ea typeface="Proxima Nova"/>
              <a:cs typeface="Proxima Nova"/>
              <a:sym typeface="Proxima Nova"/>
            </a:endParaRPr>
          </a:p>
        </p:txBody>
      </p:sp>
      <p:sp>
        <p:nvSpPr>
          <p:cNvPr id="147" name="Google Shape;147;p26"/>
          <p:cNvSpPr txBox="1"/>
          <p:nvPr/>
        </p:nvSpPr>
        <p:spPr>
          <a:xfrm>
            <a:off x="7927650" y="2551500"/>
            <a:ext cx="546300" cy="4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Proxima Nova"/>
                <a:ea typeface="Proxima Nova"/>
                <a:cs typeface="Proxima Nova"/>
                <a:sym typeface="Proxima Nova"/>
              </a:rPr>
              <a:t>08</a:t>
            </a:r>
            <a:endParaRPr b="1" i="0" sz="1800" u="none" cap="none" strike="noStrike">
              <a:solidFill>
                <a:schemeClr val="dk1"/>
              </a:solidFill>
              <a:latin typeface="Proxima Nova"/>
              <a:ea typeface="Proxima Nova"/>
              <a:cs typeface="Proxima Nova"/>
              <a:sym typeface="Proxima Nova"/>
            </a:endParaRPr>
          </a:p>
        </p:txBody>
      </p:sp>
      <p:sp>
        <p:nvSpPr>
          <p:cNvPr id="148" name="Google Shape;148;p26"/>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149" name="Google Shape;1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GenAI: App development</a:t>
            </a:r>
            <a:endParaRPr/>
          </a:p>
        </p:txBody>
      </p:sp>
      <p:sp>
        <p:nvSpPr>
          <p:cNvPr id="530" name="Google Shape;530;p44"/>
          <p:cNvSpPr txBox="1"/>
          <p:nvPr/>
        </p:nvSpPr>
        <p:spPr>
          <a:xfrm>
            <a:off x="319800" y="1521375"/>
            <a:ext cx="1856400" cy="48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2"/>
                </a:solidFill>
                <a:latin typeface="Proxima Nova"/>
                <a:ea typeface="Proxima Nova"/>
                <a:cs typeface="Proxima Nova"/>
                <a:sym typeface="Proxima Nova"/>
              </a:rPr>
              <a:t>Predictive</a:t>
            </a:r>
            <a:r>
              <a:rPr b="1" i="0" lang="en" sz="1800" u="none" cap="none" strike="noStrike">
                <a:solidFill>
                  <a:schemeClr val="dk2"/>
                </a:solidFill>
                <a:latin typeface="Proxima Nova"/>
                <a:ea typeface="Proxima Nova"/>
                <a:cs typeface="Proxima Nova"/>
                <a:sym typeface="Proxima Nova"/>
              </a:rPr>
              <a:t> AI</a:t>
            </a:r>
            <a:endParaRPr b="1" i="0" sz="1800" u="none" cap="none" strike="noStrike">
              <a:solidFill>
                <a:schemeClr val="dk2"/>
              </a:solidFill>
              <a:latin typeface="Proxima Nova"/>
              <a:ea typeface="Proxima Nova"/>
              <a:cs typeface="Proxima Nova"/>
              <a:sym typeface="Proxima Nova"/>
            </a:endParaRPr>
          </a:p>
        </p:txBody>
      </p:sp>
      <p:sp>
        <p:nvSpPr>
          <p:cNvPr id="531" name="Google Shape;531;p44"/>
          <p:cNvSpPr/>
          <p:nvPr/>
        </p:nvSpPr>
        <p:spPr>
          <a:xfrm rot="-5400000">
            <a:off x="2431213" y="1195213"/>
            <a:ext cx="715225" cy="1225000"/>
          </a:xfrm>
          <a:prstGeom prst="flowChartOffpageConnector">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32" name="Google Shape;532;p44"/>
          <p:cNvSpPr/>
          <p:nvPr/>
        </p:nvSpPr>
        <p:spPr>
          <a:xfrm rot="-5400000">
            <a:off x="4071125" y="1195213"/>
            <a:ext cx="715225" cy="1225000"/>
          </a:xfrm>
          <a:prstGeom prst="flowChartOffpageConnector">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33" name="Google Shape;533;p44"/>
          <p:cNvSpPr/>
          <p:nvPr/>
        </p:nvSpPr>
        <p:spPr>
          <a:xfrm rot="-5400000">
            <a:off x="5711038" y="1187713"/>
            <a:ext cx="715225" cy="1225000"/>
          </a:xfrm>
          <a:prstGeom prst="flowChartOffpageConnector">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34" name="Google Shape;534;p44"/>
          <p:cNvSpPr/>
          <p:nvPr/>
        </p:nvSpPr>
        <p:spPr>
          <a:xfrm rot="-5400000">
            <a:off x="7255263" y="1225863"/>
            <a:ext cx="715225" cy="1225000"/>
          </a:xfrm>
          <a:prstGeom prst="flowChartOffpageConnector">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35" name="Google Shape;535;p44"/>
          <p:cNvSpPr txBox="1"/>
          <p:nvPr/>
        </p:nvSpPr>
        <p:spPr>
          <a:xfrm>
            <a:off x="2294275" y="1488275"/>
            <a:ext cx="989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Input Text labeling</a:t>
            </a:r>
            <a:endParaRPr b="1" i="0" sz="1100" u="none" cap="none" strike="noStrike">
              <a:solidFill>
                <a:schemeClr val="dk2"/>
              </a:solidFill>
              <a:latin typeface="Proxima Nova"/>
              <a:ea typeface="Proxima Nova"/>
              <a:cs typeface="Proxima Nova"/>
              <a:sym typeface="Proxima Nova"/>
            </a:endParaRPr>
          </a:p>
        </p:txBody>
      </p:sp>
      <p:sp>
        <p:nvSpPr>
          <p:cNvPr id="536" name="Google Shape;536;p44"/>
          <p:cNvSpPr txBox="1"/>
          <p:nvPr/>
        </p:nvSpPr>
        <p:spPr>
          <a:xfrm>
            <a:off x="3875226" y="1521375"/>
            <a:ext cx="10779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Train a Model</a:t>
            </a:r>
            <a:endParaRPr b="1" i="0" sz="1100" u="none" cap="none" strike="noStrike">
              <a:solidFill>
                <a:schemeClr val="dk2"/>
              </a:solidFill>
              <a:latin typeface="Proxima Nova"/>
              <a:ea typeface="Proxima Nova"/>
              <a:cs typeface="Proxima Nova"/>
              <a:sym typeface="Proxima Nova"/>
            </a:endParaRPr>
          </a:p>
        </p:txBody>
      </p:sp>
      <p:sp>
        <p:nvSpPr>
          <p:cNvPr id="537" name="Google Shape;537;p44"/>
          <p:cNvSpPr txBox="1"/>
          <p:nvPr/>
        </p:nvSpPr>
        <p:spPr>
          <a:xfrm>
            <a:off x="5482200" y="1498550"/>
            <a:ext cx="11988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Deploy a Model</a:t>
            </a:r>
            <a:endParaRPr b="1" i="0" sz="1100" u="none" cap="none" strike="noStrike">
              <a:solidFill>
                <a:schemeClr val="dk2"/>
              </a:solidFill>
              <a:latin typeface="Proxima Nova"/>
              <a:ea typeface="Proxima Nova"/>
              <a:cs typeface="Proxima Nova"/>
              <a:sym typeface="Proxima Nova"/>
            </a:endParaRPr>
          </a:p>
        </p:txBody>
      </p:sp>
      <p:sp>
        <p:nvSpPr>
          <p:cNvPr id="538" name="Google Shape;538;p44"/>
          <p:cNvSpPr txBox="1"/>
          <p:nvPr/>
        </p:nvSpPr>
        <p:spPr>
          <a:xfrm>
            <a:off x="7058025" y="1521375"/>
            <a:ext cx="989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Get Predictions</a:t>
            </a:r>
            <a:endParaRPr b="1" i="0" sz="1100" u="none" cap="none" strike="noStrike">
              <a:solidFill>
                <a:schemeClr val="dk2"/>
              </a:solidFill>
              <a:latin typeface="Proxima Nova"/>
              <a:ea typeface="Proxima Nova"/>
              <a:cs typeface="Proxima Nova"/>
              <a:sym typeface="Proxima Nova"/>
            </a:endParaRPr>
          </a:p>
        </p:txBody>
      </p:sp>
      <p:sp>
        <p:nvSpPr>
          <p:cNvPr id="539" name="Google Shape;539;p44"/>
          <p:cNvSpPr/>
          <p:nvPr/>
        </p:nvSpPr>
        <p:spPr>
          <a:xfrm rot="-5400000">
            <a:off x="2431213" y="2947813"/>
            <a:ext cx="715225" cy="1225000"/>
          </a:xfrm>
          <a:prstGeom prst="flowChartOffpageConnector">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40" name="Google Shape;540;p44"/>
          <p:cNvSpPr/>
          <p:nvPr/>
        </p:nvSpPr>
        <p:spPr>
          <a:xfrm rot="-5400000">
            <a:off x="4131063" y="2978463"/>
            <a:ext cx="715225" cy="1225000"/>
          </a:xfrm>
          <a:prstGeom prst="flowChartOffpageConnector">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41" name="Google Shape;541;p44"/>
          <p:cNvSpPr txBox="1"/>
          <p:nvPr/>
        </p:nvSpPr>
        <p:spPr>
          <a:xfrm>
            <a:off x="2294275" y="3240875"/>
            <a:ext cx="989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User Input</a:t>
            </a:r>
            <a:endParaRPr b="1" i="0" sz="11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(Prompt)</a:t>
            </a:r>
            <a:endParaRPr b="1" i="0" sz="1100" u="none" cap="none" strike="noStrike">
              <a:solidFill>
                <a:schemeClr val="dk2"/>
              </a:solidFill>
              <a:latin typeface="Proxima Nova"/>
              <a:ea typeface="Proxima Nova"/>
              <a:cs typeface="Proxima Nova"/>
              <a:sym typeface="Proxima Nova"/>
            </a:endParaRPr>
          </a:p>
        </p:txBody>
      </p:sp>
      <p:sp>
        <p:nvSpPr>
          <p:cNvPr id="542" name="Google Shape;542;p44"/>
          <p:cNvSpPr txBox="1"/>
          <p:nvPr/>
        </p:nvSpPr>
        <p:spPr>
          <a:xfrm>
            <a:off x="3934200" y="3240876"/>
            <a:ext cx="989100" cy="63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Deploy/Select a Model</a:t>
            </a:r>
            <a:endParaRPr b="1" i="0" sz="11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2"/>
              </a:solidFill>
              <a:latin typeface="Proxima Nova"/>
              <a:ea typeface="Proxima Nova"/>
              <a:cs typeface="Proxima Nova"/>
              <a:sym typeface="Proxima Nova"/>
            </a:endParaRPr>
          </a:p>
        </p:txBody>
      </p:sp>
      <p:sp>
        <p:nvSpPr>
          <p:cNvPr id="543" name="Google Shape;543;p44"/>
          <p:cNvSpPr txBox="1"/>
          <p:nvPr/>
        </p:nvSpPr>
        <p:spPr>
          <a:xfrm>
            <a:off x="311700" y="3316700"/>
            <a:ext cx="1765800" cy="48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Proxima Nova"/>
                <a:ea typeface="Proxima Nova"/>
                <a:cs typeface="Proxima Nova"/>
                <a:sym typeface="Proxima Nova"/>
              </a:rPr>
              <a:t>Generative AI</a:t>
            </a:r>
            <a:endParaRPr b="1" i="0" sz="1800" u="none" cap="none" strike="noStrike">
              <a:solidFill>
                <a:schemeClr val="dk2"/>
              </a:solidFill>
              <a:latin typeface="Proxima Nova"/>
              <a:ea typeface="Proxima Nova"/>
              <a:cs typeface="Proxima Nova"/>
              <a:sym typeface="Proxima Nova"/>
            </a:endParaRPr>
          </a:p>
        </p:txBody>
      </p:sp>
      <p:sp>
        <p:nvSpPr>
          <p:cNvPr id="544" name="Google Shape;544;p44"/>
          <p:cNvSpPr/>
          <p:nvPr/>
        </p:nvSpPr>
        <p:spPr>
          <a:xfrm rot="-5400000">
            <a:off x="4419075" y="176875"/>
            <a:ext cx="139200" cy="4494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45" name="Google Shape;545;p44"/>
          <p:cNvSpPr txBox="1"/>
          <p:nvPr/>
        </p:nvSpPr>
        <p:spPr>
          <a:xfrm>
            <a:off x="3632625" y="2571330"/>
            <a:ext cx="17121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3 to 6 months</a:t>
            </a:r>
            <a:endParaRPr b="0" i="0" sz="1800" u="none" cap="none" strike="noStrike">
              <a:solidFill>
                <a:schemeClr val="dk2"/>
              </a:solidFill>
              <a:latin typeface="Proxima Nova"/>
              <a:ea typeface="Proxima Nova"/>
              <a:cs typeface="Proxima Nova"/>
              <a:sym typeface="Proxima Nova"/>
            </a:endParaRPr>
          </a:p>
        </p:txBody>
      </p:sp>
      <p:sp>
        <p:nvSpPr>
          <p:cNvPr id="546" name="Google Shape;546;p44"/>
          <p:cNvSpPr/>
          <p:nvPr/>
        </p:nvSpPr>
        <p:spPr>
          <a:xfrm rot="-5400000">
            <a:off x="3544025" y="2697373"/>
            <a:ext cx="139200" cy="2855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47" name="Google Shape;547;p44"/>
          <p:cNvSpPr txBox="1"/>
          <p:nvPr/>
        </p:nvSpPr>
        <p:spPr>
          <a:xfrm>
            <a:off x="3056633" y="4171529"/>
            <a:ext cx="1087800" cy="3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sp>
        <p:nvSpPr>
          <p:cNvPr id="548" name="Google Shape;548;p44"/>
          <p:cNvSpPr/>
          <p:nvPr/>
        </p:nvSpPr>
        <p:spPr>
          <a:xfrm rot="-5400000">
            <a:off x="5731263" y="2978463"/>
            <a:ext cx="715225" cy="1225000"/>
          </a:xfrm>
          <a:prstGeom prst="flowChartOffpageConnector">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49" name="Google Shape;549;p44"/>
          <p:cNvSpPr txBox="1"/>
          <p:nvPr/>
        </p:nvSpPr>
        <p:spPr>
          <a:xfrm>
            <a:off x="5534025" y="3273975"/>
            <a:ext cx="9891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chemeClr val="dk2"/>
                </a:solidFill>
                <a:latin typeface="Proxima Nova"/>
                <a:ea typeface="Proxima Nova"/>
                <a:cs typeface="Proxima Nova"/>
                <a:sym typeface="Proxima Nova"/>
              </a:rPr>
              <a:t>Get Predictions</a:t>
            </a:r>
            <a:endParaRPr b="1" i="0" sz="1100" u="none" cap="none" strike="noStrike">
              <a:solidFill>
                <a:schemeClr val="dk2"/>
              </a:solidFill>
              <a:latin typeface="Proxima Nova"/>
              <a:ea typeface="Proxima Nova"/>
              <a:cs typeface="Proxima Nova"/>
              <a:sym typeface="Proxima Nova"/>
            </a:endParaRPr>
          </a:p>
        </p:txBody>
      </p:sp>
      <p:sp>
        <p:nvSpPr>
          <p:cNvPr id="550" name="Google Shape;550;p44"/>
          <p:cNvSpPr txBox="1"/>
          <p:nvPr/>
        </p:nvSpPr>
        <p:spPr>
          <a:xfrm>
            <a:off x="2967750" y="4184575"/>
            <a:ext cx="2061900" cy="44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Hours to days</a:t>
            </a:r>
            <a:endParaRPr b="0" i="0" sz="1800" u="none" cap="none" strike="noStrike">
              <a:solidFill>
                <a:schemeClr val="dk2"/>
              </a:solidFill>
              <a:latin typeface="Proxima Nova"/>
              <a:ea typeface="Proxima Nova"/>
              <a:cs typeface="Proxima Nova"/>
              <a:sym typeface="Proxima Nova"/>
            </a:endParaRPr>
          </a:p>
        </p:txBody>
      </p:sp>
      <p:sp>
        <p:nvSpPr>
          <p:cNvPr id="551" name="Google Shape;551;p44"/>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552" name="Google Shape;55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553" name="Google Shape;553;p44"/>
          <p:cNvSpPr txBox="1"/>
          <p:nvPr/>
        </p:nvSpPr>
        <p:spPr>
          <a:xfrm>
            <a:off x="123825" y="4055475"/>
            <a:ext cx="7449600" cy="151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sp>
        <p:nvSpPr>
          <p:cNvPr id="554" name="Google Shape;554;p44"/>
          <p:cNvSpPr/>
          <p:nvPr/>
        </p:nvSpPr>
        <p:spPr>
          <a:xfrm>
            <a:off x="7254450" y="3286475"/>
            <a:ext cx="1329600" cy="487200"/>
          </a:xfrm>
          <a:prstGeom prst="lef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Focus</a:t>
            </a:r>
            <a:endParaRPr b="0" i="0" sz="1400" u="none" cap="none" strike="noStrike">
              <a:solidFill>
                <a:srgbClr val="000000"/>
              </a:solidFill>
              <a:latin typeface="Proxima Nova"/>
              <a:ea typeface="Proxima Nova"/>
              <a:cs typeface="Proxima Nova"/>
              <a:sym typeface="Proxima Nova"/>
            </a:endParaRPr>
          </a:p>
        </p:txBody>
      </p:sp>
      <p:sp>
        <p:nvSpPr>
          <p:cNvPr id="555" name="Google Shape;555;p44"/>
          <p:cNvSpPr txBox="1"/>
          <p:nvPr/>
        </p:nvSpPr>
        <p:spPr>
          <a:xfrm>
            <a:off x="311700" y="3097400"/>
            <a:ext cx="6885900" cy="1197000"/>
          </a:xfrm>
          <a:prstGeom prst="rect">
            <a:avLst/>
          </a:prstGeom>
          <a:noFill/>
          <a:ln cap="flat" cmpd="sng" w="9525">
            <a:solidFill>
              <a:schemeClr val="dk1"/>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sp>
        <p:nvSpPr>
          <p:cNvPr id="556" name="Google Shape;556;p44"/>
          <p:cNvSpPr txBox="1"/>
          <p:nvPr/>
        </p:nvSpPr>
        <p:spPr>
          <a:xfrm>
            <a:off x="319800" y="1201013"/>
            <a:ext cx="8039100" cy="1274700"/>
          </a:xfrm>
          <a:prstGeom prst="rect">
            <a:avLst/>
          </a:prstGeom>
          <a:noFill/>
          <a:ln cap="flat" cmpd="sng" w="9525">
            <a:solidFill>
              <a:srgbClr val="674EA7"/>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pic>
        <p:nvPicPr>
          <p:cNvPr id="557" name="Google Shape;557;p44"/>
          <p:cNvPicPr preferRelativeResize="0"/>
          <p:nvPr/>
        </p:nvPicPr>
        <p:blipFill rotWithShape="1">
          <a:blip r:embed="rId3">
            <a:alphaModFix/>
          </a:blip>
          <a:srcRect b="0" l="0" r="0" t="0"/>
          <a:stretch/>
        </p:blipFill>
        <p:spPr>
          <a:xfrm>
            <a:off x="4020100" y="1838025"/>
            <a:ext cx="551900" cy="327300"/>
          </a:xfrm>
          <a:prstGeom prst="rect">
            <a:avLst/>
          </a:prstGeom>
          <a:noFill/>
          <a:ln>
            <a:noFill/>
          </a:ln>
        </p:spPr>
      </p:pic>
      <p:pic>
        <p:nvPicPr>
          <p:cNvPr id="558" name="Google Shape;558;p44"/>
          <p:cNvPicPr preferRelativeResize="0"/>
          <p:nvPr/>
        </p:nvPicPr>
        <p:blipFill rotWithShape="1">
          <a:blip r:embed="rId4">
            <a:alphaModFix/>
          </a:blip>
          <a:srcRect b="0" l="0" r="0" t="0"/>
          <a:stretch/>
        </p:blipFill>
        <p:spPr>
          <a:xfrm>
            <a:off x="4289225" y="3653813"/>
            <a:ext cx="299250" cy="279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pic>
        <p:nvPicPr>
          <p:cNvPr id="563" name="Google Shape;563;p45"/>
          <p:cNvPicPr preferRelativeResize="0"/>
          <p:nvPr/>
        </p:nvPicPr>
        <p:blipFill rotWithShape="1">
          <a:blip r:embed="rId3">
            <a:alphaModFix/>
          </a:blip>
          <a:srcRect b="0" l="0" r="0" t="0"/>
          <a:stretch/>
        </p:blipFill>
        <p:spPr>
          <a:xfrm>
            <a:off x="5250025" y="2487975"/>
            <a:ext cx="3893973" cy="2655326"/>
          </a:xfrm>
          <a:prstGeom prst="rect">
            <a:avLst/>
          </a:prstGeom>
          <a:noFill/>
          <a:ln cap="flat" cmpd="sng" w="9525">
            <a:solidFill>
              <a:srgbClr val="93C47D"/>
            </a:solidFill>
            <a:prstDash val="solid"/>
            <a:round/>
            <a:headEnd len="sm" w="sm" type="none"/>
            <a:tailEnd len="sm" w="sm" type="none"/>
          </a:ln>
        </p:spPr>
      </p:pic>
      <p:sp>
        <p:nvSpPr>
          <p:cNvPr id="564" name="Google Shape;564;p45"/>
          <p:cNvSpPr txBox="1"/>
          <p:nvPr>
            <p:ph type="title"/>
          </p:nvPr>
        </p:nvSpPr>
        <p:spPr>
          <a:xfrm>
            <a:off x="83100" y="64025"/>
            <a:ext cx="8940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LLMOps</a:t>
            </a:r>
            <a:endParaRPr/>
          </a:p>
        </p:txBody>
      </p:sp>
      <p:cxnSp>
        <p:nvCxnSpPr>
          <p:cNvPr id="565" name="Google Shape;565;p45"/>
          <p:cNvCxnSpPr/>
          <p:nvPr/>
        </p:nvCxnSpPr>
        <p:spPr>
          <a:xfrm flipH="1" rot="10800000">
            <a:off x="251700" y="641400"/>
            <a:ext cx="3471600" cy="7500"/>
          </a:xfrm>
          <a:prstGeom prst="straightConnector1">
            <a:avLst/>
          </a:prstGeom>
          <a:noFill/>
          <a:ln cap="flat" cmpd="sng" w="38100">
            <a:solidFill>
              <a:srgbClr val="93C47D"/>
            </a:solidFill>
            <a:prstDash val="solid"/>
            <a:round/>
            <a:headEnd len="sm" w="sm" type="none"/>
            <a:tailEnd len="sm" w="sm" type="none"/>
          </a:ln>
        </p:spPr>
      </p:cxnSp>
      <p:sp>
        <p:nvSpPr>
          <p:cNvPr id="566" name="Google Shape;566;p45"/>
          <p:cNvSpPr txBox="1"/>
          <p:nvPr/>
        </p:nvSpPr>
        <p:spPr>
          <a:xfrm>
            <a:off x="304200" y="700000"/>
            <a:ext cx="8839800" cy="1833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Focuses on </a:t>
            </a:r>
            <a:r>
              <a:rPr b="1" i="0" lang="en" sz="1800" u="none" cap="none" strike="noStrike">
                <a:solidFill>
                  <a:schemeClr val="dk2"/>
                </a:solidFill>
                <a:latin typeface="Proxima Nova"/>
                <a:ea typeface="Proxima Nova"/>
                <a:cs typeface="Proxima Nova"/>
                <a:sym typeface="Proxima Nova"/>
              </a:rPr>
              <a:t>operational capabilities</a:t>
            </a:r>
            <a:r>
              <a:rPr b="0" i="0" lang="en" sz="1800" u="none" cap="none" strike="noStrike">
                <a:solidFill>
                  <a:schemeClr val="dk2"/>
                </a:solidFill>
                <a:latin typeface="Proxima Nova"/>
                <a:ea typeface="Proxima Nova"/>
                <a:cs typeface="Proxima Nova"/>
                <a:sym typeface="Proxima Nova"/>
              </a:rPr>
              <a:t> and </a:t>
            </a:r>
            <a:r>
              <a:rPr b="1" i="0" lang="en" sz="1800" u="none" cap="none" strike="noStrike">
                <a:solidFill>
                  <a:schemeClr val="dk2"/>
                </a:solidFill>
                <a:latin typeface="Proxima Nova"/>
                <a:ea typeface="Proxima Nova"/>
                <a:cs typeface="Proxima Nova"/>
                <a:sym typeface="Proxima Nova"/>
              </a:rPr>
              <a:t>infrastructure</a:t>
            </a:r>
            <a:r>
              <a:rPr b="0" i="0" lang="en" sz="1800" u="none" cap="none" strike="noStrike">
                <a:solidFill>
                  <a:schemeClr val="dk2"/>
                </a:solidFill>
                <a:latin typeface="Proxima Nova"/>
                <a:ea typeface="Proxima Nova"/>
                <a:cs typeface="Proxima Nova"/>
                <a:sym typeface="Proxima Nova"/>
              </a:rPr>
              <a:t> needed to </a:t>
            </a:r>
            <a:r>
              <a:rPr b="1" i="0" lang="en" sz="1800" u="none" cap="none" strike="noStrike">
                <a:solidFill>
                  <a:schemeClr val="dk2"/>
                </a:solidFill>
                <a:latin typeface="Proxima Nova"/>
                <a:ea typeface="Proxima Nova"/>
                <a:cs typeface="Proxima Nova"/>
                <a:sym typeface="Proxima Nova"/>
              </a:rPr>
              <a:t>fine-tune foundational models and then deploy</a:t>
            </a:r>
            <a:r>
              <a:rPr b="0" i="0" lang="en" sz="1800" u="none" cap="none" strike="noStrike">
                <a:solidFill>
                  <a:schemeClr val="dk2"/>
                </a:solidFill>
                <a:latin typeface="Proxima Nova"/>
                <a:ea typeface="Proxima Nova"/>
                <a:cs typeface="Proxima Nova"/>
                <a:sym typeface="Proxima Nova"/>
              </a:rPr>
              <a:t> models into production</a:t>
            </a:r>
            <a:r>
              <a:rPr b="1" i="0" lang="en" sz="1800" u="none" cap="none" strike="noStrike">
                <a:solidFill>
                  <a:schemeClr val="dk2"/>
                </a:solidFill>
                <a:latin typeface="Proxima Nova"/>
                <a:ea typeface="Proxima Nova"/>
                <a:cs typeface="Proxima Nova"/>
                <a:sym typeface="Proxima Nova"/>
              </a:rPr>
              <a:t>.</a:t>
            </a:r>
            <a:endParaRPr b="1"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  </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dk2"/>
              </a:buClr>
              <a:buSzPts val="1800"/>
              <a:buFont typeface="Proxima Nova"/>
              <a:buChar char="●"/>
            </a:pPr>
            <a:r>
              <a:rPr b="0" i="0" lang="en" sz="1800" u="none" cap="none" strike="noStrike">
                <a:solidFill>
                  <a:schemeClr val="dk2"/>
                </a:solidFill>
                <a:latin typeface="Proxima Nova"/>
                <a:ea typeface="Proxima Nova"/>
                <a:cs typeface="Proxima Nova"/>
                <a:sym typeface="Proxima Nova"/>
              </a:rPr>
              <a:t>It’s a discipline that uses set of </a:t>
            </a:r>
            <a:r>
              <a:rPr b="1" i="0" lang="en" sz="1800" u="none" cap="none" strike="noStrike">
                <a:solidFill>
                  <a:schemeClr val="dk2"/>
                </a:solidFill>
                <a:latin typeface="Proxima Nova"/>
                <a:ea typeface="Proxima Nova"/>
                <a:cs typeface="Proxima Nova"/>
                <a:sym typeface="Proxima Nova"/>
              </a:rPr>
              <a:t>practices and/or techniques</a:t>
            </a:r>
            <a:r>
              <a:rPr b="0" i="0" lang="en" sz="1800" u="none" cap="none" strike="noStrike">
                <a:solidFill>
                  <a:schemeClr val="dk2"/>
                </a:solidFill>
                <a:latin typeface="Proxima Nova"/>
                <a:ea typeface="Proxima Nova"/>
                <a:cs typeface="Proxima Nova"/>
                <a:sym typeface="Proxima Nova"/>
              </a:rPr>
              <a:t> i.e </a:t>
            </a:r>
            <a:r>
              <a:rPr b="1" i="0" lang="en" sz="1800" u="none" cap="none" strike="noStrike">
                <a:solidFill>
                  <a:schemeClr val="dk2"/>
                </a:solidFill>
                <a:latin typeface="Proxima Nova"/>
                <a:ea typeface="Proxima Nova"/>
                <a:cs typeface="Proxima Nova"/>
                <a:sym typeface="Proxima Nova"/>
              </a:rPr>
              <a:t>prompt engineering, deploying LLM agents and Monitoring and observability</a:t>
            </a:r>
            <a:r>
              <a:rPr b="0" i="0" lang="en" sz="1800" u="none" cap="none" strike="noStrike">
                <a:solidFill>
                  <a:schemeClr val="dk2"/>
                </a:solidFill>
                <a:latin typeface="Proxima Nova"/>
                <a:ea typeface="Proxima Nova"/>
                <a:cs typeface="Proxima Nova"/>
                <a:sym typeface="Proxima Nova"/>
              </a:rPr>
              <a:t> to </a:t>
            </a:r>
            <a:r>
              <a:rPr b="1" i="0" lang="en" sz="1800" u="none" cap="none" strike="noStrike">
                <a:solidFill>
                  <a:schemeClr val="dk2"/>
                </a:solidFill>
                <a:latin typeface="Proxima Nova"/>
                <a:ea typeface="Proxima Nova"/>
                <a:cs typeface="Proxima Nova"/>
                <a:sym typeface="Proxima Nova"/>
              </a:rPr>
              <a:t>optimize LLM</a:t>
            </a:r>
            <a:r>
              <a:rPr b="0" i="0" lang="en" sz="1800" u="none" cap="none" strike="noStrike">
                <a:solidFill>
                  <a:schemeClr val="dk2"/>
                </a:solidFill>
                <a:latin typeface="Proxima Nova"/>
                <a:ea typeface="Proxima Nova"/>
                <a:cs typeface="Proxima Nova"/>
                <a:sym typeface="Proxima Nova"/>
              </a:rPr>
              <a:t>s for a set of tasks so that </a:t>
            </a:r>
            <a:r>
              <a:rPr b="1" i="0" lang="en" sz="1800" u="none" cap="none" strike="noStrike">
                <a:solidFill>
                  <a:schemeClr val="dk2"/>
                </a:solidFill>
                <a:latin typeface="Proxima Nova"/>
                <a:ea typeface="Proxima Nova"/>
                <a:cs typeface="Proxima Nova"/>
                <a:sym typeface="Proxima Nova"/>
              </a:rPr>
              <a:t>expect output</a:t>
            </a:r>
            <a:r>
              <a:rPr b="0" i="0" lang="en" sz="1800" u="none" cap="none" strike="noStrike">
                <a:solidFill>
                  <a:schemeClr val="dk2"/>
                </a:solidFill>
                <a:latin typeface="Proxima Nova"/>
                <a:ea typeface="Proxima Nova"/>
                <a:cs typeface="Proxima Nova"/>
                <a:sym typeface="Proxima Nova"/>
              </a:rPr>
              <a:t> is given to users.</a:t>
            </a:r>
            <a:endParaRPr b="0" i="0" sz="1800" u="none" cap="none" strike="noStrike">
              <a:solidFill>
                <a:schemeClr val="dk2"/>
              </a:solidFill>
              <a:latin typeface="Proxima Nova"/>
              <a:ea typeface="Proxima Nova"/>
              <a:cs typeface="Proxima Nova"/>
              <a:sym typeface="Proxima Nova"/>
            </a:endParaRPr>
          </a:p>
        </p:txBody>
      </p:sp>
      <p:sp>
        <p:nvSpPr>
          <p:cNvPr id="567" name="Google Shape;567;p45"/>
          <p:cNvSpPr txBox="1"/>
          <p:nvPr/>
        </p:nvSpPr>
        <p:spPr>
          <a:xfrm>
            <a:off x="372825" y="2533700"/>
            <a:ext cx="4930500" cy="242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sng" cap="none" strike="noStrike">
                <a:solidFill>
                  <a:srgbClr val="93C47D"/>
                </a:solidFill>
                <a:latin typeface="Proxima Nova"/>
                <a:ea typeface="Proxima Nova"/>
                <a:cs typeface="Proxima Nova"/>
                <a:sym typeface="Proxima Nova"/>
              </a:rPr>
              <a:t>Steps:</a:t>
            </a:r>
            <a:endParaRPr b="1" i="0" sz="1800" u="sng" cap="none" strike="noStrike">
              <a:solidFill>
                <a:srgbClr val="93C47D"/>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dk2"/>
              </a:buClr>
              <a:buSzPts val="1800"/>
              <a:buFont typeface="Proxima Nova"/>
              <a:buAutoNum type="arabicPeriod"/>
            </a:pPr>
            <a:r>
              <a:rPr b="1" i="0" lang="en" sz="1800" u="none" cap="none" strike="noStrike">
                <a:solidFill>
                  <a:schemeClr val="dk2"/>
                </a:solidFill>
                <a:latin typeface="Proxima Nova"/>
                <a:ea typeface="Proxima Nova"/>
                <a:cs typeface="Proxima Nova"/>
                <a:sym typeface="Proxima Nova"/>
              </a:rPr>
              <a:t>Select the foundational model</a:t>
            </a:r>
            <a:endParaRPr b="1" i="0" sz="1800" u="none" cap="none" strike="noStrike">
              <a:solidFill>
                <a:schemeClr val="dk2"/>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dk2"/>
              </a:buClr>
              <a:buSzPts val="1800"/>
              <a:buFont typeface="Proxima Nova"/>
              <a:buAutoNum type="arabicPeriod"/>
            </a:pPr>
            <a:r>
              <a:rPr b="1" i="0" lang="en" sz="1800" u="none" cap="none" strike="noStrike">
                <a:solidFill>
                  <a:schemeClr val="dk2"/>
                </a:solidFill>
                <a:latin typeface="Proxima Nova"/>
                <a:ea typeface="Proxima Nova"/>
                <a:cs typeface="Proxima Nova"/>
                <a:sym typeface="Proxima Nova"/>
              </a:rPr>
              <a:t>Fine-tune the model -Adapting to specific tasks</a:t>
            </a:r>
            <a:endParaRPr b="1" i="0" sz="1800" u="none" cap="none" strike="noStrike">
              <a:solidFill>
                <a:schemeClr val="dk2"/>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dk2"/>
              </a:buClr>
              <a:buSzPts val="1800"/>
              <a:buFont typeface="Proxima Nova"/>
              <a:buAutoNum type="arabicPeriod"/>
            </a:pPr>
            <a:r>
              <a:rPr b="1" i="0" lang="en" sz="1800" u="none" cap="none" strike="noStrike">
                <a:solidFill>
                  <a:schemeClr val="dk2"/>
                </a:solidFill>
                <a:latin typeface="Proxima Nova"/>
                <a:ea typeface="Proxima Nova"/>
                <a:cs typeface="Proxima Nova"/>
                <a:sym typeface="Proxima Nova"/>
              </a:rPr>
              <a:t>Evaluate the model for </a:t>
            </a:r>
            <a:r>
              <a:rPr b="1" i="0" lang="en" sz="1800" u="sng" cap="none" strike="noStrike">
                <a:solidFill>
                  <a:schemeClr val="hlink"/>
                </a:solidFill>
                <a:latin typeface="Proxima Nova"/>
                <a:ea typeface="Proxima Nova"/>
                <a:cs typeface="Proxima Nova"/>
                <a:sym typeface="Proxima Nova"/>
                <a:hlinkClick r:id="rId4"/>
              </a:rPr>
              <a:t>Responsible AI</a:t>
            </a:r>
            <a:r>
              <a:rPr b="1" i="0" lang="en" sz="1800" u="none" cap="none" strike="noStrike">
                <a:solidFill>
                  <a:schemeClr val="dk2"/>
                </a:solidFill>
                <a:latin typeface="Proxima Nova"/>
                <a:ea typeface="Proxima Nova"/>
                <a:cs typeface="Proxima Nova"/>
                <a:sym typeface="Proxima Nova"/>
              </a:rPr>
              <a:t>. </a:t>
            </a:r>
            <a:endParaRPr b="1" i="0" sz="1800" u="none" cap="none" strike="noStrike">
              <a:solidFill>
                <a:schemeClr val="dk2"/>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dk2"/>
              </a:buClr>
              <a:buSzPts val="1800"/>
              <a:buFont typeface="Proxima Nova"/>
              <a:buAutoNum type="arabicPeriod"/>
            </a:pPr>
            <a:r>
              <a:rPr b="1" i="0" lang="en" sz="1800" u="none" cap="none" strike="noStrike">
                <a:solidFill>
                  <a:schemeClr val="dk2"/>
                </a:solidFill>
                <a:latin typeface="Proxima Nova"/>
                <a:ea typeface="Proxima Nova"/>
                <a:cs typeface="Proxima Nova"/>
                <a:sym typeface="Proxima Nova"/>
              </a:rPr>
              <a:t>Deploy the model </a:t>
            </a:r>
            <a:endParaRPr b="1" i="0" sz="1800" u="none" cap="none" strike="noStrike">
              <a:solidFill>
                <a:schemeClr val="dk2"/>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chemeClr val="dk2"/>
              </a:buClr>
              <a:buSzPts val="1800"/>
              <a:buFont typeface="Proxima Nova"/>
              <a:buAutoNum type="arabicPeriod"/>
            </a:pPr>
            <a:r>
              <a:rPr b="1" i="0" lang="en" sz="1800" u="none" cap="none" strike="noStrike">
                <a:solidFill>
                  <a:schemeClr val="dk2"/>
                </a:solidFill>
                <a:latin typeface="Proxima Nova"/>
                <a:ea typeface="Proxima Nova"/>
                <a:cs typeface="Proxima Nova"/>
                <a:sym typeface="Proxima Nova"/>
              </a:rPr>
              <a:t>Monitor the models(Observability metrics Model drift, Performance,Accuracy)</a:t>
            </a:r>
            <a:endParaRPr b="1" i="0" sz="1800" u="none" cap="none" strike="noStrike">
              <a:solidFill>
                <a:schemeClr val="dk2"/>
              </a:solidFill>
              <a:latin typeface="Proxima Nova"/>
              <a:ea typeface="Proxima Nova"/>
              <a:cs typeface="Proxima Nova"/>
              <a:sym typeface="Proxima Nova"/>
            </a:endParaRPr>
          </a:p>
        </p:txBody>
      </p:sp>
      <p:sp>
        <p:nvSpPr>
          <p:cNvPr id="568" name="Google Shape;568;p45"/>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569" name="Google Shape;56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6"/>
          <p:cNvSpPr txBox="1"/>
          <p:nvPr>
            <p:ph type="title"/>
          </p:nvPr>
        </p:nvSpPr>
        <p:spPr>
          <a:xfrm>
            <a:off x="83100" y="64025"/>
            <a:ext cx="4444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LLMOps</a:t>
            </a:r>
            <a:endParaRPr/>
          </a:p>
        </p:txBody>
      </p:sp>
      <p:cxnSp>
        <p:nvCxnSpPr>
          <p:cNvPr id="575" name="Google Shape;575;p46"/>
          <p:cNvCxnSpPr/>
          <p:nvPr/>
        </p:nvCxnSpPr>
        <p:spPr>
          <a:xfrm flipH="1" rot="10800000">
            <a:off x="251700" y="641400"/>
            <a:ext cx="3471600" cy="7500"/>
          </a:xfrm>
          <a:prstGeom prst="straightConnector1">
            <a:avLst/>
          </a:prstGeom>
          <a:noFill/>
          <a:ln cap="flat" cmpd="sng" w="38100">
            <a:solidFill>
              <a:srgbClr val="93C47D"/>
            </a:solidFill>
            <a:prstDash val="solid"/>
            <a:round/>
            <a:headEnd len="sm" w="sm" type="none"/>
            <a:tailEnd len="sm" w="sm" type="none"/>
          </a:ln>
        </p:spPr>
      </p:cxnSp>
      <p:sp>
        <p:nvSpPr>
          <p:cNvPr id="576" name="Google Shape;576;p46"/>
          <p:cNvSpPr/>
          <p:nvPr/>
        </p:nvSpPr>
        <p:spPr>
          <a:xfrm>
            <a:off x="60075" y="2214150"/>
            <a:ext cx="1270800" cy="572700"/>
          </a:xfrm>
          <a:prstGeom prst="roundRect">
            <a:avLst>
              <a:gd fmla="val 16667" name="adj"/>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Select base</a:t>
            </a:r>
            <a:br>
              <a:rPr b="0" i="0" lang="en" sz="1400" u="none" cap="none" strike="noStrike">
                <a:solidFill>
                  <a:srgbClr val="000000"/>
                </a:solidFill>
                <a:latin typeface="Proxima Nova"/>
                <a:ea typeface="Proxima Nova"/>
                <a:cs typeface="Proxima Nova"/>
                <a:sym typeface="Proxima Nova"/>
              </a:rPr>
            </a:br>
            <a:r>
              <a:rPr b="0" i="0" lang="en" sz="1400" u="none" cap="none" strike="noStrike">
                <a:solidFill>
                  <a:srgbClr val="000000"/>
                </a:solidFill>
                <a:latin typeface="Proxima Nova"/>
                <a:ea typeface="Proxima Nova"/>
                <a:cs typeface="Proxima Nova"/>
                <a:sym typeface="Proxima Nova"/>
              </a:rPr>
              <a:t>model</a:t>
            </a:r>
            <a:endParaRPr b="0" i="0" sz="1400" u="none" cap="none" strike="noStrike">
              <a:solidFill>
                <a:srgbClr val="000000"/>
              </a:solidFill>
              <a:latin typeface="Proxima Nova"/>
              <a:ea typeface="Proxima Nova"/>
              <a:cs typeface="Proxima Nova"/>
              <a:sym typeface="Proxima Nova"/>
            </a:endParaRPr>
          </a:p>
        </p:txBody>
      </p:sp>
      <p:sp>
        <p:nvSpPr>
          <p:cNvPr id="577" name="Google Shape;577;p46"/>
          <p:cNvSpPr/>
          <p:nvPr/>
        </p:nvSpPr>
        <p:spPr>
          <a:xfrm>
            <a:off x="2198575" y="738175"/>
            <a:ext cx="1270800" cy="572700"/>
          </a:xfrm>
          <a:prstGeom prst="roundRect">
            <a:avLst>
              <a:gd fmla="val 16667" name="adj"/>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Training </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data</a:t>
            </a:r>
            <a:endParaRPr b="0" i="0" sz="1400" u="none" cap="none" strike="noStrike">
              <a:solidFill>
                <a:srgbClr val="000000"/>
              </a:solidFill>
              <a:latin typeface="Proxima Nova"/>
              <a:ea typeface="Proxima Nova"/>
              <a:cs typeface="Proxima Nova"/>
              <a:sym typeface="Proxima Nova"/>
            </a:endParaRPr>
          </a:p>
        </p:txBody>
      </p:sp>
      <p:sp>
        <p:nvSpPr>
          <p:cNvPr id="578" name="Google Shape;578;p46"/>
          <p:cNvSpPr/>
          <p:nvPr/>
        </p:nvSpPr>
        <p:spPr>
          <a:xfrm>
            <a:off x="2223900" y="1856550"/>
            <a:ext cx="1270800" cy="572700"/>
          </a:xfrm>
          <a:prstGeom prst="roundRect">
            <a:avLst>
              <a:gd fmla="val 16667" name="adj"/>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Fine-tune</a:t>
            </a:r>
            <a:endParaRPr b="0" i="0" sz="1400" u="none" cap="none" strike="noStrike">
              <a:solidFill>
                <a:srgbClr val="000000"/>
              </a:solidFill>
              <a:latin typeface="Proxima Nova"/>
              <a:ea typeface="Proxima Nova"/>
              <a:cs typeface="Proxima Nova"/>
              <a:sym typeface="Proxima Nova"/>
            </a:endParaRPr>
          </a:p>
        </p:txBody>
      </p:sp>
      <p:sp>
        <p:nvSpPr>
          <p:cNvPr id="579" name="Google Shape;579;p46"/>
          <p:cNvSpPr/>
          <p:nvPr/>
        </p:nvSpPr>
        <p:spPr>
          <a:xfrm>
            <a:off x="2269550" y="3067000"/>
            <a:ext cx="1270800" cy="635400"/>
          </a:xfrm>
          <a:prstGeom prst="roundRect">
            <a:avLst>
              <a:gd fmla="val 16667" name="adj"/>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Context</a:t>
            </a:r>
            <a:endParaRPr b="0" i="0" sz="14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(query + prompt)</a:t>
            </a:r>
            <a:endParaRPr b="0" i="0" sz="1400" u="none" cap="none" strike="noStrike">
              <a:solidFill>
                <a:srgbClr val="000000"/>
              </a:solidFill>
              <a:latin typeface="Proxima Nova"/>
              <a:ea typeface="Proxima Nova"/>
              <a:cs typeface="Proxima Nova"/>
              <a:sym typeface="Proxima Nova"/>
            </a:endParaRPr>
          </a:p>
        </p:txBody>
      </p:sp>
      <p:sp>
        <p:nvSpPr>
          <p:cNvPr id="580" name="Google Shape;580;p46"/>
          <p:cNvSpPr/>
          <p:nvPr/>
        </p:nvSpPr>
        <p:spPr>
          <a:xfrm>
            <a:off x="-8050" y="4093500"/>
            <a:ext cx="738375" cy="905425"/>
          </a:xfrm>
          <a:prstGeom prst="flowChartMagneticDisk">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Source data</a:t>
            </a:r>
            <a:endParaRPr b="0" i="0" sz="1400" u="none" cap="none" strike="noStrike">
              <a:solidFill>
                <a:srgbClr val="000000"/>
              </a:solidFill>
              <a:latin typeface="Proxima Nova"/>
              <a:ea typeface="Proxima Nova"/>
              <a:cs typeface="Proxima Nova"/>
              <a:sym typeface="Proxima Nova"/>
            </a:endParaRPr>
          </a:p>
        </p:txBody>
      </p:sp>
      <p:sp>
        <p:nvSpPr>
          <p:cNvPr id="581" name="Google Shape;581;p46"/>
          <p:cNvSpPr/>
          <p:nvPr/>
        </p:nvSpPr>
        <p:spPr>
          <a:xfrm>
            <a:off x="1316525" y="4352100"/>
            <a:ext cx="1750000" cy="456625"/>
          </a:xfrm>
          <a:prstGeom prst="flowChartMagneticDrum">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Data process</a:t>
            </a:r>
            <a:endParaRPr b="0" i="0" sz="1400" u="none" cap="none" strike="noStrike">
              <a:solidFill>
                <a:srgbClr val="000000"/>
              </a:solidFill>
              <a:latin typeface="Proxima Nova"/>
              <a:ea typeface="Proxima Nova"/>
              <a:cs typeface="Proxima Nova"/>
              <a:sym typeface="Proxima Nova"/>
            </a:endParaRPr>
          </a:p>
        </p:txBody>
      </p:sp>
      <p:cxnSp>
        <p:nvCxnSpPr>
          <p:cNvPr id="582" name="Google Shape;582;p46"/>
          <p:cNvCxnSpPr>
            <a:stCxn id="580" idx="4"/>
            <a:endCxn id="581" idx="1"/>
          </p:cNvCxnSpPr>
          <p:nvPr/>
        </p:nvCxnSpPr>
        <p:spPr>
          <a:xfrm>
            <a:off x="730325" y="4546213"/>
            <a:ext cx="586200" cy="34200"/>
          </a:xfrm>
          <a:prstGeom prst="straightConnector1">
            <a:avLst/>
          </a:prstGeom>
          <a:noFill/>
          <a:ln cap="flat" cmpd="sng" w="9525">
            <a:solidFill>
              <a:schemeClr val="dk2"/>
            </a:solidFill>
            <a:prstDash val="solid"/>
            <a:round/>
            <a:headEnd len="sm" w="sm" type="none"/>
            <a:tailEnd len="med" w="med" type="triangle"/>
          </a:ln>
        </p:spPr>
      </p:cxnSp>
      <p:cxnSp>
        <p:nvCxnSpPr>
          <p:cNvPr id="583" name="Google Shape;583;p46"/>
          <p:cNvCxnSpPr>
            <a:stCxn id="577" idx="2"/>
            <a:endCxn id="578" idx="0"/>
          </p:cNvCxnSpPr>
          <p:nvPr/>
        </p:nvCxnSpPr>
        <p:spPr>
          <a:xfrm>
            <a:off x="2833975" y="1310875"/>
            <a:ext cx="25200" cy="545700"/>
          </a:xfrm>
          <a:prstGeom prst="straightConnector1">
            <a:avLst/>
          </a:prstGeom>
          <a:noFill/>
          <a:ln cap="flat" cmpd="sng" w="9525">
            <a:solidFill>
              <a:schemeClr val="dk2"/>
            </a:solidFill>
            <a:prstDash val="solid"/>
            <a:round/>
            <a:headEnd len="sm" w="sm" type="none"/>
            <a:tailEnd len="med" w="med" type="triangle"/>
          </a:ln>
        </p:spPr>
      </p:cxnSp>
      <p:cxnSp>
        <p:nvCxnSpPr>
          <p:cNvPr id="584" name="Google Shape;584;p46"/>
          <p:cNvCxnSpPr>
            <a:stCxn id="576" idx="3"/>
            <a:endCxn id="578" idx="1"/>
          </p:cNvCxnSpPr>
          <p:nvPr/>
        </p:nvCxnSpPr>
        <p:spPr>
          <a:xfrm flipH="1" rot="10800000">
            <a:off x="1330875" y="2142900"/>
            <a:ext cx="893100" cy="357600"/>
          </a:xfrm>
          <a:prstGeom prst="curvedConnector3">
            <a:avLst>
              <a:gd fmla="val 49996" name="adj1"/>
            </a:avLst>
          </a:prstGeom>
          <a:noFill/>
          <a:ln cap="flat" cmpd="sng" w="9525">
            <a:solidFill>
              <a:schemeClr val="dk2"/>
            </a:solidFill>
            <a:prstDash val="solid"/>
            <a:round/>
            <a:headEnd len="sm" w="sm" type="none"/>
            <a:tailEnd len="med" w="med" type="stealth"/>
          </a:ln>
        </p:spPr>
      </p:cxnSp>
      <p:cxnSp>
        <p:nvCxnSpPr>
          <p:cNvPr id="585" name="Google Shape;585;p46"/>
          <p:cNvCxnSpPr>
            <a:stCxn id="576" idx="3"/>
            <a:endCxn id="579" idx="1"/>
          </p:cNvCxnSpPr>
          <p:nvPr/>
        </p:nvCxnSpPr>
        <p:spPr>
          <a:xfrm>
            <a:off x="1330875" y="2500500"/>
            <a:ext cx="938700" cy="884100"/>
          </a:xfrm>
          <a:prstGeom prst="curvedConnector3">
            <a:avLst>
              <a:gd fmla="val 49999" name="adj1"/>
            </a:avLst>
          </a:prstGeom>
          <a:noFill/>
          <a:ln cap="flat" cmpd="sng" w="9525">
            <a:solidFill>
              <a:schemeClr val="dk2"/>
            </a:solidFill>
            <a:prstDash val="solid"/>
            <a:round/>
            <a:headEnd len="sm" w="sm" type="none"/>
            <a:tailEnd len="med" w="med" type="stealth"/>
          </a:ln>
        </p:spPr>
      </p:cxnSp>
      <p:cxnSp>
        <p:nvCxnSpPr>
          <p:cNvPr id="586" name="Google Shape;586;p46"/>
          <p:cNvCxnSpPr>
            <a:stCxn id="581" idx="0"/>
            <a:endCxn id="579" idx="2"/>
          </p:cNvCxnSpPr>
          <p:nvPr/>
        </p:nvCxnSpPr>
        <p:spPr>
          <a:xfrm rot="-5400000">
            <a:off x="2223325" y="3670500"/>
            <a:ext cx="649800" cy="713400"/>
          </a:xfrm>
          <a:prstGeom prst="curvedConnector3">
            <a:avLst>
              <a:gd fmla="val 49992" name="adj1"/>
            </a:avLst>
          </a:prstGeom>
          <a:noFill/>
          <a:ln cap="flat" cmpd="sng" w="9525">
            <a:solidFill>
              <a:schemeClr val="dk2"/>
            </a:solidFill>
            <a:prstDash val="solid"/>
            <a:round/>
            <a:headEnd len="sm" w="sm" type="none"/>
            <a:tailEnd len="med" w="med" type="stealth"/>
          </a:ln>
        </p:spPr>
      </p:cxnSp>
      <p:sp>
        <p:nvSpPr>
          <p:cNvPr id="587" name="Google Shape;587;p46"/>
          <p:cNvSpPr txBox="1"/>
          <p:nvPr/>
        </p:nvSpPr>
        <p:spPr>
          <a:xfrm>
            <a:off x="1550000" y="4808725"/>
            <a:ext cx="1158900" cy="35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Proxima Nova"/>
                <a:ea typeface="Proxima Nova"/>
                <a:cs typeface="Proxima Nova"/>
                <a:sym typeface="Proxima Nova"/>
              </a:rPr>
              <a:t>Prompts</a:t>
            </a:r>
            <a:endParaRPr b="0" i="0" sz="1800" u="none" cap="none" strike="noStrike">
              <a:solidFill>
                <a:schemeClr val="dk2"/>
              </a:solidFill>
              <a:latin typeface="Proxima Nova"/>
              <a:ea typeface="Proxima Nova"/>
              <a:cs typeface="Proxima Nova"/>
              <a:sym typeface="Proxima Nova"/>
            </a:endParaRPr>
          </a:p>
        </p:txBody>
      </p:sp>
      <p:sp>
        <p:nvSpPr>
          <p:cNvPr id="588" name="Google Shape;588;p46"/>
          <p:cNvSpPr/>
          <p:nvPr/>
        </p:nvSpPr>
        <p:spPr>
          <a:xfrm>
            <a:off x="3994350" y="2429250"/>
            <a:ext cx="1270800" cy="572700"/>
          </a:xfrm>
          <a:prstGeom prst="roundRect">
            <a:avLst>
              <a:gd fmla="val 16667" name="adj"/>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Evaluate</a:t>
            </a:r>
            <a:br>
              <a:rPr b="0" i="0" lang="en" sz="1400" u="none" cap="none" strike="noStrike">
                <a:solidFill>
                  <a:srgbClr val="000000"/>
                </a:solidFill>
                <a:latin typeface="Proxima Nova"/>
                <a:ea typeface="Proxima Nova"/>
                <a:cs typeface="Proxima Nova"/>
                <a:sym typeface="Proxima Nova"/>
              </a:rPr>
            </a:br>
            <a:r>
              <a:rPr b="0" i="0" lang="en" sz="1400" u="none" cap="none" strike="noStrike">
                <a:solidFill>
                  <a:srgbClr val="000000"/>
                </a:solidFill>
                <a:latin typeface="Proxima Nova"/>
                <a:ea typeface="Proxima Nova"/>
                <a:cs typeface="Proxima Nova"/>
                <a:sym typeface="Proxima Nova"/>
              </a:rPr>
              <a:t>Model</a:t>
            </a:r>
            <a:endParaRPr b="0" i="0" sz="1400" u="none" cap="none" strike="noStrike">
              <a:solidFill>
                <a:srgbClr val="000000"/>
              </a:solidFill>
              <a:latin typeface="Proxima Nova"/>
              <a:ea typeface="Proxima Nova"/>
              <a:cs typeface="Proxima Nova"/>
              <a:sym typeface="Proxima Nova"/>
            </a:endParaRPr>
          </a:p>
        </p:txBody>
      </p:sp>
      <p:cxnSp>
        <p:nvCxnSpPr>
          <p:cNvPr id="589" name="Google Shape;589;p46"/>
          <p:cNvCxnSpPr>
            <a:stCxn id="578" idx="3"/>
            <a:endCxn id="588" idx="1"/>
          </p:cNvCxnSpPr>
          <p:nvPr/>
        </p:nvCxnSpPr>
        <p:spPr>
          <a:xfrm>
            <a:off x="3494700" y="2142900"/>
            <a:ext cx="499800" cy="572700"/>
          </a:xfrm>
          <a:prstGeom prst="curvedConnector3">
            <a:avLst>
              <a:gd fmla="val 49985" name="adj1"/>
            </a:avLst>
          </a:prstGeom>
          <a:noFill/>
          <a:ln cap="flat" cmpd="sng" w="9525">
            <a:solidFill>
              <a:schemeClr val="dk2"/>
            </a:solidFill>
            <a:prstDash val="solid"/>
            <a:round/>
            <a:headEnd len="sm" w="sm" type="none"/>
            <a:tailEnd len="med" w="med" type="stealth"/>
          </a:ln>
        </p:spPr>
      </p:cxnSp>
      <p:cxnSp>
        <p:nvCxnSpPr>
          <p:cNvPr id="590" name="Google Shape;590;p46"/>
          <p:cNvCxnSpPr>
            <a:stCxn id="579" idx="3"/>
            <a:endCxn id="588" idx="1"/>
          </p:cNvCxnSpPr>
          <p:nvPr/>
        </p:nvCxnSpPr>
        <p:spPr>
          <a:xfrm flipH="1" rot="10800000">
            <a:off x="3540350" y="2715700"/>
            <a:ext cx="453900" cy="669000"/>
          </a:xfrm>
          <a:prstGeom prst="curvedConnector3">
            <a:avLst>
              <a:gd fmla="val 50011" name="adj1"/>
            </a:avLst>
          </a:prstGeom>
          <a:noFill/>
          <a:ln cap="flat" cmpd="sng" w="9525">
            <a:solidFill>
              <a:schemeClr val="dk2"/>
            </a:solidFill>
            <a:prstDash val="solid"/>
            <a:round/>
            <a:headEnd len="sm" w="sm" type="none"/>
            <a:tailEnd len="med" w="med" type="stealth"/>
          </a:ln>
        </p:spPr>
      </p:cxnSp>
      <p:sp>
        <p:nvSpPr>
          <p:cNvPr id="591" name="Google Shape;591;p46"/>
          <p:cNvSpPr txBox="1"/>
          <p:nvPr/>
        </p:nvSpPr>
        <p:spPr>
          <a:xfrm>
            <a:off x="456400" y="2753850"/>
            <a:ext cx="273900" cy="35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2"/>
                </a:solidFill>
                <a:latin typeface="Proxima Nova"/>
                <a:ea typeface="Proxima Nova"/>
                <a:cs typeface="Proxima Nova"/>
                <a:sym typeface="Proxima Nova"/>
              </a:rPr>
              <a:t>1</a:t>
            </a:r>
            <a:endParaRPr b="1" i="0" sz="1000" u="none" cap="none" strike="noStrike">
              <a:solidFill>
                <a:schemeClr val="dk2"/>
              </a:solidFill>
              <a:latin typeface="Proxima Nova"/>
              <a:ea typeface="Proxima Nova"/>
              <a:cs typeface="Proxima Nova"/>
              <a:sym typeface="Proxima Nova"/>
            </a:endParaRPr>
          </a:p>
        </p:txBody>
      </p:sp>
      <p:sp>
        <p:nvSpPr>
          <p:cNvPr id="592" name="Google Shape;592;p46"/>
          <p:cNvSpPr txBox="1"/>
          <p:nvPr/>
        </p:nvSpPr>
        <p:spPr>
          <a:xfrm>
            <a:off x="2481325" y="2437650"/>
            <a:ext cx="423600" cy="26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2"/>
                </a:solidFill>
                <a:latin typeface="Proxima Nova"/>
                <a:ea typeface="Proxima Nova"/>
                <a:cs typeface="Proxima Nova"/>
                <a:sym typeface="Proxima Nova"/>
              </a:rPr>
              <a:t>2</a:t>
            </a:r>
            <a:endParaRPr b="1" i="0" sz="1000" u="none" cap="none" strike="noStrike">
              <a:solidFill>
                <a:schemeClr val="dk2"/>
              </a:solidFill>
              <a:latin typeface="Proxima Nova"/>
              <a:ea typeface="Proxima Nova"/>
              <a:cs typeface="Proxima Nova"/>
              <a:sym typeface="Proxima Nova"/>
            </a:endParaRPr>
          </a:p>
        </p:txBody>
      </p:sp>
      <p:sp>
        <p:nvSpPr>
          <p:cNvPr id="593" name="Google Shape;593;p46"/>
          <p:cNvSpPr txBox="1"/>
          <p:nvPr/>
        </p:nvSpPr>
        <p:spPr>
          <a:xfrm>
            <a:off x="4382625" y="2944250"/>
            <a:ext cx="273900" cy="30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2"/>
                </a:solidFill>
                <a:latin typeface="Proxima Nova"/>
                <a:ea typeface="Proxima Nova"/>
                <a:cs typeface="Proxima Nova"/>
                <a:sym typeface="Proxima Nova"/>
              </a:rPr>
              <a:t>3</a:t>
            </a:r>
            <a:endParaRPr b="1" i="0" sz="1000" u="none" cap="none" strike="noStrike">
              <a:solidFill>
                <a:schemeClr val="dk2"/>
              </a:solidFill>
              <a:latin typeface="Proxima Nova"/>
              <a:ea typeface="Proxima Nova"/>
              <a:cs typeface="Proxima Nova"/>
              <a:sym typeface="Proxima Nova"/>
            </a:endParaRPr>
          </a:p>
        </p:txBody>
      </p:sp>
      <p:sp>
        <p:nvSpPr>
          <p:cNvPr id="594" name="Google Shape;594;p46"/>
          <p:cNvSpPr/>
          <p:nvPr/>
        </p:nvSpPr>
        <p:spPr>
          <a:xfrm>
            <a:off x="5813850" y="2437650"/>
            <a:ext cx="1270800" cy="572700"/>
          </a:xfrm>
          <a:prstGeom prst="roundRect">
            <a:avLst>
              <a:gd fmla="val 16667" name="adj"/>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Deploy</a:t>
            </a:r>
            <a:endParaRPr b="0" i="0" sz="14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model</a:t>
            </a:r>
            <a:endParaRPr b="0" i="0" sz="1400" u="none" cap="none" strike="noStrike">
              <a:solidFill>
                <a:srgbClr val="000000"/>
              </a:solidFill>
              <a:latin typeface="Proxima Nova"/>
              <a:ea typeface="Proxima Nova"/>
              <a:cs typeface="Proxima Nova"/>
              <a:sym typeface="Proxima Nova"/>
            </a:endParaRPr>
          </a:p>
        </p:txBody>
      </p:sp>
      <p:sp>
        <p:nvSpPr>
          <p:cNvPr id="595" name="Google Shape;595;p46"/>
          <p:cNvSpPr/>
          <p:nvPr/>
        </p:nvSpPr>
        <p:spPr>
          <a:xfrm>
            <a:off x="5813850" y="1363325"/>
            <a:ext cx="1270800" cy="572700"/>
          </a:xfrm>
          <a:prstGeom prst="roundRect">
            <a:avLst>
              <a:gd fmla="val 16667" name="adj"/>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Model Registry</a:t>
            </a:r>
            <a:endParaRPr b="0" i="0" sz="1400" u="none" cap="none" strike="noStrike">
              <a:solidFill>
                <a:srgbClr val="000000"/>
              </a:solidFill>
              <a:latin typeface="Proxima Nova"/>
              <a:ea typeface="Proxima Nova"/>
              <a:cs typeface="Proxima Nova"/>
              <a:sym typeface="Proxima Nova"/>
            </a:endParaRPr>
          </a:p>
        </p:txBody>
      </p:sp>
      <p:cxnSp>
        <p:nvCxnSpPr>
          <p:cNvPr id="596" name="Google Shape;596;p46"/>
          <p:cNvCxnSpPr>
            <a:stCxn id="588" idx="3"/>
            <a:endCxn id="595" idx="1"/>
          </p:cNvCxnSpPr>
          <p:nvPr/>
        </p:nvCxnSpPr>
        <p:spPr>
          <a:xfrm flipH="1" rot="10800000">
            <a:off x="5265150" y="1649700"/>
            <a:ext cx="548700" cy="1065900"/>
          </a:xfrm>
          <a:prstGeom prst="curvedConnector3">
            <a:avLst>
              <a:gd fmla="val 50000" name="adj1"/>
            </a:avLst>
          </a:prstGeom>
          <a:noFill/>
          <a:ln cap="flat" cmpd="sng" w="9525">
            <a:solidFill>
              <a:schemeClr val="dk2"/>
            </a:solidFill>
            <a:prstDash val="solid"/>
            <a:round/>
            <a:headEnd len="sm" w="sm" type="none"/>
            <a:tailEnd len="med" w="med" type="stealth"/>
          </a:ln>
        </p:spPr>
      </p:cxnSp>
      <p:cxnSp>
        <p:nvCxnSpPr>
          <p:cNvPr id="597" name="Google Shape;597;p46"/>
          <p:cNvCxnSpPr>
            <a:stCxn id="595" idx="2"/>
            <a:endCxn id="594" idx="0"/>
          </p:cNvCxnSpPr>
          <p:nvPr/>
        </p:nvCxnSpPr>
        <p:spPr>
          <a:xfrm>
            <a:off x="6449250" y="1936025"/>
            <a:ext cx="0" cy="501600"/>
          </a:xfrm>
          <a:prstGeom prst="straightConnector1">
            <a:avLst/>
          </a:prstGeom>
          <a:noFill/>
          <a:ln cap="flat" cmpd="sng" w="9525">
            <a:solidFill>
              <a:schemeClr val="dk2"/>
            </a:solidFill>
            <a:prstDash val="solid"/>
            <a:round/>
            <a:headEnd len="sm" w="sm" type="none"/>
            <a:tailEnd len="med" w="med" type="triangle"/>
          </a:ln>
        </p:spPr>
      </p:cxnSp>
      <p:cxnSp>
        <p:nvCxnSpPr>
          <p:cNvPr id="598" name="Google Shape;598;p46"/>
          <p:cNvCxnSpPr>
            <a:stCxn id="588" idx="3"/>
            <a:endCxn id="594" idx="1"/>
          </p:cNvCxnSpPr>
          <p:nvPr/>
        </p:nvCxnSpPr>
        <p:spPr>
          <a:xfrm>
            <a:off x="5265150" y="2715600"/>
            <a:ext cx="548700" cy="8400"/>
          </a:xfrm>
          <a:prstGeom prst="straightConnector1">
            <a:avLst/>
          </a:prstGeom>
          <a:noFill/>
          <a:ln cap="flat" cmpd="sng" w="9525">
            <a:solidFill>
              <a:schemeClr val="dk2"/>
            </a:solidFill>
            <a:prstDash val="solid"/>
            <a:round/>
            <a:headEnd len="sm" w="sm" type="none"/>
            <a:tailEnd len="med" w="med" type="triangle"/>
          </a:ln>
        </p:spPr>
      </p:cxnSp>
      <p:sp>
        <p:nvSpPr>
          <p:cNvPr id="599" name="Google Shape;599;p46"/>
          <p:cNvSpPr txBox="1"/>
          <p:nvPr/>
        </p:nvSpPr>
        <p:spPr>
          <a:xfrm>
            <a:off x="6492575" y="3010350"/>
            <a:ext cx="423600" cy="30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2"/>
                </a:solidFill>
                <a:latin typeface="Proxima Nova"/>
                <a:ea typeface="Proxima Nova"/>
                <a:cs typeface="Proxima Nova"/>
                <a:sym typeface="Proxima Nova"/>
              </a:rPr>
              <a:t>4</a:t>
            </a:r>
            <a:endParaRPr b="1" i="0" sz="1000" u="none" cap="none" strike="noStrike">
              <a:solidFill>
                <a:schemeClr val="dk2"/>
              </a:solidFill>
              <a:latin typeface="Proxima Nova"/>
              <a:ea typeface="Proxima Nova"/>
              <a:cs typeface="Proxima Nova"/>
              <a:sym typeface="Proxima Nova"/>
            </a:endParaRPr>
          </a:p>
        </p:txBody>
      </p:sp>
      <p:sp>
        <p:nvSpPr>
          <p:cNvPr id="600" name="Google Shape;600;p46"/>
          <p:cNvSpPr/>
          <p:nvPr/>
        </p:nvSpPr>
        <p:spPr>
          <a:xfrm>
            <a:off x="7587125" y="2424300"/>
            <a:ext cx="1270800" cy="572700"/>
          </a:xfrm>
          <a:prstGeom prst="roundRect">
            <a:avLst>
              <a:gd fmla="val 16667" name="adj"/>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Deploy Agents</a:t>
            </a:r>
            <a:endParaRPr b="0" i="0" sz="1400" u="none" cap="none" strike="noStrike">
              <a:solidFill>
                <a:srgbClr val="000000"/>
              </a:solidFill>
              <a:latin typeface="Proxima Nova"/>
              <a:ea typeface="Proxima Nova"/>
              <a:cs typeface="Proxima Nova"/>
              <a:sym typeface="Proxima Nova"/>
            </a:endParaRPr>
          </a:p>
        </p:txBody>
      </p:sp>
      <p:sp>
        <p:nvSpPr>
          <p:cNvPr id="601" name="Google Shape;601;p46"/>
          <p:cNvSpPr/>
          <p:nvPr/>
        </p:nvSpPr>
        <p:spPr>
          <a:xfrm>
            <a:off x="7584300" y="1607275"/>
            <a:ext cx="1270800" cy="572700"/>
          </a:xfrm>
          <a:prstGeom prst="roundRect">
            <a:avLst>
              <a:gd fmla="val 16667" name="adj"/>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User Apps</a:t>
            </a:r>
            <a:endParaRPr b="0" i="0" sz="1400" u="none" cap="none" strike="noStrike">
              <a:solidFill>
                <a:srgbClr val="000000"/>
              </a:solidFill>
              <a:latin typeface="Proxima Nova"/>
              <a:ea typeface="Proxima Nova"/>
              <a:cs typeface="Proxima Nova"/>
              <a:sym typeface="Proxima Nova"/>
            </a:endParaRPr>
          </a:p>
        </p:txBody>
      </p:sp>
      <p:sp>
        <p:nvSpPr>
          <p:cNvPr id="602" name="Google Shape;602;p46"/>
          <p:cNvSpPr/>
          <p:nvPr/>
        </p:nvSpPr>
        <p:spPr>
          <a:xfrm>
            <a:off x="6796275" y="3511975"/>
            <a:ext cx="1270800" cy="572700"/>
          </a:xfrm>
          <a:prstGeom prst="roundRect">
            <a:avLst>
              <a:gd fmla="val 16667" name="adj"/>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 Security</a:t>
            </a:r>
            <a:endParaRPr b="0" i="0" sz="1400" u="none" cap="none" strike="noStrike">
              <a:solidFill>
                <a:srgbClr val="000000"/>
              </a:solidFill>
              <a:latin typeface="Proxima Nova"/>
              <a:ea typeface="Proxima Nova"/>
              <a:cs typeface="Proxima Nova"/>
              <a:sym typeface="Proxima Nova"/>
            </a:endParaRPr>
          </a:p>
        </p:txBody>
      </p:sp>
      <p:sp>
        <p:nvSpPr>
          <p:cNvPr id="603" name="Google Shape;603;p46"/>
          <p:cNvSpPr/>
          <p:nvPr/>
        </p:nvSpPr>
        <p:spPr>
          <a:xfrm>
            <a:off x="5178450" y="3562900"/>
            <a:ext cx="1270800" cy="572700"/>
          </a:xfrm>
          <a:prstGeom prst="roundRect">
            <a:avLst>
              <a:gd fmla="val 16667" name="adj"/>
            </a:avLst>
          </a:prstGeom>
          <a:solidFill>
            <a:srgbClr val="93C47D"/>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Monitoring</a:t>
            </a:r>
            <a:endParaRPr b="0" i="0" sz="1400" u="none" cap="none" strike="noStrike">
              <a:solidFill>
                <a:srgbClr val="000000"/>
              </a:solidFill>
              <a:latin typeface="Proxima Nova"/>
              <a:ea typeface="Proxima Nova"/>
              <a:cs typeface="Proxima Nova"/>
              <a:sym typeface="Proxima Nova"/>
            </a:endParaRPr>
          </a:p>
        </p:txBody>
      </p:sp>
      <p:cxnSp>
        <p:nvCxnSpPr>
          <p:cNvPr id="604" name="Google Shape;604;p46"/>
          <p:cNvCxnSpPr>
            <a:stCxn id="594" idx="3"/>
            <a:endCxn id="600" idx="1"/>
          </p:cNvCxnSpPr>
          <p:nvPr/>
        </p:nvCxnSpPr>
        <p:spPr>
          <a:xfrm flipH="1" rot="10800000">
            <a:off x="7084650" y="2710800"/>
            <a:ext cx="502500" cy="13200"/>
          </a:xfrm>
          <a:prstGeom prst="straightConnector1">
            <a:avLst/>
          </a:prstGeom>
          <a:noFill/>
          <a:ln cap="flat" cmpd="sng" w="9525">
            <a:solidFill>
              <a:schemeClr val="dk2"/>
            </a:solidFill>
            <a:prstDash val="solid"/>
            <a:round/>
            <a:headEnd len="sm" w="sm" type="none"/>
            <a:tailEnd len="med" w="med" type="triangle"/>
          </a:ln>
        </p:spPr>
      </p:cxnSp>
      <p:cxnSp>
        <p:nvCxnSpPr>
          <p:cNvPr id="605" name="Google Shape;605;p46"/>
          <p:cNvCxnSpPr>
            <a:stCxn id="600" idx="0"/>
            <a:endCxn id="601" idx="2"/>
          </p:cNvCxnSpPr>
          <p:nvPr/>
        </p:nvCxnSpPr>
        <p:spPr>
          <a:xfrm rot="10800000">
            <a:off x="8219825" y="2180100"/>
            <a:ext cx="2700" cy="244200"/>
          </a:xfrm>
          <a:prstGeom prst="straightConnector1">
            <a:avLst/>
          </a:prstGeom>
          <a:noFill/>
          <a:ln cap="flat" cmpd="sng" w="9525">
            <a:solidFill>
              <a:schemeClr val="dk2"/>
            </a:solidFill>
            <a:prstDash val="solid"/>
            <a:round/>
            <a:headEnd len="sm" w="sm" type="none"/>
            <a:tailEnd len="med" w="med" type="triangle"/>
          </a:ln>
        </p:spPr>
      </p:cxnSp>
      <p:cxnSp>
        <p:nvCxnSpPr>
          <p:cNvPr id="606" name="Google Shape;606;p46"/>
          <p:cNvCxnSpPr>
            <a:stCxn id="603" idx="0"/>
            <a:endCxn id="594" idx="2"/>
          </p:cNvCxnSpPr>
          <p:nvPr/>
        </p:nvCxnSpPr>
        <p:spPr>
          <a:xfrm rot="-5400000">
            <a:off x="5855250" y="2968900"/>
            <a:ext cx="552600" cy="635400"/>
          </a:xfrm>
          <a:prstGeom prst="curvedConnector3">
            <a:avLst>
              <a:gd fmla="val 49995" name="adj1"/>
            </a:avLst>
          </a:prstGeom>
          <a:noFill/>
          <a:ln cap="flat" cmpd="sng" w="9525">
            <a:solidFill>
              <a:schemeClr val="dk2"/>
            </a:solidFill>
            <a:prstDash val="solid"/>
            <a:round/>
            <a:headEnd len="med" w="med" type="stealth"/>
            <a:tailEnd len="sm" w="sm" type="none"/>
          </a:ln>
        </p:spPr>
      </p:cxnSp>
      <p:cxnSp>
        <p:nvCxnSpPr>
          <p:cNvPr id="607" name="Google Shape;607;p46"/>
          <p:cNvCxnSpPr>
            <a:stCxn id="602" idx="0"/>
            <a:endCxn id="594" idx="2"/>
          </p:cNvCxnSpPr>
          <p:nvPr/>
        </p:nvCxnSpPr>
        <p:spPr>
          <a:xfrm flipH="1" rot="5400000">
            <a:off x="6689625" y="2769925"/>
            <a:ext cx="501600" cy="982500"/>
          </a:xfrm>
          <a:prstGeom prst="curvedConnector3">
            <a:avLst>
              <a:gd fmla="val 50002" name="adj1"/>
            </a:avLst>
          </a:prstGeom>
          <a:noFill/>
          <a:ln cap="flat" cmpd="sng" w="9525">
            <a:solidFill>
              <a:schemeClr val="dk2"/>
            </a:solidFill>
            <a:prstDash val="solid"/>
            <a:round/>
            <a:headEnd len="sm" w="sm" type="none"/>
            <a:tailEnd len="med" w="med" type="stealth"/>
          </a:ln>
        </p:spPr>
      </p:cxnSp>
      <p:sp>
        <p:nvSpPr>
          <p:cNvPr id="608" name="Google Shape;608;p46"/>
          <p:cNvSpPr txBox="1"/>
          <p:nvPr/>
        </p:nvSpPr>
        <p:spPr>
          <a:xfrm>
            <a:off x="5722000" y="4173250"/>
            <a:ext cx="273900" cy="30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2"/>
                </a:solidFill>
                <a:latin typeface="Proxima Nova"/>
                <a:ea typeface="Proxima Nova"/>
                <a:cs typeface="Proxima Nova"/>
                <a:sym typeface="Proxima Nova"/>
              </a:rPr>
              <a:t>5</a:t>
            </a:r>
            <a:endParaRPr b="1" i="0" sz="1000" u="none" cap="none" strike="noStrike">
              <a:solidFill>
                <a:schemeClr val="dk2"/>
              </a:solidFill>
              <a:latin typeface="Proxima Nova"/>
              <a:ea typeface="Proxima Nova"/>
              <a:cs typeface="Proxima Nova"/>
              <a:sym typeface="Proxima Nova"/>
            </a:endParaRPr>
          </a:p>
        </p:txBody>
      </p:sp>
      <p:sp>
        <p:nvSpPr>
          <p:cNvPr id="609" name="Google Shape;609;p46"/>
          <p:cNvSpPr txBox="1"/>
          <p:nvPr/>
        </p:nvSpPr>
        <p:spPr>
          <a:xfrm>
            <a:off x="2823700" y="3832625"/>
            <a:ext cx="1879200" cy="35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Proxima Nova"/>
                <a:ea typeface="Proxima Nova"/>
                <a:cs typeface="Proxima Nova"/>
                <a:sym typeface="Proxima Nova"/>
              </a:rPr>
              <a:t>Prompt based tuning</a:t>
            </a:r>
            <a:endParaRPr b="1" i="0" sz="1400" u="none" cap="none" strike="noStrike">
              <a:solidFill>
                <a:schemeClr val="dk2"/>
              </a:solidFill>
              <a:latin typeface="Proxima Nova"/>
              <a:ea typeface="Proxima Nova"/>
              <a:cs typeface="Proxima Nova"/>
              <a:sym typeface="Proxima Nova"/>
            </a:endParaRPr>
          </a:p>
        </p:txBody>
      </p:sp>
      <p:sp>
        <p:nvSpPr>
          <p:cNvPr id="610" name="Google Shape;610;p46"/>
          <p:cNvSpPr txBox="1"/>
          <p:nvPr/>
        </p:nvSpPr>
        <p:spPr>
          <a:xfrm>
            <a:off x="3242400" y="1404913"/>
            <a:ext cx="1879200" cy="35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2"/>
              </a:solidFill>
              <a:latin typeface="Proxima Nova"/>
              <a:ea typeface="Proxima Nova"/>
              <a:cs typeface="Proxima Nova"/>
              <a:sym typeface="Proxima Nova"/>
            </a:endParaRPr>
          </a:p>
        </p:txBody>
      </p:sp>
      <p:sp>
        <p:nvSpPr>
          <p:cNvPr id="611" name="Google Shape;611;p46"/>
          <p:cNvSpPr txBox="1"/>
          <p:nvPr/>
        </p:nvSpPr>
        <p:spPr>
          <a:xfrm>
            <a:off x="2904925" y="1497413"/>
            <a:ext cx="1879200" cy="35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Proxima Nova"/>
                <a:ea typeface="Proxima Nova"/>
                <a:cs typeface="Proxima Nova"/>
                <a:sym typeface="Proxima Nova"/>
              </a:rPr>
              <a:t>Domain specific data</a:t>
            </a:r>
            <a:endParaRPr b="1" i="0" sz="1400" u="none" cap="none" strike="noStrike">
              <a:solidFill>
                <a:schemeClr val="dk2"/>
              </a:solidFill>
              <a:latin typeface="Proxima Nova"/>
              <a:ea typeface="Proxima Nova"/>
              <a:cs typeface="Proxima Nova"/>
              <a:sym typeface="Proxima Nova"/>
            </a:endParaRPr>
          </a:p>
        </p:txBody>
      </p:sp>
      <p:sp>
        <p:nvSpPr>
          <p:cNvPr id="612" name="Google Shape;612;p46"/>
          <p:cNvSpPr txBox="1"/>
          <p:nvPr/>
        </p:nvSpPr>
        <p:spPr>
          <a:xfrm>
            <a:off x="5178450" y="122900"/>
            <a:ext cx="3784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3"/>
              </a:rPr>
              <a:t>A Beginners Guide to LLMOps For Machine Learning Engineering</a:t>
            </a:r>
            <a:endParaRPr b="0" i="0" sz="1400" u="none" cap="none" strike="noStrike">
              <a:solidFill>
                <a:srgbClr val="000000"/>
              </a:solidFill>
              <a:latin typeface="Arial"/>
              <a:ea typeface="Arial"/>
              <a:cs typeface="Arial"/>
              <a:sym typeface="Arial"/>
            </a:endParaRPr>
          </a:p>
        </p:txBody>
      </p:sp>
      <p:sp>
        <p:nvSpPr>
          <p:cNvPr id="613" name="Google Shape;613;p46"/>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614" name="Google Shape;61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7"/>
          <p:cNvSpPr/>
          <p:nvPr/>
        </p:nvSpPr>
        <p:spPr>
          <a:xfrm>
            <a:off x="260200" y="572700"/>
            <a:ext cx="1558200" cy="89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620" name="Google Shape;620;p47"/>
          <p:cNvSpPr/>
          <p:nvPr/>
        </p:nvSpPr>
        <p:spPr>
          <a:xfrm>
            <a:off x="6857003" y="1745550"/>
            <a:ext cx="1096625" cy="344650"/>
          </a:xfrm>
          <a:custGeom>
            <a:rect b="b" l="l" r="r" t="t"/>
            <a:pathLst>
              <a:path extrusionOk="0" h="13786" w="43865">
                <a:moveTo>
                  <a:pt x="18258" y="0"/>
                </a:moveTo>
                <a:cubicBezTo>
                  <a:pt x="15255" y="928"/>
                  <a:pt x="-1672" y="3276"/>
                  <a:pt x="239" y="5569"/>
                </a:cubicBezTo>
                <a:cubicBezTo>
                  <a:pt x="2150" y="7862"/>
                  <a:pt x="22462" y="13650"/>
                  <a:pt x="29724" y="13759"/>
                </a:cubicBezTo>
                <a:cubicBezTo>
                  <a:pt x="36986" y="13868"/>
                  <a:pt x="43374" y="8299"/>
                  <a:pt x="43811" y="6224"/>
                </a:cubicBezTo>
                <a:cubicBezTo>
                  <a:pt x="44248" y="4149"/>
                  <a:pt x="34256" y="2129"/>
                  <a:pt x="32345" y="1310"/>
                </a:cubicBezTo>
              </a:path>
            </a:pathLst>
          </a:custGeom>
          <a:noFill/>
          <a:ln cap="flat" cmpd="sng" w="152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47"/>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622" name="Google Shape;622;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623" name="Google Shape;623;p47"/>
          <p:cNvSpPr txBox="1"/>
          <p:nvPr>
            <p:ph type="title"/>
          </p:nvPr>
        </p:nvSpPr>
        <p:spPr>
          <a:xfrm>
            <a:off x="135500" y="0"/>
            <a:ext cx="40404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GenAI Roles:Future	</a:t>
            </a:r>
            <a:endParaRPr/>
          </a:p>
        </p:txBody>
      </p:sp>
      <p:cxnSp>
        <p:nvCxnSpPr>
          <p:cNvPr id="624" name="Google Shape;624;p47"/>
          <p:cNvCxnSpPr/>
          <p:nvPr/>
        </p:nvCxnSpPr>
        <p:spPr>
          <a:xfrm flipH="1" rot="10800000">
            <a:off x="238950" y="474200"/>
            <a:ext cx="1558200" cy="23700"/>
          </a:xfrm>
          <a:prstGeom prst="straightConnector1">
            <a:avLst/>
          </a:prstGeom>
          <a:noFill/>
          <a:ln cap="flat" cmpd="sng" w="38100">
            <a:solidFill>
              <a:srgbClr val="93C47D"/>
            </a:solidFill>
            <a:prstDash val="solid"/>
            <a:round/>
            <a:headEnd len="sm" w="sm" type="none"/>
            <a:tailEnd len="sm" w="sm" type="none"/>
          </a:ln>
        </p:spPr>
      </p:cxnSp>
      <p:grpSp>
        <p:nvGrpSpPr>
          <p:cNvPr id="625" name="Google Shape;625;p47"/>
          <p:cNvGrpSpPr/>
          <p:nvPr/>
        </p:nvGrpSpPr>
        <p:grpSpPr>
          <a:xfrm>
            <a:off x="1797275" y="3192204"/>
            <a:ext cx="5957975" cy="643500"/>
            <a:chOff x="1593000" y="2322568"/>
            <a:chExt cx="5957975" cy="643500"/>
          </a:xfrm>
        </p:grpSpPr>
        <p:sp>
          <p:nvSpPr>
            <p:cNvPr id="626" name="Google Shape;626;p4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4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4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Roboto Medium"/>
                  <a:ea typeface="Roboto Medium"/>
                  <a:cs typeface="Roboto Medium"/>
                  <a:sym typeface="Roboto Medium"/>
                </a:rPr>
                <a:t>GENAI Application Developer</a:t>
              </a:r>
              <a:endParaRPr b="0" i="0" sz="1000" u="none" cap="none" strike="noStrike">
                <a:solidFill>
                  <a:srgbClr val="FFFFFF"/>
                </a:solidFill>
                <a:latin typeface="Roboto"/>
                <a:ea typeface="Roboto"/>
                <a:cs typeface="Roboto"/>
                <a:sym typeface="Roboto"/>
              </a:endParaRPr>
            </a:p>
          </p:txBody>
        </p:sp>
        <p:sp>
          <p:nvSpPr>
            <p:cNvPr id="630" name="Google Shape;630;p4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4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Roboto Thin"/>
                  <a:ea typeface="Roboto Thin"/>
                  <a:cs typeface="Roboto Thin"/>
                  <a:sym typeface="Roboto Thin"/>
                </a:rPr>
                <a:t>05</a:t>
              </a:r>
              <a:endParaRPr b="0" i="0" sz="2600" u="none" cap="none" strike="noStrike">
                <a:solidFill>
                  <a:srgbClr val="FFFFFF"/>
                </a:solidFill>
                <a:latin typeface="Roboto Thin"/>
                <a:ea typeface="Roboto Thin"/>
                <a:cs typeface="Roboto Thin"/>
                <a:sym typeface="Roboto Thin"/>
              </a:endParaRPr>
            </a:p>
          </p:txBody>
        </p:sp>
        <p:sp>
          <p:nvSpPr>
            <p:cNvPr id="632" name="Google Shape;632;p4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Fullstack GenAI Techstack (skills from above 4 roles)</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UI/UX experience helps.</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DevOps Experience</a:t>
              </a:r>
              <a:endParaRPr b="0" i="0" sz="800" u="none" cap="none" strike="noStrike">
                <a:solidFill>
                  <a:srgbClr val="A7291E"/>
                </a:solidFill>
                <a:latin typeface="Roboto"/>
                <a:ea typeface="Roboto"/>
                <a:cs typeface="Roboto"/>
                <a:sym typeface="Roboto"/>
              </a:endParaRPr>
            </a:p>
          </p:txBody>
        </p:sp>
      </p:grpSp>
      <p:grpSp>
        <p:nvGrpSpPr>
          <p:cNvPr id="633" name="Google Shape;633;p47"/>
          <p:cNvGrpSpPr/>
          <p:nvPr/>
        </p:nvGrpSpPr>
        <p:grpSpPr>
          <a:xfrm>
            <a:off x="1797275" y="2537337"/>
            <a:ext cx="5957975" cy="643500"/>
            <a:chOff x="1593000" y="2322568"/>
            <a:chExt cx="5957975" cy="643500"/>
          </a:xfrm>
        </p:grpSpPr>
        <p:sp>
          <p:nvSpPr>
            <p:cNvPr id="634" name="Google Shape;634;p4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Roboto Medium"/>
                  <a:ea typeface="Roboto Medium"/>
                  <a:cs typeface="Roboto Medium"/>
                  <a:sym typeface="Roboto Medium"/>
                </a:rPr>
                <a:t>GENAI Prompt Engineering</a:t>
              </a:r>
              <a:endParaRPr b="0" i="0" sz="1000" u="none" cap="none" strike="noStrike">
                <a:solidFill>
                  <a:srgbClr val="FFFFFF"/>
                </a:solidFill>
                <a:latin typeface="Roboto"/>
                <a:ea typeface="Roboto"/>
                <a:cs typeface="Roboto"/>
                <a:sym typeface="Roboto"/>
              </a:endParaRPr>
            </a:p>
          </p:txBody>
        </p:sp>
        <p:sp>
          <p:nvSpPr>
            <p:cNvPr id="638" name="Google Shape;638;p4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4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Roboto Thin"/>
                  <a:ea typeface="Roboto Thin"/>
                  <a:cs typeface="Roboto Thin"/>
                  <a:sym typeface="Roboto Thin"/>
                </a:rPr>
                <a:t>04</a:t>
              </a:r>
              <a:endParaRPr b="0" i="0" sz="2600" u="none" cap="none" strike="noStrike">
                <a:solidFill>
                  <a:srgbClr val="FFFFFF"/>
                </a:solidFill>
                <a:latin typeface="Roboto Thin"/>
                <a:ea typeface="Roboto Thin"/>
                <a:cs typeface="Roboto Thin"/>
                <a:sym typeface="Roboto Thin"/>
              </a:endParaRPr>
            </a:p>
          </p:txBody>
        </p:sp>
        <p:sp>
          <p:nvSpPr>
            <p:cNvPr id="640" name="Google Shape;640;p4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Understanding of using GenAI TechStack</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In-depth understanding  of prompt engineering,Design,templates, Prompt frameworks </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Business Domain Knowledge </a:t>
              </a:r>
              <a:endParaRPr b="0" i="0" sz="800" u="none" cap="none" strike="noStrike">
                <a:solidFill>
                  <a:srgbClr val="A7291E"/>
                </a:solidFill>
                <a:latin typeface="Roboto"/>
                <a:ea typeface="Roboto"/>
                <a:cs typeface="Roboto"/>
                <a:sym typeface="Roboto"/>
              </a:endParaRPr>
            </a:p>
          </p:txBody>
        </p:sp>
      </p:grpSp>
      <p:grpSp>
        <p:nvGrpSpPr>
          <p:cNvPr id="641" name="Google Shape;641;p47"/>
          <p:cNvGrpSpPr/>
          <p:nvPr/>
        </p:nvGrpSpPr>
        <p:grpSpPr>
          <a:xfrm>
            <a:off x="1797275" y="1882444"/>
            <a:ext cx="6156350" cy="643500"/>
            <a:chOff x="1593000" y="2322568"/>
            <a:chExt cx="6156350" cy="643500"/>
          </a:xfrm>
        </p:grpSpPr>
        <p:sp>
          <p:nvSpPr>
            <p:cNvPr id="642" name="Google Shape;642;p4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Roboto Medium"/>
                  <a:ea typeface="Roboto Medium"/>
                  <a:cs typeface="Roboto Medium"/>
                  <a:sym typeface="Roboto Medium"/>
                </a:rPr>
                <a:t>GENAI Vector database Engineer</a:t>
              </a:r>
              <a:endParaRPr b="0" i="0" sz="1000" u="none" cap="none" strike="noStrike">
                <a:solidFill>
                  <a:srgbClr val="FFFFFF"/>
                </a:solidFill>
                <a:latin typeface="Roboto"/>
                <a:ea typeface="Roboto"/>
                <a:cs typeface="Roboto"/>
                <a:sym typeface="Roboto"/>
              </a:endParaRPr>
            </a:p>
          </p:txBody>
        </p:sp>
        <p:sp>
          <p:nvSpPr>
            <p:cNvPr id="646" name="Google Shape;646;p4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4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Roboto Thin"/>
                  <a:ea typeface="Roboto Thin"/>
                  <a:cs typeface="Roboto Thin"/>
                  <a:sym typeface="Roboto Thin"/>
                </a:rPr>
                <a:t>03</a:t>
              </a:r>
              <a:endParaRPr b="0" i="0" sz="2600" u="none" cap="none" strike="noStrike">
                <a:solidFill>
                  <a:srgbClr val="FFFFFF"/>
                </a:solidFill>
                <a:latin typeface="Roboto Thin"/>
                <a:ea typeface="Roboto Thin"/>
                <a:cs typeface="Roboto Thin"/>
                <a:sym typeface="Roboto Thin"/>
              </a:endParaRPr>
            </a:p>
          </p:txBody>
        </p:sp>
        <p:sp>
          <p:nvSpPr>
            <p:cNvPr id="648" name="Google Shape;648;p47"/>
            <p:cNvSpPr/>
            <p:nvPr/>
          </p:nvSpPr>
          <p:spPr>
            <a:xfrm>
              <a:off x="4387850" y="2323749"/>
              <a:ext cx="3361500" cy="6423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Understanding of using GenAI TechStack</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Data engineering/pipelines experience(unstructured data)</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Embedding Models, AI/ML experience</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Database management, performance, operations</a:t>
              </a:r>
              <a:endParaRPr b="0" i="0" sz="800" u="none" cap="none" strike="noStrike">
                <a:solidFill>
                  <a:srgbClr val="A7291E"/>
                </a:solidFill>
                <a:latin typeface="Roboto"/>
                <a:ea typeface="Roboto"/>
                <a:cs typeface="Roboto"/>
                <a:sym typeface="Roboto"/>
              </a:endParaRPr>
            </a:p>
          </p:txBody>
        </p:sp>
      </p:grpSp>
      <p:grpSp>
        <p:nvGrpSpPr>
          <p:cNvPr id="649" name="Google Shape;649;p47"/>
          <p:cNvGrpSpPr/>
          <p:nvPr/>
        </p:nvGrpSpPr>
        <p:grpSpPr>
          <a:xfrm>
            <a:off x="1797275" y="1227585"/>
            <a:ext cx="5957975" cy="643500"/>
            <a:chOff x="1593000" y="2322568"/>
            <a:chExt cx="5957975" cy="643500"/>
          </a:xfrm>
        </p:grpSpPr>
        <p:sp>
          <p:nvSpPr>
            <p:cNvPr id="650" name="Google Shape;650;p4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7"/>
            <p:cNvSpPr/>
            <p:nvPr/>
          </p:nvSpPr>
          <p:spPr>
            <a:xfrm>
              <a:off x="2342625" y="2399958"/>
              <a:ext cx="20451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lt1"/>
                </a:solidFill>
                <a:latin typeface="Roboto Medium"/>
                <a:ea typeface="Roboto Medium"/>
                <a:cs typeface="Roboto Medium"/>
                <a:sym typeface="Roboto Medium"/>
              </a:endParaRPr>
            </a:p>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Roboto Medium"/>
                  <a:ea typeface="Roboto Medium"/>
                  <a:cs typeface="Roboto Medium"/>
                  <a:sym typeface="Roboto Medium"/>
                </a:rPr>
                <a:t>GENAI LLMOps Engineer	</a:t>
              </a:r>
              <a:endParaRPr b="0" i="0" sz="15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654" name="Google Shape;654;p4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4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Roboto Thin"/>
                  <a:ea typeface="Roboto Thin"/>
                  <a:cs typeface="Roboto Thin"/>
                  <a:sym typeface="Roboto Thin"/>
                </a:rPr>
                <a:t>02</a:t>
              </a:r>
              <a:endParaRPr b="0" i="0" sz="2600" u="none" cap="none" strike="noStrike">
                <a:solidFill>
                  <a:srgbClr val="FFFFFF"/>
                </a:solidFill>
                <a:latin typeface="Roboto Thin"/>
                <a:ea typeface="Roboto Thin"/>
                <a:cs typeface="Roboto Thin"/>
                <a:sym typeface="Roboto Thin"/>
              </a:endParaRPr>
            </a:p>
          </p:txBody>
        </p:sp>
        <p:sp>
          <p:nvSpPr>
            <p:cNvPr id="656" name="Google Shape;656;p4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Understanding of using GenAI TechStack</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DevOps Experience, MLOps Experience, API experience,  Deployment and Operations</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Observability experience, Prompt engineering</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Scriptings skill for automation, collaborative skills</a:t>
              </a:r>
              <a:endParaRPr b="0" i="0" sz="800" u="none" cap="none" strike="noStrike">
                <a:solidFill>
                  <a:srgbClr val="A7291E"/>
                </a:solidFill>
                <a:latin typeface="Roboto"/>
                <a:ea typeface="Roboto"/>
                <a:cs typeface="Roboto"/>
                <a:sym typeface="Roboto"/>
              </a:endParaRPr>
            </a:p>
          </p:txBody>
        </p:sp>
      </p:grpSp>
      <p:grpSp>
        <p:nvGrpSpPr>
          <p:cNvPr id="657" name="Google Shape;657;p47"/>
          <p:cNvGrpSpPr/>
          <p:nvPr/>
        </p:nvGrpSpPr>
        <p:grpSpPr>
          <a:xfrm>
            <a:off x="1797275" y="572710"/>
            <a:ext cx="5957975" cy="643500"/>
            <a:chOff x="1593000" y="2322568"/>
            <a:chExt cx="5957975" cy="643500"/>
          </a:xfrm>
        </p:grpSpPr>
        <p:sp>
          <p:nvSpPr>
            <p:cNvPr id="658" name="Google Shape;658;p4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7"/>
            <p:cNvSpPr/>
            <p:nvPr/>
          </p:nvSpPr>
          <p:spPr>
            <a:xfrm>
              <a:off x="2342625" y="2399958"/>
              <a:ext cx="20880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rgbClr val="FFFFFF"/>
                  </a:solidFill>
                  <a:latin typeface="Roboto Medium"/>
                  <a:ea typeface="Roboto Medium"/>
                  <a:cs typeface="Roboto Medium"/>
                  <a:sym typeface="Roboto Medium"/>
                </a:rPr>
                <a:t>GENAI Model Trainer	</a:t>
              </a:r>
              <a:endParaRPr b="0" i="0" sz="1500" u="none" cap="none" strike="noStrike">
                <a:solidFill>
                  <a:srgbClr val="FFFFFF"/>
                </a:solidFill>
                <a:latin typeface="Roboto"/>
                <a:ea typeface="Roboto"/>
                <a:cs typeface="Roboto"/>
                <a:sym typeface="Roboto"/>
              </a:endParaRPr>
            </a:p>
          </p:txBody>
        </p:sp>
        <p:sp>
          <p:nvSpPr>
            <p:cNvPr id="662" name="Google Shape;662;p4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4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Roboto Thin"/>
                  <a:ea typeface="Roboto Thin"/>
                  <a:cs typeface="Roboto Thin"/>
                  <a:sym typeface="Roboto Thin"/>
                </a:rPr>
                <a:t>01</a:t>
              </a:r>
              <a:endParaRPr b="0" i="0" sz="2600" u="none" cap="none" strike="noStrike">
                <a:solidFill>
                  <a:srgbClr val="FFFFFF"/>
                </a:solidFill>
                <a:latin typeface="Roboto Thin"/>
                <a:ea typeface="Roboto Thin"/>
                <a:cs typeface="Roboto Thin"/>
                <a:sym typeface="Roboto Thin"/>
              </a:endParaRPr>
            </a:p>
          </p:txBody>
        </p:sp>
        <p:sp>
          <p:nvSpPr>
            <p:cNvPr id="664" name="Google Shape;664;p4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Understanding of Generative AI algorithms</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machine learning expertise</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FM fine-tuning skills, Adjust Model parameters</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Working with data (structured &amp; Unstructured) </a:t>
              </a:r>
              <a:endParaRPr b="0" i="0" sz="800" u="none" cap="none" strike="noStrike">
                <a:solidFill>
                  <a:srgbClr val="A7291E"/>
                </a:solidFill>
                <a:latin typeface="Roboto"/>
                <a:ea typeface="Roboto"/>
                <a:cs typeface="Roboto"/>
                <a:sym typeface="Roboto"/>
              </a:endParaRPr>
            </a:p>
          </p:txBody>
        </p:sp>
      </p:grpSp>
      <p:grpSp>
        <p:nvGrpSpPr>
          <p:cNvPr id="665" name="Google Shape;665;p47"/>
          <p:cNvGrpSpPr/>
          <p:nvPr/>
        </p:nvGrpSpPr>
        <p:grpSpPr>
          <a:xfrm>
            <a:off x="1797275" y="3847079"/>
            <a:ext cx="5957975" cy="643500"/>
            <a:chOff x="1593000" y="2322568"/>
            <a:chExt cx="5957975" cy="643500"/>
          </a:xfrm>
        </p:grpSpPr>
        <p:sp>
          <p:nvSpPr>
            <p:cNvPr id="666" name="Google Shape;666;p4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4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47"/>
            <p:cNvSpPr/>
            <p:nvPr/>
          </p:nvSpPr>
          <p:spPr>
            <a:xfrm>
              <a:off x="2342625" y="2399939"/>
              <a:ext cx="20451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Roboto Medium"/>
                  <a:ea typeface="Roboto Medium"/>
                  <a:cs typeface="Roboto Medium"/>
                  <a:sym typeface="Roboto Medium"/>
                </a:rPr>
                <a:t>GENAI UX Experience Developer</a:t>
              </a:r>
              <a:endParaRPr b="0" i="0" sz="1000" u="none" cap="none" strike="noStrike">
                <a:solidFill>
                  <a:srgbClr val="FFFFFF"/>
                </a:solidFill>
                <a:latin typeface="Roboto"/>
                <a:ea typeface="Roboto"/>
                <a:cs typeface="Roboto"/>
                <a:sym typeface="Roboto"/>
              </a:endParaRPr>
            </a:p>
          </p:txBody>
        </p:sp>
        <p:sp>
          <p:nvSpPr>
            <p:cNvPr id="670" name="Google Shape;670;p4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4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7"/>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Roboto Thin"/>
                  <a:ea typeface="Roboto Thin"/>
                  <a:cs typeface="Roboto Thin"/>
                  <a:sym typeface="Roboto Thin"/>
                </a:rPr>
                <a:t>06</a:t>
              </a:r>
              <a:endParaRPr b="0" i="0" sz="2600" u="none" cap="none" strike="noStrike">
                <a:solidFill>
                  <a:srgbClr val="FFFFFF"/>
                </a:solidFill>
                <a:latin typeface="Roboto Thin"/>
                <a:ea typeface="Roboto Thin"/>
                <a:cs typeface="Roboto Thin"/>
                <a:sym typeface="Roboto Thin"/>
              </a:endParaRPr>
            </a:p>
          </p:txBody>
        </p:sp>
        <p:sp>
          <p:nvSpPr>
            <p:cNvPr id="672" name="Google Shape;672;p4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Familiarity with GenAI capabilities</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UI/UX Design principles and experience</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Strong communication skills</a:t>
              </a:r>
              <a:endParaRPr b="0" i="0" sz="800" u="none" cap="none" strike="noStrike">
                <a:solidFill>
                  <a:srgbClr val="A7291E"/>
                </a:solidFill>
                <a:latin typeface="Roboto"/>
                <a:ea typeface="Roboto"/>
                <a:cs typeface="Roboto"/>
                <a:sym typeface="Roboto"/>
              </a:endParaRPr>
            </a:p>
          </p:txBody>
        </p:sp>
      </p:grpSp>
      <p:grpSp>
        <p:nvGrpSpPr>
          <p:cNvPr id="673" name="Google Shape;673;p47"/>
          <p:cNvGrpSpPr/>
          <p:nvPr/>
        </p:nvGrpSpPr>
        <p:grpSpPr>
          <a:xfrm>
            <a:off x="1797150" y="4501981"/>
            <a:ext cx="5957975" cy="572719"/>
            <a:chOff x="1593000" y="2322563"/>
            <a:chExt cx="5957975" cy="643505"/>
          </a:xfrm>
        </p:grpSpPr>
        <p:sp>
          <p:nvSpPr>
            <p:cNvPr id="674" name="Google Shape;674;p4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4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4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47"/>
            <p:cNvSpPr/>
            <p:nvPr/>
          </p:nvSpPr>
          <p:spPr>
            <a:xfrm>
              <a:off x="2342630" y="2399951"/>
              <a:ext cx="2083500" cy="4959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500"/>
                <a:buFont typeface="Arial"/>
                <a:buNone/>
              </a:pPr>
              <a:r>
                <a:rPr b="0" i="0" lang="en" sz="1500" u="none" cap="none" strike="noStrike">
                  <a:solidFill>
                    <a:schemeClr val="lt1"/>
                  </a:solidFill>
                  <a:latin typeface="Roboto Medium"/>
                  <a:ea typeface="Roboto Medium"/>
                  <a:cs typeface="Roboto Medium"/>
                  <a:sym typeface="Roboto Medium"/>
                </a:rPr>
                <a:t>GENAI Product/Management</a:t>
              </a:r>
              <a:endParaRPr b="0" i="0" sz="1000" u="none" cap="none" strike="noStrike">
                <a:solidFill>
                  <a:srgbClr val="FFFFFF"/>
                </a:solidFill>
                <a:latin typeface="Roboto"/>
                <a:ea typeface="Roboto"/>
                <a:cs typeface="Roboto"/>
                <a:sym typeface="Roboto"/>
              </a:endParaRPr>
            </a:p>
          </p:txBody>
        </p:sp>
        <p:sp>
          <p:nvSpPr>
            <p:cNvPr id="678" name="Google Shape;678;p47"/>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647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47"/>
            <p:cNvSpPr/>
            <p:nvPr/>
          </p:nvSpPr>
          <p:spPr>
            <a:xfrm>
              <a:off x="1626291" y="2322563"/>
              <a:ext cx="656700" cy="642600"/>
            </a:xfrm>
            <a:prstGeom prst="rect">
              <a:avLst/>
            </a:prstGeom>
            <a:solidFill>
              <a:srgbClr val="BE2F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b="0" i="0" lang="en" sz="2600" u="none" cap="none" strike="noStrike">
                  <a:solidFill>
                    <a:srgbClr val="FFFFFF"/>
                  </a:solidFill>
                  <a:latin typeface="Roboto Thin"/>
                  <a:ea typeface="Roboto Thin"/>
                  <a:cs typeface="Roboto Thin"/>
                  <a:sym typeface="Roboto Thin"/>
                </a:rPr>
                <a:t>07</a:t>
              </a:r>
              <a:endParaRPr b="0" i="0" sz="2600" u="none" cap="none" strike="noStrike">
                <a:solidFill>
                  <a:srgbClr val="FFFFFF"/>
                </a:solidFill>
                <a:latin typeface="Roboto Thin"/>
                <a:ea typeface="Roboto Thin"/>
                <a:cs typeface="Roboto Thin"/>
                <a:sym typeface="Roboto Thin"/>
              </a:endParaRPr>
            </a:p>
          </p:txBody>
        </p:sp>
        <p:sp>
          <p:nvSpPr>
            <p:cNvPr id="680" name="Google Shape;680;p4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High level Understanding of GenAI tools &amp; technology, different use cases</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domain/Industry knowledge</a:t>
              </a:r>
              <a:endParaRPr b="0" i="0" sz="800" u="none" cap="none" strike="noStrike">
                <a:solidFill>
                  <a:srgbClr val="A7291E"/>
                </a:solidFill>
                <a:latin typeface="Roboto"/>
                <a:ea typeface="Roboto"/>
                <a:cs typeface="Roboto"/>
                <a:sym typeface="Roboto"/>
              </a:endParaRPr>
            </a:p>
            <a:p>
              <a:pPr indent="-279400" lvl="0" marL="457200" marR="0" rtl="0" algn="l">
                <a:lnSpc>
                  <a:spcPct val="115000"/>
                </a:lnSpc>
                <a:spcBef>
                  <a:spcPts val="0"/>
                </a:spcBef>
                <a:spcAft>
                  <a:spcPts val="0"/>
                </a:spcAft>
                <a:buClr>
                  <a:srgbClr val="A7291E"/>
                </a:buClr>
                <a:buSzPts val="800"/>
                <a:buFont typeface="Roboto"/>
                <a:buChar char="●"/>
              </a:pPr>
              <a:r>
                <a:rPr b="0" i="0" lang="en" sz="800" u="none" cap="none" strike="noStrike">
                  <a:solidFill>
                    <a:srgbClr val="A7291E"/>
                  </a:solidFill>
                  <a:latin typeface="Roboto"/>
                  <a:ea typeface="Roboto"/>
                  <a:cs typeface="Roboto"/>
                  <a:sym typeface="Roboto"/>
                </a:rPr>
                <a:t>product/manager/director experience.</a:t>
              </a:r>
              <a:endParaRPr b="0" i="0" sz="800" u="none" cap="none" strike="noStrike">
                <a:solidFill>
                  <a:srgbClr val="A7291E"/>
                </a:solidFill>
                <a:latin typeface="Roboto"/>
                <a:ea typeface="Roboto"/>
                <a:cs typeface="Roboto"/>
                <a:sym typeface="Roboto"/>
              </a:endParaRPr>
            </a:p>
          </p:txBody>
        </p:sp>
      </p:grpSp>
      <p:sp>
        <p:nvSpPr>
          <p:cNvPr id="681" name="Google Shape;681;p47"/>
          <p:cNvSpPr txBox="1"/>
          <p:nvPr/>
        </p:nvSpPr>
        <p:spPr>
          <a:xfrm>
            <a:off x="260200" y="572700"/>
            <a:ext cx="1558200" cy="4484100"/>
          </a:xfrm>
          <a:prstGeom prst="rect">
            <a:avLst/>
          </a:prstGeom>
          <a:noFill/>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Proxima Nova"/>
                <a:ea typeface="Proxima Nova"/>
                <a:cs typeface="Proxima Nova"/>
                <a:sym typeface="Proxima Nova"/>
              </a:rPr>
              <a:t>GenAI XAI Specialist</a:t>
            </a:r>
            <a:endParaRPr b="1" i="0" sz="18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accent3"/>
                </a:solidFill>
                <a:latin typeface="Proxima Nova"/>
                <a:ea typeface="Proxima Nova"/>
                <a:cs typeface="Proxima Nova"/>
                <a:sym typeface="Proxima Nova"/>
              </a:rPr>
              <a:t>(Explainable AI/Ethics)</a:t>
            </a:r>
            <a:endParaRPr b="1" i="0" sz="900" u="none" cap="none" strike="noStrike">
              <a:solidFill>
                <a:schemeClr val="accent3"/>
              </a:solidFill>
              <a:latin typeface="Proxima Nova"/>
              <a:ea typeface="Proxima Nova"/>
              <a:cs typeface="Proxima Nova"/>
              <a:sym typeface="Proxima Nova"/>
            </a:endParaRPr>
          </a:p>
        </p:txBody>
      </p:sp>
      <p:sp>
        <p:nvSpPr>
          <p:cNvPr id="682" name="Google Shape;682;p47"/>
          <p:cNvSpPr/>
          <p:nvPr/>
        </p:nvSpPr>
        <p:spPr>
          <a:xfrm>
            <a:off x="260700" y="1464600"/>
            <a:ext cx="1536300" cy="3610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accent3"/>
                </a:solidFill>
                <a:latin typeface="Proxima Nova"/>
                <a:ea typeface="Proxima Nova"/>
                <a:cs typeface="Proxima Nova"/>
                <a:sym typeface="Proxima Nova"/>
              </a:rPr>
              <a:t>08</a:t>
            </a:r>
            <a:r>
              <a:rPr b="0" i="0" lang="en" sz="1600" u="none" cap="none" strike="noStrike">
                <a:solidFill>
                  <a:schemeClr val="accent3"/>
                </a:solidFill>
                <a:latin typeface="Proxima Nova"/>
                <a:ea typeface="Proxima Nova"/>
                <a:cs typeface="Proxima Nova"/>
                <a:sym typeface="Proxima Nova"/>
              </a:rPr>
              <a:t>.</a:t>
            </a:r>
            <a:r>
              <a:rPr b="1" i="0" lang="en" sz="1700" u="none" cap="none" strike="noStrike">
                <a:solidFill>
                  <a:schemeClr val="accent3"/>
                </a:solidFill>
                <a:latin typeface="Proxima Nova"/>
                <a:ea typeface="Proxima Nova"/>
                <a:cs typeface="Proxima Nova"/>
                <a:sym typeface="Proxima Nova"/>
              </a:rPr>
              <a:t> XAI specialists</a:t>
            </a:r>
            <a:r>
              <a:rPr b="1" i="0" lang="en" sz="1500" u="none" cap="none" strike="noStrike">
                <a:solidFill>
                  <a:schemeClr val="accent3"/>
                </a:solidFill>
                <a:latin typeface="Proxima Nova"/>
                <a:ea typeface="Proxima Nova"/>
                <a:cs typeface="Proxima Nova"/>
                <a:sym typeface="Proxima Nova"/>
              </a:rPr>
              <a:t> </a:t>
            </a:r>
            <a:r>
              <a:rPr b="1" i="0" lang="en" sz="900" u="none" cap="none" strike="noStrike">
                <a:solidFill>
                  <a:schemeClr val="accent3"/>
                </a:solidFill>
                <a:latin typeface="Proxima Nova"/>
                <a:ea typeface="Proxima Nova"/>
                <a:cs typeface="Proxima Nova"/>
                <a:sym typeface="Proxima Nova"/>
              </a:rPr>
              <a:t>will work on making Gen AI models more transparent and interpretable, ensuring users trust and understand the AI's decision-making process.</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accent3"/>
                </a:solidFill>
                <a:latin typeface="Proxima Nova"/>
                <a:ea typeface="Proxima Nova"/>
                <a:cs typeface="Proxima Nova"/>
                <a:sym typeface="Proxima Nova"/>
              </a:rPr>
              <a:t>Background in ethics, philosophy, or law, combined with an understanding of AI technology and its potential societal impact.</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3"/>
                </a:solidFill>
                <a:latin typeface="Proxima Nova"/>
                <a:ea typeface="Proxima Nova"/>
                <a:cs typeface="Proxima Nova"/>
                <a:sym typeface="Proxima Nova"/>
              </a:rPr>
              <a:t>09. Ethicists</a:t>
            </a:r>
            <a:r>
              <a:rPr b="1" i="0" lang="en" sz="1400" u="none" cap="none" strike="noStrike">
                <a:solidFill>
                  <a:schemeClr val="accent3"/>
                </a:solidFill>
                <a:latin typeface="Proxima Nova"/>
                <a:ea typeface="Proxima Nova"/>
                <a:cs typeface="Proxima Nova"/>
                <a:sym typeface="Proxima Nova"/>
              </a:rPr>
              <a:t> </a:t>
            </a:r>
            <a:r>
              <a:rPr b="1" i="0" lang="en" sz="900" u="none" cap="none" strike="noStrike">
                <a:solidFill>
                  <a:schemeClr val="accent3"/>
                </a:solidFill>
                <a:latin typeface="Proxima Nova"/>
                <a:ea typeface="Proxima Nova"/>
                <a:cs typeface="Proxima Nova"/>
                <a:sym typeface="Proxima Nova"/>
              </a:rPr>
              <a:t>will develop frameworks and guidelines for responsible development and deployment of Gen AI, considering issues like bias, fairness, and potential misuse.</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chemeClr val="accent3"/>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8"/>
          <p:cNvSpPr txBox="1"/>
          <p:nvPr>
            <p:ph type="title"/>
          </p:nvPr>
        </p:nvSpPr>
        <p:spPr>
          <a:xfrm>
            <a:off x="311700" y="189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400"/>
              <a:t>Demo</a:t>
            </a:r>
            <a:endParaRPr sz="3400"/>
          </a:p>
        </p:txBody>
      </p:sp>
      <p:cxnSp>
        <p:nvCxnSpPr>
          <p:cNvPr id="688" name="Google Shape;688;p48"/>
          <p:cNvCxnSpPr/>
          <p:nvPr/>
        </p:nvCxnSpPr>
        <p:spPr>
          <a:xfrm flipH="1" rot="10800000">
            <a:off x="311700" y="865325"/>
            <a:ext cx="3471600" cy="7500"/>
          </a:xfrm>
          <a:prstGeom prst="straightConnector1">
            <a:avLst/>
          </a:prstGeom>
          <a:noFill/>
          <a:ln cap="flat" cmpd="sng" w="38100">
            <a:solidFill>
              <a:srgbClr val="93C47D"/>
            </a:solidFill>
            <a:prstDash val="solid"/>
            <a:round/>
            <a:headEnd len="sm" w="sm" type="none"/>
            <a:tailEnd len="sm" w="sm" type="none"/>
          </a:ln>
        </p:spPr>
      </p:cxnSp>
      <p:sp>
        <p:nvSpPr>
          <p:cNvPr id="689" name="Google Shape;689;p48"/>
          <p:cNvSpPr txBox="1"/>
          <p:nvPr/>
        </p:nvSpPr>
        <p:spPr>
          <a:xfrm>
            <a:off x="357525" y="1301850"/>
            <a:ext cx="8364600" cy="197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rPr b="0" i="0" lang="en" sz="2400" u="none" cap="none" strike="noStrike">
                <a:solidFill>
                  <a:schemeClr val="dk2"/>
                </a:solidFill>
                <a:latin typeface="Proxima Nova"/>
                <a:ea typeface="Proxima Nova"/>
                <a:cs typeface="Proxima Nova"/>
                <a:sym typeface="Proxima Nova"/>
              </a:rPr>
              <a:t> </a:t>
            </a:r>
            <a:r>
              <a:rPr b="0" i="0" lang="en" sz="3300" u="none" cap="none" strike="noStrike">
                <a:solidFill>
                  <a:schemeClr val="accent3"/>
                </a:solidFill>
                <a:latin typeface="Alfa Slab One"/>
                <a:ea typeface="Alfa Slab One"/>
                <a:cs typeface="Alfa Slab One"/>
                <a:sym typeface="Alfa Slab One"/>
              </a:rPr>
              <a:t>Setting up GCP Vertex AI Free-Trial</a:t>
            </a:r>
            <a:endParaRPr b="0" i="0" sz="3300" u="none" cap="none" strike="noStrike">
              <a:solidFill>
                <a:schemeClr val="accent3"/>
              </a:solidFill>
              <a:latin typeface="Alfa Slab One"/>
              <a:ea typeface="Alfa Slab One"/>
              <a:cs typeface="Alfa Slab One"/>
              <a:sym typeface="Alfa Slab One"/>
            </a:endParaRPr>
          </a:p>
          <a:p>
            <a:pPr indent="0" lvl="0" marL="0" marR="0" rtl="0" algn="l">
              <a:lnSpc>
                <a:spcPct val="115000"/>
              </a:lnSpc>
              <a:spcBef>
                <a:spcPts val="0"/>
              </a:spcBef>
              <a:spcAft>
                <a:spcPts val="0"/>
              </a:spcAft>
              <a:buClr>
                <a:srgbClr val="000000"/>
              </a:buClr>
              <a:buSzPts val="3300"/>
              <a:buFont typeface="Arial"/>
              <a:buNone/>
            </a:pPr>
            <a:r>
              <a:rPr b="0" i="0" lang="en" sz="3300" u="none" cap="none" strike="noStrike">
                <a:solidFill>
                  <a:schemeClr val="accent3"/>
                </a:solidFill>
                <a:latin typeface="Alfa Slab One"/>
                <a:ea typeface="Alfa Slab One"/>
                <a:cs typeface="Alfa Slab One"/>
                <a:sym typeface="Alfa Slab One"/>
              </a:rPr>
              <a:t>                     &amp;</a:t>
            </a:r>
            <a:endParaRPr b="0" i="0" sz="3300" u="none" cap="none" strike="noStrike">
              <a:solidFill>
                <a:schemeClr val="accent3"/>
              </a:solidFill>
              <a:latin typeface="Alfa Slab One"/>
              <a:ea typeface="Alfa Slab One"/>
              <a:cs typeface="Alfa Slab One"/>
              <a:sym typeface="Alfa Slab One"/>
            </a:endParaRPr>
          </a:p>
          <a:p>
            <a:pPr indent="0" lvl="0" marL="0" marR="0" rtl="0" algn="l">
              <a:lnSpc>
                <a:spcPct val="115000"/>
              </a:lnSpc>
              <a:spcBef>
                <a:spcPts val="0"/>
              </a:spcBef>
              <a:spcAft>
                <a:spcPts val="0"/>
              </a:spcAft>
              <a:buClr>
                <a:srgbClr val="000000"/>
              </a:buClr>
              <a:buSzPts val="3300"/>
              <a:buFont typeface="Arial"/>
              <a:buNone/>
            </a:pPr>
            <a:r>
              <a:rPr b="0" i="0" lang="en" sz="3300" u="none" cap="none" strike="noStrike">
                <a:solidFill>
                  <a:schemeClr val="accent3"/>
                </a:solidFill>
                <a:latin typeface="Alfa Slab One"/>
                <a:ea typeface="Alfa Slab One"/>
                <a:cs typeface="Alfa Slab One"/>
                <a:sym typeface="Alfa Slab One"/>
              </a:rPr>
              <a:t>      Google Colab Environment</a:t>
            </a:r>
            <a:endParaRPr b="0" i="0" sz="3300" u="none" cap="none" strike="noStrike">
              <a:solidFill>
                <a:schemeClr val="accent3"/>
              </a:solidFill>
              <a:latin typeface="Alfa Slab One"/>
              <a:ea typeface="Alfa Slab One"/>
              <a:cs typeface="Alfa Slab One"/>
              <a:sym typeface="Alfa Slab One"/>
            </a:endParaRPr>
          </a:p>
          <a:p>
            <a:pPr indent="0" lvl="0" marL="0" marR="0" rtl="0" algn="l">
              <a:lnSpc>
                <a:spcPct val="115000"/>
              </a:lnSpc>
              <a:spcBef>
                <a:spcPts val="0"/>
              </a:spcBef>
              <a:spcAft>
                <a:spcPts val="0"/>
              </a:spcAft>
              <a:buClr>
                <a:srgbClr val="000000"/>
              </a:buClr>
              <a:buSzPts val="3300"/>
              <a:buFont typeface="Arial"/>
              <a:buNone/>
            </a:pPr>
            <a:r>
              <a:t/>
            </a:r>
            <a:endParaRPr b="0" i="0" sz="3300" u="none" cap="none" strike="noStrike">
              <a:solidFill>
                <a:schemeClr val="accent3"/>
              </a:solidFill>
              <a:latin typeface="Alfa Slab One"/>
              <a:ea typeface="Alfa Slab One"/>
              <a:cs typeface="Alfa Slab One"/>
              <a:sym typeface="Alfa Slab One"/>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sp>
        <p:nvSpPr>
          <p:cNvPr id="690" name="Google Shape;690;p48"/>
          <p:cNvSpPr txBox="1"/>
          <p:nvPr/>
        </p:nvSpPr>
        <p:spPr>
          <a:xfrm>
            <a:off x="7924350" y="4864200"/>
            <a:ext cx="13281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691" name="Google Shape;691;p48"/>
          <p:cNvSpPr txBox="1"/>
          <p:nvPr/>
        </p:nvSpPr>
        <p:spPr>
          <a:xfrm>
            <a:off x="388875" y="3536625"/>
            <a:ext cx="6060600" cy="1071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00"/>
              </a:buClr>
              <a:buSzPts val="1800"/>
              <a:buFont typeface="Proxima Nova"/>
              <a:buAutoNum type="arabicPeriod"/>
            </a:pPr>
            <a:r>
              <a:rPr b="0" i="0" lang="en" sz="1800" u="sng" cap="none" strike="noStrike">
                <a:solidFill>
                  <a:schemeClr val="hlink"/>
                </a:solidFill>
                <a:latin typeface="Proxima Nova"/>
                <a:ea typeface="Proxima Nova"/>
                <a:cs typeface="Proxima Nova"/>
                <a:sym typeface="Proxima Nova"/>
                <a:hlinkClick r:id="rId3"/>
              </a:rPr>
              <a:t>https://colab.research.google.com/</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a:p>
            <a:pPr indent="-342900" lvl="0" marL="457200" marR="0" rtl="0" algn="l">
              <a:lnSpc>
                <a:spcPct val="100000"/>
              </a:lnSpc>
              <a:spcBef>
                <a:spcPts val="0"/>
              </a:spcBef>
              <a:spcAft>
                <a:spcPts val="0"/>
              </a:spcAft>
              <a:buClr>
                <a:srgbClr val="000000"/>
              </a:buClr>
              <a:buSzPts val="1800"/>
              <a:buFont typeface="Proxima Nova"/>
              <a:buAutoNum type="arabicPeriod"/>
            </a:pPr>
            <a:r>
              <a:rPr b="0" i="0" lang="en" sz="1800" u="sng" cap="none" strike="noStrike">
                <a:solidFill>
                  <a:schemeClr val="hlink"/>
                </a:solidFill>
                <a:latin typeface="Proxima Nova"/>
                <a:ea typeface="Proxima Nova"/>
                <a:cs typeface="Proxima Nova"/>
                <a:sym typeface="Proxima Nova"/>
                <a:hlinkClick r:id="rId4"/>
              </a:rPr>
              <a:t>https://console.cloud.google.com/</a:t>
            </a:r>
            <a:endParaRPr b="0" i="0" sz="18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sp>
        <p:nvSpPr>
          <p:cNvPr id="692" name="Google Shape;69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58700" y="-37200"/>
            <a:ext cx="394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Course Details</a:t>
            </a:r>
            <a:endParaRPr/>
          </a:p>
        </p:txBody>
      </p:sp>
      <p:sp>
        <p:nvSpPr>
          <p:cNvPr id="155" name="Google Shape;155;p27"/>
          <p:cNvSpPr txBox="1"/>
          <p:nvPr>
            <p:ph idx="1" type="body"/>
          </p:nvPr>
        </p:nvSpPr>
        <p:spPr>
          <a:xfrm>
            <a:off x="258700" y="448825"/>
            <a:ext cx="8744400" cy="4608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6AA84F"/>
              </a:buClr>
              <a:buSzPts val="1900"/>
              <a:buAutoNum type="arabicPeriod"/>
            </a:pPr>
            <a:r>
              <a:rPr b="1" lang="en" sz="1900">
                <a:solidFill>
                  <a:srgbClr val="6AA84F"/>
                </a:solidFill>
              </a:rPr>
              <a:t>Introduction </a:t>
            </a:r>
            <a:endParaRPr b="1" sz="1900">
              <a:solidFill>
                <a:srgbClr val="6AA84F"/>
              </a:solidFill>
            </a:endParaRPr>
          </a:p>
          <a:p>
            <a:pPr indent="-323850" lvl="1" marL="914400" rtl="0" algn="l">
              <a:lnSpc>
                <a:spcPct val="115000"/>
              </a:lnSpc>
              <a:spcBef>
                <a:spcPts val="0"/>
              </a:spcBef>
              <a:spcAft>
                <a:spcPts val="0"/>
              </a:spcAft>
              <a:buSzPts val="1500"/>
              <a:buAutoNum type="alphaLcPeriod"/>
            </a:pPr>
            <a:r>
              <a:rPr lang="en" sz="1500"/>
              <a:t>AI Context: </a:t>
            </a:r>
            <a:r>
              <a:rPr b="1" lang="en" sz="1500"/>
              <a:t>GenAI</a:t>
            </a:r>
            <a:endParaRPr b="1" sz="1500"/>
          </a:p>
          <a:p>
            <a:pPr indent="-323850" lvl="1" marL="914400" rtl="0" algn="l">
              <a:lnSpc>
                <a:spcPct val="115000"/>
              </a:lnSpc>
              <a:spcBef>
                <a:spcPts val="0"/>
              </a:spcBef>
              <a:spcAft>
                <a:spcPts val="0"/>
              </a:spcAft>
              <a:buSzPts val="1500"/>
              <a:buAutoNum type="alphaLcPeriod"/>
            </a:pPr>
            <a:r>
              <a:rPr lang="en" sz="1500"/>
              <a:t>Traditional AI Practice: </a:t>
            </a:r>
            <a:r>
              <a:rPr b="1" lang="en" sz="1500"/>
              <a:t>MLOps</a:t>
            </a:r>
            <a:endParaRPr b="1" sz="1500"/>
          </a:p>
          <a:p>
            <a:pPr indent="-323850" lvl="1" marL="914400" rtl="0" algn="l">
              <a:lnSpc>
                <a:spcPct val="115000"/>
              </a:lnSpc>
              <a:spcBef>
                <a:spcPts val="0"/>
              </a:spcBef>
              <a:spcAft>
                <a:spcPts val="0"/>
              </a:spcAft>
              <a:buSzPts val="1500"/>
              <a:buAutoNum type="alphaLcPeriod"/>
            </a:pPr>
            <a:r>
              <a:rPr lang="en" sz="1500"/>
              <a:t>GenAI Practice: </a:t>
            </a:r>
            <a:r>
              <a:rPr b="1" lang="en" sz="1500"/>
              <a:t>LLMOps</a:t>
            </a:r>
            <a:endParaRPr b="1" sz="1500"/>
          </a:p>
          <a:p>
            <a:pPr indent="-323850" lvl="1" marL="914400" rtl="0" algn="l">
              <a:lnSpc>
                <a:spcPct val="115000"/>
              </a:lnSpc>
              <a:spcBef>
                <a:spcPts val="0"/>
              </a:spcBef>
              <a:spcAft>
                <a:spcPts val="0"/>
              </a:spcAft>
              <a:buSzPts val="1500"/>
              <a:buAutoNum type="alphaLcPeriod"/>
            </a:pPr>
            <a:r>
              <a:rPr b="1" lang="en" sz="1500"/>
              <a:t>GenAI Use Case Categories</a:t>
            </a:r>
            <a:endParaRPr b="1" sz="1500"/>
          </a:p>
          <a:p>
            <a:pPr indent="-349250" lvl="0" marL="457200" rtl="0" algn="l">
              <a:lnSpc>
                <a:spcPct val="115000"/>
              </a:lnSpc>
              <a:spcBef>
                <a:spcPts val="0"/>
              </a:spcBef>
              <a:spcAft>
                <a:spcPts val="0"/>
              </a:spcAft>
              <a:buSzPts val="1900"/>
              <a:buAutoNum type="arabicPeriod"/>
            </a:pPr>
            <a:r>
              <a:rPr b="1" lang="en" sz="1900">
                <a:solidFill>
                  <a:srgbClr val="3C78D8"/>
                </a:solidFill>
              </a:rPr>
              <a:t>Foundational Models:</a:t>
            </a:r>
            <a:r>
              <a:rPr lang="en" sz="1900">
                <a:solidFill>
                  <a:srgbClr val="6D9EEB"/>
                </a:solidFill>
              </a:rPr>
              <a:t> </a:t>
            </a:r>
            <a:r>
              <a:rPr b="1" lang="en" sz="1900"/>
              <a:t>Meta Llama 3, OpenAI GPT, Google Gemini, Mistral, Claude , Ollama(local)</a:t>
            </a:r>
            <a:endParaRPr b="1" sz="1900"/>
          </a:p>
          <a:p>
            <a:pPr indent="-349250" lvl="0" marL="457200" rtl="0" algn="l">
              <a:lnSpc>
                <a:spcPct val="115000"/>
              </a:lnSpc>
              <a:spcBef>
                <a:spcPts val="0"/>
              </a:spcBef>
              <a:spcAft>
                <a:spcPts val="0"/>
              </a:spcAft>
              <a:buSzPts val="1900"/>
              <a:buAutoNum type="arabicPeriod"/>
            </a:pPr>
            <a:r>
              <a:rPr lang="en" sz="1900">
                <a:solidFill>
                  <a:srgbClr val="9900FF"/>
                </a:solidFill>
              </a:rPr>
              <a:t>Prompt Engineering</a:t>
            </a:r>
            <a:r>
              <a:rPr lang="en" sz="1900"/>
              <a:t>: </a:t>
            </a:r>
            <a:r>
              <a:rPr b="1" lang="en" sz="1900"/>
              <a:t>Prompt Design &amp; Prompt Templates </a:t>
            </a:r>
            <a:endParaRPr b="1" sz="1900"/>
          </a:p>
          <a:p>
            <a:pPr indent="-349250" lvl="0" marL="457200" rtl="0" algn="l">
              <a:lnSpc>
                <a:spcPct val="115000"/>
              </a:lnSpc>
              <a:spcBef>
                <a:spcPts val="0"/>
              </a:spcBef>
              <a:spcAft>
                <a:spcPts val="0"/>
              </a:spcAft>
              <a:buSzPts val="1900"/>
              <a:buAutoNum type="arabicPeriod"/>
            </a:pPr>
            <a:r>
              <a:rPr b="1" lang="en" sz="1900">
                <a:solidFill>
                  <a:srgbClr val="38761D"/>
                </a:solidFill>
              </a:rPr>
              <a:t>Vector databases:</a:t>
            </a:r>
            <a:r>
              <a:rPr lang="en" sz="1900"/>
              <a:t> </a:t>
            </a:r>
            <a:r>
              <a:rPr b="1" lang="en" sz="1900"/>
              <a:t>PineCone, Faiss, Chroma, Vector Search</a:t>
            </a:r>
            <a:endParaRPr b="1" sz="1900"/>
          </a:p>
          <a:p>
            <a:pPr indent="-349250" lvl="0" marL="457200" rtl="0" algn="l">
              <a:lnSpc>
                <a:spcPct val="115000"/>
              </a:lnSpc>
              <a:spcBef>
                <a:spcPts val="0"/>
              </a:spcBef>
              <a:spcAft>
                <a:spcPts val="0"/>
              </a:spcAft>
              <a:buSzPts val="1900"/>
              <a:buAutoNum type="arabicPeriod"/>
            </a:pPr>
            <a:r>
              <a:rPr b="1" lang="en" sz="1900">
                <a:solidFill>
                  <a:srgbClr val="CC0000"/>
                </a:solidFill>
              </a:rPr>
              <a:t>Compression/Quantization</a:t>
            </a:r>
            <a:r>
              <a:rPr b="1" lang="en" sz="1900"/>
              <a:t>: GPTQ, AWQ, LoRA(Low Rank Adaptation)</a:t>
            </a:r>
            <a:endParaRPr b="1" sz="1900"/>
          </a:p>
          <a:p>
            <a:pPr indent="-349250" lvl="0" marL="457200" rtl="0" algn="l">
              <a:lnSpc>
                <a:spcPct val="115000"/>
              </a:lnSpc>
              <a:spcBef>
                <a:spcPts val="0"/>
              </a:spcBef>
              <a:spcAft>
                <a:spcPts val="0"/>
              </a:spcAft>
              <a:buSzPts val="1900"/>
              <a:buAutoNum type="arabicPeriod"/>
            </a:pPr>
            <a:r>
              <a:rPr b="1" lang="en" sz="1900">
                <a:solidFill>
                  <a:srgbClr val="B45F06"/>
                </a:solidFill>
              </a:rPr>
              <a:t>Frameworks</a:t>
            </a:r>
            <a:r>
              <a:rPr lang="en" sz="1900"/>
              <a:t>: </a:t>
            </a:r>
            <a:r>
              <a:rPr b="1" lang="en" sz="1900"/>
              <a:t>LangChain,vLLM, H20 LLM Studio</a:t>
            </a:r>
            <a:endParaRPr b="1" sz="1900"/>
          </a:p>
          <a:p>
            <a:pPr indent="-349250" lvl="0" marL="457200" rtl="0" algn="l">
              <a:lnSpc>
                <a:spcPct val="115000"/>
              </a:lnSpc>
              <a:spcBef>
                <a:spcPts val="0"/>
              </a:spcBef>
              <a:spcAft>
                <a:spcPts val="0"/>
              </a:spcAft>
              <a:buSzPts val="1900"/>
              <a:buAutoNum type="arabicPeriod"/>
            </a:pPr>
            <a:r>
              <a:rPr b="1" lang="en" sz="1900">
                <a:solidFill>
                  <a:srgbClr val="BF9000"/>
                </a:solidFill>
              </a:rPr>
              <a:t>GenAI Usage Architectures:</a:t>
            </a:r>
            <a:r>
              <a:rPr lang="en" sz="1900"/>
              <a:t> </a:t>
            </a:r>
            <a:r>
              <a:rPr b="1" lang="en" sz="1900"/>
              <a:t>IR &amp; RAG</a:t>
            </a:r>
            <a:r>
              <a:rPr lang="en" sz="1900"/>
              <a:t> </a:t>
            </a:r>
            <a:endParaRPr b="1" sz="1900"/>
          </a:p>
          <a:p>
            <a:pPr indent="-349250" lvl="0" marL="457200" rtl="0" algn="l">
              <a:lnSpc>
                <a:spcPct val="115000"/>
              </a:lnSpc>
              <a:spcBef>
                <a:spcPts val="0"/>
              </a:spcBef>
              <a:spcAft>
                <a:spcPts val="0"/>
              </a:spcAft>
              <a:buSzPts val="1900"/>
              <a:buAutoNum type="arabicPeriod"/>
            </a:pPr>
            <a:r>
              <a:rPr b="1" lang="en" sz="1900">
                <a:solidFill>
                  <a:srgbClr val="741B47"/>
                </a:solidFill>
              </a:rPr>
              <a:t>APIs: </a:t>
            </a:r>
            <a:r>
              <a:rPr b="1" lang="en" sz="1900"/>
              <a:t>Fast, Flask &amp; gRPC </a:t>
            </a:r>
            <a:endParaRPr b="1" sz="1900"/>
          </a:p>
          <a:p>
            <a:pPr indent="-323850" lvl="1" marL="914400" rtl="0" algn="l">
              <a:lnSpc>
                <a:spcPct val="115000"/>
              </a:lnSpc>
              <a:spcBef>
                <a:spcPts val="0"/>
              </a:spcBef>
              <a:spcAft>
                <a:spcPts val="0"/>
              </a:spcAft>
              <a:buSzPts val="1500"/>
              <a:buAutoNum type="alphaLcPeriod"/>
            </a:pPr>
            <a:r>
              <a:rPr lang="en" sz="1500"/>
              <a:t>Application: </a:t>
            </a:r>
            <a:r>
              <a:rPr b="1" lang="en" sz="1500"/>
              <a:t>UI &amp; CLI (Build App using all the above concepts)</a:t>
            </a:r>
            <a:endParaRPr b="1" sz="1500"/>
          </a:p>
          <a:p>
            <a:pPr indent="-323850" lvl="1" marL="914400" rtl="0" algn="l">
              <a:lnSpc>
                <a:spcPct val="115000"/>
              </a:lnSpc>
              <a:spcBef>
                <a:spcPts val="0"/>
              </a:spcBef>
              <a:spcAft>
                <a:spcPts val="0"/>
              </a:spcAft>
              <a:buSzPts val="1500"/>
              <a:buAutoNum type="alphaLcPeriod"/>
            </a:pPr>
            <a:r>
              <a:rPr b="1" lang="en" sz="1500"/>
              <a:t>Agents: Crewai Framework </a:t>
            </a:r>
            <a:r>
              <a:rPr lang="en" sz="1100" u="sng">
                <a:solidFill>
                  <a:schemeClr val="hlink"/>
                </a:solidFill>
                <a:latin typeface="Arial"/>
                <a:ea typeface="Arial"/>
                <a:cs typeface="Arial"/>
                <a:sym typeface="Arial"/>
                <a:hlinkClick r:id="rId3"/>
              </a:rPr>
              <a:t>crewAI - Platform for Multi AI Agents Systems</a:t>
            </a:r>
            <a:endParaRPr b="1" sz="1500"/>
          </a:p>
        </p:txBody>
      </p:sp>
      <p:cxnSp>
        <p:nvCxnSpPr>
          <p:cNvPr id="156" name="Google Shape;156;p27"/>
          <p:cNvCxnSpPr/>
          <p:nvPr/>
        </p:nvCxnSpPr>
        <p:spPr>
          <a:xfrm flipH="1" rot="10800000">
            <a:off x="317550" y="418225"/>
            <a:ext cx="3370800" cy="30600"/>
          </a:xfrm>
          <a:prstGeom prst="straightConnector1">
            <a:avLst/>
          </a:prstGeom>
          <a:noFill/>
          <a:ln cap="flat" cmpd="sng" w="38100">
            <a:solidFill>
              <a:srgbClr val="93C47D"/>
            </a:solidFill>
            <a:prstDash val="solid"/>
            <a:round/>
            <a:headEnd len="sm" w="sm" type="none"/>
            <a:tailEnd len="sm" w="sm" type="none"/>
          </a:ln>
        </p:spPr>
      </p:cxnSp>
      <p:sp>
        <p:nvSpPr>
          <p:cNvPr id="157" name="Google Shape;157;p27"/>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158" name="Google Shape;15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1041450" y="2285400"/>
            <a:ext cx="7247700" cy="9240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4700"/>
              <a:buAutoNum type="arabicPeriod"/>
            </a:pPr>
            <a:r>
              <a:rPr lang="en" sz="4700"/>
              <a:t>Introduction</a:t>
            </a:r>
            <a:endParaRPr sz="4700"/>
          </a:p>
        </p:txBody>
      </p:sp>
      <p:sp>
        <p:nvSpPr>
          <p:cNvPr id="164" name="Google Shape;164;p28"/>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165" name="Google Shape;16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nvSpPr>
        <p:spPr>
          <a:xfrm>
            <a:off x="4860300" y="860575"/>
            <a:ext cx="4283700" cy="4100400"/>
          </a:xfrm>
          <a:prstGeom prst="rect">
            <a:avLst/>
          </a:prstGeom>
          <a:gradFill>
            <a:gsLst>
              <a:gs pos="0">
                <a:srgbClr val="DCECD5"/>
              </a:gs>
              <a:gs pos="100000">
                <a:srgbClr val="93BC81"/>
              </a:gs>
            </a:gsLst>
            <a:lin ang="5400012" scaled="0"/>
          </a:gra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Proxima Nova"/>
              <a:ea typeface="Proxima Nova"/>
              <a:cs typeface="Proxima Nova"/>
              <a:sym typeface="Proxima Nova"/>
            </a:endParaRPr>
          </a:p>
        </p:txBody>
      </p:sp>
      <p:sp>
        <p:nvSpPr>
          <p:cNvPr id="171" name="Google Shape;171;p29"/>
          <p:cNvSpPr txBox="1"/>
          <p:nvPr>
            <p:ph type="title"/>
          </p:nvPr>
        </p:nvSpPr>
        <p:spPr>
          <a:xfrm>
            <a:off x="311700" y="1583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AI is the new electricity</a:t>
            </a:r>
            <a:endParaRPr/>
          </a:p>
        </p:txBody>
      </p:sp>
      <p:pic>
        <p:nvPicPr>
          <p:cNvPr id="172" name="Google Shape;172;p29"/>
          <p:cNvPicPr preferRelativeResize="0"/>
          <p:nvPr/>
        </p:nvPicPr>
        <p:blipFill rotWithShape="1">
          <a:blip r:embed="rId3">
            <a:alphaModFix/>
          </a:blip>
          <a:srcRect b="0" l="0" r="0" t="0"/>
          <a:stretch/>
        </p:blipFill>
        <p:spPr>
          <a:xfrm>
            <a:off x="5602150" y="1152475"/>
            <a:ext cx="3174151" cy="3416400"/>
          </a:xfrm>
          <a:prstGeom prst="rect">
            <a:avLst/>
          </a:prstGeom>
          <a:noFill/>
          <a:ln>
            <a:noFill/>
          </a:ln>
        </p:spPr>
      </p:pic>
      <p:sp>
        <p:nvSpPr>
          <p:cNvPr id="173" name="Google Shape;173;p29"/>
          <p:cNvSpPr txBox="1"/>
          <p:nvPr/>
        </p:nvSpPr>
        <p:spPr>
          <a:xfrm>
            <a:off x="6596700" y="1507025"/>
            <a:ext cx="1269600" cy="70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1" lang="en" sz="2200" u="none" cap="none" strike="noStrike">
                <a:solidFill>
                  <a:schemeClr val="dk2"/>
                </a:solidFill>
                <a:latin typeface="Proxima Nova"/>
                <a:ea typeface="Proxima Nova"/>
                <a:cs typeface="Proxima Nova"/>
                <a:sym typeface="Proxima Nova"/>
              </a:rPr>
              <a:t>     </a:t>
            </a:r>
            <a:r>
              <a:rPr b="0" i="1" lang="en" sz="4400" u="none" cap="none" strike="noStrike">
                <a:solidFill>
                  <a:srgbClr val="9900FF"/>
                </a:solidFill>
                <a:latin typeface="Proxima Nova"/>
                <a:ea typeface="Proxima Nova"/>
                <a:cs typeface="Proxima Nova"/>
                <a:sym typeface="Proxima Nova"/>
              </a:rPr>
              <a:t>AI</a:t>
            </a:r>
            <a:endParaRPr b="0" i="1" sz="4400" u="none" cap="none" strike="noStrike">
              <a:solidFill>
                <a:srgbClr val="9900FF"/>
              </a:solidFill>
              <a:latin typeface="Proxima Nova"/>
              <a:ea typeface="Proxima Nova"/>
              <a:cs typeface="Proxima Nova"/>
              <a:sym typeface="Proxima Nova"/>
            </a:endParaRPr>
          </a:p>
        </p:txBody>
      </p:sp>
      <p:sp>
        <p:nvSpPr>
          <p:cNvPr id="174" name="Google Shape;174;p29"/>
          <p:cNvSpPr/>
          <p:nvPr/>
        </p:nvSpPr>
        <p:spPr>
          <a:xfrm>
            <a:off x="6652728" y="2113100"/>
            <a:ext cx="1096625" cy="344650"/>
          </a:xfrm>
          <a:custGeom>
            <a:rect b="b" l="l" r="r" t="t"/>
            <a:pathLst>
              <a:path extrusionOk="0" h="13786" w="43865">
                <a:moveTo>
                  <a:pt x="18258" y="0"/>
                </a:moveTo>
                <a:cubicBezTo>
                  <a:pt x="15255" y="928"/>
                  <a:pt x="-1672" y="3276"/>
                  <a:pt x="239" y="5569"/>
                </a:cubicBezTo>
                <a:cubicBezTo>
                  <a:pt x="2150" y="7862"/>
                  <a:pt x="22462" y="13650"/>
                  <a:pt x="29724" y="13759"/>
                </a:cubicBezTo>
                <a:cubicBezTo>
                  <a:pt x="36986" y="13868"/>
                  <a:pt x="43374" y="8299"/>
                  <a:pt x="43811" y="6224"/>
                </a:cubicBezTo>
                <a:cubicBezTo>
                  <a:pt x="44248" y="4149"/>
                  <a:pt x="34256" y="2129"/>
                  <a:pt x="32345" y="1310"/>
                </a:cubicBezTo>
              </a:path>
            </a:pathLst>
          </a:custGeom>
          <a:noFill/>
          <a:ln cap="flat" cmpd="sng" w="152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5" name="Google Shape;175;p29"/>
          <p:cNvCxnSpPr/>
          <p:nvPr/>
        </p:nvCxnSpPr>
        <p:spPr>
          <a:xfrm>
            <a:off x="417700" y="720750"/>
            <a:ext cx="2293500" cy="0"/>
          </a:xfrm>
          <a:prstGeom prst="straightConnector1">
            <a:avLst/>
          </a:prstGeom>
          <a:noFill/>
          <a:ln cap="flat" cmpd="sng" w="38100">
            <a:solidFill>
              <a:srgbClr val="93C47D"/>
            </a:solidFill>
            <a:prstDash val="solid"/>
            <a:round/>
            <a:headEnd len="sm" w="sm" type="none"/>
            <a:tailEnd len="sm" w="sm" type="none"/>
          </a:ln>
        </p:spPr>
      </p:cxnSp>
      <p:sp>
        <p:nvSpPr>
          <p:cNvPr id="176" name="Google Shape;176;p29"/>
          <p:cNvSpPr txBox="1"/>
          <p:nvPr/>
        </p:nvSpPr>
        <p:spPr>
          <a:xfrm>
            <a:off x="327175" y="897825"/>
            <a:ext cx="4489200" cy="41469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chemeClr val="dk2"/>
              </a:buClr>
              <a:buSzPts val="2600"/>
              <a:buFont typeface="Proxima Nova"/>
              <a:buChar char="●"/>
            </a:pPr>
            <a:r>
              <a:rPr b="1" i="0" lang="en" sz="2600" u="none" cap="none" strike="noStrike">
                <a:solidFill>
                  <a:schemeClr val="dk2"/>
                </a:solidFill>
                <a:latin typeface="Proxima Nova"/>
                <a:ea typeface="Proxima Nova"/>
                <a:cs typeface="Proxima Nova"/>
                <a:sym typeface="Proxima Nova"/>
              </a:rPr>
              <a:t>100 Years ago,</a:t>
            </a:r>
            <a:r>
              <a:rPr b="0" i="0" lang="en" sz="2600" u="none" cap="none" strike="noStrike">
                <a:solidFill>
                  <a:schemeClr val="dk2"/>
                </a:solidFill>
                <a:latin typeface="Proxima Nova"/>
                <a:ea typeface="Proxima Nova"/>
                <a:cs typeface="Proxima Nova"/>
                <a:sym typeface="Proxima Nova"/>
              </a:rPr>
              <a:t> electricity </a:t>
            </a:r>
            <a:endParaRPr b="0" i="0" sz="2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1200"/>
              </a:spcBef>
              <a:spcAft>
                <a:spcPts val="0"/>
              </a:spcAft>
              <a:buClr>
                <a:srgbClr val="000000"/>
              </a:buClr>
              <a:buSzPts val="2600"/>
              <a:buFont typeface="Arial"/>
              <a:buNone/>
            </a:pPr>
            <a:r>
              <a:rPr b="0" i="0" lang="en" sz="2600" u="none" cap="none" strike="noStrike">
                <a:solidFill>
                  <a:schemeClr val="dk2"/>
                </a:solidFill>
                <a:latin typeface="Proxima Nova"/>
                <a:ea typeface="Proxima Nova"/>
                <a:cs typeface="Proxima Nova"/>
                <a:sym typeface="Proxima Nova"/>
              </a:rPr>
              <a:t>transformed </a:t>
            </a:r>
            <a:r>
              <a:rPr b="0" i="0" lang="en" sz="2900" u="none" cap="none" strike="noStrike">
                <a:solidFill>
                  <a:schemeClr val="dk2"/>
                </a:solidFill>
                <a:latin typeface="Proxima Nova"/>
                <a:ea typeface="Proxima Nova"/>
                <a:cs typeface="Proxima Nova"/>
                <a:sym typeface="Proxima Nova"/>
              </a:rPr>
              <a:t>the world.</a:t>
            </a:r>
            <a:endParaRPr b="0" i="0" sz="2900" u="none" cap="none" strike="noStrike">
              <a:solidFill>
                <a:schemeClr val="dk2"/>
              </a:solidFill>
              <a:latin typeface="Proxima Nova"/>
              <a:ea typeface="Proxima Nova"/>
              <a:cs typeface="Proxima Nova"/>
              <a:sym typeface="Proxima Nova"/>
            </a:endParaRPr>
          </a:p>
          <a:p>
            <a:pPr indent="-393700" lvl="0" marL="457200" marR="0" rtl="0" algn="l">
              <a:lnSpc>
                <a:spcPct val="115000"/>
              </a:lnSpc>
              <a:spcBef>
                <a:spcPts val="1200"/>
              </a:spcBef>
              <a:spcAft>
                <a:spcPts val="0"/>
              </a:spcAft>
              <a:buClr>
                <a:schemeClr val="dk2"/>
              </a:buClr>
              <a:buSzPts val="2600"/>
              <a:buFont typeface="Proxima Nova"/>
              <a:buChar char="●"/>
            </a:pPr>
            <a:r>
              <a:rPr b="1" i="0" lang="en" sz="2600" u="none" cap="none" strike="noStrike">
                <a:solidFill>
                  <a:schemeClr val="dk2"/>
                </a:solidFill>
                <a:latin typeface="Proxima Nova"/>
                <a:ea typeface="Proxima Nova"/>
                <a:cs typeface="Proxima Nova"/>
                <a:sym typeface="Proxima Nova"/>
              </a:rPr>
              <a:t>Now,</a:t>
            </a:r>
            <a:r>
              <a:rPr b="0" i="0" lang="en" sz="2600" u="none" cap="none" strike="noStrike">
                <a:solidFill>
                  <a:schemeClr val="dk2"/>
                </a:solidFill>
                <a:latin typeface="Proxima Nova"/>
                <a:ea typeface="Proxima Nova"/>
                <a:cs typeface="Proxima Nova"/>
                <a:sym typeface="Proxima Nova"/>
              </a:rPr>
              <a:t> AI will bring equally </a:t>
            </a:r>
            <a:endParaRPr b="0" i="0" sz="26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1200"/>
              </a:spcBef>
              <a:spcAft>
                <a:spcPts val="1200"/>
              </a:spcAft>
              <a:buClr>
                <a:srgbClr val="000000"/>
              </a:buClr>
              <a:buSzPts val="2600"/>
              <a:buFont typeface="Arial"/>
              <a:buNone/>
            </a:pPr>
            <a:r>
              <a:rPr b="0" i="0" lang="en" sz="2600" u="none" cap="none" strike="noStrike">
                <a:solidFill>
                  <a:schemeClr val="dk2"/>
                </a:solidFill>
                <a:latin typeface="Proxima Nova"/>
                <a:ea typeface="Proxima Nova"/>
                <a:cs typeface="Proxima Nova"/>
                <a:sym typeface="Proxima Nova"/>
              </a:rPr>
              <a:t>big transformation.</a:t>
            </a:r>
            <a:endParaRPr b="0" i="0" sz="1800" u="none" cap="none" strike="noStrike">
              <a:solidFill>
                <a:schemeClr val="dk2"/>
              </a:solidFill>
              <a:latin typeface="Proxima Nova"/>
              <a:ea typeface="Proxima Nova"/>
              <a:cs typeface="Proxima Nova"/>
              <a:sym typeface="Proxima Nova"/>
            </a:endParaRPr>
          </a:p>
        </p:txBody>
      </p:sp>
      <p:sp>
        <p:nvSpPr>
          <p:cNvPr id="177" name="Google Shape;177;p29"/>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178" name="Google Shape;17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997875" y="2080775"/>
            <a:ext cx="7748400" cy="83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100"/>
              <a:t>Is AI for everyone?</a:t>
            </a:r>
            <a:endParaRPr sz="4100"/>
          </a:p>
        </p:txBody>
      </p:sp>
      <p:sp>
        <p:nvSpPr>
          <p:cNvPr id="184" name="Google Shape;184;p30"/>
          <p:cNvSpPr/>
          <p:nvPr/>
        </p:nvSpPr>
        <p:spPr>
          <a:xfrm>
            <a:off x="6652728" y="2113100"/>
            <a:ext cx="1096625" cy="344650"/>
          </a:xfrm>
          <a:custGeom>
            <a:rect b="b" l="l" r="r" t="t"/>
            <a:pathLst>
              <a:path extrusionOk="0" h="13786" w="43865">
                <a:moveTo>
                  <a:pt x="18258" y="0"/>
                </a:moveTo>
                <a:cubicBezTo>
                  <a:pt x="15255" y="928"/>
                  <a:pt x="-1672" y="3276"/>
                  <a:pt x="239" y="5569"/>
                </a:cubicBezTo>
                <a:cubicBezTo>
                  <a:pt x="2150" y="7862"/>
                  <a:pt x="22462" y="13650"/>
                  <a:pt x="29724" y="13759"/>
                </a:cubicBezTo>
                <a:cubicBezTo>
                  <a:pt x="36986" y="13868"/>
                  <a:pt x="43374" y="8299"/>
                  <a:pt x="43811" y="6224"/>
                </a:cubicBezTo>
                <a:cubicBezTo>
                  <a:pt x="44248" y="4149"/>
                  <a:pt x="34256" y="2129"/>
                  <a:pt x="32345" y="1310"/>
                </a:cubicBezTo>
              </a:path>
            </a:pathLst>
          </a:custGeom>
          <a:noFill/>
          <a:ln cap="flat" cmpd="sng" w="152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0"/>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186" name="Google Shape;18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p:nvPr/>
        </p:nvSpPr>
        <p:spPr>
          <a:xfrm>
            <a:off x="6652728" y="2113100"/>
            <a:ext cx="1096625" cy="344650"/>
          </a:xfrm>
          <a:custGeom>
            <a:rect b="b" l="l" r="r" t="t"/>
            <a:pathLst>
              <a:path extrusionOk="0" h="13786" w="43865">
                <a:moveTo>
                  <a:pt x="18258" y="0"/>
                </a:moveTo>
                <a:cubicBezTo>
                  <a:pt x="15255" y="928"/>
                  <a:pt x="-1672" y="3276"/>
                  <a:pt x="239" y="5569"/>
                </a:cubicBezTo>
                <a:cubicBezTo>
                  <a:pt x="2150" y="7862"/>
                  <a:pt x="22462" y="13650"/>
                  <a:pt x="29724" y="13759"/>
                </a:cubicBezTo>
                <a:cubicBezTo>
                  <a:pt x="36986" y="13868"/>
                  <a:pt x="43374" y="8299"/>
                  <a:pt x="43811" y="6224"/>
                </a:cubicBezTo>
                <a:cubicBezTo>
                  <a:pt x="44248" y="4149"/>
                  <a:pt x="34256" y="2129"/>
                  <a:pt x="32345" y="1310"/>
                </a:cubicBezTo>
              </a:path>
            </a:pathLst>
          </a:custGeom>
          <a:noFill/>
          <a:ln cap="flat" cmpd="sng" w="152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1"/>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193" name="Google Shape;19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4" name="Google Shape;194;p31"/>
          <p:cNvSpPr txBox="1"/>
          <p:nvPr>
            <p:ph type="title"/>
          </p:nvPr>
        </p:nvSpPr>
        <p:spPr>
          <a:xfrm>
            <a:off x="223050" y="87175"/>
            <a:ext cx="46491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Yes and it’s Everywhere</a:t>
            </a:r>
            <a:endParaRPr/>
          </a:p>
        </p:txBody>
      </p:sp>
      <p:cxnSp>
        <p:nvCxnSpPr>
          <p:cNvPr id="195" name="Google Shape;195;p31"/>
          <p:cNvCxnSpPr/>
          <p:nvPr/>
        </p:nvCxnSpPr>
        <p:spPr>
          <a:xfrm flipH="1" rot="10800000">
            <a:off x="334900" y="850975"/>
            <a:ext cx="1558200" cy="23700"/>
          </a:xfrm>
          <a:prstGeom prst="straightConnector1">
            <a:avLst/>
          </a:prstGeom>
          <a:noFill/>
          <a:ln cap="flat" cmpd="sng" w="38100">
            <a:solidFill>
              <a:srgbClr val="93C47D"/>
            </a:solidFill>
            <a:prstDash val="solid"/>
            <a:round/>
            <a:headEnd len="sm" w="sm" type="none"/>
            <a:tailEnd len="sm" w="sm" type="none"/>
          </a:ln>
        </p:spPr>
      </p:cxnSp>
      <p:grpSp>
        <p:nvGrpSpPr>
          <p:cNvPr id="196" name="Google Shape;196;p31"/>
          <p:cNvGrpSpPr/>
          <p:nvPr/>
        </p:nvGrpSpPr>
        <p:grpSpPr>
          <a:xfrm>
            <a:off x="2256566" y="600904"/>
            <a:ext cx="4036590" cy="3127224"/>
            <a:chOff x="2256566" y="677104"/>
            <a:chExt cx="4036590" cy="3127224"/>
          </a:xfrm>
        </p:grpSpPr>
        <p:sp>
          <p:nvSpPr>
            <p:cNvPr id="197" name="Google Shape;197;p31"/>
            <p:cNvSpPr/>
            <p:nvPr/>
          </p:nvSpPr>
          <p:spPr>
            <a:xfrm rot="-6599386">
              <a:off x="2318596" y="1407533"/>
              <a:ext cx="440541" cy="440541"/>
            </a:xfrm>
            <a:prstGeom prst="ellipse">
              <a:avLst/>
            </a:prstGeom>
            <a:solidFill>
              <a:srgbClr val="D7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1"/>
            <p:cNvSpPr/>
            <p:nvPr/>
          </p:nvSpPr>
          <p:spPr>
            <a:xfrm rot="-6598839">
              <a:off x="2933366" y="2436233"/>
              <a:ext cx="1199287" cy="1199287"/>
            </a:xfrm>
            <a:prstGeom prst="ellipse">
              <a:avLst/>
            </a:prstGeom>
            <a:solidFill>
              <a:srgbClr val="D7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1"/>
            <p:cNvSpPr/>
            <p:nvPr/>
          </p:nvSpPr>
          <p:spPr>
            <a:xfrm rot="-6598620">
              <a:off x="4374916" y="913763"/>
              <a:ext cx="1681581" cy="1681581"/>
            </a:xfrm>
            <a:prstGeom prst="ellipse">
              <a:avLst/>
            </a:prstGeom>
            <a:solidFill>
              <a:srgbClr val="D7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1"/>
            <p:cNvSpPr/>
            <p:nvPr/>
          </p:nvSpPr>
          <p:spPr>
            <a:xfrm rot="-6597866">
              <a:off x="2661829" y="2208216"/>
              <a:ext cx="629106" cy="629106"/>
            </a:xfrm>
            <a:prstGeom prst="ellipse">
              <a:avLst/>
            </a:prstGeom>
            <a:solidFill>
              <a:srgbClr val="701C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1"/>
            <p:cNvSpPr/>
            <p:nvPr/>
          </p:nvSpPr>
          <p:spPr>
            <a:xfrm rot="-6597701">
              <a:off x="3267625" y="1113818"/>
              <a:ext cx="274172" cy="274172"/>
            </a:xfrm>
            <a:prstGeom prst="ellipse">
              <a:avLst/>
            </a:prstGeom>
            <a:solidFill>
              <a:srgbClr val="D7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31"/>
          <p:cNvGrpSpPr/>
          <p:nvPr/>
        </p:nvGrpSpPr>
        <p:grpSpPr>
          <a:xfrm>
            <a:off x="4447194" y="1739566"/>
            <a:ext cx="2440200" cy="2440200"/>
            <a:chOff x="4447194" y="1815766"/>
            <a:chExt cx="2440200" cy="2440200"/>
          </a:xfrm>
        </p:grpSpPr>
        <p:sp>
          <p:nvSpPr>
            <p:cNvPr id="203" name="Google Shape;203;p31"/>
            <p:cNvSpPr/>
            <p:nvPr/>
          </p:nvSpPr>
          <p:spPr>
            <a:xfrm>
              <a:off x="4447194" y="1815766"/>
              <a:ext cx="2440200" cy="2440200"/>
            </a:xfrm>
            <a:prstGeom prst="ellipse">
              <a:avLst/>
            </a:prstGeom>
            <a:solidFill>
              <a:srgbClr val="561561"/>
            </a:solidFill>
            <a:ln>
              <a:noFill/>
            </a:ln>
            <a:effectLst>
              <a:outerShdw blurRad="228600" rotWithShape="0" algn="tl" dir="5400000" dist="50800">
                <a:srgbClr val="000000">
                  <a:alpha val="541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1"/>
            <p:cNvSpPr txBox="1"/>
            <p:nvPr/>
          </p:nvSpPr>
          <p:spPr>
            <a:xfrm>
              <a:off x="4735950" y="2504275"/>
              <a:ext cx="1862700" cy="1163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Roboto"/>
                  <a:ea typeface="Roboto"/>
                  <a:cs typeface="Roboto"/>
                  <a:sym typeface="Roboto"/>
                </a:rPr>
                <a:t>AI for Planet</a:t>
              </a:r>
              <a:endParaRPr b="0" i="0" sz="1200" u="none" cap="none" strike="noStrike">
                <a:solidFill>
                  <a:srgbClr val="FFFFFF"/>
                </a:solidFill>
                <a:latin typeface="Roboto"/>
                <a:ea typeface="Roboto"/>
                <a:cs typeface="Roboto"/>
                <a:sym typeface="Roboto"/>
              </a:endParaRPr>
            </a:p>
          </p:txBody>
        </p:sp>
      </p:grpSp>
      <p:grpSp>
        <p:nvGrpSpPr>
          <p:cNvPr id="205" name="Google Shape;205;p31"/>
          <p:cNvGrpSpPr/>
          <p:nvPr/>
        </p:nvGrpSpPr>
        <p:grpSpPr>
          <a:xfrm>
            <a:off x="3566937" y="1297853"/>
            <a:ext cx="1423800" cy="1423800"/>
            <a:chOff x="3490737" y="1374053"/>
            <a:chExt cx="1423800" cy="1423800"/>
          </a:xfrm>
        </p:grpSpPr>
        <p:sp>
          <p:nvSpPr>
            <p:cNvPr id="206" name="Google Shape;206;p31"/>
            <p:cNvSpPr/>
            <p:nvPr/>
          </p:nvSpPr>
          <p:spPr>
            <a:xfrm>
              <a:off x="3490737" y="1374053"/>
              <a:ext cx="1423800" cy="1423800"/>
            </a:xfrm>
            <a:prstGeom prst="ellipse">
              <a:avLst/>
            </a:prstGeom>
            <a:solidFill>
              <a:srgbClr val="771E86"/>
            </a:solidFill>
            <a:ln>
              <a:noFill/>
            </a:ln>
            <a:effectLst>
              <a:outerShdw blurRad="228600" rotWithShape="0" algn="tl" dir="5400000" dist="50800">
                <a:srgbClr val="000000">
                  <a:alpha val="541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1"/>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AI for Society</a:t>
              </a:r>
              <a:endParaRPr b="0" i="0" sz="1000" u="none" cap="none" strike="noStrike">
                <a:solidFill>
                  <a:srgbClr val="FFFFFF"/>
                </a:solidFill>
                <a:latin typeface="Roboto"/>
                <a:ea typeface="Roboto"/>
                <a:cs typeface="Roboto"/>
                <a:sym typeface="Roboto"/>
              </a:endParaRPr>
            </a:p>
          </p:txBody>
        </p:sp>
      </p:grpSp>
      <p:grpSp>
        <p:nvGrpSpPr>
          <p:cNvPr id="208" name="Google Shape;208;p31"/>
          <p:cNvGrpSpPr/>
          <p:nvPr/>
        </p:nvGrpSpPr>
        <p:grpSpPr>
          <a:xfrm>
            <a:off x="3658653" y="3099314"/>
            <a:ext cx="1498800" cy="1498800"/>
            <a:chOff x="644203" y="3718814"/>
            <a:chExt cx="1498800" cy="1498800"/>
          </a:xfrm>
        </p:grpSpPr>
        <p:sp>
          <p:nvSpPr>
            <p:cNvPr id="209" name="Google Shape;209;p31"/>
            <p:cNvSpPr/>
            <p:nvPr/>
          </p:nvSpPr>
          <p:spPr>
            <a:xfrm>
              <a:off x="644203" y="3718814"/>
              <a:ext cx="1498800" cy="1498800"/>
            </a:xfrm>
            <a:prstGeom prst="ellipse">
              <a:avLst/>
            </a:prstGeom>
            <a:solidFill>
              <a:srgbClr val="701C7F"/>
            </a:solidFill>
            <a:ln>
              <a:noFill/>
            </a:ln>
            <a:effectLst>
              <a:outerShdw blurRad="228600" rotWithShape="0" algn="tl" dir="5400000" dist="50800">
                <a:srgbClr val="000000">
                  <a:alpha val="541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1"/>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AI for Government</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(sovereign)</a:t>
              </a:r>
              <a:endParaRPr b="0" i="0" sz="1000" u="none" cap="none" strike="noStrike">
                <a:solidFill>
                  <a:srgbClr val="FFFFFF"/>
                </a:solidFill>
                <a:latin typeface="Roboto"/>
                <a:ea typeface="Roboto"/>
                <a:cs typeface="Roboto"/>
                <a:sym typeface="Roboto"/>
              </a:endParaRPr>
            </a:p>
          </p:txBody>
        </p:sp>
      </p:grpSp>
      <p:grpSp>
        <p:nvGrpSpPr>
          <p:cNvPr id="211" name="Google Shape;211;p31"/>
          <p:cNvGrpSpPr/>
          <p:nvPr/>
        </p:nvGrpSpPr>
        <p:grpSpPr>
          <a:xfrm>
            <a:off x="5887583" y="1114293"/>
            <a:ext cx="1030262" cy="1030262"/>
            <a:chOff x="3490737" y="1374053"/>
            <a:chExt cx="1423800" cy="1423800"/>
          </a:xfrm>
        </p:grpSpPr>
        <p:sp>
          <p:nvSpPr>
            <p:cNvPr id="212" name="Google Shape;212;p31"/>
            <p:cNvSpPr/>
            <p:nvPr/>
          </p:nvSpPr>
          <p:spPr>
            <a:xfrm>
              <a:off x="3490737" y="1374053"/>
              <a:ext cx="1423800" cy="1423800"/>
            </a:xfrm>
            <a:prstGeom prst="ellipse">
              <a:avLst/>
            </a:prstGeom>
            <a:solidFill>
              <a:srgbClr val="771E86"/>
            </a:solidFill>
            <a:ln>
              <a:noFill/>
            </a:ln>
            <a:effectLst>
              <a:outerShdw blurRad="228600" rotWithShape="0" algn="tl" dir="5400000" dist="50800">
                <a:srgbClr val="000000">
                  <a:alpha val="541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1"/>
            <p:cNvSpPr txBox="1"/>
            <p:nvPr/>
          </p:nvSpPr>
          <p:spPr>
            <a:xfrm>
              <a:off x="3718751" y="1613595"/>
              <a:ext cx="1096200" cy="95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AI for Education </a:t>
              </a:r>
              <a:endParaRPr b="0" i="0" sz="1000" u="none" cap="none" strike="noStrike">
                <a:solidFill>
                  <a:srgbClr val="FFFFFF"/>
                </a:solidFill>
                <a:latin typeface="Roboto"/>
                <a:ea typeface="Roboto"/>
                <a:cs typeface="Roboto"/>
                <a:sym typeface="Roboto"/>
              </a:endParaRPr>
            </a:p>
          </p:txBody>
        </p:sp>
      </p:grpSp>
      <p:sp>
        <p:nvSpPr>
          <p:cNvPr id="214" name="Google Shape;214;p31"/>
          <p:cNvSpPr txBox="1"/>
          <p:nvPr/>
        </p:nvSpPr>
        <p:spPr>
          <a:xfrm>
            <a:off x="2956450" y="775375"/>
            <a:ext cx="12993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B7743"/>
                </a:solidFill>
                <a:latin typeface="Proxima Nova"/>
                <a:ea typeface="Proxima Nova"/>
                <a:cs typeface="Proxima Nova"/>
                <a:sym typeface="Proxima Nova"/>
              </a:rPr>
              <a:t>AI for individua</a:t>
            </a:r>
            <a:r>
              <a:rPr b="0" i="0" lang="en" sz="1000" u="none" cap="none" strike="noStrike">
                <a:solidFill>
                  <a:srgbClr val="0B7743"/>
                </a:solidFill>
                <a:latin typeface="Proxima Nova"/>
                <a:ea typeface="Proxima Nova"/>
                <a:cs typeface="Proxima Nova"/>
                <a:sym typeface="Proxima Nova"/>
              </a:rPr>
              <a:t>l</a:t>
            </a:r>
            <a:endParaRPr b="0" i="0" sz="1000" u="none" cap="none" strike="noStrike">
              <a:solidFill>
                <a:srgbClr val="0B7743"/>
              </a:solidFill>
              <a:latin typeface="Proxima Nova"/>
              <a:ea typeface="Proxima Nova"/>
              <a:cs typeface="Proxima Nova"/>
              <a:sym typeface="Proxima Nova"/>
            </a:endParaRPr>
          </a:p>
        </p:txBody>
      </p:sp>
      <p:sp>
        <p:nvSpPr>
          <p:cNvPr id="215" name="Google Shape;215;p31"/>
          <p:cNvSpPr txBox="1"/>
          <p:nvPr/>
        </p:nvSpPr>
        <p:spPr>
          <a:xfrm>
            <a:off x="1767800" y="1460263"/>
            <a:ext cx="12993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B7743"/>
                </a:solidFill>
                <a:latin typeface="Proxima Nova"/>
                <a:ea typeface="Proxima Nova"/>
                <a:cs typeface="Proxima Nova"/>
                <a:sym typeface="Proxima Nova"/>
              </a:rPr>
              <a:t>AI for community	</a:t>
            </a:r>
            <a:endParaRPr b="0" i="0" sz="1000" u="none" cap="none" strike="noStrike">
              <a:solidFill>
                <a:srgbClr val="0B7743"/>
              </a:solidFill>
              <a:latin typeface="Proxima Nova"/>
              <a:ea typeface="Proxima Nova"/>
              <a:cs typeface="Proxima Nova"/>
              <a:sym typeface="Proxima Nova"/>
            </a:endParaRPr>
          </a:p>
        </p:txBody>
      </p:sp>
      <p:sp>
        <p:nvSpPr>
          <p:cNvPr id="216" name="Google Shape;216;p31"/>
          <p:cNvSpPr txBox="1"/>
          <p:nvPr/>
        </p:nvSpPr>
        <p:spPr>
          <a:xfrm>
            <a:off x="2153875" y="2820025"/>
            <a:ext cx="14988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B7743"/>
                </a:solidFill>
                <a:latin typeface="Proxima Nova"/>
                <a:ea typeface="Proxima Nova"/>
                <a:cs typeface="Proxima Nova"/>
                <a:sym typeface="Proxima Nova"/>
              </a:rPr>
              <a:t>AI for Enterprises	</a:t>
            </a:r>
            <a:endParaRPr b="0" i="0" sz="1000" u="none" cap="none" strike="noStrike">
              <a:solidFill>
                <a:srgbClr val="0B7743"/>
              </a:solidFill>
              <a:latin typeface="Proxima Nova"/>
              <a:ea typeface="Proxima Nova"/>
              <a:cs typeface="Proxima Nova"/>
              <a:sym typeface="Proxima Nova"/>
            </a:endParaRPr>
          </a:p>
        </p:txBody>
      </p:sp>
      <p:sp>
        <p:nvSpPr>
          <p:cNvPr id="217" name="Google Shape;217;p31"/>
          <p:cNvSpPr txBox="1"/>
          <p:nvPr/>
        </p:nvSpPr>
        <p:spPr>
          <a:xfrm>
            <a:off x="1384950" y="2196575"/>
            <a:ext cx="1893900" cy="46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B7743"/>
                </a:solidFill>
                <a:latin typeface="Proxima Nova"/>
                <a:ea typeface="Proxima Nova"/>
                <a:cs typeface="Proxima Nova"/>
                <a:sym typeface="Proxima Nova"/>
              </a:rPr>
              <a:t>AI for Technologies</a:t>
            </a:r>
            <a:endParaRPr b="1" i="0" sz="1000" u="none" cap="none" strike="noStrike">
              <a:solidFill>
                <a:srgbClr val="0B7743"/>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800"/>
              <a:buFont typeface="Arial"/>
              <a:buNone/>
            </a:pPr>
            <a:r>
              <a:rPr b="1" i="0" lang="en" sz="800" u="none" cap="none" strike="noStrike">
                <a:solidFill>
                  <a:srgbClr val="0B7743"/>
                </a:solidFill>
                <a:latin typeface="Proxima Nova"/>
                <a:ea typeface="Proxima Nova"/>
                <a:cs typeface="Proxima Nova"/>
                <a:sym typeface="Proxima Nova"/>
              </a:rPr>
              <a:t>(hardware,network,Software, services)</a:t>
            </a:r>
            <a:endParaRPr b="1" i="0" sz="800" u="none" cap="none" strike="noStrike">
              <a:solidFill>
                <a:srgbClr val="0B7743"/>
              </a:solidFill>
              <a:latin typeface="Proxima Nova"/>
              <a:ea typeface="Proxima Nova"/>
              <a:cs typeface="Proxima Nova"/>
              <a:sym typeface="Proxima Nova"/>
            </a:endParaRPr>
          </a:p>
        </p:txBody>
      </p:sp>
      <p:sp>
        <p:nvSpPr>
          <p:cNvPr id="218" name="Google Shape;218;p31"/>
          <p:cNvSpPr txBox="1"/>
          <p:nvPr/>
        </p:nvSpPr>
        <p:spPr>
          <a:xfrm>
            <a:off x="4724550" y="1018550"/>
            <a:ext cx="12993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Proxima Nova"/>
                <a:ea typeface="Proxima Nova"/>
                <a:cs typeface="Proxima Nova"/>
                <a:sym typeface="Proxima Nova"/>
              </a:rPr>
              <a:t>AI for Healthcare</a:t>
            </a:r>
            <a:r>
              <a:rPr b="1" i="0" lang="en" sz="1000" u="none" cap="none" strike="noStrike">
                <a:solidFill>
                  <a:srgbClr val="0B7743"/>
                </a:solidFill>
                <a:latin typeface="Proxima Nova"/>
                <a:ea typeface="Proxima Nova"/>
                <a:cs typeface="Proxima Nova"/>
                <a:sym typeface="Proxima Nova"/>
              </a:rPr>
              <a:t>	</a:t>
            </a:r>
            <a:endParaRPr b="0" i="0" sz="1000" u="none" cap="none" strike="noStrike">
              <a:solidFill>
                <a:srgbClr val="0B7743"/>
              </a:solidFill>
              <a:latin typeface="Proxima Nova"/>
              <a:ea typeface="Proxima Nova"/>
              <a:cs typeface="Proxima Nova"/>
              <a:sym typeface="Proxima Nova"/>
            </a:endParaRPr>
          </a:p>
        </p:txBody>
      </p:sp>
      <p:grpSp>
        <p:nvGrpSpPr>
          <p:cNvPr id="219" name="Google Shape;219;p31"/>
          <p:cNvGrpSpPr/>
          <p:nvPr/>
        </p:nvGrpSpPr>
        <p:grpSpPr>
          <a:xfrm>
            <a:off x="6293160" y="3164462"/>
            <a:ext cx="1719273" cy="1699789"/>
            <a:chOff x="644203" y="3718814"/>
            <a:chExt cx="1498800" cy="1498800"/>
          </a:xfrm>
        </p:grpSpPr>
        <p:sp>
          <p:nvSpPr>
            <p:cNvPr id="220" name="Google Shape;220;p31"/>
            <p:cNvSpPr/>
            <p:nvPr/>
          </p:nvSpPr>
          <p:spPr>
            <a:xfrm>
              <a:off x="644203" y="3718814"/>
              <a:ext cx="1498800" cy="1498800"/>
            </a:xfrm>
            <a:prstGeom prst="ellipse">
              <a:avLst/>
            </a:prstGeom>
            <a:solidFill>
              <a:srgbClr val="701C7F"/>
            </a:solidFill>
            <a:ln>
              <a:noFill/>
            </a:ln>
            <a:effectLst>
              <a:outerShdw blurRad="228600" rotWithShape="0" algn="tl" dir="5400000" dist="50800">
                <a:srgbClr val="000000">
                  <a:alpha val="541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1"/>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AI for Industries</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00"/>
                <a:buFont typeface="Arial"/>
                <a:buNone/>
              </a:pPr>
              <a:r>
                <a:rPr b="0" i="0" lang="en" sz="500" u="none" cap="none" strike="noStrike">
                  <a:solidFill>
                    <a:srgbClr val="FFFFFF"/>
                  </a:solidFill>
                  <a:latin typeface="Roboto"/>
                  <a:ea typeface="Roboto"/>
                  <a:cs typeface="Roboto"/>
                  <a:sym typeface="Roboto"/>
                </a:rPr>
                <a:t>(Manufacturing,logistics,finance, retail, sports, media, entertainment)</a:t>
              </a:r>
              <a:endParaRPr b="0" i="0" sz="100" u="none" cap="none" strike="noStrike">
                <a:solidFill>
                  <a:srgbClr val="FFFFFF"/>
                </a:solidFill>
                <a:latin typeface="Roboto"/>
                <a:ea typeface="Roboto"/>
                <a:cs typeface="Roboto"/>
                <a:sym typeface="Roboto"/>
              </a:endParaRPr>
            </a:p>
          </p:txBody>
        </p:sp>
      </p:grpSp>
      <p:grpSp>
        <p:nvGrpSpPr>
          <p:cNvPr id="222" name="Google Shape;222;p31"/>
          <p:cNvGrpSpPr/>
          <p:nvPr/>
        </p:nvGrpSpPr>
        <p:grpSpPr>
          <a:xfrm>
            <a:off x="6783096" y="1989545"/>
            <a:ext cx="1229316" cy="1164418"/>
            <a:chOff x="644203" y="3718814"/>
            <a:chExt cx="1498800" cy="1498800"/>
          </a:xfrm>
        </p:grpSpPr>
        <p:sp>
          <p:nvSpPr>
            <p:cNvPr id="223" name="Google Shape;223;p31"/>
            <p:cNvSpPr/>
            <p:nvPr/>
          </p:nvSpPr>
          <p:spPr>
            <a:xfrm>
              <a:off x="644203" y="3718814"/>
              <a:ext cx="1498800" cy="1498800"/>
            </a:xfrm>
            <a:prstGeom prst="ellipse">
              <a:avLst/>
            </a:prstGeom>
            <a:solidFill>
              <a:srgbClr val="701C7F"/>
            </a:solidFill>
            <a:ln>
              <a:noFill/>
            </a:ln>
            <a:effectLst>
              <a:outerShdw blurRad="228600" rotWithShape="0" algn="tl" dir="5400000" dist="50800">
                <a:srgbClr val="000000">
                  <a:alpha val="541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1"/>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rgbClr val="FF0000"/>
                  </a:solidFill>
                  <a:latin typeface="Roboto"/>
                  <a:ea typeface="Roboto"/>
                  <a:cs typeface="Roboto"/>
                  <a:sym typeface="Roboto"/>
                </a:rPr>
                <a:t>AI for everything..</a:t>
              </a:r>
              <a:endParaRPr b="1" i="0" sz="1000" u="none" cap="none" strike="noStrike">
                <a:solidFill>
                  <a:srgbClr val="FF0000"/>
                </a:solidFill>
                <a:latin typeface="Roboto"/>
                <a:ea typeface="Roboto"/>
                <a:cs typeface="Roboto"/>
                <a:sym typeface="Roboto"/>
              </a:endParaRPr>
            </a:p>
          </p:txBody>
        </p:sp>
      </p:grpSp>
      <p:grpSp>
        <p:nvGrpSpPr>
          <p:cNvPr id="225" name="Google Shape;225;p31"/>
          <p:cNvGrpSpPr/>
          <p:nvPr/>
        </p:nvGrpSpPr>
        <p:grpSpPr>
          <a:xfrm>
            <a:off x="7033849" y="730943"/>
            <a:ext cx="1329544" cy="1258639"/>
            <a:chOff x="3249655" y="1802500"/>
            <a:chExt cx="1423800" cy="1423800"/>
          </a:xfrm>
        </p:grpSpPr>
        <p:sp>
          <p:nvSpPr>
            <p:cNvPr id="226" name="Google Shape;226;p31"/>
            <p:cNvSpPr/>
            <p:nvPr/>
          </p:nvSpPr>
          <p:spPr>
            <a:xfrm>
              <a:off x="3249655" y="1802500"/>
              <a:ext cx="1423800" cy="1423800"/>
            </a:xfrm>
            <a:prstGeom prst="ellipse">
              <a:avLst/>
            </a:prstGeom>
            <a:solidFill>
              <a:srgbClr val="771E86"/>
            </a:solidFill>
            <a:ln>
              <a:noFill/>
            </a:ln>
            <a:effectLst>
              <a:outerShdw blurRad="228600" rotWithShape="0" algn="tl" dir="5400000" dist="50800">
                <a:srgbClr val="000000">
                  <a:alpha val="541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1"/>
            <p:cNvSpPr txBox="1"/>
            <p:nvPr/>
          </p:nvSpPr>
          <p:spPr>
            <a:xfrm>
              <a:off x="3431709" y="1944957"/>
              <a:ext cx="1174500" cy="94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AI for world’s  </a:t>
              </a:r>
              <a:r>
                <a:rPr b="0" i="0" lang="en" sz="1000" u="none" cap="none" strike="noStrike">
                  <a:solidFill>
                    <a:srgbClr val="0000FF"/>
                  </a:solidFill>
                  <a:latin typeface="Roboto"/>
                  <a:ea typeface="Roboto"/>
                  <a:cs typeface="Roboto"/>
                  <a:sym typeface="Roboto"/>
                </a:rPr>
                <a:t>Peace</a:t>
              </a:r>
              <a:r>
                <a:rPr b="0" i="0" lang="en" sz="1000" u="none" cap="none" strike="noStrike">
                  <a:solidFill>
                    <a:srgbClr val="085630"/>
                  </a:solidFill>
                  <a:latin typeface="Roboto"/>
                  <a:ea typeface="Roboto"/>
                  <a:cs typeface="Roboto"/>
                  <a:sym typeface="Roboto"/>
                </a:rPr>
                <a:t> </a:t>
              </a:r>
              <a:r>
                <a:rPr b="0" i="0" lang="en" sz="1000" u="none" cap="none" strike="noStrike">
                  <a:solidFill>
                    <a:srgbClr val="FF0000"/>
                  </a:solidFill>
                  <a:latin typeface="Roboto"/>
                  <a:ea typeface="Roboto"/>
                  <a:cs typeface="Roboto"/>
                  <a:sym typeface="Roboto"/>
                </a:rPr>
                <a:t>or Danger ??</a:t>
              </a:r>
              <a:endParaRPr b="0" i="0" sz="1000" u="none" cap="none" strike="noStrike">
                <a:solidFill>
                  <a:srgbClr val="FF0000"/>
                </a:solidFill>
                <a:latin typeface="Roboto"/>
                <a:ea typeface="Roboto"/>
                <a:cs typeface="Roboto"/>
                <a:sym typeface="Roboto"/>
              </a:endParaRPr>
            </a:p>
          </p:txBody>
        </p:sp>
      </p:grpSp>
      <p:sp>
        <p:nvSpPr>
          <p:cNvPr id="228" name="Google Shape;228;p31"/>
          <p:cNvSpPr/>
          <p:nvPr/>
        </p:nvSpPr>
        <p:spPr>
          <a:xfrm rot="-6598839">
            <a:off x="2504816" y="3322983"/>
            <a:ext cx="1199287" cy="1199287"/>
          </a:xfrm>
          <a:prstGeom prst="ellipse">
            <a:avLst/>
          </a:prstGeom>
          <a:solidFill>
            <a:srgbClr val="D786E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1"/>
          <p:cNvSpPr txBox="1"/>
          <p:nvPr/>
        </p:nvSpPr>
        <p:spPr>
          <a:xfrm>
            <a:off x="1982075" y="3774163"/>
            <a:ext cx="12993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B7743"/>
                </a:solidFill>
                <a:latin typeface="Proxima Nova"/>
                <a:ea typeface="Proxima Nova"/>
                <a:cs typeface="Proxima Nova"/>
                <a:sym typeface="Proxima Nova"/>
              </a:rPr>
              <a:t>AI for Humanity	</a:t>
            </a:r>
            <a:endParaRPr b="0" i="0" sz="1000" u="none" cap="none" strike="noStrike">
              <a:solidFill>
                <a:srgbClr val="0B7743"/>
              </a:solidFill>
              <a:latin typeface="Proxima Nova"/>
              <a:ea typeface="Proxima Nova"/>
              <a:cs typeface="Proxima Nova"/>
              <a:sym typeface="Proxima Nova"/>
            </a:endParaRPr>
          </a:p>
        </p:txBody>
      </p:sp>
      <p:grpSp>
        <p:nvGrpSpPr>
          <p:cNvPr id="230" name="Google Shape;230;p31"/>
          <p:cNvGrpSpPr/>
          <p:nvPr/>
        </p:nvGrpSpPr>
        <p:grpSpPr>
          <a:xfrm>
            <a:off x="223045" y="3030467"/>
            <a:ext cx="1794663" cy="1834231"/>
            <a:chOff x="644203" y="3718814"/>
            <a:chExt cx="1498800" cy="1498800"/>
          </a:xfrm>
        </p:grpSpPr>
        <p:sp>
          <p:nvSpPr>
            <p:cNvPr id="231" name="Google Shape;231;p31"/>
            <p:cNvSpPr/>
            <p:nvPr/>
          </p:nvSpPr>
          <p:spPr>
            <a:xfrm>
              <a:off x="644203" y="3718814"/>
              <a:ext cx="1498800" cy="1498800"/>
            </a:xfrm>
            <a:prstGeom prst="ellipse">
              <a:avLst/>
            </a:prstGeom>
            <a:solidFill>
              <a:srgbClr val="FF5722"/>
            </a:solidFill>
            <a:ln>
              <a:noFill/>
            </a:ln>
            <a:effectLst>
              <a:outerShdw blurRad="228600" rotWithShape="0" algn="tl" dir="5400000" dist="50800">
                <a:srgbClr val="000000">
                  <a:alpha val="5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1"/>
            <p:cNvSpPr txBox="1"/>
            <p:nvPr/>
          </p:nvSpPr>
          <p:spPr>
            <a:xfrm>
              <a:off x="856976" y="3995875"/>
              <a:ext cx="1073400" cy="944700"/>
            </a:xfrm>
            <a:prstGeom prst="rect">
              <a:avLst/>
            </a:prstGeom>
            <a:solidFill>
              <a:srgbClr val="FF572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AI FACTORY</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HW + SW+TOOLS+</a:t>
              </a:r>
              <a:endParaRPr b="0" i="0" sz="1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Solutions</a:t>
              </a:r>
              <a:endParaRPr b="0" i="0" sz="1000" u="none" cap="none" strike="noStrike">
                <a:solidFill>
                  <a:srgbClr val="FFFFFF"/>
                </a:solidFill>
                <a:latin typeface="Roboto"/>
                <a:ea typeface="Roboto"/>
                <a:cs typeface="Roboto"/>
                <a:sym typeface="Roboto"/>
              </a:endParaRPr>
            </a:p>
          </p:txBody>
        </p:sp>
      </p:grpSp>
      <p:sp>
        <p:nvSpPr>
          <p:cNvPr id="233" name="Google Shape;233;p31"/>
          <p:cNvSpPr txBox="1"/>
          <p:nvPr/>
        </p:nvSpPr>
        <p:spPr>
          <a:xfrm>
            <a:off x="108100" y="1425575"/>
            <a:ext cx="1719300" cy="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rgbClr val="085630"/>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p:nvPr/>
        </p:nvSpPr>
        <p:spPr>
          <a:xfrm>
            <a:off x="6001975" y="1005150"/>
            <a:ext cx="3019200" cy="2898300"/>
          </a:xfrm>
          <a:prstGeom prst="ellipse">
            <a:avLst/>
          </a:prstGeom>
          <a:solidFill>
            <a:srgbClr val="C9DAF8"/>
          </a:solid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39" name="Google Shape;239;p32"/>
          <p:cNvSpPr/>
          <p:nvPr/>
        </p:nvSpPr>
        <p:spPr>
          <a:xfrm rot="-2780046">
            <a:off x="6669364" y="2226843"/>
            <a:ext cx="1102419" cy="349518"/>
          </a:xfrm>
          <a:custGeom>
            <a:rect b="b" l="l" r="r" t="t"/>
            <a:pathLst>
              <a:path extrusionOk="0" h="13786" w="43865">
                <a:moveTo>
                  <a:pt x="18258" y="0"/>
                </a:moveTo>
                <a:cubicBezTo>
                  <a:pt x="15255" y="928"/>
                  <a:pt x="-1672" y="3276"/>
                  <a:pt x="239" y="5569"/>
                </a:cubicBezTo>
                <a:cubicBezTo>
                  <a:pt x="2150" y="7862"/>
                  <a:pt x="22462" y="13650"/>
                  <a:pt x="29724" y="13759"/>
                </a:cubicBezTo>
                <a:cubicBezTo>
                  <a:pt x="36986" y="13868"/>
                  <a:pt x="43374" y="8299"/>
                  <a:pt x="43811" y="6224"/>
                </a:cubicBezTo>
                <a:cubicBezTo>
                  <a:pt x="44248" y="4149"/>
                  <a:pt x="34256" y="2129"/>
                  <a:pt x="32345" y="1310"/>
                </a:cubicBezTo>
              </a:path>
            </a:pathLst>
          </a:custGeom>
          <a:noFill/>
          <a:ln cap="flat" cmpd="sng" w="152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2"/>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241" name="Google Shape;24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242" name="Google Shape;242;p32"/>
          <p:cNvPicPr preferRelativeResize="0"/>
          <p:nvPr/>
        </p:nvPicPr>
        <p:blipFill rotWithShape="1">
          <a:blip r:embed="rId3">
            <a:alphaModFix/>
          </a:blip>
          <a:srcRect b="0" l="0" r="0" t="0"/>
          <a:stretch/>
        </p:blipFill>
        <p:spPr>
          <a:xfrm>
            <a:off x="276425" y="967925"/>
            <a:ext cx="5475450" cy="3986425"/>
          </a:xfrm>
          <a:prstGeom prst="rect">
            <a:avLst/>
          </a:prstGeom>
          <a:noFill/>
          <a:ln>
            <a:noFill/>
          </a:ln>
        </p:spPr>
      </p:pic>
      <p:sp>
        <p:nvSpPr>
          <p:cNvPr id="243" name="Google Shape;243;p32"/>
          <p:cNvSpPr txBox="1"/>
          <p:nvPr>
            <p:ph type="title"/>
          </p:nvPr>
        </p:nvSpPr>
        <p:spPr>
          <a:xfrm>
            <a:off x="71625" y="0"/>
            <a:ext cx="86295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AI Global Market: 10 Years</a:t>
            </a:r>
            <a:endParaRPr/>
          </a:p>
        </p:txBody>
      </p:sp>
      <p:cxnSp>
        <p:nvCxnSpPr>
          <p:cNvPr id="244" name="Google Shape;244;p32"/>
          <p:cNvCxnSpPr/>
          <p:nvPr/>
        </p:nvCxnSpPr>
        <p:spPr>
          <a:xfrm>
            <a:off x="177625" y="562375"/>
            <a:ext cx="2293500" cy="0"/>
          </a:xfrm>
          <a:prstGeom prst="straightConnector1">
            <a:avLst/>
          </a:prstGeom>
          <a:noFill/>
          <a:ln cap="flat" cmpd="sng" w="38100">
            <a:solidFill>
              <a:srgbClr val="93C47D"/>
            </a:solidFill>
            <a:prstDash val="solid"/>
            <a:round/>
            <a:headEnd len="sm" w="sm" type="none"/>
            <a:tailEnd len="sm" w="sm" type="none"/>
          </a:ln>
        </p:spPr>
      </p:cxnSp>
      <p:sp>
        <p:nvSpPr>
          <p:cNvPr id="245" name="Google Shape;245;p32"/>
          <p:cNvSpPr/>
          <p:nvPr/>
        </p:nvSpPr>
        <p:spPr>
          <a:xfrm rot="-2779479">
            <a:off x="6573987" y="2074872"/>
            <a:ext cx="1119508" cy="939787"/>
          </a:xfrm>
          <a:prstGeom prst="hexagon">
            <a:avLst>
              <a:gd fmla="val 28852" name="adj"/>
              <a:gd fmla="val 115470" name="vf"/>
            </a:avLst>
          </a:prstGeom>
          <a:solidFill>
            <a:srgbClr val="B6D7A8"/>
          </a:solidFill>
          <a:ln cap="flat" cmpd="sng" w="9525">
            <a:solidFill>
              <a:srgbClr val="701C7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$3.4T</a:t>
            </a:r>
            <a:endParaRPr b="0" i="0" sz="10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India</a:t>
            </a:r>
            <a:endParaRPr b="0" i="0" sz="1000" u="none" cap="none" strike="noStrike">
              <a:solidFill>
                <a:srgbClr val="000000"/>
              </a:solidFill>
              <a:latin typeface="Proxima Nova"/>
              <a:ea typeface="Proxima Nova"/>
              <a:cs typeface="Proxima Nova"/>
              <a:sym typeface="Proxima Nova"/>
            </a:endParaRPr>
          </a:p>
        </p:txBody>
      </p:sp>
      <p:sp>
        <p:nvSpPr>
          <p:cNvPr id="246" name="Google Shape;246;p32"/>
          <p:cNvSpPr/>
          <p:nvPr/>
        </p:nvSpPr>
        <p:spPr>
          <a:xfrm rot="-2780056">
            <a:off x="7520541" y="1781936"/>
            <a:ext cx="1102325" cy="982014"/>
          </a:xfrm>
          <a:prstGeom prst="hexagon">
            <a:avLst>
              <a:gd fmla="val 28852" name="adj"/>
              <a:gd fmla="val 115470" name="vf"/>
            </a:avLst>
          </a:prstGeom>
          <a:solidFill>
            <a:schemeClr val="accent3"/>
          </a:solidFill>
          <a:ln cap="flat" cmpd="sng" w="9525">
            <a:solidFill>
              <a:srgbClr val="701C7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$4.4T</a:t>
            </a:r>
            <a:endParaRPr b="0" i="0" sz="10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Germany</a:t>
            </a:r>
            <a:endParaRPr b="0" i="0" sz="1000" u="none" cap="none" strike="noStrike">
              <a:solidFill>
                <a:srgbClr val="000000"/>
              </a:solidFill>
              <a:latin typeface="Proxima Nova"/>
              <a:ea typeface="Proxima Nova"/>
              <a:cs typeface="Proxima Nova"/>
              <a:sym typeface="Proxima Nova"/>
            </a:endParaRPr>
          </a:p>
        </p:txBody>
      </p:sp>
      <p:sp>
        <p:nvSpPr>
          <p:cNvPr id="247" name="Google Shape;247;p32"/>
          <p:cNvSpPr/>
          <p:nvPr/>
        </p:nvSpPr>
        <p:spPr>
          <a:xfrm rot="-2780056">
            <a:off x="7298826" y="2725502"/>
            <a:ext cx="1102325" cy="982014"/>
          </a:xfrm>
          <a:prstGeom prst="hexagon">
            <a:avLst>
              <a:gd fmla="val 28852" name="adj"/>
              <a:gd fmla="val 115470" name="vf"/>
            </a:avLst>
          </a:prstGeom>
          <a:solidFill>
            <a:srgbClr val="C27BA0"/>
          </a:solidFill>
          <a:ln cap="flat" cmpd="sng" w="9525">
            <a:solidFill>
              <a:srgbClr val="701C7F"/>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$3.3T</a:t>
            </a:r>
            <a:endParaRPr b="0" i="0" sz="10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UK</a:t>
            </a:r>
            <a:endParaRPr b="0" i="0" sz="1000" u="none" cap="none" strike="noStrike">
              <a:solidFill>
                <a:srgbClr val="000000"/>
              </a:solidFill>
              <a:latin typeface="Proxima Nova"/>
              <a:ea typeface="Proxima Nova"/>
              <a:cs typeface="Proxima Nova"/>
              <a:sym typeface="Proxima Nova"/>
            </a:endParaRPr>
          </a:p>
        </p:txBody>
      </p:sp>
      <p:sp>
        <p:nvSpPr>
          <p:cNvPr id="248" name="Google Shape;248;p32"/>
          <p:cNvSpPr/>
          <p:nvPr/>
        </p:nvSpPr>
        <p:spPr>
          <a:xfrm rot="-2780056">
            <a:off x="6810129" y="1103896"/>
            <a:ext cx="1102325" cy="982014"/>
          </a:xfrm>
          <a:prstGeom prst="hexagon">
            <a:avLst>
              <a:gd fmla="val 28852" name="adj"/>
              <a:gd fmla="val 115470" name="vf"/>
            </a:avLst>
          </a:prstGeom>
          <a:solidFill>
            <a:schemeClr val="accent6"/>
          </a:solidFill>
          <a:ln cap="flat" cmpd="sng" w="9525">
            <a:solidFill>
              <a:srgbClr val="771E86"/>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$4.3T</a:t>
            </a:r>
            <a:endParaRPr b="0" i="0" sz="10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Japan</a:t>
            </a:r>
            <a:endParaRPr b="0" i="0" sz="1000" u="none" cap="none" strike="noStrike">
              <a:solidFill>
                <a:srgbClr val="000000"/>
              </a:solidFill>
              <a:latin typeface="Proxima Nova"/>
              <a:ea typeface="Proxima Nova"/>
              <a:cs typeface="Proxima Nova"/>
              <a:sym typeface="Proxima Nova"/>
            </a:endParaRPr>
          </a:p>
        </p:txBody>
      </p:sp>
      <p:sp>
        <p:nvSpPr>
          <p:cNvPr id="249" name="Google Shape;249;p32"/>
          <p:cNvSpPr txBox="1"/>
          <p:nvPr/>
        </p:nvSpPr>
        <p:spPr>
          <a:xfrm>
            <a:off x="6137375" y="400975"/>
            <a:ext cx="2631000" cy="322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E9453"/>
                </a:solidFill>
                <a:latin typeface="Proxima Nova"/>
                <a:ea typeface="Proxima Nova"/>
                <a:cs typeface="Proxima Nova"/>
                <a:sym typeface="Proxima Nova"/>
              </a:rPr>
              <a:t>Economic Output: $16T</a:t>
            </a:r>
            <a:endParaRPr b="0" i="0" sz="1800" u="none" cap="none" strike="noStrike">
              <a:solidFill>
                <a:srgbClr val="0E9453"/>
              </a:solidFill>
              <a:latin typeface="Proxima Nova"/>
              <a:ea typeface="Proxima Nova"/>
              <a:cs typeface="Proxima Nova"/>
              <a:sym typeface="Proxima Nova"/>
            </a:endParaRPr>
          </a:p>
        </p:txBody>
      </p:sp>
      <p:sp>
        <p:nvSpPr>
          <p:cNvPr id="250" name="Google Shape;250;p32"/>
          <p:cNvSpPr/>
          <p:nvPr/>
        </p:nvSpPr>
        <p:spPr>
          <a:xfrm>
            <a:off x="5823293" y="3479299"/>
            <a:ext cx="428400" cy="231900"/>
          </a:xfrm>
          <a:prstGeom prst="stripedRightArrow">
            <a:avLst>
              <a:gd fmla="val 50000" name="adj1"/>
              <a:gd fmla="val 50000" name="adj2"/>
            </a:avLst>
          </a:prstGeom>
          <a:solidFill>
            <a:srgbClr val="0C814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3" title="AI research robots key to 'democratizing and revolutionizing ..."/>
          <p:cNvPicPr preferRelativeResize="0"/>
          <p:nvPr/>
        </p:nvPicPr>
        <p:blipFill rotWithShape="1">
          <a:blip r:embed="rId3">
            <a:alphaModFix/>
          </a:blip>
          <a:srcRect b="0" l="0" r="0" t="0"/>
          <a:stretch/>
        </p:blipFill>
        <p:spPr>
          <a:xfrm>
            <a:off x="5170400" y="485450"/>
            <a:ext cx="3973599" cy="4469800"/>
          </a:xfrm>
          <a:prstGeom prst="rect">
            <a:avLst/>
          </a:prstGeom>
          <a:noFill/>
          <a:ln>
            <a:noFill/>
          </a:ln>
        </p:spPr>
      </p:pic>
      <p:sp>
        <p:nvSpPr>
          <p:cNvPr id="256" name="Google Shape;256;p33"/>
          <p:cNvSpPr txBox="1"/>
          <p:nvPr>
            <p:ph type="title"/>
          </p:nvPr>
        </p:nvSpPr>
        <p:spPr>
          <a:xfrm>
            <a:off x="237725"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AI Benefits &amp; Advantages: Value</a:t>
            </a:r>
            <a:endParaRPr/>
          </a:p>
        </p:txBody>
      </p:sp>
      <p:cxnSp>
        <p:nvCxnSpPr>
          <p:cNvPr id="257" name="Google Shape;257;p33"/>
          <p:cNvCxnSpPr/>
          <p:nvPr/>
        </p:nvCxnSpPr>
        <p:spPr>
          <a:xfrm>
            <a:off x="390800" y="485450"/>
            <a:ext cx="2293500" cy="0"/>
          </a:xfrm>
          <a:prstGeom prst="straightConnector1">
            <a:avLst/>
          </a:prstGeom>
          <a:noFill/>
          <a:ln cap="flat" cmpd="sng" w="38100">
            <a:solidFill>
              <a:srgbClr val="93C47D"/>
            </a:solidFill>
            <a:prstDash val="solid"/>
            <a:round/>
            <a:headEnd len="sm" w="sm" type="none"/>
            <a:tailEnd len="sm" w="sm" type="none"/>
          </a:ln>
        </p:spPr>
      </p:cxnSp>
      <p:sp>
        <p:nvSpPr>
          <p:cNvPr id="258" name="Google Shape;258;p33"/>
          <p:cNvSpPr txBox="1"/>
          <p:nvPr/>
        </p:nvSpPr>
        <p:spPr>
          <a:xfrm>
            <a:off x="304900" y="485450"/>
            <a:ext cx="4892400" cy="46056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Proxima Nova"/>
              <a:buChar char="●"/>
            </a:pPr>
            <a:r>
              <a:rPr b="1" i="0" lang="en" sz="2000" u="none" cap="none" strike="noStrike">
                <a:solidFill>
                  <a:schemeClr val="dk2"/>
                </a:solidFill>
                <a:latin typeface="Proxima Nova"/>
                <a:ea typeface="Proxima Nova"/>
                <a:cs typeface="Proxima Nova"/>
                <a:sym typeface="Proxima Nova"/>
              </a:rPr>
              <a:t>Accelerate Productivity </a:t>
            </a:r>
            <a:endParaRPr b="1" i="0" sz="2000" u="none" cap="none" strike="noStrike">
              <a:solidFill>
                <a:schemeClr val="dk2"/>
              </a:solidFill>
              <a:latin typeface="Proxima Nova"/>
              <a:ea typeface="Proxima Nova"/>
              <a:cs typeface="Proxima Nova"/>
              <a:sym typeface="Proxima Nova"/>
            </a:endParaRPr>
          </a:p>
          <a:p>
            <a:pPr indent="-355600" lvl="0" marL="457200" marR="0" rtl="0" algn="l">
              <a:lnSpc>
                <a:spcPct val="115000"/>
              </a:lnSpc>
              <a:spcBef>
                <a:spcPts val="1200"/>
              </a:spcBef>
              <a:spcAft>
                <a:spcPts val="0"/>
              </a:spcAft>
              <a:buClr>
                <a:schemeClr val="dk2"/>
              </a:buClr>
              <a:buSzPts val="2000"/>
              <a:buFont typeface="Proxima Nova"/>
              <a:buChar char="●"/>
            </a:pPr>
            <a:r>
              <a:rPr b="1" i="0" lang="en" sz="2300" u="none" cap="none" strike="noStrike">
                <a:solidFill>
                  <a:schemeClr val="dk2"/>
                </a:solidFill>
                <a:latin typeface="Proxima Nova"/>
                <a:ea typeface="Proxima Nova"/>
                <a:cs typeface="Proxima Nova"/>
                <a:sym typeface="Proxima Nova"/>
              </a:rPr>
              <a:t>Reduce Human Errors</a:t>
            </a:r>
            <a:endParaRPr b="1" i="0" sz="2300" u="none" cap="none" strike="noStrike">
              <a:solidFill>
                <a:schemeClr val="dk2"/>
              </a:solidFill>
              <a:latin typeface="Proxima Nova"/>
              <a:ea typeface="Proxima Nova"/>
              <a:cs typeface="Proxima Nova"/>
              <a:sym typeface="Proxima Nova"/>
            </a:endParaRPr>
          </a:p>
          <a:p>
            <a:pPr indent="-374650" lvl="0" marL="457200" marR="0" rtl="0" algn="l">
              <a:lnSpc>
                <a:spcPct val="115000"/>
              </a:lnSpc>
              <a:spcBef>
                <a:spcPts val="1200"/>
              </a:spcBef>
              <a:spcAft>
                <a:spcPts val="0"/>
              </a:spcAft>
              <a:buClr>
                <a:schemeClr val="dk2"/>
              </a:buClr>
              <a:buSzPts val="2300"/>
              <a:buFont typeface="Proxima Nova"/>
              <a:buChar char="●"/>
            </a:pPr>
            <a:r>
              <a:rPr b="1" i="0" lang="en" sz="2300" u="none" cap="none" strike="noStrike">
                <a:solidFill>
                  <a:schemeClr val="dk2"/>
                </a:solidFill>
                <a:latin typeface="Proxima Nova"/>
                <a:ea typeface="Proxima Nova"/>
                <a:cs typeface="Proxima Nova"/>
                <a:sym typeface="Proxima Nova"/>
              </a:rPr>
              <a:t>Increased Efficiency</a:t>
            </a:r>
            <a:endParaRPr b="1" i="0" sz="2300" u="none" cap="none" strike="noStrike">
              <a:solidFill>
                <a:schemeClr val="dk2"/>
              </a:solidFill>
              <a:latin typeface="Proxima Nova"/>
              <a:ea typeface="Proxima Nova"/>
              <a:cs typeface="Proxima Nova"/>
              <a:sym typeface="Proxima Nova"/>
            </a:endParaRPr>
          </a:p>
          <a:p>
            <a:pPr indent="-374650" lvl="0" marL="457200" marR="0" rtl="0" algn="l">
              <a:lnSpc>
                <a:spcPct val="115000"/>
              </a:lnSpc>
              <a:spcBef>
                <a:spcPts val="1200"/>
              </a:spcBef>
              <a:spcAft>
                <a:spcPts val="0"/>
              </a:spcAft>
              <a:buClr>
                <a:schemeClr val="dk2"/>
              </a:buClr>
              <a:buSzPts val="2300"/>
              <a:buFont typeface="Proxima Nova"/>
              <a:buChar char="●"/>
            </a:pPr>
            <a:r>
              <a:rPr b="1" i="0" lang="en" sz="2300" u="none" cap="none" strike="noStrike">
                <a:solidFill>
                  <a:schemeClr val="dk2"/>
                </a:solidFill>
                <a:latin typeface="Proxima Nova"/>
                <a:ea typeface="Proxima Nova"/>
                <a:cs typeface="Proxima Nova"/>
                <a:sym typeface="Proxima Nova"/>
              </a:rPr>
              <a:t>Drive Process Automation</a:t>
            </a:r>
            <a:endParaRPr b="1" i="0" sz="2300" u="none" cap="none" strike="noStrike">
              <a:solidFill>
                <a:schemeClr val="dk2"/>
              </a:solidFill>
              <a:latin typeface="Proxima Nova"/>
              <a:ea typeface="Proxima Nova"/>
              <a:cs typeface="Proxima Nova"/>
              <a:sym typeface="Proxima Nova"/>
            </a:endParaRPr>
          </a:p>
          <a:p>
            <a:pPr indent="-374650" lvl="0" marL="457200" marR="0" rtl="0" algn="l">
              <a:lnSpc>
                <a:spcPct val="115000"/>
              </a:lnSpc>
              <a:spcBef>
                <a:spcPts val="1200"/>
              </a:spcBef>
              <a:spcAft>
                <a:spcPts val="0"/>
              </a:spcAft>
              <a:buClr>
                <a:schemeClr val="dk2"/>
              </a:buClr>
              <a:buSzPts val="2300"/>
              <a:buFont typeface="Proxima Nova"/>
              <a:buChar char="●"/>
            </a:pPr>
            <a:r>
              <a:rPr b="1" i="0" lang="en" sz="2300" u="none" cap="none" strike="noStrike">
                <a:solidFill>
                  <a:schemeClr val="dk2"/>
                </a:solidFill>
                <a:latin typeface="Proxima Nova"/>
                <a:ea typeface="Proxima Nova"/>
                <a:cs typeface="Proxima Nova"/>
                <a:sym typeface="Proxima Nova"/>
              </a:rPr>
              <a:t>Personalized Experiences</a:t>
            </a:r>
            <a:endParaRPr b="1" i="0" sz="2300" u="none" cap="none" strike="noStrike">
              <a:solidFill>
                <a:schemeClr val="dk2"/>
              </a:solidFill>
              <a:latin typeface="Proxima Nova"/>
              <a:ea typeface="Proxima Nova"/>
              <a:cs typeface="Proxima Nova"/>
              <a:sym typeface="Proxima Nova"/>
            </a:endParaRPr>
          </a:p>
          <a:p>
            <a:pPr indent="-374650" lvl="0" marL="457200" marR="0" rtl="0" algn="l">
              <a:lnSpc>
                <a:spcPct val="115000"/>
              </a:lnSpc>
              <a:spcBef>
                <a:spcPts val="1200"/>
              </a:spcBef>
              <a:spcAft>
                <a:spcPts val="0"/>
              </a:spcAft>
              <a:buClr>
                <a:schemeClr val="dk2"/>
              </a:buClr>
              <a:buSzPts val="2300"/>
              <a:buFont typeface="Proxima Nova"/>
              <a:buChar char="●"/>
            </a:pPr>
            <a:r>
              <a:rPr b="1" i="0" lang="en" sz="2300" u="none" cap="none" strike="noStrike">
                <a:solidFill>
                  <a:schemeClr val="dk2"/>
                </a:solidFill>
                <a:latin typeface="Proxima Nova"/>
                <a:ea typeface="Proxima Nova"/>
                <a:cs typeface="Proxima Nova"/>
                <a:sym typeface="Proxima Nova"/>
              </a:rPr>
              <a:t>Speed up Innovation &amp; Discovery and Reduced cost</a:t>
            </a:r>
            <a:endParaRPr b="1" i="0" sz="2300" u="none" cap="none" strike="noStrike">
              <a:solidFill>
                <a:schemeClr val="dk2"/>
              </a:solidFill>
              <a:latin typeface="Proxima Nova"/>
              <a:ea typeface="Proxima Nova"/>
              <a:cs typeface="Proxima Nova"/>
              <a:sym typeface="Proxima Nova"/>
            </a:endParaRPr>
          </a:p>
          <a:p>
            <a:pPr indent="-374650" lvl="0" marL="457200" marR="0" rtl="0" algn="l">
              <a:lnSpc>
                <a:spcPct val="115000"/>
              </a:lnSpc>
              <a:spcBef>
                <a:spcPts val="1200"/>
              </a:spcBef>
              <a:spcAft>
                <a:spcPts val="0"/>
              </a:spcAft>
              <a:buClr>
                <a:schemeClr val="dk2"/>
              </a:buClr>
              <a:buSzPts val="2300"/>
              <a:buFont typeface="Proxima Nova"/>
              <a:buChar char="●"/>
            </a:pPr>
            <a:r>
              <a:rPr b="1" i="0" lang="en" sz="2300" u="none" cap="none" strike="noStrike">
                <a:solidFill>
                  <a:schemeClr val="dk2"/>
                </a:solidFill>
                <a:latin typeface="Proxima Nova"/>
                <a:ea typeface="Proxima Nova"/>
                <a:cs typeface="Proxima Nova"/>
                <a:sym typeface="Proxima Nova"/>
              </a:rPr>
              <a:t>Solve complex problems</a:t>
            </a:r>
            <a:endParaRPr b="1" i="0" sz="2300" u="none" cap="none" strike="noStrike">
              <a:solidFill>
                <a:schemeClr val="dk2"/>
              </a:solidFill>
              <a:latin typeface="Proxima Nova"/>
              <a:ea typeface="Proxima Nova"/>
              <a:cs typeface="Proxima Nova"/>
              <a:sym typeface="Proxima Nova"/>
            </a:endParaRPr>
          </a:p>
          <a:p>
            <a:pPr indent="-374650" lvl="0" marL="457200" marR="0" rtl="0" algn="l">
              <a:lnSpc>
                <a:spcPct val="115000"/>
              </a:lnSpc>
              <a:spcBef>
                <a:spcPts val="1200"/>
              </a:spcBef>
              <a:spcAft>
                <a:spcPts val="0"/>
              </a:spcAft>
              <a:buClr>
                <a:schemeClr val="dk2"/>
              </a:buClr>
              <a:buSzPts val="2300"/>
              <a:buFont typeface="Proxima Nova"/>
              <a:buChar char="●"/>
            </a:pPr>
            <a:r>
              <a:rPr b="1" i="0" lang="en" sz="2300" u="none" cap="none" strike="noStrike">
                <a:solidFill>
                  <a:schemeClr val="dk2"/>
                </a:solidFill>
                <a:latin typeface="Proxima Nova"/>
                <a:ea typeface="Proxima Nova"/>
                <a:cs typeface="Proxima Nova"/>
                <a:sym typeface="Proxima Nova"/>
              </a:rPr>
              <a:t>Suggest Next Best Actions</a:t>
            </a:r>
            <a:endParaRPr b="1" i="0" sz="2300" u="none" cap="none" strike="noStrike">
              <a:solidFill>
                <a:schemeClr val="dk2"/>
              </a:solidFill>
              <a:latin typeface="Proxima Nova"/>
              <a:ea typeface="Proxima Nova"/>
              <a:cs typeface="Proxima Nova"/>
              <a:sym typeface="Proxima Nova"/>
            </a:endParaRPr>
          </a:p>
          <a:p>
            <a:pPr indent="0" lvl="0" marL="457200" marR="0" rtl="0" algn="l">
              <a:lnSpc>
                <a:spcPct val="115000"/>
              </a:lnSpc>
              <a:spcBef>
                <a:spcPts val="1200"/>
              </a:spcBef>
              <a:spcAft>
                <a:spcPts val="1200"/>
              </a:spcAft>
              <a:buClr>
                <a:srgbClr val="000000"/>
              </a:buClr>
              <a:buSzPts val="2600"/>
              <a:buFont typeface="Arial"/>
              <a:buNone/>
            </a:pPr>
            <a:r>
              <a:t/>
            </a:r>
            <a:endParaRPr b="0" i="0" sz="1800" u="none" cap="none" strike="noStrike">
              <a:solidFill>
                <a:schemeClr val="dk2"/>
              </a:solidFill>
              <a:latin typeface="Proxima Nova"/>
              <a:ea typeface="Proxima Nova"/>
              <a:cs typeface="Proxima Nova"/>
              <a:sym typeface="Proxima Nova"/>
            </a:endParaRPr>
          </a:p>
        </p:txBody>
      </p:sp>
      <p:sp>
        <p:nvSpPr>
          <p:cNvPr id="259" name="Google Shape;259;p33"/>
          <p:cNvSpPr txBox="1"/>
          <p:nvPr/>
        </p:nvSpPr>
        <p:spPr>
          <a:xfrm>
            <a:off x="7924350" y="4864200"/>
            <a:ext cx="1329600" cy="27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202124"/>
                </a:solidFill>
                <a:highlight>
                  <a:srgbClr val="FFFFFF"/>
                </a:highlight>
                <a:latin typeface="Roboto"/>
                <a:ea typeface="Roboto"/>
                <a:cs typeface="Roboto"/>
                <a:sym typeface="Roboto"/>
              </a:rPr>
              <a:t>2024 BOGA AI, Inc.</a:t>
            </a:r>
            <a:endParaRPr b="1" i="0" sz="1800" u="none" cap="none" strike="noStrike">
              <a:solidFill>
                <a:schemeClr val="dk2"/>
              </a:solidFill>
              <a:latin typeface="Proxima Nova"/>
              <a:ea typeface="Proxima Nova"/>
              <a:cs typeface="Proxima Nova"/>
              <a:sym typeface="Proxima Nova"/>
            </a:endParaRPr>
          </a:p>
        </p:txBody>
      </p:sp>
      <p:sp>
        <p:nvSpPr>
          <p:cNvPr id="260" name="Google Shape;26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