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334C01-5701-4FA9-8D3F-BA4531D90A6E}">
  <a:tblStyle styleId="{94334C01-5701-4FA9-8D3F-BA4531D90A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33FDB0-75DE-4D96-B09A-87D7E67CFF7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lfaSlabOne-regular.fnt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f6430fd6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1f6430fd6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6430fd6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1f6430fd6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6430fd6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1f6430fd6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6430fd6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1f6430fd6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6430fd6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1f6430fd6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f6430fd6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1f6430fd6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f6430fd6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1f6430fd6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f6430fd6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1f6430fd6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f6430fd6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1f6430fd6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inecone.io/learn/vector-database/#Serverless-Vector-Databases" TargetMode="External"/><Relationship Id="rId4" Type="http://schemas.openxmlformats.org/officeDocument/2006/relationships/hyperlink" Target="https://medium.com/analytics-vidhya/a-brief-look-at-graph-databases-d65b00f9c34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nalyticsvidhya.com/blog/2023/12/top-vector-databas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158375"/>
            <a:ext cx="48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Vector Database demo</a:t>
            </a:r>
            <a:endParaRPr/>
          </a:p>
        </p:txBody>
      </p:sp>
      <p:cxnSp>
        <p:nvCxnSpPr>
          <p:cNvPr id="251" name="Google Shape;251;p34"/>
          <p:cNvCxnSpPr/>
          <p:nvPr/>
        </p:nvCxnSpPr>
        <p:spPr>
          <a:xfrm>
            <a:off x="417700" y="720750"/>
            <a:ext cx="22935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34"/>
          <p:cNvSpPr txBox="1"/>
          <p:nvPr/>
        </p:nvSpPr>
        <p:spPr>
          <a:xfrm>
            <a:off x="972650" y="1070025"/>
            <a:ext cx="6820200" cy="367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Chroma DB (Local)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Pinecone (API -key required) 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*****</a:t>
            </a:r>
            <a:endParaRPr b="1" i="0" sz="2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FAISS – In-memory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Search - GCP based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Neo4J  - Graph database – GraphRAG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7924350" y="4864200"/>
            <a:ext cx="132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1884500" y="2285400"/>
            <a:ext cx="64047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700"/>
              <a:t>Vector Databases</a:t>
            </a:r>
            <a:endParaRPr sz="4700"/>
          </a:p>
        </p:txBody>
      </p:sp>
      <p:sp>
        <p:nvSpPr>
          <p:cNvPr id="108" name="Google Shape;108;p26"/>
          <p:cNvSpPr txBox="1"/>
          <p:nvPr/>
        </p:nvSpPr>
        <p:spPr>
          <a:xfrm>
            <a:off x="6011400" y="4888200"/>
            <a:ext cx="3132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Copyright © 2024 BOGA AI, Inc. All rights reserved.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253000" y="-32375"/>
            <a:ext cx="48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Vector Database</a:t>
            </a:r>
            <a:endParaRPr/>
          </a:p>
        </p:txBody>
      </p:sp>
      <p:cxnSp>
        <p:nvCxnSpPr>
          <p:cNvPr id="115" name="Google Shape;115;p27"/>
          <p:cNvCxnSpPr/>
          <p:nvPr/>
        </p:nvCxnSpPr>
        <p:spPr>
          <a:xfrm>
            <a:off x="425025" y="485950"/>
            <a:ext cx="22935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/>
        </p:nvSpPr>
        <p:spPr>
          <a:xfrm>
            <a:off x="7924350" y="4864200"/>
            <a:ext cx="132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609025" y="452400"/>
            <a:ext cx="8535000" cy="4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LLMs can be Hallucinated for our own data.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LLMs may not have up-to date information(Trained few months/days ago)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Overcome the Context window limitations.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Act as Long Term Memory (Semantic information).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(Add knowledge to LLM)</a:t>
            </a:r>
            <a:endParaRPr b="1" i="0" sz="2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i="0" lang="en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Store vector embeddings(Contextual,Patterns and its Relationships in the data.)--Traditional databases lacs.</a:t>
            </a:r>
            <a:endParaRPr b="1" i="0" sz="2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75" y="609000"/>
            <a:ext cx="8167648" cy="43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8"/>
          <p:cNvSpPr txBox="1"/>
          <p:nvPr>
            <p:ph type="title"/>
          </p:nvPr>
        </p:nvSpPr>
        <p:spPr>
          <a:xfrm>
            <a:off x="47550" y="-22400"/>
            <a:ext cx="42741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Vector Database</a:t>
            </a:r>
            <a:endParaRPr/>
          </a:p>
        </p:txBody>
      </p:sp>
      <p:cxnSp>
        <p:nvCxnSpPr>
          <p:cNvPr id="126" name="Google Shape;126;p28"/>
          <p:cNvCxnSpPr/>
          <p:nvPr/>
        </p:nvCxnSpPr>
        <p:spPr>
          <a:xfrm>
            <a:off x="182900" y="500625"/>
            <a:ext cx="22935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28"/>
          <p:cNvSpPr txBox="1"/>
          <p:nvPr/>
        </p:nvSpPr>
        <p:spPr>
          <a:xfrm>
            <a:off x="7740900" y="4864200"/>
            <a:ext cx="132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4860300" y="860575"/>
            <a:ext cx="4283700" cy="40095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15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Vector database</a:t>
            </a:r>
            <a:endParaRPr/>
          </a:p>
        </p:txBody>
      </p:sp>
      <p:cxnSp>
        <p:nvCxnSpPr>
          <p:cNvPr id="134" name="Google Shape;134;p29"/>
          <p:cNvCxnSpPr/>
          <p:nvPr/>
        </p:nvCxnSpPr>
        <p:spPr>
          <a:xfrm>
            <a:off x="417700" y="720750"/>
            <a:ext cx="22935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9"/>
          <p:cNvSpPr txBox="1"/>
          <p:nvPr/>
        </p:nvSpPr>
        <p:spPr>
          <a:xfrm>
            <a:off x="327175" y="897825"/>
            <a:ext cx="4489200" cy="4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b="1" i="0" lang="en" sz="2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Specialized databases for storing and managing vector representations of given text/document.</a:t>
            </a:r>
            <a:endParaRPr b="1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b="1" i="0" lang="en" sz="2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Represents a information in   n-dimensional vector spaces</a:t>
            </a:r>
            <a:endParaRPr b="1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b="1" i="0" lang="en" sz="2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Optimized for querying information based on semantics,  not just based keywords.(Traditional DBs).</a:t>
            </a:r>
            <a:endParaRPr b="1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7675" y="1243775"/>
            <a:ext cx="3330100" cy="32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9"/>
          <p:cNvCxnSpPr/>
          <p:nvPr/>
        </p:nvCxnSpPr>
        <p:spPr>
          <a:xfrm flipH="1">
            <a:off x="6124425" y="1318850"/>
            <a:ext cx="1508400" cy="9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29"/>
          <p:cNvCxnSpPr/>
          <p:nvPr/>
        </p:nvCxnSpPr>
        <p:spPr>
          <a:xfrm flipH="1">
            <a:off x="6379875" y="1335325"/>
            <a:ext cx="1244700" cy="9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29"/>
          <p:cNvSpPr txBox="1"/>
          <p:nvPr/>
        </p:nvSpPr>
        <p:spPr>
          <a:xfrm>
            <a:off x="7086775" y="1137525"/>
            <a:ext cx="2293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 that are related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9"/>
          <p:cNvSpPr txBox="1"/>
          <p:nvPr/>
        </p:nvSpPr>
        <p:spPr>
          <a:xfrm>
            <a:off x="7924350" y="4864200"/>
            <a:ext cx="132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248400" y="-120925"/>
            <a:ext cx="864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Vector vs Traditional vs Graph </a:t>
            </a:r>
            <a:r>
              <a:rPr lang="en" sz="2200"/>
              <a:t>Databases</a:t>
            </a:r>
            <a:endParaRPr sz="2200"/>
          </a:p>
        </p:txBody>
      </p:sp>
      <p:cxnSp>
        <p:nvCxnSpPr>
          <p:cNvPr id="147" name="Google Shape;147;p30"/>
          <p:cNvCxnSpPr/>
          <p:nvPr/>
        </p:nvCxnSpPr>
        <p:spPr>
          <a:xfrm>
            <a:off x="425025" y="485950"/>
            <a:ext cx="22935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30"/>
          <p:cNvSpPr txBox="1"/>
          <p:nvPr/>
        </p:nvSpPr>
        <p:spPr>
          <a:xfrm>
            <a:off x="7924350" y="4864200"/>
            <a:ext cx="132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7799700" y="390025"/>
            <a:ext cx="132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vector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1" name="Google Shape;151;p30"/>
          <p:cNvGraphicFramePr/>
          <p:nvPr/>
        </p:nvGraphicFramePr>
        <p:xfrm>
          <a:off x="425025" y="37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{94334C01-5701-4FA9-8D3F-BA4531D90A6E}</a:tableStyleId>
              </a:tblPr>
              <a:tblGrid>
                <a:gridCol w="2413000"/>
                <a:gridCol w="2413000"/>
                <a:gridCol w="2413000"/>
              </a:tblGrid>
              <a:tr h="93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" sz="2600" u="none" cap="none" strike="noStrike"/>
                        <a:t>  Traditional Database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87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" sz="2600" u="none" cap="none" strike="noStrike"/>
                        <a:t>Vector database</a:t>
                      </a:r>
                      <a:endParaRPr sz="2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87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" sz="2600"/>
                        <a:t>Graph database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8710"/>
                    </a:solidFill>
                  </a:tcPr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Stores Strings, Numbers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Vectors/Embeddings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77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Entities and Relationships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Rows &amp; Columns,KV,Documents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Vector Space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Nodes and edges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4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Exact Match Search for Rows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Similarity Search on Vectors(</a:t>
                      </a:r>
                      <a:endParaRPr b="1"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Nearest neighbors) 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Graph traversal and pattern matching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4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</a:rPr>
                        <a:t>INDEX-BASED Search</a:t>
                      </a:r>
                      <a:endParaRPr b="1"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>
                          <a:highlight>
                            <a:srgbClr val="FFFFFF"/>
                          </a:highlight>
                        </a:rPr>
                        <a:t>Cosine similarity</a:t>
                      </a:r>
                      <a:endParaRPr b="1" sz="13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>
                          <a:highlight>
                            <a:srgbClr val="FFFFFF"/>
                          </a:highlight>
                        </a:rPr>
                        <a:t>Euclidean distance</a:t>
                      </a:r>
                      <a:endParaRPr b="1" sz="13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>
                          <a:highlight>
                            <a:srgbClr val="FFFFFF"/>
                          </a:highlight>
                        </a:rPr>
                        <a:t>Dot product</a:t>
                      </a:r>
                      <a:endParaRPr b="1" sz="13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Hierarchical, Parent-Child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19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Queries are optimized using Indexes.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u="none" cap="none" strike="noStrike">
                          <a:highlight>
                            <a:srgbClr val="FFFFFF"/>
                          </a:highlight>
                        </a:rPr>
                        <a:t>Queries are optimized using ANN algorithms through hashing, quantization, or graph-based search.</a:t>
                      </a:r>
                      <a:endParaRPr b="1"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Efficient handling of complex relationships, flexible schema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52" name="Google Shape;152;p30"/>
          <p:cNvSpPr txBox="1"/>
          <p:nvPr/>
        </p:nvSpPr>
        <p:spPr>
          <a:xfrm>
            <a:off x="7826100" y="744025"/>
            <a:ext cx="127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graph 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15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Vector database pipeline</a:t>
            </a:r>
            <a:endParaRPr/>
          </a:p>
        </p:txBody>
      </p:sp>
      <p:cxnSp>
        <p:nvCxnSpPr>
          <p:cNvPr id="158" name="Google Shape;158;p31"/>
          <p:cNvCxnSpPr/>
          <p:nvPr/>
        </p:nvCxnSpPr>
        <p:spPr>
          <a:xfrm>
            <a:off x="417700" y="720750"/>
            <a:ext cx="22935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31"/>
          <p:cNvSpPr/>
          <p:nvPr/>
        </p:nvSpPr>
        <p:spPr>
          <a:xfrm>
            <a:off x="82600" y="853400"/>
            <a:ext cx="1879500" cy="527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Contents/data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text,doc,image,video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1467375" y="903025"/>
            <a:ext cx="338100" cy="1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2885150" y="1381100"/>
            <a:ext cx="1805100" cy="1265100"/>
          </a:xfrm>
          <a:prstGeom prst="diamond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 Model</a:t>
            </a:r>
            <a:endParaRPr b="0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3655750" y="2300075"/>
            <a:ext cx="338100" cy="1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3" name="Google Shape;163;p31"/>
          <p:cNvCxnSpPr>
            <a:stCxn id="159" idx="3"/>
          </p:cNvCxnSpPr>
          <p:nvPr/>
        </p:nvCxnSpPr>
        <p:spPr>
          <a:xfrm>
            <a:off x="1962100" y="1117250"/>
            <a:ext cx="1351800" cy="5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31"/>
          <p:cNvSpPr/>
          <p:nvPr/>
        </p:nvSpPr>
        <p:spPr>
          <a:xfrm>
            <a:off x="5588800" y="1727300"/>
            <a:ext cx="1557600" cy="57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embedding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[1.1,20.1.34……0.5,1,1]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8234500" y="1603500"/>
            <a:ext cx="849000" cy="1493650"/>
          </a:xfrm>
          <a:prstGeom prst="flowChartMagneticDisk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database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(Indexes)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31"/>
          <p:cNvCxnSpPr>
            <a:stCxn id="164" idx="3"/>
          </p:cNvCxnSpPr>
          <p:nvPr/>
        </p:nvCxnSpPr>
        <p:spPr>
          <a:xfrm>
            <a:off x="7146400" y="2013650"/>
            <a:ext cx="10965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31"/>
          <p:cNvCxnSpPr>
            <a:stCxn id="161" idx="3"/>
            <a:endCxn id="164" idx="1"/>
          </p:cNvCxnSpPr>
          <p:nvPr/>
        </p:nvCxnSpPr>
        <p:spPr>
          <a:xfrm>
            <a:off x="4690250" y="2013650"/>
            <a:ext cx="89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31"/>
          <p:cNvSpPr/>
          <p:nvPr/>
        </p:nvSpPr>
        <p:spPr>
          <a:xfrm>
            <a:off x="6810175" y="1776575"/>
            <a:ext cx="338100" cy="1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8405100" y="2794450"/>
            <a:ext cx="338100" cy="1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119800" y="2646200"/>
            <a:ext cx="1805100" cy="684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Applications/Prompt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1" name="Google Shape;171;p31"/>
          <p:cNvCxnSpPr>
            <a:endCxn id="170" idx="3"/>
          </p:cNvCxnSpPr>
          <p:nvPr/>
        </p:nvCxnSpPr>
        <p:spPr>
          <a:xfrm flipH="1">
            <a:off x="1924900" y="2831750"/>
            <a:ext cx="6309600" cy="1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31"/>
          <p:cNvCxnSpPr>
            <a:stCxn id="170" idx="3"/>
          </p:cNvCxnSpPr>
          <p:nvPr/>
        </p:nvCxnSpPr>
        <p:spPr>
          <a:xfrm flipH="1" rot="10800000">
            <a:off x="1924900" y="2221850"/>
            <a:ext cx="12402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31"/>
          <p:cNvSpPr txBox="1"/>
          <p:nvPr/>
        </p:nvSpPr>
        <p:spPr>
          <a:xfrm>
            <a:off x="1343575" y="2210225"/>
            <a:ext cx="17271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Query(text,image,video)</a:t>
            </a:r>
            <a:endParaRPr b="1" i="0" sz="10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3585625" y="3011000"/>
            <a:ext cx="28272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Context==&gt; ( query +vector result)</a:t>
            </a:r>
            <a:endParaRPr b="1" i="0" sz="10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1"/>
          <p:cNvSpPr/>
          <p:nvPr/>
        </p:nvSpPr>
        <p:spPr>
          <a:xfrm>
            <a:off x="3214700" y="3692775"/>
            <a:ext cx="1879500" cy="824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550" y="1338978"/>
            <a:ext cx="898499" cy="5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200" y="3659675"/>
            <a:ext cx="1166500" cy="72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3915325" y="3956550"/>
            <a:ext cx="10056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LLM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9" name="Google Shape;179;p31"/>
          <p:cNvCxnSpPr>
            <a:stCxn id="170" idx="3"/>
            <a:endCxn id="175" idx="1"/>
          </p:cNvCxnSpPr>
          <p:nvPr/>
        </p:nvCxnSpPr>
        <p:spPr>
          <a:xfrm>
            <a:off x="1924900" y="2988350"/>
            <a:ext cx="1289700" cy="11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31"/>
          <p:cNvCxnSpPr>
            <a:stCxn id="175" idx="1"/>
          </p:cNvCxnSpPr>
          <p:nvPr/>
        </p:nvCxnSpPr>
        <p:spPr>
          <a:xfrm rot="10800000">
            <a:off x="1920500" y="3255975"/>
            <a:ext cx="12942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31"/>
          <p:cNvSpPr txBox="1"/>
          <p:nvPr/>
        </p:nvSpPr>
        <p:spPr>
          <a:xfrm>
            <a:off x="5489700" y="3173475"/>
            <a:ext cx="36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2596475" y="3384255"/>
            <a:ext cx="1166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2209150" y="3824780"/>
            <a:ext cx="1166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Answer</a:t>
            </a:r>
            <a:endParaRPr b="1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1467375" y="2700050"/>
            <a:ext cx="338100" cy="1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4637975" y="4288550"/>
            <a:ext cx="338100" cy="1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5736975" y="3467425"/>
            <a:ext cx="22173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LLM Apps:</a:t>
            </a:r>
            <a:endParaRPr b="1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Contents generation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Text summarization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Classification/Entity recognition/ Sentiment analysis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Q&amp;A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1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37000" y="3672950"/>
            <a:ext cx="22173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Applications:</a:t>
            </a:r>
            <a:endParaRPr b="1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Semantic Search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Similarity Search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Recommendation</a:t>
            </a: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Anomaly detection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 model optimization</a:t>
            </a:r>
            <a:endParaRPr b="1" i="0" sz="11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1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7924350" y="4864200"/>
            <a:ext cx="132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15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Popular databases in the market </a:t>
            </a:r>
            <a:endParaRPr/>
          </a:p>
        </p:txBody>
      </p:sp>
      <p:cxnSp>
        <p:nvCxnSpPr>
          <p:cNvPr id="195" name="Google Shape;195;p32"/>
          <p:cNvCxnSpPr/>
          <p:nvPr/>
        </p:nvCxnSpPr>
        <p:spPr>
          <a:xfrm>
            <a:off x="417700" y="720750"/>
            <a:ext cx="22935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96" name="Google Shape;196;p32"/>
          <p:cNvGraphicFramePr/>
          <p:nvPr/>
        </p:nvGraphicFramePr>
        <p:xfrm>
          <a:off x="565100" y="19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{E233FDB0-75DE-4D96-B09A-87D7E67CFF7D}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Traditional databases with vectors support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Modern Vector data bases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Cloud based Vector database services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Postgres-Pgvector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Pinecone ***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GCP- Vector Search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Redis - RedisSearch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Chroma ***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Azure - Cognitive Search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Mongo - Atlas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FAISS (in-memory) ***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Amazon Opensearch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Elasticsearch - ELSAR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Milvus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32"/>
          <p:cNvSpPr txBox="1"/>
          <p:nvPr/>
        </p:nvSpPr>
        <p:spPr>
          <a:xfrm>
            <a:off x="417700" y="1088050"/>
            <a:ext cx="39099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Vector Databases Categories</a:t>
            </a:r>
            <a:endParaRPr b="1" i="0" sz="20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4904475" y="807800"/>
            <a:ext cx="40059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Top 15 Vector Databases that you Must Try in 2024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7924350" y="4864200"/>
            <a:ext cx="132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158375"/>
            <a:ext cx="48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Vector Database Use case</a:t>
            </a:r>
            <a:endParaRPr/>
          </a:p>
        </p:txBody>
      </p:sp>
      <p:cxnSp>
        <p:nvCxnSpPr>
          <p:cNvPr id="206" name="Google Shape;206;p33"/>
          <p:cNvCxnSpPr/>
          <p:nvPr/>
        </p:nvCxnSpPr>
        <p:spPr>
          <a:xfrm>
            <a:off x="417700" y="720750"/>
            <a:ext cx="2293500" cy="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33"/>
          <p:cNvSpPr txBox="1"/>
          <p:nvPr/>
        </p:nvSpPr>
        <p:spPr>
          <a:xfrm>
            <a:off x="230800" y="1444325"/>
            <a:ext cx="85890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239050" y="1312425"/>
            <a:ext cx="84324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497075" y="3923063"/>
            <a:ext cx="8520600" cy="98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Chroma or Pinecone or Faiss or Vector Search</a:t>
            </a:r>
            <a:endParaRPr b="1" i="0" sz="14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Documents  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Embeddings    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939675" y="2950925"/>
            <a:ext cx="1945200" cy="362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Embedding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150" y="2950927"/>
            <a:ext cx="294088" cy="1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/>
          <p:nvPr/>
        </p:nvSpPr>
        <p:spPr>
          <a:xfrm>
            <a:off x="311700" y="1737275"/>
            <a:ext cx="8520600" cy="98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 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</a:t>
            </a:r>
            <a:r>
              <a:rPr b="1" i="0" lang="en" sz="1400" u="none" cap="none" strike="noStrike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User Prompt                            </a:t>
            </a:r>
            <a:r>
              <a:rPr b="0" i="0" lang="en" sz="12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0" i="0" lang="en" sz="1400" u="none" cap="none" strike="noStrike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400" u="none" cap="none" strike="noStrike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    MODEL                                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i="0" sz="12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</a:t>
            </a: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Queries                                   LLM Context Window     —-------&gt;  Answer       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b="1" i="0" lang="en" sz="1400" u="none" cap="none" strike="noStrike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Documents             </a:t>
            </a:r>
            <a:endParaRPr b="1" i="0" sz="1400" u="none" cap="none" strike="noStrike">
              <a:solidFill>
                <a:srgbClr val="93C47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</a:t>
            </a:r>
            <a:r>
              <a:rPr b="0" i="0" lang="en" sz="12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</a:t>
            </a:r>
            <a:r>
              <a:rPr b="0" i="0" lang="en" sz="12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0" i="0" sz="12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275" y="4292125"/>
            <a:ext cx="378325" cy="323825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00" y="2021150"/>
            <a:ext cx="378325" cy="323825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2550" y="4673650"/>
            <a:ext cx="323799" cy="266127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216" name="Google Shape;216;p33"/>
          <p:cNvSpPr/>
          <p:nvPr/>
        </p:nvSpPr>
        <p:spPr>
          <a:xfrm>
            <a:off x="3041600" y="4360425"/>
            <a:ext cx="1607400" cy="255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Input text from doc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3041600" y="4678913"/>
            <a:ext cx="1607400" cy="255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[1,0.2.3.4.5.6.67.8.10]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4929200" y="43686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4929200" y="46242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5157800" y="43686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5157800" y="46242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5386400" y="43686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5386400" y="46242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5615000" y="43686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5615000" y="46242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6002600" y="436042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6002600" y="461602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6196400" y="436042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6196400" y="461602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5808800" y="43686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5808800" y="4624275"/>
            <a:ext cx="140100" cy="25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2" name="Google Shape;232;p33"/>
          <p:cNvCxnSpPr/>
          <p:nvPr/>
        </p:nvCxnSpPr>
        <p:spPr>
          <a:xfrm>
            <a:off x="1417750" y="2242050"/>
            <a:ext cx="8400" cy="68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33"/>
          <p:cNvCxnSpPr>
            <a:stCxn id="210" idx="2"/>
          </p:cNvCxnSpPr>
          <p:nvPr/>
        </p:nvCxnSpPr>
        <p:spPr>
          <a:xfrm>
            <a:off x="1912275" y="3313625"/>
            <a:ext cx="0" cy="60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33"/>
          <p:cNvSpPr/>
          <p:nvPr/>
        </p:nvSpPr>
        <p:spPr>
          <a:xfrm>
            <a:off x="2612975" y="2060700"/>
            <a:ext cx="1305450" cy="2275000"/>
          </a:xfrm>
          <a:custGeom>
            <a:rect b="b" l="l" r="r" t="t"/>
            <a:pathLst>
              <a:path extrusionOk="0" h="91000" w="52218">
                <a:moveTo>
                  <a:pt x="0" y="0"/>
                </a:moveTo>
                <a:cubicBezTo>
                  <a:pt x="2553" y="15351"/>
                  <a:pt x="2083" y="31084"/>
                  <a:pt x="4286" y="46489"/>
                </a:cubicBezTo>
                <a:cubicBezTo>
                  <a:pt x="4817" y="50202"/>
                  <a:pt x="3195" y="54578"/>
                  <a:pt x="5275" y="57699"/>
                </a:cubicBezTo>
                <a:cubicBezTo>
                  <a:pt x="13097" y="69434"/>
                  <a:pt x="34397" y="60004"/>
                  <a:pt x="46489" y="67261"/>
                </a:cubicBezTo>
                <a:cubicBezTo>
                  <a:pt x="53461" y="71445"/>
                  <a:pt x="52094" y="82869"/>
                  <a:pt x="52094" y="91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2555275" y="2233800"/>
            <a:ext cx="173100" cy="140125"/>
          </a:xfrm>
          <a:custGeom>
            <a:rect b="b" l="l" r="r" t="t"/>
            <a:pathLst>
              <a:path extrusionOk="0" h="5605" w="6924">
                <a:moveTo>
                  <a:pt x="0" y="330"/>
                </a:moveTo>
                <a:cubicBezTo>
                  <a:pt x="1554" y="1884"/>
                  <a:pt x="1758" y="5605"/>
                  <a:pt x="3956" y="5605"/>
                </a:cubicBezTo>
                <a:cubicBezTo>
                  <a:pt x="6070" y="5605"/>
                  <a:pt x="6255" y="2005"/>
                  <a:pt x="69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/>
          <p:nvPr/>
        </p:nvSpPr>
        <p:spPr>
          <a:xfrm flipH="1">
            <a:off x="5531297" y="2068950"/>
            <a:ext cx="1945203" cy="2188588"/>
          </a:xfrm>
          <a:custGeom>
            <a:rect b="b" l="l" r="r" t="t"/>
            <a:pathLst>
              <a:path extrusionOk="0" h="91659" w="49143">
                <a:moveTo>
                  <a:pt x="0" y="91659"/>
                </a:moveTo>
                <a:cubicBezTo>
                  <a:pt x="3449" y="76152"/>
                  <a:pt x="-3157" y="55180"/>
                  <a:pt x="8903" y="44840"/>
                </a:cubicBezTo>
                <a:cubicBezTo>
                  <a:pt x="17824" y="37191"/>
                  <a:pt x="34678" y="47567"/>
                  <a:pt x="43852" y="40224"/>
                </a:cubicBezTo>
                <a:cubicBezTo>
                  <a:pt x="51048" y="34465"/>
                  <a:pt x="49110" y="21983"/>
                  <a:pt x="47809" y="12858"/>
                </a:cubicBezTo>
                <a:cubicBezTo>
                  <a:pt x="47204" y="8614"/>
                  <a:pt x="48836" y="4067"/>
                  <a:pt x="4747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6462900" y="3324913"/>
            <a:ext cx="21348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4 Fetch Relevant documents</a:t>
            </a:r>
            <a:endParaRPr b="0" i="0" sz="12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5456725" y="-107550"/>
            <a:ext cx="34044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case</a:t>
            </a:r>
            <a:endParaRPr b="1" i="0" sz="1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Proxima Nova"/>
              <a:buAutoNum type="arabicPeriod"/>
            </a:pPr>
            <a:r>
              <a:rPr b="0" i="0" lang="en" sz="1200" u="none" cap="none" strike="noStrike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Have list of documents</a:t>
            </a:r>
            <a:endParaRPr b="0" i="0" sz="1200" u="none" cap="none" strike="noStrike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Proxima Nova"/>
              <a:buAutoNum type="arabicPeriod"/>
            </a:pPr>
            <a:r>
              <a:rPr b="0" i="0" lang="en" sz="1200" u="none" cap="none" strike="noStrike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embeddings using Embedding model and store into vector database</a:t>
            </a:r>
            <a:endParaRPr b="0" i="0" sz="1200" u="none" cap="none" strike="noStrike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Proxima Nova"/>
              <a:buAutoNum type="arabicPeriod"/>
            </a:pPr>
            <a:r>
              <a:rPr b="0" i="0" lang="en" sz="1200" u="none" cap="none" strike="noStrike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Get user input (prompt)</a:t>
            </a:r>
            <a:endParaRPr b="0" i="0" sz="1200" u="none" cap="none" strike="noStrike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Proxima Nova"/>
              <a:buAutoNum type="arabicPeriod"/>
            </a:pPr>
            <a:r>
              <a:rPr b="0" i="0" lang="en" sz="1200" u="none" cap="none" strike="noStrike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Retrieve relevant documents(context) </a:t>
            </a:r>
            <a:endParaRPr b="0" i="0" sz="1200" u="none" cap="none" strike="noStrike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Proxima Nova"/>
              <a:buAutoNum type="arabicPeriod"/>
            </a:pPr>
            <a:r>
              <a:rPr b="0" i="0" lang="en" sz="1200" u="none" cap="none" strike="noStrike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Send context to LLM</a:t>
            </a:r>
            <a:endParaRPr b="0" i="0" sz="1200" u="none" cap="none" strike="noStrike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Proxima Nova"/>
              <a:buAutoNum type="arabicPeriod"/>
            </a:pPr>
            <a:r>
              <a:rPr b="0" i="0" lang="en" sz="1200" u="none" cap="none" strike="noStrike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Get the answers for user query</a:t>
            </a:r>
            <a:endParaRPr b="0" i="0" sz="1200" u="none" cap="none" strike="noStrike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2035975" y="3461975"/>
            <a:ext cx="323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0" i="0" sz="1200" u="none" cap="none" strike="noStrike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7327800" y="4257500"/>
            <a:ext cx="618250" cy="651175"/>
          </a:xfrm>
          <a:prstGeom prst="flowChartMagneticDisk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Vector</a:t>
            </a:r>
            <a:r>
              <a:rPr b="0" i="0" lang="en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</a:t>
            </a:r>
            <a:endParaRPr b="0" i="0" sz="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6363425" y="4681900"/>
            <a:ext cx="989150" cy="87325"/>
          </a:xfrm>
          <a:custGeom>
            <a:rect b="b" l="l" r="r" t="t"/>
            <a:pathLst>
              <a:path extrusionOk="0" h="3493" w="39566">
                <a:moveTo>
                  <a:pt x="0" y="1978"/>
                </a:moveTo>
                <a:cubicBezTo>
                  <a:pt x="13025" y="4150"/>
                  <a:pt x="27040" y="4180"/>
                  <a:pt x="3956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6451622" y="3008625"/>
            <a:ext cx="167325" cy="140125"/>
          </a:xfrm>
          <a:custGeom>
            <a:rect b="b" l="l" r="r" t="t"/>
            <a:pathLst>
              <a:path extrusionOk="0" h="5605" w="6693">
                <a:moveTo>
                  <a:pt x="6693" y="0"/>
                </a:moveTo>
                <a:cubicBezTo>
                  <a:pt x="4576" y="1059"/>
                  <a:pt x="846" y="391"/>
                  <a:pt x="99" y="2637"/>
                </a:cubicBezTo>
                <a:cubicBezTo>
                  <a:pt x="-662" y="4924"/>
                  <a:pt x="4407" y="4842"/>
                  <a:pt x="6693" y="56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7924350" y="4864200"/>
            <a:ext cx="1329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BOGA AI, Inc.</a:t>
            </a:r>
            <a:endParaRPr b="1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3635700" y="2290850"/>
            <a:ext cx="2076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context={query +vector result)}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