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0d5a4c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20d5a4c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0d5a4c0d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20d5a4c0d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d5a4c0d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20d5a4c0d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0d5a4c0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20d5a4c0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0d5a4c0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20d5a4c0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0d5a4c0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0d5a4c0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0d5a4c0d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20d5a4c0d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0d5a4c0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20d5a4c0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0d5a4c0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20d5a4c0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0d5a4c0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20d5a4c0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0d5a4c0d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20d5a4c0d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_qq3y0eNu6tuuanvcr2LiY7v5b1lJLiP?authuser=1" TargetMode="External"/><Relationship Id="rId4" Type="http://schemas.openxmlformats.org/officeDocument/2006/relationships/hyperlink" Target="https://colab.research.google.com/drive/1ZHwVtNelqL1-qGr6SKZ5fVocY_NUg8ux?authuser=1" TargetMode="External"/><Relationship Id="rId5" Type="http://schemas.openxmlformats.org/officeDocument/2006/relationships/hyperlink" Target="https://colab.research.google.com/drive/1luX8bz3_tSWN-bAGfy867gJVLa2OpUju?authuser=1" TargetMode="External"/><Relationship Id="rId6" Type="http://schemas.openxmlformats.org/officeDocument/2006/relationships/hyperlink" Target="https://colab.research.google.com/drive/1FmkuEMkeed3PZ-MvOmHNbiqCINn5POWi?authuser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bricks.com/glossary/llmop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ggingface.co/models" TargetMode="External"/><Relationship Id="rId4" Type="http://schemas.openxmlformats.org/officeDocument/2006/relationships/hyperlink" Target="https://replicate.com/" TargetMode="External"/><Relationship Id="rId5" Type="http://schemas.openxmlformats.org/officeDocument/2006/relationships/hyperlink" Target="https://build.nvidia.com/explore/discover#llama3-70b" TargetMode="External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vidia.com/en-us/ai/" TargetMode="External"/><Relationship Id="rId4" Type="http://schemas.openxmlformats.org/officeDocument/2006/relationships/hyperlink" Target="https://github.com/vllm-project/vllm?tab=readme-ov-file" TargetMode="External"/><Relationship Id="rId11" Type="http://schemas.openxmlformats.org/officeDocument/2006/relationships/hyperlink" Target="https://vercel.com/" TargetMode="External"/><Relationship Id="rId10" Type="http://schemas.openxmlformats.org/officeDocument/2006/relationships/hyperlink" Target="https://n8n.io/" TargetMode="External"/><Relationship Id="rId12" Type="http://schemas.openxmlformats.org/officeDocument/2006/relationships/hyperlink" Target="https://microsoft.github.io/autogen/0.2/" TargetMode="External"/><Relationship Id="rId9" Type="http://schemas.openxmlformats.org/officeDocument/2006/relationships/hyperlink" Target="https://www.crewai.com/open-source" TargetMode="External"/><Relationship Id="rId5" Type="http://schemas.openxmlformats.org/officeDocument/2006/relationships/hyperlink" Target="https://github.com/microsoft/DeepSpeed-MII" TargetMode="External"/><Relationship Id="rId6" Type="http://schemas.openxmlformats.org/officeDocument/2006/relationships/hyperlink" Target="https://github.com/huggingface/text-generation-inference" TargetMode="External"/><Relationship Id="rId7" Type="http://schemas.openxmlformats.org/officeDocument/2006/relationships/hyperlink" Target="https://www.langchain.com/" TargetMode="External"/><Relationship Id="rId8" Type="http://schemas.openxmlformats.org/officeDocument/2006/relationships/hyperlink" Target="https://docs.llamaindex.ai/en/stabl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hon.langchain.com/docs/get_started/introduction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llamaindex.ai/en/stable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7225" y="2285400"/>
            <a:ext cx="7782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700"/>
              <a:t>Frameworks</a:t>
            </a:r>
            <a:endParaRPr sz="4700"/>
          </a:p>
        </p:txBody>
      </p:sp>
      <p:sp>
        <p:nvSpPr>
          <p:cNvPr id="55" name="Google Shape;55;p13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311700" y="-70225"/>
            <a:ext cx="605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Inference Frameworks benefits </a:t>
            </a:r>
            <a:endParaRPr/>
          </a:p>
        </p:txBody>
      </p:sp>
      <p:cxnSp>
        <p:nvCxnSpPr>
          <p:cNvPr id="211" name="Google Shape;211;p22"/>
          <p:cNvCxnSpPr/>
          <p:nvPr/>
        </p:nvCxnSpPr>
        <p:spPr>
          <a:xfrm flipH="1" rot="10800000">
            <a:off x="417700" y="54765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235650" y="568350"/>
            <a:ext cx="5491200" cy="4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Hosting LLM Models On-prem/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Locally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Privacy and Security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Proxima Nova"/>
              <a:buChar char="○"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Sensitive and confidential data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Proxima Nova"/>
              <a:buChar char="○"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Throughput /Latency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COST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Offline functionality</a:t>
            </a:r>
            <a:endParaRPr b="1" i="0" sz="24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875" y="568350"/>
            <a:ext cx="3417125" cy="44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311700" y="6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6011400" y="4812000"/>
            <a:ext cx="3132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 © 2024 BOGA AI, Inc. All rights reserved.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18100" y="641375"/>
            <a:ext cx="8107800" cy="4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llmops-frameworks-llamaindex-groq.ipynb - Colab (google.com)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— Interact with llm using llamaindex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llmops-frameworks-llamaindex-pinecone-QA-01 - Colab (google.com)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—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Query the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Vectorbase Index using llamaindex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llmops-frameworks-langchain-chat_groq.ipynb - Colab (google.com)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– Interact with llm using langchain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llmops-frameworks-llminference-vllm.ipynb - Colab (google.com)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– deploy local model using vllm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Vscode demo using crewai agentic framework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3590111" y="251253"/>
            <a:ext cx="2166000" cy="2166000"/>
            <a:chOff x="3619861" y="407378"/>
            <a:chExt cx="2166000" cy="2166000"/>
          </a:xfrm>
        </p:grpSpPr>
        <p:sp>
          <p:nvSpPr>
            <p:cNvPr id="63" name="Google Shape;63;p14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3933350" y="722575"/>
              <a:ext cx="15390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Foundational</a:t>
              </a:r>
              <a:endParaRPr b="0" i="0" sz="1800" u="none" cap="none" strike="noStrik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Models</a:t>
              </a:r>
              <a:endParaRPr b="0" i="0" sz="1800" u="none" cap="none" strike="noStrik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0" i="0" sz="1600" u="none" cap="none" strike="noStrik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4744736" y="1053843"/>
            <a:ext cx="2166000" cy="2166000"/>
            <a:chOff x="4744736" y="1053843"/>
            <a:chExt cx="2166000" cy="2166000"/>
          </a:xfrm>
        </p:grpSpPr>
        <p:sp>
          <p:nvSpPr>
            <p:cNvPr id="66" name="Google Shape;66;p14"/>
            <p:cNvSpPr/>
            <p:nvPr/>
          </p:nvSpPr>
          <p:spPr>
            <a:xfrm>
              <a:off x="4744736" y="1053843"/>
              <a:ext cx="2166000" cy="21660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5203925" y="1546300"/>
              <a:ext cx="1583700" cy="6615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Agents,</a:t>
              </a:r>
              <a:endParaRPr b="0" i="0" sz="18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Observability</a:t>
              </a:r>
              <a:endParaRPr b="0" i="0" sz="18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(Logging/Monitoring)</a:t>
              </a:r>
              <a:endParaRPr b="0" i="0" sz="11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4653984" y="2387379"/>
            <a:ext cx="2089107" cy="2058350"/>
            <a:chOff x="4238812" y="2357689"/>
            <a:chExt cx="2166000" cy="2166000"/>
          </a:xfrm>
        </p:grpSpPr>
        <p:sp>
          <p:nvSpPr>
            <p:cNvPr id="69" name="Google Shape;69;p14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652462" y="3044046"/>
              <a:ext cx="1486800" cy="6615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Fine-tuning</a:t>
              </a:r>
              <a:endParaRPr b="0" i="0" sz="1700" u="none" cap="none" strike="noStrik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 Models</a:t>
              </a:r>
              <a:endParaRPr b="0" i="0" sz="19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2933685" y="2642244"/>
            <a:ext cx="2089107" cy="1966728"/>
            <a:chOff x="2983201" y="2357790"/>
            <a:chExt cx="2166000" cy="2166000"/>
          </a:xfrm>
        </p:grpSpPr>
        <p:sp>
          <p:nvSpPr>
            <p:cNvPr id="72" name="Google Shape;72;p14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275000" y="3221012"/>
              <a:ext cx="1460700" cy="6615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Prompt Engineering</a:t>
              </a: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2406003" y="1113262"/>
            <a:ext cx="2166000" cy="2166000"/>
            <a:chOff x="2591728" y="1143012"/>
            <a:chExt cx="2166000" cy="2166000"/>
          </a:xfrm>
        </p:grpSpPr>
        <p:sp>
          <p:nvSpPr>
            <p:cNvPr id="75" name="Google Shape;75;p14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845431" y="1895262"/>
              <a:ext cx="1328400" cy="66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" name="Google Shape;77;p14"/>
          <p:cNvSpPr/>
          <p:nvPr/>
        </p:nvSpPr>
        <p:spPr>
          <a:xfrm>
            <a:off x="3691050" y="1546300"/>
            <a:ext cx="1761900" cy="1776900"/>
          </a:xfrm>
          <a:prstGeom prst="ellipse">
            <a:avLst/>
          </a:prstGeom>
          <a:solidFill>
            <a:srgbClr val="0C814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586975" y="1632875"/>
            <a:ext cx="1197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DATA/ VectorDB</a:t>
            </a:r>
            <a:endParaRPr b="0" i="0" sz="18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0" y="0"/>
            <a:ext cx="40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GenAI Frameworks</a:t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flipH="1" rot="10800000">
            <a:off x="47475" y="55200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3612436" y="295853"/>
            <a:ext cx="2166000" cy="2166000"/>
            <a:chOff x="3619861" y="407378"/>
            <a:chExt cx="2166000" cy="2166000"/>
          </a:xfrm>
        </p:grpSpPr>
        <p:sp>
          <p:nvSpPr>
            <p:cNvPr id="88" name="Google Shape;88;p15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4024525" y="707725"/>
              <a:ext cx="14322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Foundational</a:t>
              </a:r>
              <a:endParaRPr b="0" i="0" sz="1600" u="none" cap="none" strike="noStrik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/</a:t>
              </a:r>
              <a:r>
                <a:rPr b="0" i="0" lang="en" sz="1600" u="none" cap="none" strike="noStrike">
                  <a:solidFill>
                    <a:srgbClr val="105EF5"/>
                  </a:solidFill>
                  <a:latin typeface="Roboto"/>
                  <a:ea typeface="Roboto"/>
                  <a:cs typeface="Roboto"/>
                  <a:sym typeface="Roboto"/>
                </a:rPr>
                <a:t>Fine-tuned</a:t>
              </a:r>
              <a:endParaRPr b="0" i="0" sz="1600" u="none" cap="none" strike="noStrike">
                <a:solidFill>
                  <a:srgbClr val="105EF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105EF5"/>
                  </a:solidFill>
                  <a:latin typeface="Roboto"/>
                  <a:ea typeface="Roboto"/>
                  <a:cs typeface="Roboto"/>
                  <a:sym typeface="Roboto"/>
                </a:rPr>
                <a:t> Models</a:t>
              </a:r>
              <a:r>
                <a:rPr b="0" i="0" lang="en" sz="1600" u="none" cap="none" strike="noStrike">
                  <a:solidFill>
                    <a:srgbClr val="171717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0" i="0" sz="1600" u="none" cap="none" strike="noStrik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4744736" y="1053843"/>
            <a:ext cx="2166000" cy="2166000"/>
            <a:chOff x="4744736" y="1053843"/>
            <a:chExt cx="2166000" cy="2166000"/>
          </a:xfrm>
        </p:grpSpPr>
        <p:sp>
          <p:nvSpPr>
            <p:cNvPr id="91" name="Google Shape;91;p15"/>
            <p:cNvSpPr/>
            <p:nvPr/>
          </p:nvSpPr>
          <p:spPr>
            <a:xfrm>
              <a:off x="4744736" y="1053843"/>
              <a:ext cx="2166000" cy="21660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5253531" y="1528265"/>
              <a:ext cx="1328400" cy="6615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APIs,UX,</a:t>
              </a:r>
              <a:endParaRPr b="0" i="0" sz="18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Agents</a:t>
              </a:r>
              <a:endParaRPr b="0" i="0" sz="18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4624025" y="2387323"/>
            <a:ext cx="2166000" cy="2199356"/>
            <a:chOff x="4238812" y="2357689"/>
            <a:chExt cx="2166000" cy="2166000"/>
          </a:xfrm>
        </p:grpSpPr>
        <p:sp>
          <p:nvSpPr>
            <p:cNvPr id="94" name="Google Shape;94;p15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4699112" y="3044046"/>
              <a:ext cx="1486800" cy="6615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Frameworks</a:t>
              </a:r>
              <a:endParaRPr b="0" i="0" sz="18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2871676" y="2461840"/>
            <a:ext cx="2166000" cy="2166000"/>
            <a:chOff x="2983201" y="2357790"/>
            <a:chExt cx="2166000" cy="2166000"/>
          </a:xfrm>
        </p:grpSpPr>
        <p:sp>
          <p:nvSpPr>
            <p:cNvPr id="97" name="Google Shape;97;p1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3275006" y="3221012"/>
              <a:ext cx="1328400" cy="6615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111111"/>
                  </a:solidFill>
                  <a:latin typeface="Roboto"/>
                  <a:ea typeface="Roboto"/>
                  <a:cs typeface="Roboto"/>
                  <a:sym typeface="Roboto"/>
                </a:rPr>
                <a:t>Prompt Engineering</a:t>
              </a: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2406003" y="1113262"/>
            <a:ext cx="2166000" cy="2166000"/>
            <a:chOff x="2591728" y="1143012"/>
            <a:chExt cx="2166000" cy="2166000"/>
          </a:xfrm>
        </p:grpSpPr>
        <p:sp>
          <p:nvSpPr>
            <p:cNvPr id="100" name="Google Shape;100;p15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2845431" y="1895262"/>
              <a:ext cx="1328400" cy="66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5"/>
          <p:cNvSpPr/>
          <p:nvPr/>
        </p:nvSpPr>
        <p:spPr>
          <a:xfrm>
            <a:off x="3749400" y="1570200"/>
            <a:ext cx="1790400" cy="1775700"/>
          </a:xfrm>
          <a:prstGeom prst="ellipse">
            <a:avLst/>
          </a:prstGeom>
          <a:solidFill>
            <a:srgbClr val="0C814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GenAI  Apps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676275" y="1759600"/>
            <a:ext cx="1197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1111"/>
                </a:solidFill>
                <a:latin typeface="Proxima Nova"/>
                <a:ea typeface="Proxima Nova"/>
                <a:cs typeface="Proxima Nova"/>
                <a:sym typeface="Proxima Nova"/>
              </a:rPr>
              <a:t>DATA VectorDB</a:t>
            </a:r>
            <a:endParaRPr b="0" i="0" sz="1800" u="none" cap="none" strike="noStrike">
              <a:solidFill>
                <a:srgbClr val="11111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0"/>
            <a:ext cx="370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GenAI Applications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 flipH="1" rot="10800000">
            <a:off x="47475" y="55200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-70225"/>
            <a:ext cx="605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What are the Frameworks 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flipH="1" rot="10800000">
            <a:off x="432475" y="416225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270300" y="424350"/>
            <a:ext cx="8603400" cy="4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2900"/>
              <a:buFont typeface="Arial"/>
              <a:buChar char="●"/>
            </a:pPr>
            <a:r>
              <a:rPr b="1" lang="en" sz="2900">
                <a:solidFill>
                  <a:srgbClr val="0B713F"/>
                </a:solidFill>
              </a:rPr>
              <a:t>Provides a foundation for building software applications.</a:t>
            </a:r>
            <a:endParaRPr b="1" sz="2900">
              <a:solidFill>
                <a:srgbClr val="0B71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B713F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2900"/>
              <a:buFont typeface="Arial"/>
              <a:buChar char="●"/>
            </a:pPr>
            <a:r>
              <a:rPr b="1" lang="en" sz="2900">
                <a:solidFill>
                  <a:srgbClr val="0B713F"/>
                </a:solidFill>
              </a:rPr>
              <a:t>Reusable components/Libraries</a:t>
            </a:r>
            <a:endParaRPr b="1" sz="2900">
              <a:solidFill>
                <a:srgbClr val="0B71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B713F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2900"/>
              <a:buFont typeface="Arial"/>
              <a:buChar char="●"/>
            </a:pPr>
            <a:r>
              <a:rPr b="1" i="0" lang="en" sz="2900" u="none" cap="none" strike="noStrike">
                <a:solidFill>
                  <a:srgbClr val="0B713F"/>
                </a:solidFill>
                <a:latin typeface="Arial"/>
                <a:ea typeface="Arial"/>
                <a:cs typeface="Arial"/>
                <a:sym typeface="Arial"/>
              </a:rPr>
              <a:t>Frameworks simplify/speed</a:t>
            </a:r>
            <a:r>
              <a:rPr b="1" i="0" lang="en" sz="29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  the process of </a:t>
            </a:r>
            <a:r>
              <a:rPr b="1" lang="en" sz="2900">
                <a:solidFill>
                  <a:srgbClr val="1B3139"/>
                </a:solidFill>
              </a:rPr>
              <a:t>Production</a:t>
            </a:r>
            <a:r>
              <a:rPr b="1" i="0" lang="en" sz="29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ize of LLMs deploym</a:t>
            </a:r>
            <a:r>
              <a:rPr b="1" lang="en" sz="2900">
                <a:solidFill>
                  <a:srgbClr val="1B3139"/>
                </a:solidFill>
              </a:rPr>
              <a:t>ent/Operation</a:t>
            </a:r>
            <a:endParaRPr b="1" i="0" sz="29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1B3139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2700"/>
              <a:buChar char="●"/>
            </a:pPr>
            <a:r>
              <a:rPr b="1" lang="en" sz="2700">
                <a:solidFill>
                  <a:srgbClr val="0B713F"/>
                </a:solidFill>
              </a:rPr>
              <a:t>Set of Practices, Techniques and Tools used</a:t>
            </a:r>
            <a:r>
              <a:rPr b="1" lang="en" sz="2700">
                <a:solidFill>
                  <a:srgbClr val="1B3139"/>
                </a:solidFill>
              </a:rPr>
              <a:t> for developing &amp; operating GenAI apps in production environments.</a:t>
            </a:r>
            <a:endParaRPr b="1" sz="2700">
              <a:solidFill>
                <a:srgbClr val="1B3139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628200" y="16025"/>
            <a:ext cx="18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llmops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-70225"/>
            <a:ext cx="494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Why LLM Frameworks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 flipH="1" rot="10800000">
            <a:off x="417700" y="54765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110050" y="535400"/>
            <a:ext cx="8995800" cy="4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3400"/>
              <a:buFont typeface="Arial"/>
              <a:buChar char="●"/>
            </a:pPr>
            <a:r>
              <a:rPr b="1" i="0" lang="en" sz="19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Provides a solid base to build Apps</a:t>
            </a:r>
            <a:endParaRPr b="1" i="0" sz="19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3800"/>
              <a:buFont typeface="Arial"/>
              <a:buChar char="●"/>
            </a:pPr>
            <a:r>
              <a:rPr b="1" i="0" lang="en" sz="19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Reusable components, Tools and </a:t>
            </a:r>
            <a:endParaRPr b="1" i="0" sz="19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  <a:endParaRPr b="1" i="0" sz="19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3800"/>
              <a:buFont typeface="Arial"/>
              <a:buChar char="●"/>
            </a:pPr>
            <a:r>
              <a:rPr b="1" i="0" lang="en" sz="22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Reduce the time  and effort </a:t>
            </a:r>
            <a:endParaRPr b="1" i="0" sz="22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for building Apps</a:t>
            </a:r>
            <a:endParaRPr b="1" i="0" sz="22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4300"/>
              <a:buFont typeface="Arial"/>
              <a:buChar char="●"/>
            </a:pPr>
            <a:r>
              <a:rPr b="1" i="0" lang="en" sz="20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Greatly Improves quality.</a:t>
            </a:r>
            <a:endParaRPr b="1" i="0" sz="20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4300"/>
              <a:buFont typeface="Arial"/>
              <a:buChar char="●"/>
            </a:pPr>
            <a:r>
              <a:rPr b="1" i="0" lang="en" sz="19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Improves Standards, eliminate</a:t>
            </a:r>
            <a:endParaRPr b="1" i="0" sz="19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       Duplicate effort</a:t>
            </a:r>
            <a:endParaRPr b="1" i="0" sz="19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550" y="473125"/>
            <a:ext cx="4521449" cy="43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253000" y="0"/>
            <a:ext cx="673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LLM Repositories (Model Garden)</a:t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 flipH="1" rot="10800000">
            <a:off x="417700" y="57270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289675" y="2252575"/>
            <a:ext cx="44724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HuggingFace </a:t>
            </a:r>
            <a:r>
              <a:rPr b="1" i="0" lang="en" sz="2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huggingface-models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Replicate </a:t>
            </a:r>
            <a:r>
              <a:rPr b="1" i="0" lang="en" sz="2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replicate modes repo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NVIDIA NIM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Try NVIDIA NIM APIs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17700" y="593400"/>
            <a:ext cx="8186700" cy="1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2500"/>
              <a:buFont typeface="Arial"/>
              <a:buChar char="●"/>
            </a:pPr>
            <a:r>
              <a:rPr b="1" i="0" lang="en" sz="25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Host open source Large Language models for public use.</a:t>
            </a:r>
            <a:endParaRPr b="1" i="0" sz="18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2600"/>
              <a:buFont typeface="Arial"/>
              <a:buChar char="●"/>
            </a:pPr>
            <a:r>
              <a:rPr b="1" i="0" lang="en" sz="26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Like GITHUB for Models</a:t>
            </a:r>
            <a:endParaRPr b="1" i="0" sz="26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2600"/>
              <a:buFont typeface="Arial"/>
              <a:buChar char="●"/>
            </a:pPr>
            <a:r>
              <a:rPr b="1" i="0" lang="en" sz="2600" u="none" cap="none" strike="noStrike">
                <a:solidFill>
                  <a:srgbClr val="1B3139"/>
                </a:solidFill>
                <a:latin typeface="Arial"/>
                <a:ea typeface="Arial"/>
                <a:cs typeface="Arial"/>
                <a:sym typeface="Arial"/>
              </a:rPr>
              <a:t>Use APIs consumptions model</a:t>
            </a:r>
            <a:endParaRPr b="1" i="0" sz="26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B31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3800" y="2461150"/>
            <a:ext cx="4472399" cy="249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-70225"/>
            <a:ext cx="506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Popular Frameworks</a:t>
            </a:r>
            <a:endParaRPr/>
          </a:p>
        </p:txBody>
      </p:sp>
      <p:cxnSp>
        <p:nvCxnSpPr>
          <p:cNvPr id="143" name="Google Shape;143;p19"/>
          <p:cNvCxnSpPr/>
          <p:nvPr/>
        </p:nvCxnSpPr>
        <p:spPr>
          <a:xfrm flipH="1" rot="10800000">
            <a:off x="417700" y="54765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7765200" y="4900975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19"/>
          <p:cNvCxnSpPr>
            <a:stCxn id="147" idx="2"/>
            <a:endCxn id="148" idx="1"/>
          </p:cNvCxnSpPr>
          <p:nvPr/>
        </p:nvCxnSpPr>
        <p:spPr>
          <a:xfrm flipH="1" rot="10800000">
            <a:off x="1126050" y="1918663"/>
            <a:ext cx="683100" cy="348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>
            <a:stCxn id="147" idx="2"/>
            <a:endCxn id="150" idx="1"/>
          </p:cNvCxnSpPr>
          <p:nvPr/>
        </p:nvCxnSpPr>
        <p:spPr>
          <a:xfrm flipH="1" rot="10800000">
            <a:off x="1126050" y="827863"/>
            <a:ext cx="683100" cy="1439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9"/>
          <p:cNvSpPr/>
          <p:nvPr/>
        </p:nvSpPr>
        <p:spPr>
          <a:xfrm rot="-5400000">
            <a:off x="-808500" y="1953013"/>
            <a:ext cx="3241200" cy="627900"/>
          </a:xfrm>
          <a:prstGeom prst="roundRect">
            <a:avLst>
              <a:gd fmla="val 16667" name="adj"/>
            </a:avLst>
          </a:prstGeom>
          <a:solidFill>
            <a:srgbClr val="D786E4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FRAMEWORKS</a:t>
            </a:r>
            <a:endParaRPr b="0" i="0" sz="2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809124" y="674180"/>
            <a:ext cx="2234700" cy="307200"/>
          </a:xfrm>
          <a:prstGeom prst="roundRect">
            <a:avLst>
              <a:gd fmla="val 16667" name="adj"/>
            </a:avLst>
          </a:prstGeom>
          <a:solidFill>
            <a:srgbClr val="4D5156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LLM Apps</a:t>
            </a:r>
            <a:endParaRPr b="0" i="0" sz="1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809126" y="1741679"/>
            <a:ext cx="2234700" cy="35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Inference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907475" y="261150"/>
            <a:ext cx="2184300" cy="307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LANGCHAIN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882275" y="952575"/>
            <a:ext cx="2234700" cy="321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LlamaIndex</a:t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907575" y="1544775"/>
            <a:ext cx="2234700" cy="3216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VLLM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907575" y="2064972"/>
            <a:ext cx="2234700" cy="3936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DeepSpeed-mii</a:t>
            </a:r>
            <a:endParaRPr b="0" i="0" sz="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19"/>
          <p:cNvCxnSpPr>
            <a:stCxn id="150" idx="3"/>
            <a:endCxn id="151" idx="1"/>
          </p:cNvCxnSpPr>
          <p:nvPr/>
        </p:nvCxnSpPr>
        <p:spPr>
          <a:xfrm flipH="1" rot="10800000">
            <a:off x="4043824" y="414680"/>
            <a:ext cx="863700" cy="413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>
            <a:stCxn id="150" idx="3"/>
            <a:endCxn id="152" idx="1"/>
          </p:cNvCxnSpPr>
          <p:nvPr/>
        </p:nvCxnSpPr>
        <p:spPr>
          <a:xfrm>
            <a:off x="4043824" y="827780"/>
            <a:ext cx="838500" cy="285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9"/>
          <p:cNvCxnSpPr>
            <a:stCxn id="153" idx="1"/>
            <a:endCxn id="148" idx="3"/>
          </p:cNvCxnSpPr>
          <p:nvPr/>
        </p:nvCxnSpPr>
        <p:spPr>
          <a:xfrm flipH="1">
            <a:off x="4043875" y="1705575"/>
            <a:ext cx="863700" cy="213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9"/>
          <p:cNvCxnSpPr>
            <a:stCxn id="154" idx="1"/>
            <a:endCxn id="148" idx="3"/>
          </p:cNvCxnSpPr>
          <p:nvPr/>
        </p:nvCxnSpPr>
        <p:spPr>
          <a:xfrm rot="10800000">
            <a:off x="4043875" y="1918572"/>
            <a:ext cx="863700" cy="343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9"/>
          <p:cNvSpPr/>
          <p:nvPr/>
        </p:nvSpPr>
        <p:spPr>
          <a:xfrm>
            <a:off x="4870825" y="2657175"/>
            <a:ext cx="2308200" cy="3540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TGI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870825" y="3209775"/>
            <a:ext cx="2308200" cy="348300"/>
          </a:xfrm>
          <a:prstGeom prst="roundRect">
            <a:avLst>
              <a:gd fmla="val 16667" name="adj"/>
            </a:avLst>
          </a:prstGeom>
          <a:solidFill>
            <a:srgbClr val="0B713F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Nvidia NIM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425250" y="3134100"/>
            <a:ext cx="8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nvidia nim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454775" y="1528575"/>
            <a:ext cx="47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vllm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292700" y="1967250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deepspeed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526150" y="2657175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TGI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292700" y="194550"/>
            <a:ext cx="92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LangChain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241875" y="920175"/>
            <a:ext cx="196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LlamaIndex - LlamaIndex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9"/>
          <p:cNvCxnSpPr>
            <a:endCxn id="159" idx="1"/>
          </p:cNvCxnSpPr>
          <p:nvPr/>
        </p:nvCxnSpPr>
        <p:spPr>
          <a:xfrm flipH="1" rot="-5400000">
            <a:off x="4385125" y="2348475"/>
            <a:ext cx="572400" cy="39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 flipH="1" rot="-5400000">
            <a:off x="4401475" y="2904525"/>
            <a:ext cx="551100" cy="410400"/>
          </a:xfrm>
          <a:prstGeom prst="bentConnector3">
            <a:avLst>
              <a:gd fmla="val 963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/>
          <p:nvPr/>
        </p:nvSpPr>
        <p:spPr>
          <a:xfrm>
            <a:off x="1698176" y="3807704"/>
            <a:ext cx="2234700" cy="3540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Agentic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19"/>
          <p:cNvCxnSpPr>
            <a:endCxn id="169" idx="1"/>
          </p:cNvCxnSpPr>
          <p:nvPr/>
        </p:nvCxnSpPr>
        <p:spPr>
          <a:xfrm flipH="1" rot="-5400000">
            <a:off x="728126" y="3014654"/>
            <a:ext cx="1717800" cy="22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/>
          <p:nvPr/>
        </p:nvSpPr>
        <p:spPr>
          <a:xfrm>
            <a:off x="4902600" y="3754900"/>
            <a:ext cx="2234700" cy="307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CrewAI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902600" y="4686675"/>
            <a:ext cx="2308200" cy="393600"/>
          </a:xfrm>
          <a:prstGeom prst="roundRect">
            <a:avLst>
              <a:gd fmla="val 16667" name="adj"/>
            </a:avLst>
          </a:prstGeom>
          <a:solidFill>
            <a:srgbClr val="90C849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Autogen Studio  &amp; Many other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4902600" y="4264000"/>
            <a:ext cx="22347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n8n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19"/>
          <p:cNvCxnSpPr>
            <a:stCxn id="169" idx="3"/>
            <a:endCxn id="172" idx="1"/>
          </p:cNvCxnSpPr>
          <p:nvPr/>
        </p:nvCxnSpPr>
        <p:spPr>
          <a:xfrm>
            <a:off x="3932876" y="3984704"/>
            <a:ext cx="969600" cy="8988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69" idx="3"/>
            <a:endCxn id="171" idx="1"/>
          </p:cNvCxnSpPr>
          <p:nvPr/>
        </p:nvCxnSpPr>
        <p:spPr>
          <a:xfrm flipH="1" rot="10800000">
            <a:off x="3932876" y="3908504"/>
            <a:ext cx="969600" cy="762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stCxn id="169" idx="3"/>
            <a:endCxn id="173" idx="1"/>
          </p:cNvCxnSpPr>
          <p:nvPr/>
        </p:nvCxnSpPr>
        <p:spPr>
          <a:xfrm>
            <a:off x="3932876" y="3984704"/>
            <a:ext cx="969600" cy="4329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 txBox="1"/>
          <p:nvPr/>
        </p:nvSpPr>
        <p:spPr>
          <a:xfrm>
            <a:off x="7454775" y="3731500"/>
            <a:ext cx="122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crewai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7357325" y="4156000"/>
            <a:ext cx="103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n8n - nocode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809126" y="2774691"/>
            <a:ext cx="2234700" cy="35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UI/UX </a:t>
            </a:r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19"/>
          <p:cNvCxnSpPr>
            <a:stCxn id="147" idx="2"/>
            <a:endCxn id="179" idx="1"/>
          </p:cNvCxnSpPr>
          <p:nvPr/>
        </p:nvCxnSpPr>
        <p:spPr>
          <a:xfrm>
            <a:off x="1126050" y="2266963"/>
            <a:ext cx="683100" cy="684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 txBox="1"/>
          <p:nvPr/>
        </p:nvSpPr>
        <p:spPr>
          <a:xfrm>
            <a:off x="2192550" y="3165750"/>
            <a:ext cx="137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Vercel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7425250" y="4663225"/>
            <a:ext cx="137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AutoGen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-70225"/>
            <a:ext cx="605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Langchain Framework </a:t>
            </a:r>
            <a:endParaRPr/>
          </a:p>
        </p:txBody>
      </p:sp>
      <p:cxnSp>
        <p:nvCxnSpPr>
          <p:cNvPr id="188" name="Google Shape;188;p20"/>
          <p:cNvCxnSpPr/>
          <p:nvPr/>
        </p:nvCxnSpPr>
        <p:spPr>
          <a:xfrm flipH="1" rot="10800000">
            <a:off x="417700" y="54765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0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088150" y="391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Introduction | 🦜️🔗 Langchain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35650" y="615600"/>
            <a:ext cx="5487600" cy="4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Toolkit for building LLM applications.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Unified interface to interact with open source Embedding Models, LLMs, Vector databases and etc..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Build Chains, Agents &amp; RAGs very easily with disparate LLMs providers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2550" y="393125"/>
            <a:ext cx="3645601" cy="436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-70225"/>
            <a:ext cx="605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LlamaIndex Framework </a:t>
            </a:r>
            <a:endParaRPr/>
          </a:p>
        </p:txBody>
      </p:sp>
      <p:cxnSp>
        <p:nvCxnSpPr>
          <p:cNvPr id="199" name="Google Shape;199;p21"/>
          <p:cNvCxnSpPr/>
          <p:nvPr/>
        </p:nvCxnSpPr>
        <p:spPr>
          <a:xfrm flipH="1" rot="10800000">
            <a:off x="417700" y="547650"/>
            <a:ext cx="3736500" cy="20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1"/>
          <p:cNvSpPr txBox="1"/>
          <p:nvPr/>
        </p:nvSpPr>
        <p:spPr>
          <a:xfrm>
            <a:off x="7765200" y="4888200"/>
            <a:ext cx="1378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6088150" y="391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LlamaIndex - LlamaIndex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235650" y="615600"/>
            <a:ext cx="5487600" cy="4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Toolkit for building LLM applications.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Unified interface to interact with open source Embedding Models, LLMs, Vector databases and etc..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Build Chains, Agents &amp; RAGs very easily with disparate LLMs providers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5550" y="388500"/>
            <a:ext cx="3645601" cy="436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0046" y="2263425"/>
            <a:ext cx="1156750" cy="75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