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56" r:id="rId5"/>
    <p:sldId id="280" r:id="rId6"/>
    <p:sldId id="281" r:id="rId7"/>
    <p:sldId id="290" r:id="rId8"/>
    <p:sldId id="259" r:id="rId9"/>
    <p:sldId id="283" r:id="rId10"/>
    <p:sldId id="279" r:id="rId11"/>
    <p:sldId id="258" r:id="rId12"/>
    <p:sldId id="260" r:id="rId13"/>
    <p:sldId id="276" r:id="rId14"/>
    <p:sldId id="277" r:id="rId15"/>
    <p:sldId id="282" r:id="rId16"/>
    <p:sldId id="262" r:id="rId17"/>
    <p:sldId id="292" r:id="rId18"/>
    <p:sldId id="288" r:id="rId19"/>
    <p:sldId id="289" r:id="rId20"/>
    <p:sldId id="285" r:id="rId21"/>
    <p:sldId id="287" r:id="rId22"/>
    <p:sldId id="265" r:id="rId23"/>
    <p:sldId id="29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7A32D5-6238-4AC7-BE96-D2088B5B1DB4}">
          <p14:sldIdLst>
            <p14:sldId id="256"/>
            <p14:sldId id="280"/>
            <p14:sldId id="281"/>
            <p14:sldId id="290"/>
            <p14:sldId id="259"/>
            <p14:sldId id="283"/>
            <p14:sldId id="279"/>
            <p14:sldId id="258"/>
            <p14:sldId id="260"/>
            <p14:sldId id="276"/>
            <p14:sldId id="277"/>
            <p14:sldId id="282"/>
            <p14:sldId id="262"/>
            <p14:sldId id="292"/>
            <p14:sldId id="288"/>
            <p14:sldId id="289"/>
            <p14:sldId id="285"/>
            <p14:sldId id="287"/>
            <p14:sldId id="265"/>
            <p14:sldId id="293"/>
            <p14:sldId id="2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0F8ED41-10CD-7EEA-B335-530CA1908C58}" name="jadevaraj" initials="ja" userId="S::jadevaraj_yahoo.com#ext#@stonybrook365.onmicrosoft.com::8217fc36-0401-476a-a8a3-9372119bcf83" providerId="AD"/>
  <p188:author id="{601C3999-B3C3-EFD6-ACF8-117E9624EE92}" name="Kumil  Ali" initials="KA" userId="Kumil  Al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939B5-EC29-10C9-2C7C-7E3FF277430D}" v="120" dt="2021-12-02T03:42:34.626"/>
    <p1510:client id="{7A617897-1002-465A-A61C-A6026DAD7CB8}" v="5014" dt="2021-12-02T05:43:02.762"/>
    <p1510:client id="{9F57BB8C-5EDD-4F89-9E26-21B0097CC620}" v="1011" vWet="1012" dt="2021-12-01T23:03:30.721"/>
    <p1510:client id="{A120E77E-2DC7-9E07-6F8D-D1705243E62A}" v="449" dt="2021-12-02T05:01:41.057"/>
    <p1510:client id="{F8D0B040-248C-4932-EE0E-14E36367E12E}" v="2478" dt="2021-12-01T22:12:56.400"/>
    <p1510:client id="{FA91010E-F0BB-4DF1-A9EE-356A77B67D7E}" v="2" dt="2023-01-18T07:38:20.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E517-9146-4F0B-ACB1-B2047C9BEBD3}"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13AC3-F6A5-43B7-B6D9-CB0763295DAA}" type="slidenum">
              <a:rPr lang="en-US" smtClean="0"/>
              <a:t>‹#›</a:t>
            </a:fld>
            <a:endParaRPr lang="en-US"/>
          </a:p>
        </p:txBody>
      </p:sp>
    </p:spTree>
    <p:extLst>
      <p:ext uri="{BB962C8B-B14F-4D97-AF65-F5344CB8AC3E}">
        <p14:creationId xmlns:p14="http://schemas.microsoft.com/office/powerpoint/2010/main" val="156681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a:solidFill>
                  <a:srgbClr val="222222"/>
                </a:solidFill>
                <a:effectLst/>
                <a:latin typeface="Lato" panose="020B0604020202020204" pitchFamily="34" charset="0"/>
              </a:rPr>
              <a:t>Ridge and Lasso </a:t>
            </a:r>
            <a:r>
              <a:rPr lang="en-US" b="0" i="0" u="none" strike="noStrike">
                <a:solidFill>
                  <a:srgbClr val="007BFF"/>
                </a:solidFill>
                <a:effectLst/>
                <a:latin typeface="Lato" panose="020B0604020202020204" pitchFamily="34" charset="0"/>
                <a:hlinkClick r:id="rId3"/>
              </a:rPr>
              <a:t>regression </a:t>
            </a:r>
            <a:r>
              <a:rPr lang="en-US" b="0" i="0">
                <a:solidFill>
                  <a:srgbClr val="222222"/>
                </a:solidFill>
                <a:effectLst/>
                <a:latin typeface="Lato" panose="020B0604020202020204" pitchFamily="34" charset="0"/>
              </a:rPr>
              <a:t>are powerful techniques generally used for creating parsimonious models in presence of a ‘large’ number of features. Here ‘large’ can typically mean either of two things:</a:t>
            </a:r>
          </a:p>
          <a:p>
            <a:pPr algn="just">
              <a:buFont typeface="+mj-lt"/>
              <a:buAutoNum type="arabicPeriod"/>
            </a:pPr>
            <a:r>
              <a:rPr lang="en-US" b="0" i="0">
                <a:solidFill>
                  <a:srgbClr val="222222"/>
                </a:solidFill>
                <a:effectLst/>
                <a:latin typeface="Lato" panose="020B0604020202020204" pitchFamily="34" charset="0"/>
              </a:rPr>
              <a:t>Large enough to enhance the </a:t>
            </a:r>
            <a:r>
              <a:rPr lang="en-US" b="0" i="1">
                <a:solidFill>
                  <a:srgbClr val="222222"/>
                </a:solidFill>
                <a:effectLst/>
                <a:latin typeface="Lato" panose="020B0604020202020204" pitchFamily="34" charset="0"/>
              </a:rPr>
              <a:t>tendency of a model to overfit</a:t>
            </a:r>
            <a:r>
              <a:rPr lang="en-US" b="0" i="0">
                <a:solidFill>
                  <a:srgbClr val="222222"/>
                </a:solidFill>
                <a:effectLst/>
                <a:latin typeface="Lato" panose="020B0604020202020204" pitchFamily="34" charset="0"/>
              </a:rPr>
              <a:t> (as low as 10 variables might cause overfitting)</a:t>
            </a:r>
          </a:p>
          <a:p>
            <a:pPr algn="just">
              <a:buFont typeface="+mj-lt"/>
              <a:buAutoNum type="arabicPeriod"/>
            </a:pPr>
            <a:r>
              <a:rPr lang="en-US" b="0" i="0">
                <a:solidFill>
                  <a:srgbClr val="222222"/>
                </a:solidFill>
                <a:effectLst/>
                <a:latin typeface="Lato" panose="020B0604020202020204" pitchFamily="34" charset="0"/>
              </a:rPr>
              <a:t>Large enough to </a:t>
            </a:r>
            <a:r>
              <a:rPr lang="en-US" b="0" i="1">
                <a:solidFill>
                  <a:srgbClr val="222222"/>
                </a:solidFill>
                <a:effectLst/>
                <a:latin typeface="Lato" panose="020B0604020202020204" pitchFamily="34" charset="0"/>
              </a:rPr>
              <a:t>cause computational challenges</a:t>
            </a:r>
            <a:r>
              <a:rPr lang="en-US" b="0" i="0">
                <a:solidFill>
                  <a:srgbClr val="222222"/>
                </a:solidFill>
                <a:effectLst/>
                <a:latin typeface="Lato" panose="020B0604020202020204" pitchFamily="34" charset="0"/>
              </a:rPr>
              <a:t>. With modern systems, this situation might arise in case of millions or billions of features</a:t>
            </a:r>
          </a:p>
          <a:p>
            <a:pPr algn="just"/>
            <a:r>
              <a:rPr lang="en-US" b="0" i="0">
                <a:solidFill>
                  <a:srgbClr val="222222"/>
                </a:solidFill>
                <a:effectLst/>
                <a:latin typeface="Lato" panose="020B0604020202020204" pitchFamily="34" charset="0"/>
              </a:rPr>
              <a:t>Though Ridge and Lasso might appear to work towards a common goal, the inherent properties and practical use cases differ substantially. If you’ve heard of them before, you must know that they work by penalizing the magnitude of coefficients of features along with minimizing the error between predicted and actual observations. These are called ‘regularization’ techniques. The key difference is in how they assign penalty to the coefficients:</a:t>
            </a:r>
          </a:p>
          <a:p>
            <a:endParaRPr lang="en-US"/>
          </a:p>
        </p:txBody>
      </p:sp>
      <p:sp>
        <p:nvSpPr>
          <p:cNvPr id="4" name="Slide Number Placeholder 3"/>
          <p:cNvSpPr>
            <a:spLocks noGrp="1"/>
          </p:cNvSpPr>
          <p:nvPr>
            <p:ph type="sldNum" sz="quarter" idx="5"/>
          </p:nvPr>
        </p:nvSpPr>
        <p:spPr/>
        <p:txBody>
          <a:bodyPr/>
          <a:lstStyle/>
          <a:p>
            <a:fld id="{72713AC3-F6A5-43B7-B6D9-CB0763295DAA}" type="slidenum">
              <a:rPr lang="en-US" smtClean="0"/>
              <a:t>11</a:t>
            </a:fld>
            <a:endParaRPr lang="en-US"/>
          </a:p>
        </p:txBody>
      </p:sp>
    </p:spTree>
    <p:extLst>
      <p:ext uri="{BB962C8B-B14F-4D97-AF65-F5344CB8AC3E}">
        <p14:creationId xmlns:p14="http://schemas.microsoft.com/office/powerpoint/2010/main" val="397106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a:solidFill>
                  <a:srgbClr val="222222"/>
                </a:solidFill>
                <a:effectLst/>
                <a:latin typeface="Helvetica Neue"/>
              </a:rPr>
              <a:t>Gradient Boosting Overview</a:t>
            </a:r>
          </a:p>
          <a:p>
            <a:pPr algn="l" fontAlgn="base"/>
            <a:r>
              <a:rPr lang="en-US" b="0">
                <a:solidFill>
                  <a:srgbClr val="555555"/>
                </a:solidFill>
                <a:effectLst/>
                <a:latin typeface="Helvetica Neue"/>
              </a:rPr>
              <a:t>Gradient boosting refers to a class of ensemble machine learning algorithms that can be used for classification or regression predictive modeling problems.</a:t>
            </a:r>
          </a:p>
          <a:p>
            <a:pPr algn="l" fontAlgn="base"/>
            <a:r>
              <a:rPr lang="en-US" b="0">
                <a:solidFill>
                  <a:srgbClr val="555555"/>
                </a:solidFill>
                <a:effectLst/>
                <a:latin typeface="Helvetica Neue"/>
              </a:rPr>
              <a:t>Gradient boosting is also known as gradient tree boosting, stochastic gradient boosting (an extension), and gradient boosting machines, or GBM for short.</a:t>
            </a:r>
          </a:p>
          <a:p>
            <a:pPr algn="l" fontAlgn="base"/>
            <a:r>
              <a:rPr lang="en-US" b="0">
                <a:solidFill>
                  <a:srgbClr val="555555"/>
                </a:solidFill>
                <a:effectLst/>
                <a:latin typeface="Helvetica Neue"/>
              </a:rPr>
              <a:t>Ensembles are constructed from decision tree models. Trees are added one at a time to the ensemble and fit to correct the prediction errors made by prior models. This is a type of ensemble machine learning model referred to as boosting.</a:t>
            </a:r>
          </a:p>
          <a:p>
            <a:pPr algn="l" fontAlgn="base"/>
            <a:r>
              <a:rPr lang="en-US" b="0">
                <a:solidFill>
                  <a:srgbClr val="555555"/>
                </a:solidFill>
                <a:effectLst/>
                <a:latin typeface="Helvetica Neue"/>
              </a:rPr>
              <a:t>Models are fit using any arbitrary differentiable loss function and gradient descent optimization algorithm. This gives the technique its name, “</a:t>
            </a:r>
            <a:r>
              <a:rPr lang="en-US" b="0" i="1">
                <a:solidFill>
                  <a:srgbClr val="555555"/>
                </a:solidFill>
                <a:effectLst/>
                <a:latin typeface="Helvetica Neue"/>
              </a:rPr>
              <a:t>gradient boosting</a:t>
            </a:r>
            <a:r>
              <a:rPr lang="en-US" b="0">
                <a:solidFill>
                  <a:srgbClr val="555555"/>
                </a:solidFill>
                <a:effectLst/>
                <a:latin typeface="Helvetica Neue"/>
              </a:rPr>
              <a:t>,” as the loss gradient is minimized as the model is fit, much like a neural network.</a:t>
            </a:r>
          </a:p>
          <a:p>
            <a:pPr algn="l" fontAlgn="base"/>
            <a:r>
              <a:rPr lang="en-US" b="0">
                <a:solidFill>
                  <a:srgbClr val="555555"/>
                </a:solidFill>
                <a:effectLst/>
                <a:latin typeface="Helvetica Neue"/>
              </a:rPr>
              <a:t>Gradient boosting is an effective machine learning algorithm and is often the main, or one of the main, algorithms used to win machine learning competitions (like Kaggle) on tabular and similar structured datasets.</a:t>
            </a:r>
          </a:p>
          <a:p>
            <a:pPr algn="l" fontAlgn="base"/>
            <a:r>
              <a:rPr lang="en-US" b="1">
                <a:solidFill>
                  <a:srgbClr val="555555"/>
                </a:solidFill>
                <a:effectLst/>
                <a:latin typeface="Helvetica Neue"/>
              </a:rPr>
              <a:t>Note</a:t>
            </a:r>
            <a:r>
              <a:rPr lang="en-US" b="0">
                <a:solidFill>
                  <a:srgbClr val="555555"/>
                </a:solidFill>
                <a:effectLst/>
                <a:latin typeface="Helvetica Neue"/>
              </a:rPr>
              <a:t>: We will not be going into the theory behind how the gradient boosting algorithm works in this tutorial.</a:t>
            </a:r>
          </a:p>
          <a:p>
            <a:pPr algn="just"/>
            <a:endParaRPr lang="en-US"/>
          </a:p>
        </p:txBody>
      </p:sp>
      <p:sp>
        <p:nvSpPr>
          <p:cNvPr id="4" name="Slide Number Placeholder 3"/>
          <p:cNvSpPr>
            <a:spLocks noGrp="1"/>
          </p:cNvSpPr>
          <p:nvPr>
            <p:ph type="sldNum" sz="quarter" idx="5"/>
          </p:nvPr>
        </p:nvSpPr>
        <p:spPr/>
        <p:txBody>
          <a:bodyPr/>
          <a:lstStyle/>
          <a:p>
            <a:fld id="{72713AC3-F6A5-43B7-B6D9-CB0763295DAA}" type="slidenum">
              <a:rPr lang="en-US" smtClean="0"/>
              <a:t>12</a:t>
            </a:fld>
            <a:endParaRPr lang="en-US"/>
          </a:p>
        </p:txBody>
      </p:sp>
    </p:spTree>
    <p:extLst>
      <p:ext uri="{BB962C8B-B14F-4D97-AF65-F5344CB8AC3E}">
        <p14:creationId xmlns:p14="http://schemas.microsoft.com/office/powerpoint/2010/main" val="267225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713AC3-F6A5-43B7-B6D9-CB0763295DAA}" type="slidenum">
              <a:rPr lang="en-US" smtClean="0"/>
              <a:t>16</a:t>
            </a:fld>
            <a:endParaRPr lang="en-US"/>
          </a:p>
        </p:txBody>
      </p:sp>
    </p:spTree>
    <p:extLst>
      <p:ext uri="{BB962C8B-B14F-4D97-AF65-F5344CB8AC3E}">
        <p14:creationId xmlns:p14="http://schemas.microsoft.com/office/powerpoint/2010/main" val="227509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0EE0-9787-46FB-A886-34C1AA214275}"/>
              </a:ext>
            </a:extLst>
          </p:cNvPr>
          <p:cNvSpPr>
            <a:spLocks noGrp="1"/>
          </p:cNvSpPr>
          <p:nvPr>
            <p:ph type="ctrTitle"/>
          </p:nvPr>
        </p:nvSpPr>
        <p:spPr/>
        <p:txBody>
          <a:bodyPr>
            <a:normAutofit fontScale="90000"/>
          </a:bodyPr>
          <a:lstStyle/>
          <a:p>
            <a:r>
              <a:rPr lang="en-US"/>
              <a:t>Correlation of bridge component conditions with physical and environmental factors from 1992 to 2020</a:t>
            </a:r>
          </a:p>
        </p:txBody>
      </p:sp>
      <p:sp>
        <p:nvSpPr>
          <p:cNvPr id="3" name="Subtitle 2">
            <a:extLst>
              <a:ext uri="{FF2B5EF4-FFF2-40B4-BE49-F238E27FC236}">
                <a16:creationId xmlns:a16="http://schemas.microsoft.com/office/drawing/2014/main" id="{77648CCB-06A3-4554-BC83-93C1D60D13ED}"/>
              </a:ext>
            </a:extLst>
          </p:cNvPr>
          <p:cNvSpPr>
            <a:spLocks noGrp="1"/>
          </p:cNvSpPr>
          <p:nvPr>
            <p:ph type="subTitle" idx="1"/>
          </p:nvPr>
        </p:nvSpPr>
        <p:spPr/>
        <p:txBody>
          <a:bodyPr/>
          <a:lstStyle/>
          <a:p>
            <a:r>
              <a:rPr lang="en-US" dirty="0"/>
              <a:t>Prepared by: </a:t>
            </a:r>
            <a:r>
              <a:rPr lang="en-US" dirty="0" err="1"/>
              <a:t>Kumil</a:t>
            </a:r>
            <a:r>
              <a:rPr lang="en-US" dirty="0"/>
              <a:t> Ali</a:t>
            </a:r>
          </a:p>
        </p:txBody>
      </p:sp>
    </p:spTree>
    <p:extLst>
      <p:ext uri="{BB962C8B-B14F-4D97-AF65-F5344CB8AC3E}">
        <p14:creationId xmlns:p14="http://schemas.microsoft.com/office/powerpoint/2010/main" val="186909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97BB-E75B-4E79-B842-22F7B078AD20}"/>
              </a:ext>
            </a:extLst>
          </p:cNvPr>
          <p:cNvSpPr>
            <a:spLocks noGrp="1"/>
          </p:cNvSpPr>
          <p:nvPr>
            <p:ph type="title"/>
          </p:nvPr>
        </p:nvSpPr>
        <p:spPr/>
        <p:txBody>
          <a:bodyPr/>
          <a:lstStyle/>
          <a:p>
            <a:r>
              <a:rPr lang="en-US"/>
              <a:t>Regression  vs. classification</a:t>
            </a:r>
          </a:p>
        </p:txBody>
      </p:sp>
      <p:sp>
        <p:nvSpPr>
          <p:cNvPr id="6" name="Text Placeholder 5">
            <a:extLst>
              <a:ext uri="{FF2B5EF4-FFF2-40B4-BE49-F238E27FC236}">
                <a16:creationId xmlns:a16="http://schemas.microsoft.com/office/drawing/2014/main" id="{75E7EAE3-8AFF-4316-A33D-BE3BEA7318B8}"/>
              </a:ext>
            </a:extLst>
          </p:cNvPr>
          <p:cNvSpPr>
            <a:spLocks noGrp="1"/>
          </p:cNvSpPr>
          <p:nvPr>
            <p:ph type="body" idx="1"/>
          </p:nvPr>
        </p:nvSpPr>
        <p:spPr/>
        <p:txBody>
          <a:bodyPr/>
          <a:lstStyle/>
          <a:p>
            <a:r>
              <a:rPr lang="en-US"/>
              <a:t>Regression		</a:t>
            </a:r>
          </a:p>
        </p:txBody>
      </p:sp>
      <p:sp>
        <p:nvSpPr>
          <p:cNvPr id="7" name="Content Placeholder 6">
            <a:extLst>
              <a:ext uri="{FF2B5EF4-FFF2-40B4-BE49-F238E27FC236}">
                <a16:creationId xmlns:a16="http://schemas.microsoft.com/office/drawing/2014/main" id="{D780DCB6-0275-443B-900D-829566373EB3}"/>
              </a:ext>
            </a:extLst>
          </p:cNvPr>
          <p:cNvSpPr>
            <a:spLocks noGrp="1"/>
          </p:cNvSpPr>
          <p:nvPr>
            <p:ph sz="half" idx="2"/>
          </p:nvPr>
        </p:nvSpPr>
        <p:spPr/>
        <p:txBody>
          <a:bodyPr/>
          <a:lstStyle/>
          <a:p>
            <a:r>
              <a:rPr lang="en-US"/>
              <a:t>Mapping Functions will be chosen of a type that can align the values to continuous output</a:t>
            </a:r>
          </a:p>
          <a:p>
            <a:r>
              <a:rPr lang="en-US"/>
              <a:t>The nature of the predicted data is ordered</a:t>
            </a:r>
          </a:p>
          <a:p>
            <a:r>
              <a:rPr lang="en-US"/>
              <a:t>Root Mean Square Error will be calculated to identify the best fit of the data set</a:t>
            </a:r>
          </a:p>
        </p:txBody>
      </p:sp>
      <p:sp>
        <p:nvSpPr>
          <p:cNvPr id="8" name="Text Placeholder 7">
            <a:extLst>
              <a:ext uri="{FF2B5EF4-FFF2-40B4-BE49-F238E27FC236}">
                <a16:creationId xmlns:a16="http://schemas.microsoft.com/office/drawing/2014/main" id="{06E0B83A-1C7C-4B9D-BA3C-7005CC5BAD48}"/>
              </a:ext>
            </a:extLst>
          </p:cNvPr>
          <p:cNvSpPr>
            <a:spLocks noGrp="1"/>
          </p:cNvSpPr>
          <p:nvPr>
            <p:ph type="body" sz="quarter" idx="3"/>
          </p:nvPr>
        </p:nvSpPr>
        <p:spPr/>
        <p:txBody>
          <a:bodyPr/>
          <a:lstStyle/>
          <a:p>
            <a:r>
              <a:rPr lang="en-US"/>
              <a:t>Classification</a:t>
            </a:r>
          </a:p>
        </p:txBody>
      </p:sp>
      <p:sp>
        <p:nvSpPr>
          <p:cNvPr id="9" name="Content Placeholder 8">
            <a:extLst>
              <a:ext uri="{FF2B5EF4-FFF2-40B4-BE49-F238E27FC236}">
                <a16:creationId xmlns:a16="http://schemas.microsoft.com/office/drawing/2014/main" id="{584685DF-200E-4172-AD95-584B8BA74B30}"/>
              </a:ext>
            </a:extLst>
          </p:cNvPr>
          <p:cNvSpPr>
            <a:spLocks noGrp="1"/>
          </p:cNvSpPr>
          <p:nvPr>
            <p:ph sz="quarter" idx="4"/>
          </p:nvPr>
        </p:nvSpPr>
        <p:spPr>
          <a:xfrm>
            <a:off x="6217709" y="2926053"/>
            <a:ext cx="5393100" cy="2454130"/>
          </a:xfrm>
        </p:spPr>
        <p:txBody>
          <a:bodyPr/>
          <a:lstStyle/>
          <a:p>
            <a:r>
              <a:rPr lang="en-US"/>
              <a:t>Mapping functions will be chosen of type which can align the values to the predefined classes</a:t>
            </a:r>
          </a:p>
          <a:p>
            <a:r>
              <a:rPr lang="en-US"/>
              <a:t>Predicted data belongs to the category of discrete values</a:t>
            </a:r>
          </a:p>
          <a:p>
            <a:r>
              <a:rPr lang="en-US"/>
              <a:t>The nature of the predicted data is unordered</a:t>
            </a:r>
          </a:p>
          <a:p>
            <a:r>
              <a:rPr lang="en-US"/>
              <a:t>Accuracy will be calculated to identify the best fit of the data set.</a:t>
            </a:r>
          </a:p>
        </p:txBody>
      </p:sp>
      <p:pic>
        <p:nvPicPr>
          <p:cNvPr id="10" name="Picture 2" descr="Machine Learning for IoT | SpringerLink">
            <a:extLst>
              <a:ext uri="{FF2B5EF4-FFF2-40B4-BE49-F238E27FC236}">
                <a16:creationId xmlns:a16="http://schemas.microsoft.com/office/drawing/2014/main" id="{E31A56D8-0C18-4784-A018-940A0F5AB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243" y="4866892"/>
            <a:ext cx="3504049" cy="175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88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2505-ED30-4BC7-B655-CDAC406D4C00}"/>
              </a:ext>
            </a:extLst>
          </p:cNvPr>
          <p:cNvSpPr>
            <a:spLocks noGrp="1"/>
          </p:cNvSpPr>
          <p:nvPr>
            <p:ph type="title"/>
          </p:nvPr>
        </p:nvSpPr>
        <p:spPr/>
        <p:txBody>
          <a:bodyPr/>
          <a:lstStyle/>
          <a:p>
            <a:r>
              <a:rPr lang="en-US"/>
              <a:t>Regression models used</a:t>
            </a:r>
          </a:p>
        </p:txBody>
      </p:sp>
      <p:sp>
        <p:nvSpPr>
          <p:cNvPr id="6" name="Text Placeholder 5">
            <a:extLst>
              <a:ext uri="{FF2B5EF4-FFF2-40B4-BE49-F238E27FC236}">
                <a16:creationId xmlns:a16="http://schemas.microsoft.com/office/drawing/2014/main" id="{0EC16976-5A40-415C-AA05-7C1A50DDCE1A}"/>
              </a:ext>
            </a:extLst>
          </p:cNvPr>
          <p:cNvSpPr>
            <a:spLocks noGrp="1"/>
          </p:cNvSpPr>
          <p:nvPr>
            <p:ph type="body" idx="1"/>
          </p:nvPr>
        </p:nvSpPr>
        <p:spPr>
          <a:xfrm>
            <a:off x="364705" y="2242207"/>
            <a:ext cx="5087075" cy="536005"/>
          </a:xfrm>
        </p:spPr>
        <p:txBody>
          <a:bodyPr/>
          <a:lstStyle/>
          <a:p>
            <a:r>
              <a:rPr lang="en-US"/>
              <a:t>Linear Regression</a:t>
            </a:r>
          </a:p>
        </p:txBody>
      </p:sp>
      <p:sp>
        <p:nvSpPr>
          <p:cNvPr id="9" name="Content Placeholder 6">
            <a:extLst>
              <a:ext uri="{FF2B5EF4-FFF2-40B4-BE49-F238E27FC236}">
                <a16:creationId xmlns:a16="http://schemas.microsoft.com/office/drawing/2014/main" id="{4C3C512D-A2B7-4EC4-8C6C-C7DD9E091936}"/>
              </a:ext>
            </a:extLst>
          </p:cNvPr>
          <p:cNvSpPr>
            <a:spLocks noGrp="1"/>
          </p:cNvSpPr>
          <p:nvPr>
            <p:ph sz="half" idx="2"/>
          </p:nvPr>
        </p:nvSpPr>
        <p:spPr>
          <a:xfrm>
            <a:off x="469226" y="2926051"/>
            <a:ext cx="2505622" cy="2934999"/>
          </a:xfrm>
        </p:spPr>
        <p:txBody>
          <a:bodyPr>
            <a:normAutofit lnSpcReduction="10000"/>
          </a:bodyPr>
          <a:lstStyle/>
          <a:p>
            <a:r>
              <a:rPr lang="en-US"/>
              <a:t>Simplest and most well-known algorithm in statistics and machine learning</a:t>
            </a:r>
          </a:p>
          <a:p>
            <a:r>
              <a:rPr lang="en-US"/>
              <a:t>A model that assumes a linear relationship between input variables (x) and output variable (y)</a:t>
            </a:r>
          </a:p>
        </p:txBody>
      </p:sp>
      <p:sp>
        <p:nvSpPr>
          <p:cNvPr id="11" name="Text Placeholder 10">
            <a:extLst>
              <a:ext uri="{FF2B5EF4-FFF2-40B4-BE49-F238E27FC236}">
                <a16:creationId xmlns:a16="http://schemas.microsoft.com/office/drawing/2014/main" id="{46688323-E272-4158-9E4D-1CB5FAD29A69}"/>
              </a:ext>
            </a:extLst>
          </p:cNvPr>
          <p:cNvSpPr>
            <a:spLocks noGrp="1"/>
          </p:cNvSpPr>
          <p:nvPr>
            <p:ph type="body" sz="quarter" idx="3"/>
          </p:nvPr>
        </p:nvSpPr>
        <p:spPr>
          <a:xfrm>
            <a:off x="3346662" y="2224839"/>
            <a:ext cx="2175505" cy="553373"/>
          </a:xfrm>
        </p:spPr>
        <p:txBody>
          <a:bodyPr/>
          <a:lstStyle/>
          <a:p>
            <a:r>
              <a:rPr lang="en-US"/>
              <a:t>Lasso Regression</a:t>
            </a:r>
          </a:p>
        </p:txBody>
      </p:sp>
      <p:pic>
        <p:nvPicPr>
          <p:cNvPr id="14" name="Picture 13">
            <a:extLst>
              <a:ext uri="{FF2B5EF4-FFF2-40B4-BE49-F238E27FC236}">
                <a16:creationId xmlns:a16="http://schemas.microsoft.com/office/drawing/2014/main" id="{6D508DCE-DE46-4DE7-B4B2-88ADA0ED0B1A}"/>
              </a:ext>
            </a:extLst>
          </p:cNvPr>
          <p:cNvPicPr>
            <a:picLocks noChangeAspect="1"/>
          </p:cNvPicPr>
          <p:nvPr/>
        </p:nvPicPr>
        <p:blipFill>
          <a:blip r:embed="rId3"/>
          <a:stretch>
            <a:fillRect/>
          </a:stretch>
        </p:blipFill>
        <p:spPr>
          <a:xfrm>
            <a:off x="469226" y="5730365"/>
            <a:ext cx="2751970" cy="397977"/>
          </a:xfrm>
          <a:prstGeom prst="rect">
            <a:avLst/>
          </a:prstGeom>
        </p:spPr>
      </p:pic>
      <p:sp>
        <p:nvSpPr>
          <p:cNvPr id="15" name="Content Placeholder 6">
            <a:extLst>
              <a:ext uri="{FF2B5EF4-FFF2-40B4-BE49-F238E27FC236}">
                <a16:creationId xmlns:a16="http://schemas.microsoft.com/office/drawing/2014/main" id="{0F8F2EDA-A64C-49AF-8A7F-C80A64FB58A9}"/>
              </a:ext>
            </a:extLst>
          </p:cNvPr>
          <p:cNvSpPr txBox="1">
            <a:spLocks/>
          </p:cNvSpPr>
          <p:nvPr/>
        </p:nvSpPr>
        <p:spPr>
          <a:xfrm>
            <a:off x="3126895" y="2994355"/>
            <a:ext cx="2505622" cy="293500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Performs L1-Norm regularization (Adds a penalty equivalent to the absolute value of the magnitude of coefficients)</a:t>
            </a:r>
          </a:p>
          <a:p>
            <a:r>
              <a:rPr lang="en-US"/>
              <a:t>Goal is to minimize the prediction error for a quantitative response variable</a:t>
            </a:r>
          </a:p>
        </p:txBody>
      </p:sp>
      <p:sp>
        <p:nvSpPr>
          <p:cNvPr id="16" name="Text Placeholder 10">
            <a:extLst>
              <a:ext uri="{FF2B5EF4-FFF2-40B4-BE49-F238E27FC236}">
                <a16:creationId xmlns:a16="http://schemas.microsoft.com/office/drawing/2014/main" id="{5D9DD2CD-CB08-4181-A6E9-BA6B332F06A7}"/>
              </a:ext>
            </a:extLst>
          </p:cNvPr>
          <p:cNvSpPr txBox="1">
            <a:spLocks/>
          </p:cNvSpPr>
          <p:nvPr/>
        </p:nvSpPr>
        <p:spPr>
          <a:xfrm>
            <a:off x="3346662" y="2392184"/>
            <a:ext cx="2596938"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sz="900"/>
              <a:t>(Least Absolute Shrinkage and Selection Operator)</a:t>
            </a:r>
          </a:p>
        </p:txBody>
      </p:sp>
      <p:sp>
        <p:nvSpPr>
          <p:cNvPr id="17" name="Text Placeholder 10">
            <a:extLst>
              <a:ext uri="{FF2B5EF4-FFF2-40B4-BE49-F238E27FC236}">
                <a16:creationId xmlns:a16="http://schemas.microsoft.com/office/drawing/2014/main" id="{B8D21573-AC60-49D5-8B68-9E9F363D9C76}"/>
              </a:ext>
            </a:extLst>
          </p:cNvPr>
          <p:cNvSpPr txBox="1">
            <a:spLocks/>
          </p:cNvSpPr>
          <p:nvPr/>
        </p:nvSpPr>
        <p:spPr>
          <a:xfrm>
            <a:off x="6096000" y="2218504"/>
            <a:ext cx="2175505"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a:t>Ridge Regression</a:t>
            </a:r>
          </a:p>
        </p:txBody>
      </p:sp>
      <p:sp>
        <p:nvSpPr>
          <p:cNvPr id="18" name="Content Placeholder 6">
            <a:extLst>
              <a:ext uri="{FF2B5EF4-FFF2-40B4-BE49-F238E27FC236}">
                <a16:creationId xmlns:a16="http://schemas.microsoft.com/office/drawing/2014/main" id="{F4271B02-4EEE-4BBD-8BDE-5570EA317773}"/>
              </a:ext>
            </a:extLst>
          </p:cNvPr>
          <p:cNvSpPr txBox="1">
            <a:spLocks/>
          </p:cNvSpPr>
          <p:nvPr/>
        </p:nvSpPr>
        <p:spPr>
          <a:xfrm>
            <a:off x="6082944" y="3002951"/>
            <a:ext cx="2505622" cy="2858100"/>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Performs L2-Norm regularization (Adds a Penalty equivalent to the square of the magnitude of coefficients)</a:t>
            </a:r>
          </a:p>
          <a:p>
            <a:r>
              <a:rPr lang="en-US"/>
              <a:t>Goal is to shrink the coefficient for input variables that do not contribute much to the prediction error</a:t>
            </a:r>
          </a:p>
        </p:txBody>
      </p:sp>
      <p:sp>
        <p:nvSpPr>
          <p:cNvPr id="20" name="Text Placeholder 10">
            <a:extLst>
              <a:ext uri="{FF2B5EF4-FFF2-40B4-BE49-F238E27FC236}">
                <a16:creationId xmlns:a16="http://schemas.microsoft.com/office/drawing/2014/main" id="{B0832C8D-C268-484A-B867-44D0774AB477}"/>
              </a:ext>
            </a:extLst>
          </p:cNvPr>
          <p:cNvSpPr txBox="1">
            <a:spLocks/>
          </p:cNvSpPr>
          <p:nvPr/>
        </p:nvSpPr>
        <p:spPr>
          <a:xfrm>
            <a:off x="8845338" y="2218503"/>
            <a:ext cx="2884207"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a:t>Polynomial Linear Regression</a:t>
            </a:r>
          </a:p>
        </p:txBody>
      </p:sp>
      <p:sp>
        <p:nvSpPr>
          <p:cNvPr id="21" name="Content Placeholder 6">
            <a:extLst>
              <a:ext uri="{FF2B5EF4-FFF2-40B4-BE49-F238E27FC236}">
                <a16:creationId xmlns:a16="http://schemas.microsoft.com/office/drawing/2014/main" id="{A20A10CA-89E0-425C-9BCA-7E3D05CDA7CB}"/>
              </a:ext>
            </a:extLst>
          </p:cNvPr>
          <p:cNvSpPr txBox="1">
            <a:spLocks/>
          </p:cNvSpPr>
          <p:nvPr/>
        </p:nvSpPr>
        <p:spPr>
          <a:xfrm>
            <a:off x="8744609" y="2994354"/>
            <a:ext cx="2505622" cy="28581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Fits a polynomial function of the predictor variables to predict the response variable</a:t>
            </a:r>
          </a:p>
        </p:txBody>
      </p:sp>
      <p:pic>
        <p:nvPicPr>
          <p:cNvPr id="1026" name="Picture 2" descr="Ridge and Lasso Regression - Andrea Perlato">
            <a:extLst>
              <a:ext uri="{FF2B5EF4-FFF2-40B4-BE49-F238E27FC236}">
                <a16:creationId xmlns:a16="http://schemas.microsoft.com/office/drawing/2014/main" id="{BDB1F561-D1B5-45FE-A9A1-BABA9A7F6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9095" y="4618631"/>
            <a:ext cx="3163679" cy="1896506"/>
          </a:xfrm>
          <a:prstGeom prst="rect">
            <a:avLst/>
          </a:prstGeom>
          <a:noFill/>
          <a:extLst>
            <a:ext uri="{909E8E84-426E-40DD-AFC4-6F175D3DCCD1}">
              <a14:hiddenFill xmlns:a14="http://schemas.microsoft.com/office/drawing/2010/main">
                <a:solidFill>
                  <a:srgbClr val="FFFFFF"/>
                </a:solidFill>
              </a14:hiddenFill>
            </a:ext>
          </a:extLst>
        </p:spPr>
      </p:pic>
      <p:sp>
        <p:nvSpPr>
          <p:cNvPr id="23" name="Content Placeholder 6">
            <a:extLst>
              <a:ext uri="{FF2B5EF4-FFF2-40B4-BE49-F238E27FC236}">
                <a16:creationId xmlns:a16="http://schemas.microsoft.com/office/drawing/2014/main" id="{BA2371AC-9F60-4B64-992B-E99D08131B43}"/>
              </a:ext>
            </a:extLst>
          </p:cNvPr>
          <p:cNvSpPr txBox="1">
            <a:spLocks/>
          </p:cNvSpPr>
          <p:nvPr/>
        </p:nvSpPr>
        <p:spPr>
          <a:xfrm>
            <a:off x="8711697" y="6515137"/>
            <a:ext cx="3517050" cy="195361"/>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800"/>
              <a:t>Source: https://www.andreaperlato.com/theorypost/ridge-and-lasso-regression/</a:t>
            </a:r>
          </a:p>
        </p:txBody>
      </p:sp>
    </p:spTree>
    <p:extLst>
      <p:ext uri="{BB962C8B-B14F-4D97-AF65-F5344CB8AC3E}">
        <p14:creationId xmlns:p14="http://schemas.microsoft.com/office/powerpoint/2010/main" val="264005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2505-ED30-4BC7-B655-CDAC406D4C00}"/>
              </a:ext>
            </a:extLst>
          </p:cNvPr>
          <p:cNvSpPr>
            <a:spLocks noGrp="1"/>
          </p:cNvSpPr>
          <p:nvPr>
            <p:ph type="title"/>
          </p:nvPr>
        </p:nvSpPr>
        <p:spPr/>
        <p:txBody>
          <a:bodyPr/>
          <a:lstStyle/>
          <a:p>
            <a:r>
              <a:rPr lang="en-US"/>
              <a:t>CLASSIFICATION models used</a:t>
            </a:r>
          </a:p>
        </p:txBody>
      </p:sp>
      <p:sp>
        <p:nvSpPr>
          <p:cNvPr id="6" name="Text Placeholder 5">
            <a:extLst>
              <a:ext uri="{FF2B5EF4-FFF2-40B4-BE49-F238E27FC236}">
                <a16:creationId xmlns:a16="http://schemas.microsoft.com/office/drawing/2014/main" id="{0EC16976-5A40-415C-AA05-7C1A50DDCE1A}"/>
              </a:ext>
            </a:extLst>
          </p:cNvPr>
          <p:cNvSpPr>
            <a:spLocks noGrp="1"/>
          </p:cNvSpPr>
          <p:nvPr>
            <p:ph type="body" idx="1"/>
          </p:nvPr>
        </p:nvSpPr>
        <p:spPr>
          <a:xfrm>
            <a:off x="364706" y="2242207"/>
            <a:ext cx="2408124" cy="536005"/>
          </a:xfrm>
        </p:spPr>
        <p:txBody>
          <a:bodyPr/>
          <a:lstStyle/>
          <a:p>
            <a:r>
              <a:rPr lang="en-US"/>
              <a:t>Multinomial Logistic Regression</a:t>
            </a:r>
          </a:p>
        </p:txBody>
      </p:sp>
      <p:sp>
        <p:nvSpPr>
          <p:cNvPr id="9" name="Content Placeholder 6">
            <a:extLst>
              <a:ext uri="{FF2B5EF4-FFF2-40B4-BE49-F238E27FC236}">
                <a16:creationId xmlns:a16="http://schemas.microsoft.com/office/drawing/2014/main" id="{4C3C512D-A2B7-4EC4-8C6C-C7DD9E091936}"/>
              </a:ext>
            </a:extLst>
          </p:cNvPr>
          <p:cNvSpPr>
            <a:spLocks noGrp="1"/>
          </p:cNvSpPr>
          <p:nvPr>
            <p:ph sz="half" idx="2"/>
          </p:nvPr>
        </p:nvSpPr>
        <p:spPr>
          <a:xfrm>
            <a:off x="469226" y="2926051"/>
            <a:ext cx="2505622" cy="1212397"/>
          </a:xfrm>
        </p:spPr>
        <p:txBody>
          <a:bodyPr>
            <a:normAutofit/>
          </a:bodyPr>
          <a:lstStyle/>
          <a:p>
            <a:r>
              <a:rPr lang="en-US"/>
              <a:t>Used to predict probability of categorical dependent variables</a:t>
            </a:r>
          </a:p>
        </p:txBody>
      </p:sp>
      <p:sp>
        <p:nvSpPr>
          <p:cNvPr id="11" name="Text Placeholder 10">
            <a:extLst>
              <a:ext uri="{FF2B5EF4-FFF2-40B4-BE49-F238E27FC236}">
                <a16:creationId xmlns:a16="http://schemas.microsoft.com/office/drawing/2014/main" id="{46688323-E272-4158-9E4D-1CB5FAD29A69}"/>
              </a:ext>
            </a:extLst>
          </p:cNvPr>
          <p:cNvSpPr>
            <a:spLocks noGrp="1"/>
          </p:cNvSpPr>
          <p:nvPr>
            <p:ph type="body" sz="quarter" idx="3"/>
          </p:nvPr>
        </p:nvSpPr>
        <p:spPr>
          <a:xfrm>
            <a:off x="3346662" y="2224839"/>
            <a:ext cx="2175505" cy="553373"/>
          </a:xfrm>
        </p:spPr>
        <p:txBody>
          <a:bodyPr/>
          <a:lstStyle/>
          <a:p>
            <a:r>
              <a:rPr lang="en-US"/>
              <a:t>Gradient Boosting Trees</a:t>
            </a:r>
          </a:p>
        </p:txBody>
      </p:sp>
      <p:sp>
        <p:nvSpPr>
          <p:cNvPr id="15" name="Content Placeholder 6">
            <a:extLst>
              <a:ext uri="{FF2B5EF4-FFF2-40B4-BE49-F238E27FC236}">
                <a16:creationId xmlns:a16="http://schemas.microsoft.com/office/drawing/2014/main" id="{0F8F2EDA-A64C-49AF-8A7F-C80A64FB58A9}"/>
              </a:ext>
            </a:extLst>
          </p:cNvPr>
          <p:cNvSpPr txBox="1">
            <a:spLocks/>
          </p:cNvSpPr>
          <p:nvPr/>
        </p:nvSpPr>
        <p:spPr>
          <a:xfrm>
            <a:off x="3126895" y="2994355"/>
            <a:ext cx="2505622" cy="29350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Fits boosted decision trees by minimizing an error gradient. </a:t>
            </a:r>
          </a:p>
          <a:p>
            <a:r>
              <a:rPr lang="en-US"/>
              <a:t>Trees are added one at a time to an ensemble and fit to correct the prediction error in previous models.</a:t>
            </a:r>
          </a:p>
        </p:txBody>
      </p:sp>
      <p:sp>
        <p:nvSpPr>
          <p:cNvPr id="17" name="Text Placeholder 10">
            <a:extLst>
              <a:ext uri="{FF2B5EF4-FFF2-40B4-BE49-F238E27FC236}">
                <a16:creationId xmlns:a16="http://schemas.microsoft.com/office/drawing/2014/main" id="{B8D21573-AC60-49D5-8B68-9E9F363D9C76}"/>
              </a:ext>
            </a:extLst>
          </p:cNvPr>
          <p:cNvSpPr txBox="1">
            <a:spLocks/>
          </p:cNvSpPr>
          <p:nvPr/>
        </p:nvSpPr>
        <p:spPr>
          <a:xfrm>
            <a:off x="6096000" y="2218504"/>
            <a:ext cx="2175505"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a:t>K-Nearest Neighbors</a:t>
            </a:r>
          </a:p>
        </p:txBody>
      </p:sp>
      <p:sp>
        <p:nvSpPr>
          <p:cNvPr id="18" name="Content Placeholder 6">
            <a:extLst>
              <a:ext uri="{FF2B5EF4-FFF2-40B4-BE49-F238E27FC236}">
                <a16:creationId xmlns:a16="http://schemas.microsoft.com/office/drawing/2014/main" id="{F4271B02-4EEE-4BBD-8BDE-5570EA317773}"/>
              </a:ext>
            </a:extLst>
          </p:cNvPr>
          <p:cNvSpPr txBox="1">
            <a:spLocks/>
          </p:cNvSpPr>
          <p:nvPr/>
        </p:nvSpPr>
        <p:spPr>
          <a:xfrm>
            <a:off x="6082944" y="3002951"/>
            <a:ext cx="2505622" cy="28581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Supervised learning model</a:t>
            </a:r>
          </a:p>
          <a:p>
            <a:r>
              <a:rPr lang="en-US"/>
              <a:t>Stores all available cases and classifies new cases based on a similarity measure</a:t>
            </a:r>
          </a:p>
        </p:txBody>
      </p:sp>
      <p:sp>
        <p:nvSpPr>
          <p:cNvPr id="20" name="Text Placeholder 10">
            <a:extLst>
              <a:ext uri="{FF2B5EF4-FFF2-40B4-BE49-F238E27FC236}">
                <a16:creationId xmlns:a16="http://schemas.microsoft.com/office/drawing/2014/main" id="{B0832C8D-C268-484A-B867-44D0774AB477}"/>
              </a:ext>
            </a:extLst>
          </p:cNvPr>
          <p:cNvSpPr txBox="1">
            <a:spLocks/>
          </p:cNvSpPr>
          <p:nvPr/>
        </p:nvSpPr>
        <p:spPr>
          <a:xfrm>
            <a:off x="8845338" y="2218503"/>
            <a:ext cx="2884207"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a:t>Support Vector Machines</a:t>
            </a:r>
          </a:p>
        </p:txBody>
      </p:sp>
      <p:sp>
        <p:nvSpPr>
          <p:cNvPr id="21" name="Content Placeholder 6">
            <a:extLst>
              <a:ext uri="{FF2B5EF4-FFF2-40B4-BE49-F238E27FC236}">
                <a16:creationId xmlns:a16="http://schemas.microsoft.com/office/drawing/2014/main" id="{A20A10CA-89E0-425C-9BCA-7E3D05CDA7CB}"/>
              </a:ext>
            </a:extLst>
          </p:cNvPr>
          <p:cNvSpPr txBox="1">
            <a:spLocks/>
          </p:cNvSpPr>
          <p:nvPr/>
        </p:nvSpPr>
        <p:spPr>
          <a:xfrm>
            <a:off x="8744608" y="2994355"/>
            <a:ext cx="2945711" cy="1560146"/>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600"/>
              <a:t>Effective in high-dimensional spaces</a:t>
            </a:r>
          </a:p>
          <a:p>
            <a:r>
              <a:rPr lang="en-US" sz="1600"/>
              <a:t>Memory Efficient</a:t>
            </a:r>
          </a:p>
          <a:p>
            <a:r>
              <a:rPr lang="en-US" sz="1600"/>
              <a:t>Capable of performing binary and multi-class classification</a:t>
            </a:r>
          </a:p>
        </p:txBody>
      </p:sp>
      <p:pic>
        <p:nvPicPr>
          <p:cNvPr id="3" name="Picture 2">
            <a:extLst>
              <a:ext uri="{FF2B5EF4-FFF2-40B4-BE49-F238E27FC236}">
                <a16:creationId xmlns:a16="http://schemas.microsoft.com/office/drawing/2014/main" id="{2333D7DD-35B2-4D8C-A99F-3816E9EC2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8993" y="4612448"/>
            <a:ext cx="2231533" cy="194456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6">
            <a:extLst>
              <a:ext uri="{FF2B5EF4-FFF2-40B4-BE49-F238E27FC236}">
                <a16:creationId xmlns:a16="http://schemas.microsoft.com/office/drawing/2014/main" id="{5367802E-4FAB-43B1-86E4-EB35711C200C}"/>
              </a:ext>
            </a:extLst>
          </p:cNvPr>
          <p:cNvSpPr txBox="1">
            <a:spLocks/>
          </p:cNvSpPr>
          <p:nvPr/>
        </p:nvSpPr>
        <p:spPr>
          <a:xfrm>
            <a:off x="8588566" y="6614963"/>
            <a:ext cx="3517050" cy="195361"/>
          </a:xfrm>
          <a:prstGeom prst="rect">
            <a:avLst/>
          </a:prstGeom>
        </p:spPr>
        <p:txBody>
          <a:bodyPr vert="horz" lIns="91440" tIns="45720" rIns="91440" bIns="45720" rtlCol="0" anchor="t">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800"/>
              <a:t>Source: https://www.datacamp.com/community/tutorials/k-nearest-neighbor-classification-scikit-learn</a:t>
            </a:r>
          </a:p>
        </p:txBody>
      </p:sp>
      <p:pic>
        <p:nvPicPr>
          <p:cNvPr id="1026" name="Picture 2" descr="Water | Free Full-Text | Prediction of Mean Wave Overtopping Discharge  Using Gradient Boosting Decision Trees | HTML">
            <a:extLst>
              <a:ext uri="{FF2B5EF4-FFF2-40B4-BE49-F238E27FC236}">
                <a16:creationId xmlns:a16="http://schemas.microsoft.com/office/drawing/2014/main" id="{3193069C-02EA-4AD4-885A-6280B89BD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252" y="4461855"/>
            <a:ext cx="2505622" cy="121239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142EFA4-D4C5-4514-A5DE-DBB83216D9D1}"/>
              </a:ext>
            </a:extLst>
          </p:cNvPr>
          <p:cNvSpPr txBox="1"/>
          <p:nvPr/>
        </p:nvSpPr>
        <p:spPr>
          <a:xfrm>
            <a:off x="415595" y="5769326"/>
            <a:ext cx="2760936" cy="246221"/>
          </a:xfrm>
          <a:prstGeom prst="rect">
            <a:avLst/>
          </a:prstGeom>
          <a:noFill/>
        </p:spPr>
        <p:txBody>
          <a:bodyPr wrap="square">
            <a:spAutoFit/>
          </a:bodyPr>
          <a:lstStyle/>
          <a:p>
            <a:r>
              <a:rPr lang="en-US" sz="1000"/>
              <a:t>https://www.mdpi.com/2073-4441/12/6/1703/htm</a:t>
            </a:r>
          </a:p>
        </p:txBody>
      </p:sp>
    </p:spTree>
    <p:extLst>
      <p:ext uri="{BB962C8B-B14F-4D97-AF65-F5344CB8AC3E}">
        <p14:creationId xmlns:p14="http://schemas.microsoft.com/office/powerpoint/2010/main" val="255847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22B7-B470-419B-9072-AC4F3634F528}"/>
              </a:ext>
            </a:extLst>
          </p:cNvPr>
          <p:cNvSpPr>
            <a:spLocks noGrp="1"/>
          </p:cNvSpPr>
          <p:nvPr>
            <p:ph type="title"/>
          </p:nvPr>
        </p:nvSpPr>
        <p:spPr/>
        <p:txBody>
          <a:bodyPr/>
          <a:lstStyle/>
          <a:p>
            <a:r>
              <a:rPr lang="en-US"/>
              <a:t>Classification model accuracy per state</a:t>
            </a:r>
          </a:p>
        </p:txBody>
      </p:sp>
      <p:graphicFrame>
        <p:nvGraphicFramePr>
          <p:cNvPr id="4" name="Table 4">
            <a:extLst>
              <a:ext uri="{FF2B5EF4-FFF2-40B4-BE49-F238E27FC236}">
                <a16:creationId xmlns:a16="http://schemas.microsoft.com/office/drawing/2014/main" id="{936C9220-DD92-40A0-8E7A-BFE5BA4F5563}"/>
              </a:ext>
            </a:extLst>
          </p:cNvPr>
          <p:cNvGraphicFramePr>
            <a:graphicFrameLocks noGrp="1"/>
          </p:cNvGraphicFramePr>
          <p:nvPr>
            <p:extLst>
              <p:ext uri="{D42A27DB-BD31-4B8C-83A1-F6EECF244321}">
                <p14:modId xmlns:p14="http://schemas.microsoft.com/office/powerpoint/2010/main" val="3676162292"/>
              </p:ext>
            </p:extLst>
          </p:nvPr>
        </p:nvGraphicFramePr>
        <p:xfrm>
          <a:off x="1908626" y="2240199"/>
          <a:ext cx="8128000" cy="3977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37077769"/>
                    </a:ext>
                  </a:extLst>
                </a:gridCol>
                <a:gridCol w="2032000">
                  <a:extLst>
                    <a:ext uri="{9D8B030D-6E8A-4147-A177-3AD203B41FA5}">
                      <a16:colId xmlns:a16="http://schemas.microsoft.com/office/drawing/2014/main" val="560303598"/>
                    </a:ext>
                  </a:extLst>
                </a:gridCol>
                <a:gridCol w="2032000">
                  <a:extLst>
                    <a:ext uri="{9D8B030D-6E8A-4147-A177-3AD203B41FA5}">
                      <a16:colId xmlns:a16="http://schemas.microsoft.com/office/drawing/2014/main" val="4259641162"/>
                    </a:ext>
                  </a:extLst>
                </a:gridCol>
                <a:gridCol w="2032000">
                  <a:extLst>
                    <a:ext uri="{9D8B030D-6E8A-4147-A177-3AD203B41FA5}">
                      <a16:colId xmlns:a16="http://schemas.microsoft.com/office/drawing/2014/main" val="926083297"/>
                    </a:ext>
                  </a:extLst>
                </a:gridCol>
              </a:tblGrid>
              <a:tr h="370840">
                <a:tc>
                  <a:txBody>
                    <a:bodyPr/>
                    <a:lstStyle/>
                    <a:p>
                      <a:r>
                        <a:rPr lang="en-US"/>
                        <a:t>State</a:t>
                      </a:r>
                    </a:p>
                  </a:txBody>
                  <a:tcPr/>
                </a:tc>
                <a:tc>
                  <a:txBody>
                    <a:bodyPr/>
                    <a:lstStyle/>
                    <a:p>
                      <a:r>
                        <a:rPr lang="en-US"/>
                        <a:t>Deck Condition</a:t>
                      </a:r>
                    </a:p>
                  </a:txBody>
                  <a:tcPr/>
                </a:tc>
                <a:tc>
                  <a:txBody>
                    <a:bodyPr/>
                    <a:lstStyle/>
                    <a:p>
                      <a:r>
                        <a:rPr lang="en-US"/>
                        <a:t>Superstructure Condition</a:t>
                      </a:r>
                    </a:p>
                  </a:txBody>
                  <a:tcPr/>
                </a:tc>
                <a:tc>
                  <a:txBody>
                    <a:bodyPr/>
                    <a:lstStyle/>
                    <a:p>
                      <a:r>
                        <a:rPr lang="en-US"/>
                        <a:t>Substructure</a:t>
                      </a:r>
                    </a:p>
                    <a:p>
                      <a:r>
                        <a:rPr lang="en-US"/>
                        <a:t>Condition</a:t>
                      </a:r>
                    </a:p>
                  </a:txBody>
                  <a:tcPr/>
                </a:tc>
                <a:extLst>
                  <a:ext uri="{0D108BD9-81ED-4DB2-BD59-A6C34878D82A}">
                    <a16:rowId xmlns:a16="http://schemas.microsoft.com/office/drawing/2014/main" val="3774602658"/>
                  </a:ext>
                </a:extLst>
              </a:tr>
              <a:tr h="370840">
                <a:tc>
                  <a:txBody>
                    <a:bodyPr/>
                    <a:lstStyle/>
                    <a:p>
                      <a:r>
                        <a:rPr lang="en-US"/>
                        <a:t>New York</a:t>
                      </a:r>
                    </a:p>
                  </a:txBody>
                  <a:tcPr/>
                </a:tc>
                <a:tc>
                  <a:txBody>
                    <a:bodyPr/>
                    <a:lstStyle/>
                    <a:p>
                      <a:r>
                        <a:rPr lang="en-US"/>
                        <a:t>50.76%</a:t>
                      </a:r>
                    </a:p>
                  </a:txBody>
                  <a:tcPr/>
                </a:tc>
                <a:tc>
                  <a:txBody>
                    <a:bodyPr/>
                    <a:lstStyle/>
                    <a:p>
                      <a:r>
                        <a:rPr lang="en-US"/>
                        <a:t>51.88%</a:t>
                      </a:r>
                    </a:p>
                  </a:txBody>
                  <a:tcPr/>
                </a:tc>
                <a:tc>
                  <a:txBody>
                    <a:bodyPr/>
                    <a:lstStyle/>
                    <a:p>
                      <a:r>
                        <a:rPr lang="en-US"/>
                        <a:t>51.58%</a:t>
                      </a:r>
                    </a:p>
                  </a:txBody>
                  <a:tcPr/>
                </a:tc>
                <a:extLst>
                  <a:ext uri="{0D108BD9-81ED-4DB2-BD59-A6C34878D82A}">
                    <a16:rowId xmlns:a16="http://schemas.microsoft.com/office/drawing/2014/main" val="3097741443"/>
                  </a:ext>
                </a:extLst>
              </a:tr>
              <a:tr h="370840">
                <a:tc>
                  <a:txBody>
                    <a:bodyPr/>
                    <a:lstStyle/>
                    <a:p>
                      <a:r>
                        <a:rPr lang="en-US"/>
                        <a:t>Texas</a:t>
                      </a:r>
                    </a:p>
                  </a:txBody>
                  <a:tcPr/>
                </a:tc>
                <a:tc>
                  <a:txBody>
                    <a:bodyPr/>
                    <a:lstStyle/>
                    <a:p>
                      <a:r>
                        <a:rPr lang="en-US"/>
                        <a:t>50.82%</a:t>
                      </a:r>
                    </a:p>
                  </a:txBody>
                  <a:tcPr/>
                </a:tc>
                <a:tc>
                  <a:txBody>
                    <a:bodyPr/>
                    <a:lstStyle/>
                    <a:p>
                      <a:r>
                        <a:rPr lang="en-US"/>
                        <a:t>49.39%</a:t>
                      </a:r>
                    </a:p>
                  </a:txBody>
                  <a:tcPr/>
                </a:tc>
                <a:tc>
                  <a:txBody>
                    <a:bodyPr/>
                    <a:lstStyle/>
                    <a:p>
                      <a:r>
                        <a:rPr lang="en-US"/>
                        <a:t>52.93%</a:t>
                      </a:r>
                    </a:p>
                  </a:txBody>
                  <a:tcPr/>
                </a:tc>
                <a:extLst>
                  <a:ext uri="{0D108BD9-81ED-4DB2-BD59-A6C34878D82A}">
                    <a16:rowId xmlns:a16="http://schemas.microsoft.com/office/drawing/2014/main" val="3870842611"/>
                  </a:ext>
                </a:extLst>
              </a:tr>
              <a:tr h="370840">
                <a:tc>
                  <a:txBody>
                    <a:bodyPr/>
                    <a:lstStyle/>
                    <a:p>
                      <a:r>
                        <a:rPr lang="en-US"/>
                        <a:t>California</a:t>
                      </a:r>
                    </a:p>
                  </a:txBody>
                  <a:tcPr/>
                </a:tc>
                <a:tc>
                  <a:txBody>
                    <a:bodyPr/>
                    <a:lstStyle/>
                    <a:p>
                      <a:r>
                        <a:rPr lang="en-US"/>
                        <a:t>50.92%</a:t>
                      </a:r>
                    </a:p>
                  </a:txBody>
                  <a:tcPr/>
                </a:tc>
                <a:tc>
                  <a:txBody>
                    <a:bodyPr/>
                    <a:lstStyle/>
                    <a:p>
                      <a:r>
                        <a:rPr lang="en-US"/>
                        <a:t>56.08%</a:t>
                      </a:r>
                    </a:p>
                  </a:txBody>
                  <a:tcPr/>
                </a:tc>
                <a:tc>
                  <a:txBody>
                    <a:bodyPr/>
                    <a:lstStyle/>
                    <a:p>
                      <a:r>
                        <a:rPr lang="en-US"/>
                        <a:t>69.47%</a:t>
                      </a:r>
                    </a:p>
                  </a:txBody>
                  <a:tcPr/>
                </a:tc>
                <a:extLst>
                  <a:ext uri="{0D108BD9-81ED-4DB2-BD59-A6C34878D82A}">
                    <a16:rowId xmlns:a16="http://schemas.microsoft.com/office/drawing/2014/main" val="2087848488"/>
                  </a:ext>
                </a:extLst>
              </a:tr>
              <a:tr h="370840">
                <a:tc>
                  <a:txBody>
                    <a:bodyPr/>
                    <a:lstStyle/>
                    <a:p>
                      <a:r>
                        <a:rPr lang="en-US"/>
                        <a:t>Florida</a:t>
                      </a:r>
                    </a:p>
                  </a:txBody>
                  <a:tcPr/>
                </a:tc>
                <a:tc>
                  <a:txBody>
                    <a:bodyPr/>
                    <a:lstStyle/>
                    <a:p>
                      <a:r>
                        <a:rPr lang="en-US"/>
                        <a:t>66.92%</a:t>
                      </a:r>
                    </a:p>
                  </a:txBody>
                  <a:tcPr/>
                </a:tc>
                <a:tc>
                  <a:txBody>
                    <a:bodyPr/>
                    <a:lstStyle/>
                    <a:p>
                      <a:r>
                        <a:rPr lang="en-US"/>
                        <a:t>62.97%</a:t>
                      </a:r>
                    </a:p>
                  </a:txBody>
                  <a:tcPr/>
                </a:tc>
                <a:tc>
                  <a:txBody>
                    <a:bodyPr/>
                    <a:lstStyle/>
                    <a:p>
                      <a:r>
                        <a:rPr lang="en-US"/>
                        <a:t>58.91%</a:t>
                      </a:r>
                    </a:p>
                  </a:txBody>
                  <a:tcPr/>
                </a:tc>
                <a:extLst>
                  <a:ext uri="{0D108BD9-81ED-4DB2-BD59-A6C34878D82A}">
                    <a16:rowId xmlns:a16="http://schemas.microsoft.com/office/drawing/2014/main" val="182683456"/>
                  </a:ext>
                </a:extLst>
              </a:tr>
              <a:tr h="370840">
                <a:tc>
                  <a:txBody>
                    <a:bodyPr/>
                    <a:lstStyle/>
                    <a:p>
                      <a:r>
                        <a:rPr lang="en-US"/>
                        <a:t>Puerto Rico</a:t>
                      </a:r>
                    </a:p>
                  </a:txBody>
                  <a:tcPr/>
                </a:tc>
                <a:tc>
                  <a:txBody>
                    <a:bodyPr/>
                    <a:lstStyle/>
                    <a:p>
                      <a:r>
                        <a:rPr lang="en-US"/>
                        <a:t>71.18%</a:t>
                      </a:r>
                    </a:p>
                  </a:txBody>
                  <a:tcPr/>
                </a:tc>
                <a:tc>
                  <a:txBody>
                    <a:bodyPr/>
                    <a:lstStyle/>
                    <a:p>
                      <a:r>
                        <a:rPr lang="en-US"/>
                        <a:t>72.56%</a:t>
                      </a:r>
                    </a:p>
                  </a:txBody>
                  <a:tcPr/>
                </a:tc>
                <a:tc>
                  <a:txBody>
                    <a:bodyPr/>
                    <a:lstStyle/>
                    <a:p>
                      <a:r>
                        <a:rPr lang="en-US"/>
                        <a:t>74.03%</a:t>
                      </a:r>
                    </a:p>
                  </a:txBody>
                  <a:tcPr/>
                </a:tc>
                <a:extLst>
                  <a:ext uri="{0D108BD9-81ED-4DB2-BD59-A6C34878D82A}">
                    <a16:rowId xmlns:a16="http://schemas.microsoft.com/office/drawing/2014/main" val="3493522513"/>
                  </a:ext>
                </a:extLst>
              </a:tr>
              <a:tr h="370840">
                <a:tc>
                  <a:txBody>
                    <a:bodyPr/>
                    <a:lstStyle/>
                    <a:p>
                      <a:r>
                        <a:rPr lang="en-US"/>
                        <a:t>Alaska</a:t>
                      </a:r>
                    </a:p>
                  </a:txBody>
                  <a:tcPr/>
                </a:tc>
                <a:tc>
                  <a:txBody>
                    <a:bodyPr/>
                    <a:lstStyle/>
                    <a:p>
                      <a:r>
                        <a:rPr lang="en-US"/>
                        <a:t>50.86%</a:t>
                      </a:r>
                    </a:p>
                  </a:txBody>
                  <a:tcPr/>
                </a:tc>
                <a:tc>
                  <a:txBody>
                    <a:bodyPr/>
                    <a:lstStyle/>
                    <a:p>
                      <a:r>
                        <a:rPr lang="en-US"/>
                        <a:t>50.44%</a:t>
                      </a:r>
                    </a:p>
                  </a:txBody>
                  <a:tcPr/>
                </a:tc>
                <a:tc>
                  <a:txBody>
                    <a:bodyPr/>
                    <a:lstStyle/>
                    <a:p>
                      <a:r>
                        <a:rPr lang="en-US"/>
                        <a:t>48.29%</a:t>
                      </a:r>
                    </a:p>
                  </a:txBody>
                  <a:tcPr/>
                </a:tc>
                <a:extLst>
                  <a:ext uri="{0D108BD9-81ED-4DB2-BD59-A6C34878D82A}">
                    <a16:rowId xmlns:a16="http://schemas.microsoft.com/office/drawing/2014/main" val="2415173955"/>
                  </a:ext>
                </a:extLst>
              </a:tr>
              <a:tr h="370840">
                <a:tc>
                  <a:txBody>
                    <a:bodyPr/>
                    <a:lstStyle/>
                    <a:p>
                      <a:r>
                        <a:rPr lang="en-US"/>
                        <a:t>Illinois</a:t>
                      </a:r>
                    </a:p>
                  </a:txBody>
                  <a:tcPr/>
                </a:tc>
                <a:tc>
                  <a:txBody>
                    <a:bodyPr/>
                    <a:lstStyle/>
                    <a:p>
                      <a:r>
                        <a:rPr lang="en-US"/>
                        <a:t>49.99%</a:t>
                      </a:r>
                    </a:p>
                  </a:txBody>
                  <a:tcPr/>
                </a:tc>
                <a:tc>
                  <a:txBody>
                    <a:bodyPr/>
                    <a:lstStyle/>
                    <a:p>
                      <a:r>
                        <a:rPr lang="en-US"/>
                        <a:t>50.56%</a:t>
                      </a:r>
                    </a:p>
                  </a:txBody>
                  <a:tcPr/>
                </a:tc>
                <a:tc>
                  <a:txBody>
                    <a:bodyPr/>
                    <a:lstStyle/>
                    <a:p>
                      <a:r>
                        <a:rPr lang="en-US"/>
                        <a:t>52.21%</a:t>
                      </a:r>
                    </a:p>
                  </a:txBody>
                  <a:tcPr/>
                </a:tc>
                <a:extLst>
                  <a:ext uri="{0D108BD9-81ED-4DB2-BD59-A6C34878D82A}">
                    <a16:rowId xmlns:a16="http://schemas.microsoft.com/office/drawing/2014/main" val="1532609431"/>
                  </a:ext>
                </a:extLst>
              </a:tr>
              <a:tr h="370840">
                <a:tc>
                  <a:txBody>
                    <a:bodyPr/>
                    <a:lstStyle/>
                    <a:p>
                      <a:r>
                        <a:rPr lang="en-US"/>
                        <a:t>Colorado</a:t>
                      </a:r>
                    </a:p>
                  </a:txBody>
                  <a:tcPr/>
                </a:tc>
                <a:tc>
                  <a:txBody>
                    <a:bodyPr/>
                    <a:lstStyle/>
                    <a:p>
                      <a:r>
                        <a:rPr lang="en-US"/>
                        <a:t>59.44%</a:t>
                      </a:r>
                    </a:p>
                  </a:txBody>
                  <a:tcPr/>
                </a:tc>
                <a:tc>
                  <a:txBody>
                    <a:bodyPr/>
                    <a:lstStyle/>
                    <a:p>
                      <a:r>
                        <a:rPr lang="en-US"/>
                        <a:t>61.53%</a:t>
                      </a:r>
                    </a:p>
                  </a:txBody>
                  <a:tcPr/>
                </a:tc>
                <a:tc>
                  <a:txBody>
                    <a:bodyPr/>
                    <a:lstStyle/>
                    <a:p>
                      <a:r>
                        <a:rPr lang="en-US"/>
                        <a:t>46.94%</a:t>
                      </a:r>
                    </a:p>
                  </a:txBody>
                  <a:tcPr/>
                </a:tc>
                <a:extLst>
                  <a:ext uri="{0D108BD9-81ED-4DB2-BD59-A6C34878D82A}">
                    <a16:rowId xmlns:a16="http://schemas.microsoft.com/office/drawing/2014/main" val="2089034492"/>
                  </a:ext>
                </a:extLst>
              </a:tr>
              <a:tr h="370840">
                <a:tc>
                  <a:txBody>
                    <a:bodyPr/>
                    <a:lstStyle/>
                    <a:p>
                      <a:r>
                        <a:rPr lang="en-US"/>
                        <a:t>Hawaii</a:t>
                      </a:r>
                    </a:p>
                  </a:txBody>
                  <a:tcPr/>
                </a:tc>
                <a:tc>
                  <a:txBody>
                    <a:bodyPr/>
                    <a:lstStyle/>
                    <a:p>
                      <a:r>
                        <a:rPr lang="en-US"/>
                        <a:t>68.56%</a:t>
                      </a:r>
                    </a:p>
                  </a:txBody>
                  <a:tcPr/>
                </a:tc>
                <a:tc>
                  <a:txBody>
                    <a:bodyPr/>
                    <a:lstStyle/>
                    <a:p>
                      <a:r>
                        <a:rPr lang="en-US"/>
                        <a:t>70.80%</a:t>
                      </a:r>
                    </a:p>
                  </a:txBody>
                  <a:tcPr/>
                </a:tc>
                <a:tc>
                  <a:txBody>
                    <a:bodyPr/>
                    <a:lstStyle/>
                    <a:p>
                      <a:r>
                        <a:rPr lang="en-US"/>
                        <a:t>72.94%</a:t>
                      </a:r>
                    </a:p>
                  </a:txBody>
                  <a:tcPr/>
                </a:tc>
                <a:extLst>
                  <a:ext uri="{0D108BD9-81ED-4DB2-BD59-A6C34878D82A}">
                    <a16:rowId xmlns:a16="http://schemas.microsoft.com/office/drawing/2014/main" val="4137915927"/>
                  </a:ext>
                </a:extLst>
              </a:tr>
            </a:tbl>
          </a:graphicData>
        </a:graphic>
      </p:graphicFrame>
    </p:spTree>
    <p:extLst>
      <p:ext uri="{BB962C8B-B14F-4D97-AF65-F5344CB8AC3E}">
        <p14:creationId xmlns:p14="http://schemas.microsoft.com/office/powerpoint/2010/main" val="84272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28C1-B353-44CD-B57C-2614D13DC382}"/>
              </a:ext>
            </a:extLst>
          </p:cNvPr>
          <p:cNvSpPr>
            <a:spLocks noGrp="1"/>
          </p:cNvSpPr>
          <p:nvPr>
            <p:ph type="title"/>
          </p:nvPr>
        </p:nvSpPr>
        <p:spPr/>
        <p:txBody>
          <a:bodyPr/>
          <a:lstStyle/>
          <a:p>
            <a:r>
              <a:rPr lang="en-US"/>
              <a:t>Model Accuracy: Confusion matrix</a:t>
            </a:r>
          </a:p>
        </p:txBody>
      </p:sp>
      <p:pic>
        <p:nvPicPr>
          <p:cNvPr id="5" name="Picture 5" descr="Table&#10;&#10;Description automatically generated">
            <a:extLst>
              <a:ext uri="{FF2B5EF4-FFF2-40B4-BE49-F238E27FC236}">
                <a16:creationId xmlns:a16="http://schemas.microsoft.com/office/drawing/2014/main" id="{3FCB81B6-B414-45E2-B778-484D23C08009}"/>
              </a:ext>
            </a:extLst>
          </p:cNvPr>
          <p:cNvPicPr>
            <a:picLocks noGrp="1" noChangeAspect="1"/>
          </p:cNvPicPr>
          <p:nvPr>
            <p:ph sz="half" idx="1"/>
          </p:nvPr>
        </p:nvPicPr>
        <p:blipFill>
          <a:blip r:embed="rId2"/>
          <a:stretch>
            <a:fillRect/>
          </a:stretch>
        </p:blipFill>
        <p:spPr>
          <a:xfrm>
            <a:off x="6521363" y="2385434"/>
            <a:ext cx="5010150" cy="1771650"/>
          </a:xfrm>
        </p:spPr>
      </p:pic>
      <p:sp>
        <p:nvSpPr>
          <p:cNvPr id="6" name="TextBox 5">
            <a:extLst>
              <a:ext uri="{FF2B5EF4-FFF2-40B4-BE49-F238E27FC236}">
                <a16:creationId xmlns:a16="http://schemas.microsoft.com/office/drawing/2014/main" id="{36B18260-7DE0-43EC-90FA-593D1E2B942E}"/>
              </a:ext>
            </a:extLst>
          </p:cNvPr>
          <p:cNvSpPr txBox="1"/>
          <p:nvPr/>
        </p:nvSpPr>
        <p:spPr>
          <a:xfrm>
            <a:off x="6521363" y="2025470"/>
            <a:ext cx="3730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Texas Bridge Deck Confusion Matrix</a:t>
            </a:r>
          </a:p>
        </p:txBody>
      </p:sp>
      <p:pic>
        <p:nvPicPr>
          <p:cNvPr id="7" name="Picture 7">
            <a:extLst>
              <a:ext uri="{FF2B5EF4-FFF2-40B4-BE49-F238E27FC236}">
                <a16:creationId xmlns:a16="http://schemas.microsoft.com/office/drawing/2014/main" id="{AF465B16-58A4-4F45-8E68-95E907530537}"/>
              </a:ext>
            </a:extLst>
          </p:cNvPr>
          <p:cNvPicPr>
            <a:picLocks noChangeAspect="1"/>
          </p:cNvPicPr>
          <p:nvPr/>
        </p:nvPicPr>
        <p:blipFill>
          <a:blip r:embed="rId3"/>
          <a:stretch>
            <a:fillRect/>
          </a:stretch>
        </p:blipFill>
        <p:spPr>
          <a:xfrm>
            <a:off x="6629399" y="4865045"/>
            <a:ext cx="4857750" cy="1729054"/>
          </a:xfrm>
          <a:prstGeom prst="rect">
            <a:avLst/>
          </a:prstGeom>
        </p:spPr>
      </p:pic>
      <p:sp>
        <p:nvSpPr>
          <p:cNvPr id="8" name="TextBox 7">
            <a:extLst>
              <a:ext uri="{FF2B5EF4-FFF2-40B4-BE49-F238E27FC236}">
                <a16:creationId xmlns:a16="http://schemas.microsoft.com/office/drawing/2014/main" id="{09D182E8-EE35-48FB-83E1-0D0D233C96D1}"/>
              </a:ext>
            </a:extLst>
          </p:cNvPr>
          <p:cNvSpPr txBox="1"/>
          <p:nvPr/>
        </p:nvSpPr>
        <p:spPr>
          <a:xfrm>
            <a:off x="6577012" y="4446189"/>
            <a:ext cx="496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New York Superstructure Confusion Matrix</a:t>
            </a:r>
          </a:p>
        </p:txBody>
      </p:sp>
      <p:sp>
        <p:nvSpPr>
          <p:cNvPr id="9" name="TextBox 8">
            <a:extLst>
              <a:ext uri="{FF2B5EF4-FFF2-40B4-BE49-F238E27FC236}">
                <a16:creationId xmlns:a16="http://schemas.microsoft.com/office/drawing/2014/main" id="{7B600160-FAC7-46A1-971F-E83C34BE8F9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Content Placeholder 6">
            <a:extLst>
              <a:ext uri="{FF2B5EF4-FFF2-40B4-BE49-F238E27FC236}">
                <a16:creationId xmlns:a16="http://schemas.microsoft.com/office/drawing/2014/main" id="{62A8FDBD-A529-4330-B3B7-1C929A231009}"/>
              </a:ext>
            </a:extLst>
          </p:cNvPr>
          <p:cNvSpPr>
            <a:spLocks noGrp="1"/>
          </p:cNvSpPr>
          <p:nvPr>
            <p:ph sz="half" idx="2"/>
          </p:nvPr>
        </p:nvSpPr>
        <p:spPr>
          <a:xfrm>
            <a:off x="581025" y="2612673"/>
            <a:ext cx="5514975" cy="3088822"/>
          </a:xfrm>
        </p:spPr>
        <p:txBody>
          <a:bodyPr vert="horz" lIns="91440" tIns="45720" rIns="91440" bIns="45720" rtlCol="0" anchor="ctr">
            <a:noAutofit/>
          </a:bodyPr>
          <a:lstStyle/>
          <a:p>
            <a:pPr marL="305435" indent="-305435"/>
            <a:r>
              <a:rPr lang="en-US">
                <a:ea typeface="+mn-lt"/>
                <a:cs typeface="+mn-lt"/>
              </a:rPr>
              <a:t>The general predictions of the model were further assessed with a set of confusion matrices (Top left is 0 rating and Bottom right is 9 rating) </a:t>
            </a:r>
            <a:endParaRPr lang="en-US"/>
          </a:p>
          <a:p>
            <a:pPr marL="305435" indent="-305435"/>
            <a:r>
              <a:rPr lang="en-US"/>
              <a:t>With slight differences depending on the state, only portions of the 0-9 rating scale are really utilized by the majority of bridges</a:t>
            </a:r>
          </a:p>
          <a:p>
            <a:pPr marL="305435" indent="-305435"/>
            <a:r>
              <a:rPr lang="en-US"/>
              <a:t>Higher values on or near the diagonal terms of the confusion represent correct or near correct predictions.  As can be seen in New York, most of the wrong evaluations are within 2 condition ratings of the correct one.</a:t>
            </a:r>
          </a:p>
          <a:p>
            <a:pPr marL="305435" indent="-305435"/>
            <a:endParaRPr lang="en-US"/>
          </a:p>
        </p:txBody>
      </p:sp>
    </p:spTree>
    <p:extLst>
      <p:ext uri="{BB962C8B-B14F-4D97-AF65-F5344CB8AC3E}">
        <p14:creationId xmlns:p14="http://schemas.microsoft.com/office/powerpoint/2010/main" val="118782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28C1-B353-44CD-B57C-2614D13DC382}"/>
              </a:ext>
            </a:extLst>
          </p:cNvPr>
          <p:cNvSpPr>
            <a:spLocks noGrp="1"/>
          </p:cNvSpPr>
          <p:nvPr>
            <p:ph type="title"/>
          </p:nvPr>
        </p:nvSpPr>
        <p:spPr/>
        <p:txBody>
          <a:bodyPr/>
          <a:lstStyle/>
          <a:p>
            <a:r>
              <a:rPr lang="en-US"/>
              <a:t>Model Accuracy: Classification report</a:t>
            </a:r>
          </a:p>
        </p:txBody>
      </p:sp>
      <p:sp>
        <p:nvSpPr>
          <p:cNvPr id="8" name="TextBox 7">
            <a:extLst>
              <a:ext uri="{FF2B5EF4-FFF2-40B4-BE49-F238E27FC236}">
                <a16:creationId xmlns:a16="http://schemas.microsoft.com/office/drawing/2014/main" id="{09D182E8-EE35-48FB-83E1-0D0D233C96D1}"/>
              </a:ext>
            </a:extLst>
          </p:cNvPr>
          <p:cNvSpPr txBox="1"/>
          <p:nvPr/>
        </p:nvSpPr>
        <p:spPr>
          <a:xfrm>
            <a:off x="6750432" y="1863670"/>
            <a:ext cx="496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Puerto Rico Deck Classification Report</a:t>
            </a:r>
          </a:p>
        </p:txBody>
      </p:sp>
      <p:sp>
        <p:nvSpPr>
          <p:cNvPr id="9" name="TextBox 8">
            <a:extLst>
              <a:ext uri="{FF2B5EF4-FFF2-40B4-BE49-F238E27FC236}">
                <a16:creationId xmlns:a16="http://schemas.microsoft.com/office/drawing/2014/main" id="{7B600160-FAC7-46A1-971F-E83C34BE8F9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Content Placeholder 6">
            <a:extLst>
              <a:ext uri="{FF2B5EF4-FFF2-40B4-BE49-F238E27FC236}">
                <a16:creationId xmlns:a16="http://schemas.microsoft.com/office/drawing/2014/main" id="{62A8FDBD-A529-4330-B3B7-1C929A231009}"/>
              </a:ext>
            </a:extLst>
          </p:cNvPr>
          <p:cNvSpPr>
            <a:spLocks noGrp="1"/>
          </p:cNvSpPr>
          <p:nvPr>
            <p:ph sz="half" idx="2"/>
          </p:nvPr>
        </p:nvSpPr>
        <p:spPr>
          <a:xfrm>
            <a:off x="581025" y="2749874"/>
            <a:ext cx="5514975" cy="3088822"/>
          </a:xfrm>
        </p:spPr>
        <p:txBody>
          <a:bodyPr vert="horz" lIns="91440" tIns="45720" rIns="91440" bIns="45720" rtlCol="0" anchor="ctr">
            <a:noAutofit/>
          </a:bodyPr>
          <a:lstStyle/>
          <a:p>
            <a:pPr marL="305435" indent="-305435"/>
            <a:r>
              <a:rPr lang="en-US"/>
              <a:t>The classification report outlines the specific effectiveness of the model in obtaining specific condition ratings.</a:t>
            </a:r>
          </a:p>
          <a:p>
            <a:pPr marL="305435" indent="-305435"/>
            <a:r>
              <a:rPr lang="en-US"/>
              <a:t>Precision:#TP / (#TP + #FP)</a:t>
            </a:r>
          </a:p>
          <a:p>
            <a:pPr marL="305435" indent="-305435"/>
            <a:r>
              <a:rPr lang="en-US"/>
              <a:t>Recall: #TP / (#TP + #FN)</a:t>
            </a:r>
          </a:p>
          <a:p>
            <a:pPr marL="305435" indent="-305435"/>
            <a:endParaRPr lang="en-US"/>
          </a:p>
        </p:txBody>
      </p:sp>
      <p:pic>
        <p:nvPicPr>
          <p:cNvPr id="14" name="Picture 13">
            <a:extLst>
              <a:ext uri="{FF2B5EF4-FFF2-40B4-BE49-F238E27FC236}">
                <a16:creationId xmlns:a16="http://schemas.microsoft.com/office/drawing/2014/main" id="{C885D643-47DD-4D3A-AEAF-8CC3C23BC221}"/>
              </a:ext>
            </a:extLst>
          </p:cNvPr>
          <p:cNvPicPr>
            <a:picLocks noChangeAspect="1"/>
          </p:cNvPicPr>
          <p:nvPr/>
        </p:nvPicPr>
        <p:blipFill>
          <a:blip r:embed="rId2"/>
          <a:stretch>
            <a:fillRect/>
          </a:stretch>
        </p:blipFill>
        <p:spPr>
          <a:xfrm>
            <a:off x="6939640" y="2228003"/>
            <a:ext cx="3792731" cy="4450401"/>
          </a:xfrm>
          <a:prstGeom prst="rect">
            <a:avLst/>
          </a:prstGeom>
        </p:spPr>
      </p:pic>
    </p:spTree>
    <p:extLst>
      <p:ext uri="{BB962C8B-B14F-4D97-AF65-F5344CB8AC3E}">
        <p14:creationId xmlns:p14="http://schemas.microsoft.com/office/powerpoint/2010/main" val="131651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1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D05713-1CBA-4B4D-8849-BBB178EE4316}"/>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a:t>Correlation analysis</a:t>
            </a:r>
          </a:p>
        </p:txBody>
      </p:sp>
      <p:sp>
        <p:nvSpPr>
          <p:cNvPr id="40" name="Content Placeholder 3">
            <a:extLst>
              <a:ext uri="{FF2B5EF4-FFF2-40B4-BE49-F238E27FC236}">
                <a16:creationId xmlns:a16="http://schemas.microsoft.com/office/drawing/2014/main" id="{85CDEB44-A2D7-4145-8205-7F472AE1B3F5}"/>
              </a:ext>
            </a:extLst>
          </p:cNvPr>
          <p:cNvSpPr>
            <a:spLocks noGrp="1"/>
          </p:cNvSpPr>
          <p:nvPr>
            <p:ph sz="half" idx="2"/>
          </p:nvPr>
        </p:nvSpPr>
        <p:spPr>
          <a:xfrm>
            <a:off x="601255" y="1964168"/>
            <a:ext cx="3409782" cy="4036582"/>
          </a:xfrm>
        </p:spPr>
        <p:txBody>
          <a:bodyPr vert="horz" lIns="91440" tIns="45720" rIns="91440" bIns="45720" rtlCol="0" anchor="ctr">
            <a:normAutofit/>
          </a:bodyPr>
          <a:lstStyle/>
          <a:p>
            <a:r>
              <a:rPr lang="en-US">
                <a:solidFill>
                  <a:schemeClr val="bg1"/>
                </a:solidFill>
              </a:rPr>
              <a:t>In this instance there exists a negative correlation between the Deck, Substructure, Superstructure Condition and the Age of Bridge</a:t>
            </a:r>
          </a:p>
          <a:p>
            <a:r>
              <a:rPr lang="en-US">
                <a:solidFill>
                  <a:schemeClr val="bg1"/>
                </a:solidFill>
              </a:rPr>
              <a:t>Sometimes parameters seem negligible in several instances</a:t>
            </a:r>
          </a:p>
        </p:txBody>
      </p:sp>
      <p:pic>
        <p:nvPicPr>
          <p:cNvPr id="6" name="Content Placeholder 5" descr="Table&#10;&#10;Description automatically generated">
            <a:extLst>
              <a:ext uri="{FF2B5EF4-FFF2-40B4-BE49-F238E27FC236}">
                <a16:creationId xmlns:a16="http://schemas.microsoft.com/office/drawing/2014/main" id="{58DF9D79-1980-433D-B81E-AC0B064C037A}"/>
              </a:ext>
            </a:extLst>
          </p:cNvPr>
          <p:cNvPicPr>
            <a:picLocks noGrp="1" noChangeAspect="1"/>
          </p:cNvPicPr>
          <p:nvPr>
            <p:ph sz="half" idx="1"/>
          </p:nvPr>
        </p:nvPicPr>
        <p:blipFill>
          <a:blip r:embed="rId3"/>
          <a:stretch>
            <a:fillRect/>
          </a:stretch>
        </p:blipFill>
        <p:spPr>
          <a:xfrm>
            <a:off x="4791522" y="1711401"/>
            <a:ext cx="6489819" cy="3455827"/>
          </a:xfrm>
          <a:prstGeom prst="rect">
            <a:avLst/>
          </a:prstGeom>
        </p:spPr>
      </p:pic>
      <p:sp>
        <p:nvSpPr>
          <p:cNvPr id="7" name="TextBox 6">
            <a:extLst>
              <a:ext uri="{FF2B5EF4-FFF2-40B4-BE49-F238E27FC236}">
                <a16:creationId xmlns:a16="http://schemas.microsoft.com/office/drawing/2014/main" id="{22ADCF9B-6404-4447-B6E8-9A74D8ADFF44}"/>
              </a:ext>
            </a:extLst>
          </p:cNvPr>
          <p:cNvSpPr txBox="1"/>
          <p:nvPr/>
        </p:nvSpPr>
        <p:spPr>
          <a:xfrm>
            <a:off x="5164493" y="5172660"/>
            <a:ext cx="5938935" cy="369332"/>
          </a:xfrm>
          <a:prstGeom prst="rect">
            <a:avLst/>
          </a:prstGeom>
          <a:noFill/>
        </p:spPr>
        <p:txBody>
          <a:bodyPr wrap="square" rtlCol="0">
            <a:spAutoFit/>
          </a:bodyPr>
          <a:lstStyle/>
          <a:p>
            <a:r>
              <a:rPr lang="en-US"/>
              <a:t>Correlation Heatmap for State of Texas</a:t>
            </a:r>
          </a:p>
        </p:txBody>
      </p:sp>
    </p:spTree>
    <p:extLst>
      <p:ext uri="{BB962C8B-B14F-4D97-AF65-F5344CB8AC3E}">
        <p14:creationId xmlns:p14="http://schemas.microsoft.com/office/powerpoint/2010/main" val="222375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46A2-CB7A-4B42-B058-ADE6A44DCD92}"/>
              </a:ext>
            </a:extLst>
          </p:cNvPr>
          <p:cNvSpPr>
            <a:spLocks noGrp="1"/>
          </p:cNvSpPr>
          <p:nvPr>
            <p:ph type="title"/>
          </p:nvPr>
        </p:nvSpPr>
        <p:spPr/>
        <p:txBody>
          <a:bodyPr/>
          <a:lstStyle/>
          <a:p>
            <a:r>
              <a:rPr lang="en-US"/>
              <a:t>Model predictions</a:t>
            </a:r>
          </a:p>
        </p:txBody>
      </p:sp>
      <p:sp>
        <p:nvSpPr>
          <p:cNvPr id="3" name="Content Placeholder 2">
            <a:extLst>
              <a:ext uri="{FF2B5EF4-FFF2-40B4-BE49-F238E27FC236}">
                <a16:creationId xmlns:a16="http://schemas.microsoft.com/office/drawing/2014/main" id="{BB6AC27C-C83A-4D33-BC32-C401BA2A25C7}"/>
              </a:ext>
            </a:extLst>
          </p:cNvPr>
          <p:cNvSpPr>
            <a:spLocks noGrp="1"/>
          </p:cNvSpPr>
          <p:nvPr>
            <p:ph sz="half" idx="1"/>
          </p:nvPr>
        </p:nvSpPr>
        <p:spPr>
          <a:xfrm>
            <a:off x="470835" y="2227552"/>
            <a:ext cx="4305486" cy="3633047"/>
          </a:xfrm>
        </p:spPr>
        <p:txBody>
          <a:bodyPr/>
          <a:lstStyle/>
          <a:p>
            <a:pPr marL="305435" indent="-305435"/>
            <a:r>
              <a:rPr lang="en-US"/>
              <a:t>Classification models were tested to predict a state's average condition rating through variation in structure age, average daily traffic, temperature and precipitation</a:t>
            </a:r>
          </a:p>
          <a:p>
            <a:pPr marL="305435" indent="-305435"/>
            <a:r>
              <a:rPr lang="en-US"/>
              <a:t>Due to the model being a classification model with most of the bridges in a state trending around the same condition rating, straight lines were prevalent in the results</a:t>
            </a:r>
          </a:p>
        </p:txBody>
      </p:sp>
      <p:pic>
        <p:nvPicPr>
          <p:cNvPr id="5" name="Picture 5">
            <a:extLst>
              <a:ext uri="{FF2B5EF4-FFF2-40B4-BE49-F238E27FC236}">
                <a16:creationId xmlns:a16="http://schemas.microsoft.com/office/drawing/2014/main" id="{809FE50A-34DF-4707-8449-D86316DE816C}"/>
              </a:ext>
            </a:extLst>
          </p:cNvPr>
          <p:cNvPicPr>
            <a:picLocks noChangeAspect="1"/>
          </p:cNvPicPr>
          <p:nvPr/>
        </p:nvPicPr>
        <p:blipFill>
          <a:blip r:embed="rId2"/>
          <a:stretch>
            <a:fillRect/>
          </a:stretch>
        </p:blipFill>
        <p:spPr>
          <a:xfrm>
            <a:off x="4880975" y="2227552"/>
            <a:ext cx="7200378" cy="3968649"/>
          </a:xfrm>
          <a:prstGeom prst="rect">
            <a:avLst/>
          </a:prstGeom>
        </p:spPr>
      </p:pic>
      <p:sp>
        <p:nvSpPr>
          <p:cNvPr id="6" name="TextBox 5">
            <a:extLst>
              <a:ext uri="{FF2B5EF4-FFF2-40B4-BE49-F238E27FC236}">
                <a16:creationId xmlns:a16="http://schemas.microsoft.com/office/drawing/2014/main" id="{5F3C0BB9-B9ED-41BC-BFC7-5C87E074FC27}"/>
              </a:ext>
            </a:extLst>
          </p:cNvPr>
          <p:cNvSpPr txBox="1"/>
          <p:nvPr/>
        </p:nvSpPr>
        <p:spPr>
          <a:xfrm>
            <a:off x="5674290" y="1968674"/>
            <a:ext cx="31920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Hawaii</a:t>
            </a:r>
          </a:p>
        </p:txBody>
      </p:sp>
    </p:spTree>
    <p:extLst>
      <p:ext uri="{BB962C8B-B14F-4D97-AF65-F5344CB8AC3E}">
        <p14:creationId xmlns:p14="http://schemas.microsoft.com/office/powerpoint/2010/main" val="145851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0D65-C30F-41F6-8843-958387694ADE}"/>
              </a:ext>
            </a:extLst>
          </p:cNvPr>
          <p:cNvSpPr>
            <a:spLocks noGrp="1"/>
          </p:cNvSpPr>
          <p:nvPr>
            <p:ph type="title"/>
          </p:nvPr>
        </p:nvSpPr>
        <p:spPr/>
        <p:txBody>
          <a:bodyPr/>
          <a:lstStyle/>
          <a:p>
            <a:r>
              <a:rPr lang="en-US"/>
              <a:t>Model Predictions</a:t>
            </a:r>
          </a:p>
        </p:txBody>
      </p:sp>
      <p:sp>
        <p:nvSpPr>
          <p:cNvPr id="3" name="Content Placeholder 2">
            <a:extLst>
              <a:ext uri="{FF2B5EF4-FFF2-40B4-BE49-F238E27FC236}">
                <a16:creationId xmlns:a16="http://schemas.microsoft.com/office/drawing/2014/main" id="{F9B19DAA-8472-44FF-BA24-C585E796873D}"/>
              </a:ext>
            </a:extLst>
          </p:cNvPr>
          <p:cNvSpPr>
            <a:spLocks noGrp="1"/>
          </p:cNvSpPr>
          <p:nvPr>
            <p:ph sz="half" idx="1"/>
          </p:nvPr>
        </p:nvSpPr>
        <p:spPr>
          <a:xfrm>
            <a:off x="581193" y="2228003"/>
            <a:ext cx="3992336" cy="4269786"/>
          </a:xfrm>
        </p:spPr>
        <p:txBody>
          <a:bodyPr/>
          <a:lstStyle/>
          <a:p>
            <a:pPr marL="305435" indent="-305435"/>
            <a:r>
              <a:rPr lang="en-US"/>
              <a:t>In some cases, more favorable results were obtained</a:t>
            </a:r>
          </a:p>
          <a:p>
            <a:pPr marL="305435" indent="-305435"/>
            <a:r>
              <a:rPr lang="en-US"/>
              <a:t>In this case, it could be assumed that bridges in colder temperatures would maintain lower condition ratings than in higher temperatures</a:t>
            </a:r>
          </a:p>
          <a:p>
            <a:pPr marL="305435" indent="-305435"/>
            <a:endParaRPr lang="en-US"/>
          </a:p>
        </p:txBody>
      </p:sp>
      <p:pic>
        <p:nvPicPr>
          <p:cNvPr id="5" name="Picture 5" descr="Chart, line chart&#10;&#10;Description automatically generated">
            <a:extLst>
              <a:ext uri="{FF2B5EF4-FFF2-40B4-BE49-F238E27FC236}">
                <a16:creationId xmlns:a16="http://schemas.microsoft.com/office/drawing/2014/main" id="{B55D983D-0C5B-4266-89CA-807CE83CC492}"/>
              </a:ext>
            </a:extLst>
          </p:cNvPr>
          <p:cNvPicPr>
            <a:picLocks noChangeAspect="1"/>
          </p:cNvPicPr>
          <p:nvPr/>
        </p:nvPicPr>
        <p:blipFill>
          <a:blip r:embed="rId2"/>
          <a:stretch>
            <a:fillRect/>
          </a:stretch>
        </p:blipFill>
        <p:spPr>
          <a:xfrm>
            <a:off x="4567825" y="2425880"/>
            <a:ext cx="7503089" cy="4146100"/>
          </a:xfrm>
          <a:prstGeom prst="rect">
            <a:avLst/>
          </a:prstGeom>
        </p:spPr>
      </p:pic>
      <p:sp>
        <p:nvSpPr>
          <p:cNvPr id="4" name="TextBox 3">
            <a:extLst>
              <a:ext uri="{FF2B5EF4-FFF2-40B4-BE49-F238E27FC236}">
                <a16:creationId xmlns:a16="http://schemas.microsoft.com/office/drawing/2014/main" id="{3C2F65A7-16EE-4D34-A2CD-8BB01B33C4EB}"/>
              </a:ext>
            </a:extLst>
          </p:cNvPr>
          <p:cNvSpPr txBox="1"/>
          <p:nvPr/>
        </p:nvSpPr>
        <p:spPr>
          <a:xfrm>
            <a:off x="5058937" y="215962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Alaska</a:t>
            </a:r>
          </a:p>
        </p:txBody>
      </p:sp>
    </p:spTree>
    <p:extLst>
      <p:ext uri="{BB962C8B-B14F-4D97-AF65-F5344CB8AC3E}">
        <p14:creationId xmlns:p14="http://schemas.microsoft.com/office/powerpoint/2010/main" val="82504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E422B7-B470-419B-9072-AC4F3634F528}"/>
              </a:ext>
            </a:extLst>
          </p:cNvPr>
          <p:cNvSpPr>
            <a:spLocks noGrp="1"/>
          </p:cNvSpPr>
          <p:nvPr>
            <p:ph type="title"/>
          </p:nvPr>
        </p:nvSpPr>
        <p:spPr>
          <a:xfrm>
            <a:off x="601255" y="702156"/>
            <a:ext cx="3409783" cy="1013800"/>
          </a:xfrm>
        </p:spPr>
        <p:txBody>
          <a:bodyPr>
            <a:normAutofit/>
          </a:bodyPr>
          <a:lstStyle/>
          <a:p>
            <a:pPr>
              <a:lnSpc>
                <a:spcPct val="90000"/>
              </a:lnSpc>
            </a:pPr>
            <a:r>
              <a:rPr lang="en-US" sz="2200"/>
              <a:t>Problems associated and limitations</a:t>
            </a:r>
          </a:p>
        </p:txBody>
      </p:sp>
      <p:sp>
        <p:nvSpPr>
          <p:cNvPr id="3" name="Content Placeholder 2">
            <a:extLst>
              <a:ext uri="{FF2B5EF4-FFF2-40B4-BE49-F238E27FC236}">
                <a16:creationId xmlns:a16="http://schemas.microsoft.com/office/drawing/2014/main" id="{91C79646-8FDE-45A9-9EE9-3D7445F1D548}"/>
              </a:ext>
            </a:extLst>
          </p:cNvPr>
          <p:cNvSpPr>
            <a:spLocks noGrp="1"/>
          </p:cNvSpPr>
          <p:nvPr>
            <p:ph idx="1"/>
          </p:nvPr>
        </p:nvSpPr>
        <p:spPr>
          <a:xfrm>
            <a:off x="601255" y="1964168"/>
            <a:ext cx="3409782" cy="4036582"/>
          </a:xfrm>
        </p:spPr>
        <p:txBody>
          <a:bodyPr>
            <a:normAutofit/>
          </a:bodyPr>
          <a:lstStyle/>
          <a:p>
            <a:r>
              <a:rPr lang="en-US">
                <a:solidFill>
                  <a:schemeClr val="bg1"/>
                </a:solidFill>
              </a:rPr>
              <a:t>Inability to run multiple states</a:t>
            </a:r>
          </a:p>
          <a:p>
            <a:r>
              <a:rPr lang="en-US">
                <a:solidFill>
                  <a:schemeClr val="bg1"/>
                </a:solidFill>
              </a:rPr>
              <a:t>Large amounts of data</a:t>
            </a:r>
          </a:p>
          <a:p>
            <a:r>
              <a:rPr lang="en-US">
                <a:solidFill>
                  <a:schemeClr val="bg1"/>
                </a:solidFill>
              </a:rPr>
              <a:t>Memory Intensive Classifiers</a:t>
            </a:r>
          </a:p>
          <a:p>
            <a:r>
              <a:rPr lang="en-US">
                <a:solidFill>
                  <a:schemeClr val="bg1"/>
                </a:solidFill>
              </a:rPr>
              <a:t>Long Computational wait</a:t>
            </a:r>
          </a:p>
          <a:p>
            <a:r>
              <a:rPr lang="en-US">
                <a:solidFill>
                  <a:schemeClr val="bg1"/>
                </a:solidFill>
              </a:rPr>
              <a:t>Missing data</a:t>
            </a:r>
          </a:p>
          <a:p>
            <a:r>
              <a:rPr lang="en-US">
                <a:solidFill>
                  <a:schemeClr val="bg1"/>
                </a:solidFill>
              </a:rPr>
              <a:t>Overfitting</a:t>
            </a:r>
          </a:p>
          <a:p>
            <a:r>
              <a:rPr lang="en-US">
                <a:solidFill>
                  <a:schemeClr val="bg1"/>
                </a:solidFill>
              </a:rPr>
              <a:t>Time Frame between data gathering</a:t>
            </a:r>
          </a:p>
        </p:txBody>
      </p:sp>
      <p:pic>
        <p:nvPicPr>
          <p:cNvPr id="1026" name="Picture 2" descr="What is Overfitting? | IBM">
            <a:extLst>
              <a:ext uri="{FF2B5EF4-FFF2-40B4-BE49-F238E27FC236}">
                <a16:creationId xmlns:a16="http://schemas.microsoft.com/office/drawing/2014/main" id="{BCB0C3DF-2A63-45B2-A54C-39292FB8C6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2030967"/>
            <a:ext cx="6489819" cy="28166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266446F-4FBB-404D-B177-E1C9D12A2A9D}"/>
              </a:ext>
            </a:extLst>
          </p:cNvPr>
          <p:cNvSpPr txBox="1"/>
          <p:nvPr/>
        </p:nvSpPr>
        <p:spPr>
          <a:xfrm>
            <a:off x="5184027" y="4847662"/>
            <a:ext cx="6097314" cy="369332"/>
          </a:xfrm>
          <a:prstGeom prst="rect">
            <a:avLst/>
          </a:prstGeom>
          <a:noFill/>
        </p:spPr>
        <p:txBody>
          <a:bodyPr wrap="square">
            <a:spAutoFit/>
          </a:bodyPr>
          <a:lstStyle/>
          <a:p>
            <a:r>
              <a:rPr lang="en-US"/>
              <a:t>https://www.researchgate.net/post/Impact_for_overfitting</a:t>
            </a:r>
          </a:p>
        </p:txBody>
      </p:sp>
    </p:spTree>
    <p:extLst>
      <p:ext uri="{BB962C8B-B14F-4D97-AF65-F5344CB8AC3E}">
        <p14:creationId xmlns:p14="http://schemas.microsoft.com/office/powerpoint/2010/main" val="424648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B231-4D49-43AD-9209-DBE0CE7EBE5A}"/>
              </a:ext>
            </a:extLst>
          </p:cNvPr>
          <p:cNvSpPr>
            <a:spLocks noGrp="1"/>
          </p:cNvSpPr>
          <p:nvPr>
            <p:ph type="title"/>
          </p:nvPr>
        </p:nvSpPr>
        <p:spPr/>
        <p:txBody>
          <a:bodyPr/>
          <a:lstStyle/>
          <a:p>
            <a:r>
              <a:rPr lang="en-US"/>
              <a:t>Project Purpose</a:t>
            </a:r>
          </a:p>
        </p:txBody>
      </p:sp>
      <p:sp>
        <p:nvSpPr>
          <p:cNvPr id="3" name="Content Placeholder 2">
            <a:extLst>
              <a:ext uri="{FF2B5EF4-FFF2-40B4-BE49-F238E27FC236}">
                <a16:creationId xmlns:a16="http://schemas.microsoft.com/office/drawing/2014/main" id="{B14950F7-7E4C-45B1-88F5-BB292B7FC1EB}"/>
              </a:ext>
            </a:extLst>
          </p:cNvPr>
          <p:cNvSpPr>
            <a:spLocks noGrp="1"/>
          </p:cNvSpPr>
          <p:nvPr>
            <p:ph sz="half" idx="1"/>
          </p:nvPr>
        </p:nvSpPr>
        <p:spPr/>
        <p:txBody>
          <a:bodyPr/>
          <a:lstStyle/>
          <a:p>
            <a:pPr marL="305435" indent="-305435"/>
            <a:endParaRPr lang="en-US"/>
          </a:p>
          <a:p>
            <a:pPr marL="305435" indent="-305435"/>
            <a:r>
              <a:rPr lang="en-US"/>
              <a:t>Main Objective: Utilize bridge inspection data to develop a model that predicts the condition of bridge components through a variety of initial parameters</a:t>
            </a:r>
          </a:p>
          <a:p>
            <a:pPr marL="305435" indent="-305435"/>
            <a:r>
              <a:rPr lang="en-US"/>
              <a:t>Compare and apply the concepts of PCA, regression, and classification to visualize and explain the relationships of these parameters</a:t>
            </a:r>
          </a:p>
          <a:p>
            <a:pPr marL="305435" indent="-305435"/>
            <a:r>
              <a:rPr lang="en-US"/>
              <a:t>Determine if there any meaningful differences in multiple models developed during the project</a:t>
            </a:r>
          </a:p>
          <a:p>
            <a:pPr marL="0" indent="0">
              <a:buNone/>
            </a:pPr>
            <a:endParaRPr lang="en-US"/>
          </a:p>
        </p:txBody>
      </p:sp>
      <p:pic>
        <p:nvPicPr>
          <p:cNvPr id="5" name="Picture 5" descr="Diagram&#10;&#10;Description automatically generated">
            <a:extLst>
              <a:ext uri="{FF2B5EF4-FFF2-40B4-BE49-F238E27FC236}">
                <a16:creationId xmlns:a16="http://schemas.microsoft.com/office/drawing/2014/main" id="{B11CDCB8-3516-4650-85A8-C8AE87B3F443}"/>
              </a:ext>
            </a:extLst>
          </p:cNvPr>
          <p:cNvPicPr>
            <a:picLocks noChangeAspect="1"/>
          </p:cNvPicPr>
          <p:nvPr/>
        </p:nvPicPr>
        <p:blipFill>
          <a:blip r:embed="rId2"/>
          <a:stretch>
            <a:fillRect/>
          </a:stretch>
        </p:blipFill>
        <p:spPr>
          <a:xfrm>
            <a:off x="6833992" y="2561573"/>
            <a:ext cx="4131500" cy="2530468"/>
          </a:xfrm>
          <a:prstGeom prst="rect">
            <a:avLst/>
          </a:prstGeom>
        </p:spPr>
      </p:pic>
      <p:sp>
        <p:nvSpPr>
          <p:cNvPr id="6" name="TextBox 5">
            <a:extLst>
              <a:ext uri="{FF2B5EF4-FFF2-40B4-BE49-F238E27FC236}">
                <a16:creationId xmlns:a16="http://schemas.microsoft.com/office/drawing/2014/main" id="{92EF6FA7-5645-4342-BCF7-F59F3309AF14}"/>
              </a:ext>
            </a:extLst>
          </p:cNvPr>
          <p:cNvSpPr txBox="1"/>
          <p:nvPr/>
        </p:nvSpPr>
        <p:spPr>
          <a:xfrm>
            <a:off x="8198175" y="5061054"/>
            <a:ext cx="2419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Source: Michigan DOT</a:t>
            </a:r>
          </a:p>
        </p:txBody>
      </p:sp>
    </p:spTree>
    <p:extLst>
      <p:ext uri="{BB962C8B-B14F-4D97-AF65-F5344CB8AC3E}">
        <p14:creationId xmlns:p14="http://schemas.microsoft.com/office/powerpoint/2010/main" val="187732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35EF-98E8-42A8-A242-7E76AAB57121}"/>
              </a:ext>
            </a:extLst>
          </p:cNvPr>
          <p:cNvSpPr>
            <a:spLocks noGrp="1"/>
          </p:cNvSpPr>
          <p:nvPr>
            <p:ph type="title"/>
          </p:nvPr>
        </p:nvSpPr>
        <p:spPr/>
        <p:txBody>
          <a:bodyPr/>
          <a:lstStyle/>
          <a:p>
            <a:r>
              <a:rPr lang="en-US"/>
              <a:t>Ways to improve and future work</a:t>
            </a:r>
          </a:p>
        </p:txBody>
      </p:sp>
      <p:sp>
        <p:nvSpPr>
          <p:cNvPr id="4" name="Content Placeholder 2">
            <a:extLst>
              <a:ext uri="{FF2B5EF4-FFF2-40B4-BE49-F238E27FC236}">
                <a16:creationId xmlns:a16="http://schemas.microsoft.com/office/drawing/2014/main" id="{4649EB82-A119-4C94-8DA6-55518211330E}"/>
              </a:ext>
            </a:extLst>
          </p:cNvPr>
          <p:cNvSpPr txBox="1">
            <a:spLocks/>
          </p:cNvSpPr>
          <p:nvPr/>
        </p:nvSpPr>
        <p:spPr>
          <a:xfrm>
            <a:off x="733593" y="2332896"/>
            <a:ext cx="566983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Add more data</a:t>
            </a:r>
          </a:p>
          <a:p>
            <a:r>
              <a:rPr lang="en-US"/>
              <a:t>Add new features to decrease bias</a:t>
            </a:r>
          </a:p>
          <a:p>
            <a:r>
              <a:rPr lang="en-US"/>
              <a:t>Choose better and more important features in the model</a:t>
            </a:r>
          </a:p>
          <a:p>
            <a:r>
              <a:rPr lang="en-US"/>
              <a:t>Utilize more algorithms</a:t>
            </a:r>
          </a:p>
          <a:p>
            <a:r>
              <a:rPr lang="en-US"/>
              <a:t>Tune Algorithms with more parameters</a:t>
            </a:r>
          </a:p>
          <a:p>
            <a:r>
              <a:rPr lang="en-US"/>
              <a:t>Cross validate</a:t>
            </a:r>
          </a:p>
        </p:txBody>
      </p:sp>
    </p:spTree>
    <p:extLst>
      <p:ext uri="{BB962C8B-B14F-4D97-AF65-F5344CB8AC3E}">
        <p14:creationId xmlns:p14="http://schemas.microsoft.com/office/powerpoint/2010/main" val="1245682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C627-0BDA-4E89-A1D2-4A2EDFAEF1FB}"/>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6DEA616C-7AF0-4694-AE45-D18B9B76EC51}"/>
              </a:ext>
            </a:extLst>
          </p:cNvPr>
          <p:cNvSpPr>
            <a:spLocks noGrp="1"/>
          </p:cNvSpPr>
          <p:nvPr>
            <p:ph idx="1"/>
          </p:nvPr>
        </p:nvSpPr>
        <p:spPr/>
        <p:txBody>
          <a:bodyPr>
            <a:normAutofit/>
          </a:bodyPr>
          <a:lstStyle/>
          <a:p>
            <a:pPr marL="0" indent="0">
              <a:buNone/>
            </a:pPr>
            <a:r>
              <a:rPr lang="en-US" sz="5400"/>
              <a:t>Questions?</a:t>
            </a:r>
          </a:p>
        </p:txBody>
      </p:sp>
    </p:spTree>
    <p:extLst>
      <p:ext uri="{BB962C8B-B14F-4D97-AF65-F5344CB8AC3E}">
        <p14:creationId xmlns:p14="http://schemas.microsoft.com/office/powerpoint/2010/main" val="277593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3E68-A1D4-4DC8-89CC-43B1E8FBA044}"/>
              </a:ext>
            </a:extLst>
          </p:cNvPr>
          <p:cNvSpPr>
            <a:spLocks noGrp="1"/>
          </p:cNvSpPr>
          <p:nvPr>
            <p:ph type="title"/>
          </p:nvPr>
        </p:nvSpPr>
        <p:spPr/>
        <p:txBody>
          <a:bodyPr/>
          <a:lstStyle/>
          <a:p>
            <a:r>
              <a:rPr lang="en-US"/>
              <a:t>Differences from previous developments</a:t>
            </a:r>
          </a:p>
        </p:txBody>
      </p:sp>
      <p:sp>
        <p:nvSpPr>
          <p:cNvPr id="3" name="Content Placeholder 2">
            <a:extLst>
              <a:ext uri="{FF2B5EF4-FFF2-40B4-BE49-F238E27FC236}">
                <a16:creationId xmlns:a16="http://schemas.microsoft.com/office/drawing/2014/main" id="{132CE778-D2BA-41C1-9D9A-423CAB32DB6B}"/>
              </a:ext>
            </a:extLst>
          </p:cNvPr>
          <p:cNvSpPr>
            <a:spLocks noGrp="1"/>
          </p:cNvSpPr>
          <p:nvPr>
            <p:ph sz="half" idx="1"/>
          </p:nvPr>
        </p:nvSpPr>
        <p:spPr>
          <a:xfrm>
            <a:off x="581193" y="2537421"/>
            <a:ext cx="5422390" cy="3633047"/>
          </a:xfrm>
        </p:spPr>
        <p:txBody>
          <a:bodyPr/>
          <a:lstStyle/>
          <a:p>
            <a:pPr marL="305435" indent="-305435"/>
            <a:r>
              <a:rPr lang="en-US"/>
              <a:t>Methods such as Markov chains and neural networks have been used to estimate the lifespan of existing bridges under predetermined conditions</a:t>
            </a:r>
          </a:p>
          <a:p>
            <a:pPr marL="305435" indent="-305435"/>
            <a:r>
              <a:rPr lang="en-US"/>
              <a:t>Unlike other deterministic models, this focused on exploring the whole collection of bridges within individual US states.</a:t>
            </a:r>
          </a:p>
          <a:p>
            <a:pPr marL="305435" indent="-305435"/>
            <a:r>
              <a:rPr lang="en-US"/>
              <a:t>Discussion and comparisons between models would be made at the macroscopic level, which could affect decision making for bridge design, construction at the macroscopic level</a:t>
            </a:r>
          </a:p>
          <a:p>
            <a:pPr marL="305435" indent="-305435"/>
            <a:endParaRPr lang="en-US"/>
          </a:p>
          <a:p>
            <a:pPr marL="305435" indent="-305435"/>
            <a:endParaRPr lang="en-US"/>
          </a:p>
        </p:txBody>
      </p:sp>
    </p:spTree>
    <p:extLst>
      <p:ext uri="{BB962C8B-B14F-4D97-AF65-F5344CB8AC3E}">
        <p14:creationId xmlns:p14="http://schemas.microsoft.com/office/powerpoint/2010/main" val="16117769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D8AD-A105-4EBF-A130-581B1ED36F9D}"/>
              </a:ext>
            </a:extLst>
          </p:cNvPr>
          <p:cNvSpPr>
            <a:spLocks noGrp="1"/>
          </p:cNvSpPr>
          <p:nvPr>
            <p:ph type="title"/>
          </p:nvPr>
        </p:nvSpPr>
        <p:spPr/>
        <p:txBody>
          <a:bodyPr/>
          <a:lstStyle/>
          <a:p>
            <a:r>
              <a:rPr lang="en-US"/>
              <a:t>Prior work	</a:t>
            </a:r>
          </a:p>
        </p:txBody>
      </p:sp>
      <p:sp>
        <p:nvSpPr>
          <p:cNvPr id="3" name="Content Placeholder 2">
            <a:extLst>
              <a:ext uri="{FF2B5EF4-FFF2-40B4-BE49-F238E27FC236}">
                <a16:creationId xmlns:a16="http://schemas.microsoft.com/office/drawing/2014/main" id="{25A026F0-021D-4F45-9BD6-C808D5A1FA96}"/>
              </a:ext>
            </a:extLst>
          </p:cNvPr>
          <p:cNvSpPr>
            <a:spLocks noGrp="1"/>
          </p:cNvSpPr>
          <p:nvPr>
            <p:ph idx="1"/>
          </p:nvPr>
        </p:nvSpPr>
        <p:spPr/>
        <p:txBody>
          <a:bodyPr>
            <a:normAutofit lnSpcReduction="10000"/>
          </a:bodyPr>
          <a:lstStyle/>
          <a:p>
            <a:pPr marL="0" indent="0">
              <a:buNone/>
            </a:pPr>
            <a:r>
              <a:rPr lang="en-US" sz="2400"/>
              <a:t>Condition based bridge management with SHM integration:  A novel approach to remaining life estimation of bridges</a:t>
            </a:r>
          </a:p>
          <a:p>
            <a:pPr marL="0" indent="0">
              <a:buNone/>
            </a:pPr>
            <a:r>
              <a:rPr lang="en-US"/>
              <a:t>Report by: Sameera Tharanga </a:t>
            </a:r>
            <a:r>
              <a:rPr lang="en-US" err="1"/>
              <a:t>Jayathilaka</a:t>
            </a:r>
            <a:r>
              <a:rPr lang="en-US"/>
              <a:t> (Iowa State University)</a:t>
            </a:r>
          </a:p>
          <a:p>
            <a:pPr marL="0" indent="0">
              <a:buNone/>
            </a:pPr>
            <a:endParaRPr lang="en-US"/>
          </a:p>
          <a:p>
            <a:pPr marL="0" indent="0">
              <a:buNone/>
            </a:pPr>
            <a:r>
              <a:rPr lang="en-US"/>
              <a:t>A piece from the abstract:</a:t>
            </a:r>
          </a:p>
          <a:p>
            <a:pPr marL="0" indent="0">
              <a:buNone/>
            </a:pPr>
            <a:r>
              <a:rPr lang="en-US"/>
              <a:t>Bridge Deterioration and aging are important problems in the United States. According to the infrastructure report card from the American Society of Civil Engineers, as of 2016, almost one in 11 (9.1%) of bridges are structurally deficient and approximately 4 out of 10 (40%) bridges are older than 50 years. There are many bridge management systems in the world.  All these lack of an integrated Structural Health Monitoring System and are subject to criticism for being subjective. Condition-Based Maintenance coupled with the Structural Health Monitoring data can be used to actively manage bridges while minimizing subjective effects.</a:t>
            </a:r>
          </a:p>
        </p:txBody>
      </p:sp>
    </p:spTree>
    <p:extLst>
      <p:ext uri="{BB962C8B-B14F-4D97-AF65-F5344CB8AC3E}">
        <p14:creationId xmlns:p14="http://schemas.microsoft.com/office/powerpoint/2010/main" val="65583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E422B7-B470-419B-9072-AC4F3634F528}"/>
              </a:ext>
            </a:extLst>
          </p:cNvPr>
          <p:cNvSpPr>
            <a:spLocks noGrp="1"/>
          </p:cNvSpPr>
          <p:nvPr>
            <p:ph type="title"/>
          </p:nvPr>
        </p:nvSpPr>
        <p:spPr>
          <a:xfrm>
            <a:off x="601255" y="702156"/>
            <a:ext cx="3409783" cy="1013800"/>
          </a:xfrm>
        </p:spPr>
        <p:txBody>
          <a:bodyPr vert="horz" lIns="91440" tIns="45720" rIns="91440" bIns="45720" rtlCol="0">
            <a:normAutofit/>
          </a:bodyPr>
          <a:lstStyle/>
          <a:p>
            <a:r>
              <a:rPr lang="en-US"/>
              <a:t>Scope of work</a:t>
            </a:r>
          </a:p>
        </p:txBody>
      </p:sp>
      <p:sp>
        <p:nvSpPr>
          <p:cNvPr id="23" name="Content Placeholder 22">
            <a:extLst>
              <a:ext uri="{FF2B5EF4-FFF2-40B4-BE49-F238E27FC236}">
                <a16:creationId xmlns:a16="http://schemas.microsoft.com/office/drawing/2014/main" id="{4CEC73D0-7463-4A7A-A6F8-7DE469BBA618}"/>
              </a:ext>
            </a:extLst>
          </p:cNvPr>
          <p:cNvSpPr>
            <a:spLocks noGrp="1"/>
          </p:cNvSpPr>
          <p:nvPr>
            <p:ph idx="1"/>
          </p:nvPr>
        </p:nvSpPr>
        <p:spPr>
          <a:xfrm>
            <a:off x="601255" y="1964168"/>
            <a:ext cx="3409782" cy="4036582"/>
          </a:xfrm>
        </p:spPr>
        <p:txBody>
          <a:bodyPr>
            <a:normAutofit/>
          </a:bodyPr>
          <a:lstStyle/>
          <a:p>
            <a:pPr marL="305435" indent="-305435"/>
            <a:r>
              <a:rPr lang="en-US">
                <a:solidFill>
                  <a:schemeClr val="bg1"/>
                </a:solidFill>
              </a:rPr>
              <a:t>States included in study were Alaska, California, Colorado, Florida, Hawaii, Illinois, New York, Puerto Rico, and Texas</a:t>
            </a:r>
          </a:p>
          <a:p>
            <a:pPr marL="305435" indent="-305435"/>
            <a:r>
              <a:rPr lang="en-US">
                <a:solidFill>
                  <a:schemeClr val="bg1"/>
                </a:solidFill>
              </a:rPr>
              <a:t>Number of bridges in a state ranged from 1136 (HI) to 52223 (TX)</a:t>
            </a:r>
          </a:p>
        </p:txBody>
      </p:sp>
      <p:pic>
        <p:nvPicPr>
          <p:cNvPr id="4" name="Content Placeholder 3">
            <a:extLst>
              <a:ext uri="{FF2B5EF4-FFF2-40B4-BE49-F238E27FC236}">
                <a16:creationId xmlns:a16="http://schemas.microsoft.com/office/drawing/2014/main" id="{1BAD69AA-D8D8-4A89-9DE6-BB4BC42024C5}"/>
              </a:ext>
            </a:extLst>
          </p:cNvPr>
          <p:cNvPicPr>
            <a:picLocks noChangeAspect="1"/>
          </p:cNvPicPr>
          <p:nvPr/>
        </p:nvPicPr>
        <p:blipFill>
          <a:blip r:embed="rId2"/>
          <a:stretch>
            <a:fillRect/>
          </a:stretch>
        </p:blipFill>
        <p:spPr>
          <a:xfrm>
            <a:off x="4791522" y="1427469"/>
            <a:ext cx="6489819" cy="4023691"/>
          </a:xfrm>
          <a:prstGeom prst="rect">
            <a:avLst/>
          </a:prstGeom>
        </p:spPr>
      </p:pic>
    </p:spTree>
    <p:extLst>
      <p:ext uri="{BB962C8B-B14F-4D97-AF65-F5344CB8AC3E}">
        <p14:creationId xmlns:p14="http://schemas.microsoft.com/office/powerpoint/2010/main" val="8448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2B85-8D52-40C7-8BB3-BBDA91C85D81}"/>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8F18C679-8AF8-49D0-B4FD-1A8517994065}"/>
              </a:ext>
            </a:extLst>
          </p:cNvPr>
          <p:cNvSpPr>
            <a:spLocks noGrp="1"/>
          </p:cNvSpPr>
          <p:nvPr>
            <p:ph sz="half" idx="1"/>
          </p:nvPr>
        </p:nvSpPr>
        <p:spPr>
          <a:xfrm>
            <a:off x="581193" y="1862661"/>
            <a:ext cx="7416116" cy="1722828"/>
          </a:xfrm>
        </p:spPr>
        <p:txBody>
          <a:bodyPr/>
          <a:lstStyle/>
          <a:p>
            <a:pPr marL="305435" indent="-305435"/>
            <a:r>
              <a:rPr lang="en-US"/>
              <a:t>The 9 states used for this study were chosen to represent the range in weather patterns, traffic types/size, and building materials used in highway bridges.</a:t>
            </a:r>
          </a:p>
          <a:p>
            <a:pPr marL="0" indent="0">
              <a:buNone/>
            </a:pPr>
            <a:endParaRPr lang="en-US"/>
          </a:p>
        </p:txBody>
      </p:sp>
      <p:pic>
        <p:nvPicPr>
          <p:cNvPr id="7" name="Picture 7" descr="Chart&#10;&#10;Description automatically generated">
            <a:extLst>
              <a:ext uri="{FF2B5EF4-FFF2-40B4-BE49-F238E27FC236}">
                <a16:creationId xmlns:a16="http://schemas.microsoft.com/office/drawing/2014/main" id="{9447EB1C-283C-41A4-A232-CB9EF7535633}"/>
              </a:ext>
            </a:extLst>
          </p:cNvPr>
          <p:cNvPicPr>
            <a:picLocks noChangeAspect="1"/>
          </p:cNvPicPr>
          <p:nvPr/>
        </p:nvPicPr>
        <p:blipFill>
          <a:blip r:embed="rId2"/>
          <a:stretch>
            <a:fillRect/>
          </a:stretch>
        </p:blipFill>
        <p:spPr>
          <a:xfrm>
            <a:off x="643005" y="3088799"/>
            <a:ext cx="5248403" cy="3394372"/>
          </a:xfrm>
          <a:prstGeom prst="rect">
            <a:avLst/>
          </a:prstGeom>
        </p:spPr>
      </p:pic>
      <p:pic>
        <p:nvPicPr>
          <p:cNvPr id="8" name="Picture 8" descr="Chart&#10;&#10;Description automatically generated">
            <a:extLst>
              <a:ext uri="{FF2B5EF4-FFF2-40B4-BE49-F238E27FC236}">
                <a16:creationId xmlns:a16="http://schemas.microsoft.com/office/drawing/2014/main" id="{66ED7D19-5C3F-4D2A-8207-755C5320AD92}"/>
              </a:ext>
            </a:extLst>
          </p:cNvPr>
          <p:cNvPicPr>
            <a:picLocks noChangeAspect="1"/>
          </p:cNvPicPr>
          <p:nvPr/>
        </p:nvPicPr>
        <p:blipFill>
          <a:blip r:embed="rId3"/>
          <a:stretch>
            <a:fillRect/>
          </a:stretch>
        </p:blipFill>
        <p:spPr>
          <a:xfrm>
            <a:off x="6425852" y="3089253"/>
            <a:ext cx="5561555" cy="3643988"/>
          </a:xfrm>
          <a:prstGeom prst="rect">
            <a:avLst/>
          </a:prstGeom>
        </p:spPr>
      </p:pic>
    </p:spTree>
    <p:extLst>
      <p:ext uri="{BB962C8B-B14F-4D97-AF65-F5344CB8AC3E}">
        <p14:creationId xmlns:p14="http://schemas.microsoft.com/office/powerpoint/2010/main" val="303985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6479-1E56-4777-8F95-EB8E7364DB43}"/>
              </a:ext>
            </a:extLst>
          </p:cNvPr>
          <p:cNvSpPr>
            <a:spLocks noGrp="1"/>
          </p:cNvSpPr>
          <p:nvPr>
            <p:ph type="title"/>
          </p:nvPr>
        </p:nvSpPr>
        <p:spPr/>
        <p:txBody>
          <a:bodyPr/>
          <a:lstStyle/>
          <a:p>
            <a:r>
              <a:rPr lang="en-US"/>
              <a:t>Data</a:t>
            </a:r>
          </a:p>
        </p:txBody>
      </p:sp>
      <p:pic>
        <p:nvPicPr>
          <p:cNvPr id="5" name="Picture 5" descr="Chart, pie chart&#10;&#10;Description automatically generated">
            <a:extLst>
              <a:ext uri="{FF2B5EF4-FFF2-40B4-BE49-F238E27FC236}">
                <a16:creationId xmlns:a16="http://schemas.microsoft.com/office/drawing/2014/main" id="{9377A798-716E-42C4-BF3F-693292522E03}"/>
              </a:ext>
            </a:extLst>
          </p:cNvPr>
          <p:cNvPicPr>
            <a:picLocks noChangeAspect="1"/>
          </p:cNvPicPr>
          <p:nvPr/>
        </p:nvPicPr>
        <p:blipFill>
          <a:blip r:embed="rId2"/>
          <a:stretch>
            <a:fillRect/>
          </a:stretch>
        </p:blipFill>
        <p:spPr>
          <a:xfrm>
            <a:off x="5711396" y="2619089"/>
            <a:ext cx="6007853" cy="3509253"/>
          </a:xfrm>
          <a:prstGeom prst="rect">
            <a:avLst/>
          </a:prstGeom>
        </p:spPr>
      </p:pic>
      <p:pic>
        <p:nvPicPr>
          <p:cNvPr id="6" name="Picture 6" descr="Chart, pie chart&#10;&#10;Description automatically generated">
            <a:extLst>
              <a:ext uri="{FF2B5EF4-FFF2-40B4-BE49-F238E27FC236}">
                <a16:creationId xmlns:a16="http://schemas.microsoft.com/office/drawing/2014/main" id="{1102E8F6-729A-4416-A19F-C18B35E3A84A}"/>
              </a:ext>
            </a:extLst>
          </p:cNvPr>
          <p:cNvPicPr>
            <a:picLocks noChangeAspect="1"/>
          </p:cNvPicPr>
          <p:nvPr/>
        </p:nvPicPr>
        <p:blipFill>
          <a:blip r:embed="rId3"/>
          <a:stretch>
            <a:fillRect/>
          </a:stretch>
        </p:blipFill>
        <p:spPr>
          <a:xfrm>
            <a:off x="529228" y="2546051"/>
            <a:ext cx="5270809" cy="3462932"/>
          </a:xfrm>
          <a:prstGeom prst="rect">
            <a:avLst/>
          </a:prstGeom>
        </p:spPr>
      </p:pic>
    </p:spTree>
    <p:extLst>
      <p:ext uri="{BB962C8B-B14F-4D97-AF65-F5344CB8AC3E}">
        <p14:creationId xmlns:p14="http://schemas.microsoft.com/office/powerpoint/2010/main" val="296293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22B7-B470-419B-9072-AC4F3634F528}"/>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91C79646-8FDE-45A9-9EE9-3D7445F1D548}"/>
              </a:ext>
            </a:extLst>
          </p:cNvPr>
          <p:cNvSpPr>
            <a:spLocks noGrp="1"/>
          </p:cNvSpPr>
          <p:nvPr>
            <p:ph idx="1"/>
          </p:nvPr>
        </p:nvSpPr>
        <p:spPr>
          <a:xfrm>
            <a:off x="581192" y="2180496"/>
            <a:ext cx="11182015" cy="3678303"/>
          </a:xfrm>
        </p:spPr>
        <p:txBody>
          <a:bodyPr/>
          <a:lstStyle/>
          <a:p>
            <a:pPr marL="305435" indent="-305435"/>
            <a:r>
              <a:rPr lang="en-US"/>
              <a:t>Most data for this study was obtained from the FHWA National Bridge Inventory, which has been keeping electronic record of US bridge inspectors since 1992.</a:t>
            </a:r>
          </a:p>
          <a:p>
            <a:pPr marL="305435" indent="-305435"/>
            <a:r>
              <a:rPr lang="en-US"/>
              <a:t>All public transportation bridges are within this dataset, with inspections usually occurring every 1 or 2 years</a:t>
            </a:r>
          </a:p>
          <a:p>
            <a:pPr marL="305435" indent="-305435"/>
            <a:r>
              <a:rPr lang="en-US"/>
              <a:t>Most of the data utilized involved the physical of a bridge which could pose an effect on the deterioration of a bridge. These would include bridge age, average daily traffic, span length, etc.</a:t>
            </a:r>
          </a:p>
          <a:p>
            <a:pPr marL="305435" indent="-305435"/>
            <a:r>
              <a:rPr lang="en-US"/>
              <a:t>The response variables used to simulate deterioration were the condition ratings of a bridge's deck, superstructure and substructure, ranging from 0 (worst condition) to 9 (best condition)</a:t>
            </a:r>
          </a:p>
          <a:p>
            <a:pPr marL="305435" indent="-305435"/>
            <a:r>
              <a:rPr lang="en-US"/>
              <a:t>Additional weather parameters, notably average temperature and yearly precipitation, were obtained from the National Ocean and Atmospheric Administration (NOAA) website through a developed API in Python.</a:t>
            </a:r>
          </a:p>
          <a:p>
            <a:pPr marL="305435" indent="-305435"/>
            <a:endParaRPr lang="en-US"/>
          </a:p>
          <a:p>
            <a:pPr marL="305435" indent="-305435"/>
            <a:endParaRPr lang="en-US"/>
          </a:p>
        </p:txBody>
      </p:sp>
    </p:spTree>
    <p:extLst>
      <p:ext uri="{BB962C8B-B14F-4D97-AF65-F5344CB8AC3E}">
        <p14:creationId xmlns:p14="http://schemas.microsoft.com/office/powerpoint/2010/main" val="330327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E422B7-B470-419B-9072-AC4F3634F528}"/>
              </a:ext>
            </a:extLst>
          </p:cNvPr>
          <p:cNvSpPr>
            <a:spLocks noGrp="1"/>
          </p:cNvSpPr>
          <p:nvPr>
            <p:ph type="title"/>
          </p:nvPr>
        </p:nvSpPr>
        <p:spPr>
          <a:xfrm>
            <a:off x="601255" y="702156"/>
            <a:ext cx="3409783" cy="1013800"/>
          </a:xfrm>
        </p:spPr>
        <p:txBody>
          <a:bodyPr>
            <a:normAutofit/>
          </a:bodyPr>
          <a:lstStyle/>
          <a:p>
            <a:r>
              <a:rPr lang="en-US"/>
              <a:t>Methods of analysis</a:t>
            </a:r>
          </a:p>
        </p:txBody>
      </p:sp>
      <p:sp>
        <p:nvSpPr>
          <p:cNvPr id="3" name="Content Placeholder 2">
            <a:extLst>
              <a:ext uri="{FF2B5EF4-FFF2-40B4-BE49-F238E27FC236}">
                <a16:creationId xmlns:a16="http://schemas.microsoft.com/office/drawing/2014/main" id="{91C79646-8FDE-45A9-9EE9-3D7445F1D548}"/>
              </a:ext>
            </a:extLst>
          </p:cNvPr>
          <p:cNvSpPr>
            <a:spLocks noGrp="1"/>
          </p:cNvSpPr>
          <p:nvPr>
            <p:ph idx="1"/>
          </p:nvPr>
        </p:nvSpPr>
        <p:spPr>
          <a:xfrm>
            <a:off x="601255" y="1964168"/>
            <a:ext cx="3409782" cy="4036582"/>
          </a:xfrm>
        </p:spPr>
        <p:txBody>
          <a:bodyPr>
            <a:normAutofit/>
          </a:bodyPr>
          <a:lstStyle/>
          <a:p>
            <a:r>
              <a:rPr lang="en-US">
                <a:solidFill>
                  <a:schemeClr val="bg1"/>
                </a:solidFill>
              </a:rPr>
              <a:t>Data Summary and Visualization</a:t>
            </a:r>
          </a:p>
          <a:p>
            <a:r>
              <a:rPr lang="en-US">
                <a:solidFill>
                  <a:schemeClr val="bg1"/>
                </a:solidFill>
              </a:rPr>
              <a:t>Regression and Classification</a:t>
            </a:r>
          </a:p>
          <a:p>
            <a:r>
              <a:rPr lang="en-US">
                <a:solidFill>
                  <a:schemeClr val="bg1"/>
                </a:solidFill>
              </a:rPr>
              <a:t>Principal Component Analysis</a:t>
            </a:r>
          </a:p>
          <a:p>
            <a:r>
              <a:rPr lang="en-US">
                <a:solidFill>
                  <a:schemeClr val="bg1"/>
                </a:solidFill>
              </a:rPr>
              <a:t>Feature Engineering</a:t>
            </a:r>
          </a:p>
          <a:p>
            <a:r>
              <a:rPr lang="en-US">
                <a:solidFill>
                  <a:schemeClr val="bg1"/>
                </a:solidFill>
              </a:rPr>
              <a:t>Data Cleaning</a:t>
            </a:r>
          </a:p>
          <a:p>
            <a:endParaRPr lang="en-US">
              <a:solidFill>
                <a:schemeClr val="bg1"/>
              </a:solidFill>
            </a:endParaRPr>
          </a:p>
        </p:txBody>
      </p:sp>
      <p:sp>
        <p:nvSpPr>
          <p:cNvPr id="7" name="Content Placeholder 6">
            <a:extLst>
              <a:ext uri="{FF2B5EF4-FFF2-40B4-BE49-F238E27FC236}">
                <a16:creationId xmlns:a16="http://schemas.microsoft.com/office/drawing/2014/main" id="{D269395F-9048-44D9-B1F9-A88BD6B1975F}"/>
              </a:ext>
            </a:extLst>
          </p:cNvPr>
          <p:cNvSpPr txBox="1">
            <a:spLocks/>
          </p:cNvSpPr>
          <p:nvPr/>
        </p:nvSpPr>
        <p:spPr>
          <a:xfrm>
            <a:off x="5601305" y="5920256"/>
            <a:ext cx="5393100" cy="30592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t>Source: https://www.omnisci.com/learn/data-science</a:t>
            </a:r>
          </a:p>
        </p:txBody>
      </p:sp>
      <p:pic>
        <p:nvPicPr>
          <p:cNvPr id="2052" name="Picture 4" descr="Image showing the lifecycle of data science and how it is used in business decisions.">
            <a:extLst>
              <a:ext uri="{FF2B5EF4-FFF2-40B4-BE49-F238E27FC236}">
                <a16:creationId xmlns:a16="http://schemas.microsoft.com/office/drawing/2014/main" id="{5C40B046-618B-4DA7-B844-46B8F8D11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1305" y="981893"/>
            <a:ext cx="48577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208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CB17F0D1CB0A4E868C740E6DCD3D63" ma:contentTypeVersion="4" ma:contentTypeDescription="Create a new document." ma:contentTypeScope="" ma:versionID="5d98dd06f406aa068d4fe6717d008d5a">
  <xsd:schema xmlns:xsd="http://www.w3.org/2001/XMLSchema" xmlns:xs="http://www.w3.org/2001/XMLSchema" xmlns:p="http://schemas.microsoft.com/office/2006/metadata/properties" xmlns:ns3="bd00467d-0294-448e-8911-9b7932e51697" targetNamespace="http://schemas.microsoft.com/office/2006/metadata/properties" ma:root="true" ma:fieldsID="b4ae50d8f2849547418ffa5b149cb59e" ns3:_="">
    <xsd:import namespace="bd00467d-0294-448e-8911-9b7932e5169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0467d-0294-448e-8911-9b7932e516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2CCF87-2374-44CB-BC76-373D8DDE1215}">
  <ds:schemaRefs>
    <ds:schemaRef ds:uri="bd00467d-0294-448e-8911-9b7932e516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826FDEF-58DE-40C7-942D-9927DF8BFBEF}">
  <ds:schemaRefs>
    <ds:schemaRef ds:uri="http://schemas.microsoft.com/sharepoint/v3/contenttype/forms"/>
  </ds:schemaRefs>
</ds:datastoreItem>
</file>

<file path=customXml/itemProps3.xml><?xml version="1.0" encoding="utf-8"?>
<ds:datastoreItem xmlns:ds="http://schemas.openxmlformats.org/officeDocument/2006/customXml" ds:itemID="{FEEDA66C-81A3-4DC4-8CCB-DFC6DF954ECB}">
  <ds:schemaRefs>
    <ds:schemaRef ds:uri="bd00467d-0294-448e-8911-9b7932e516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21</Slides>
  <Notes>3</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lpstr>
      <vt:lpstr>Correlation of bridge component conditions with physical and environmental factors from 1992 to 2020</vt:lpstr>
      <vt:lpstr>Project Purpose</vt:lpstr>
      <vt:lpstr>Differences from previous developments</vt:lpstr>
      <vt:lpstr>Prior work </vt:lpstr>
      <vt:lpstr>Scope of work</vt:lpstr>
      <vt:lpstr>Data</vt:lpstr>
      <vt:lpstr>Data</vt:lpstr>
      <vt:lpstr>data</vt:lpstr>
      <vt:lpstr>Methods of analysis</vt:lpstr>
      <vt:lpstr>Regression  vs. classification</vt:lpstr>
      <vt:lpstr>Regression models used</vt:lpstr>
      <vt:lpstr>CLASSIFICATION models used</vt:lpstr>
      <vt:lpstr>Classification model accuracy per state</vt:lpstr>
      <vt:lpstr>Model Accuracy: Confusion matrix</vt:lpstr>
      <vt:lpstr>Model Accuracy: Classification report</vt:lpstr>
      <vt:lpstr>Correlation analysis</vt:lpstr>
      <vt:lpstr>Model predictions</vt:lpstr>
      <vt:lpstr>Model Predictions</vt:lpstr>
      <vt:lpstr>Problems associated and limitations</vt:lpstr>
      <vt:lpstr>Ways to improve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condition due to environmental and physical demands and factors</dc:title>
  <dc:creator>Kumil  Ali</dc:creator>
  <cp:revision>5</cp:revision>
  <dcterms:created xsi:type="dcterms:W3CDTF">2021-11-29T18:42:34Z</dcterms:created>
  <dcterms:modified xsi:type="dcterms:W3CDTF">2023-01-18T07:38:44Z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0x0101004ACB17F0D1CB0A4E868C740E6DCD3D63</vt:lpwstr>
  </property>
</Properties>
</file>