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1"/>
  </p:notesMasterIdLst>
  <p:handoutMasterIdLst>
    <p:handoutMasterId r:id="rId22"/>
  </p:handoutMasterIdLst>
  <p:sldIdLst>
    <p:sldId id="256" r:id="rId5"/>
    <p:sldId id="257" r:id="rId6"/>
    <p:sldId id="258" r:id="rId7"/>
    <p:sldId id="262" r:id="rId8"/>
    <p:sldId id="269" r:id="rId9"/>
    <p:sldId id="265" r:id="rId10"/>
    <p:sldId id="264" r:id="rId11"/>
    <p:sldId id="263" r:id="rId12"/>
    <p:sldId id="270" r:id="rId13"/>
    <p:sldId id="274" r:id="rId14"/>
    <p:sldId id="272" r:id="rId15"/>
    <p:sldId id="260" r:id="rId16"/>
    <p:sldId id="261" r:id="rId17"/>
    <p:sldId id="266" r:id="rId18"/>
    <p:sldId id="275" r:id="rId19"/>
    <p:sldId id="27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0655" autoAdjust="0"/>
  </p:normalViewPr>
  <p:slideViewPr>
    <p:cSldViewPr snapToGrid="0">
      <p:cViewPr varScale="1">
        <p:scale>
          <a:sx n="72" d="100"/>
          <a:sy n="72" d="100"/>
        </p:scale>
        <p:origin x="804" y="60"/>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p:scale>
          <a:sx n="1" d="2"/>
          <a:sy n="1" d="2"/>
        </p:scale>
        <p:origin x="3403" y="48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11/15/2023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11/15/2023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4205399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3429000"/>
            <a:ext cx="4941771" cy="212804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chor="ctr" anchorCtr="0">
            <a:no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Autofit/>
          </a:bodyPr>
          <a:lstStyle>
            <a:lvl1pPr algn="ctr">
              <a:defRPr lang="en-US" sz="2800" kern="1200" spc="150" baseline="0" dirty="0">
                <a:solidFill>
                  <a:schemeClr val="tx1"/>
                </a:solidFill>
                <a:latin typeface="+mj-lt"/>
                <a:ea typeface="+mj-ea"/>
                <a:cs typeface="+mj-cs"/>
              </a:defRPr>
            </a:lvl1pPr>
          </a:lstStyle>
          <a:p>
            <a:r>
              <a:rPr lang="en-US" dirty="0"/>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272533"/>
            <a:ext cx="4296508" cy="953298"/>
          </a:xfrm>
        </p:spPr>
        <p:txBody>
          <a:bodyPr>
            <a:noAutofit/>
          </a:bodyPr>
          <a:lstStyle>
            <a:lvl1pPr>
              <a:defRPr lang="en-US" sz="2800" kern="1200" spc="150" baseline="0" dirty="0">
                <a:solidFill>
                  <a:schemeClr val="tx1"/>
                </a:solidFill>
                <a:latin typeface="+mj-lt"/>
                <a:ea typeface="+mj-ea"/>
                <a:cs typeface="+mj-cs"/>
              </a:defRPr>
            </a:lvl1pPr>
          </a:lstStyle>
          <a:p>
            <a:r>
              <a:rPr lang="en-US" dirty="0"/>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306751" y="1507772"/>
            <a:ext cx="2141764" cy="514350"/>
          </a:xfrm>
        </p:spPr>
        <p:txBody>
          <a:bodyPr anchor="ctr">
            <a:no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872808" y="2584097"/>
            <a:ext cx="2141764" cy="514350"/>
          </a:xfrm>
        </p:spPr>
        <p:txBody>
          <a:bodyPr anchor="ctr">
            <a:no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479233" y="3660422"/>
            <a:ext cx="2141764" cy="514350"/>
          </a:xfrm>
        </p:spPr>
        <p:txBody>
          <a:bodyPr anchor="ctr">
            <a:no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2063433" y="4736748"/>
            <a:ext cx="2141764" cy="514350"/>
          </a:xfrm>
        </p:spPr>
        <p:txBody>
          <a:bodyPr anchor="ctr">
            <a:no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EE24E1DB-1F20-4C28-8069-D9219D1F8BBD}"/>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72757"/>
            <a:ext cx="8421688" cy="1644984"/>
          </a:xfrm>
        </p:spPr>
        <p:txBody>
          <a:bodyPr>
            <a:no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883877"/>
            <a:ext cx="3924300" cy="864157"/>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883877"/>
            <a:ext cx="3943627" cy="864157"/>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238250" y="522515"/>
            <a:ext cx="9710646" cy="1377306"/>
          </a:xfrm>
        </p:spPr>
        <p:txBody>
          <a:bodyPr>
            <a:no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3023393"/>
            <a:ext cx="2882475" cy="768371"/>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3023393"/>
            <a:ext cx="2896671" cy="768371"/>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3023393"/>
            <a:ext cx="2882475" cy="768371"/>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954593"/>
            <a:ext cx="5111750" cy="1921958"/>
          </a:xfrm>
        </p:spPr>
        <p:txBody>
          <a:bodyPr anchor="b">
            <a:no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92195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 uri="{C183D7F6-B498-43B3-948B-1728B52AA6E4}">
                <adec:decorative xmlns:adec="http://schemas.microsoft.com/office/drawing/2017/decorative" val="1"/>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351693"/>
            <a:ext cx="4179570" cy="2453652"/>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107620"/>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291403"/>
            <a:ext cx="2895600" cy="2054606"/>
          </a:xfrm>
        </p:spPr>
        <p:txBody>
          <a:bodyPr anchor="b">
            <a:no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7A1CF8B-3479-49A3-A30E-2F2ECE962075}"/>
              </a:ext>
              <a:ext uri="{C183D7F6-B498-43B3-948B-1728B52AA6E4}">
                <adec:decorative xmlns:adec="http://schemas.microsoft.com/office/drawing/2017/decorative" val="1"/>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612949"/>
            <a:ext cx="5111750" cy="2263602"/>
          </a:xfrm>
        </p:spPr>
        <p:txBody>
          <a:bodyPr anchor="b">
            <a:no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2263602"/>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05D2CCB-CCFC-4A8A-ADA9-C1E4D13B968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522514"/>
            <a:ext cx="4179570" cy="3341857"/>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31859"/>
            <a:ext cx="4179570" cy="365125"/>
          </a:xfrm>
        </p:spPr>
        <p:txBody>
          <a:bodyPr anchor="ctr" anchorCtr="0">
            <a:no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ctr" anchorCtr="0">
            <a:no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228567" y="892177"/>
            <a:ext cx="9577983" cy="1325563"/>
          </a:xfrm>
        </p:spPr>
        <p:txBody>
          <a:bodyPr>
            <a:noAutofit/>
          </a:bodyPr>
          <a:lstStyle>
            <a:lvl1pPr algn="ctr">
              <a:defRPr lang="en-US" sz="2800" kern="1200" spc="150" baseline="0" dirty="0">
                <a:solidFill>
                  <a:schemeClr val="tx1"/>
                </a:solidFill>
                <a:latin typeface="+mj-lt"/>
                <a:ea typeface="+mj-ea"/>
                <a:cs typeface="+mj-cs"/>
              </a:defRPr>
            </a:lvl1pPr>
          </a:lstStyle>
          <a:p>
            <a:r>
              <a:rPr lang="en-US" dirty="0"/>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ctr">
              <a:spcBef>
                <a:spcPts val="0"/>
              </a:spcBef>
              <a:buNone/>
              <a:defRPr sz="1400"/>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660747"/>
          </a:xfrm>
        </p:spPr>
        <p:txBody>
          <a:bodyPr anchor="t">
            <a:norm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ctr">
              <a:spcBef>
                <a:spcPts val="0"/>
              </a:spcBef>
              <a:buNone/>
              <a:defRPr sz="1400"/>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660747"/>
          </a:xfrm>
        </p:spPr>
        <p:txBody>
          <a:bodyPr anchor="t">
            <a:norm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2pPr marL="0" indent="0" algn="ctr">
              <a:spcBef>
                <a:spcPts val="0"/>
              </a:spcBef>
              <a:buNone/>
              <a:defRPr sz="1400"/>
            </a:lvl2p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660747"/>
          </a:xfrm>
        </p:spPr>
        <p:txBody>
          <a:bodyPr anchor="t">
            <a:norm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ctr">
              <a:spcBef>
                <a:spcPts val="0"/>
              </a:spcBef>
              <a:buNone/>
              <a:defRPr sz="1400"/>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660747"/>
          </a:xfrm>
        </p:spPr>
        <p:txBody>
          <a:bodyPr anchor="t">
            <a:norm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500168" y="892177"/>
            <a:ext cx="9088438" cy="1135899"/>
          </a:xfrm>
        </p:spPr>
        <p:txBody>
          <a:bodyPr>
            <a:no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ctr">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570485"/>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779603"/>
            <a:ext cx="1828800"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570485"/>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779603"/>
            <a:ext cx="1828800"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570485"/>
            <a:ext cx="2105135"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779603"/>
            <a:ext cx="2299855"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570485"/>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779603"/>
            <a:ext cx="1844126"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429321"/>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38439"/>
            <a:ext cx="1828800"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429321"/>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38439"/>
            <a:ext cx="1828800"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429321"/>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38439"/>
            <a:ext cx="1813474"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429321"/>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38439"/>
            <a:ext cx="1844126"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134303"/>
            <a:ext cx="10515600" cy="1325563"/>
          </a:xfrm>
          <a:prstGeom prst="rect">
            <a:avLst/>
          </a:prstGeom>
        </p:spPr>
        <p:txBody>
          <a:bodyPr vert="horz" lIns="91440" tIns="45720" rIns="91440" bIns="45720" rtlCol="0" anchor="b" anchorCtr="0">
            <a:no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3429000"/>
            <a:ext cx="4941771" cy="2128042"/>
          </a:xfrm>
        </p:spPr>
        <p:txBody>
          <a:bodyPr/>
          <a:lstStyle/>
          <a:p>
            <a:r>
              <a:rPr lang="en-US" dirty="0"/>
              <a:t>Zero Dynamics Attacks and Mitigation Strategies</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a:normAutofit/>
          </a:bodyPr>
          <a:lstStyle/>
          <a:p>
            <a:r>
              <a:rPr lang="en-US" dirty="0"/>
              <a:t>Mengxiang Jiang</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AA0DEC2-38C8-E3F7-BACE-65ACF1114C77}"/>
              </a:ext>
            </a:extLst>
          </p:cNvPr>
          <p:cNvSpPr>
            <a:spLocks noGrp="1"/>
          </p:cNvSpPr>
          <p:nvPr>
            <p:ph type="dt" sz="half" idx="10"/>
          </p:nvPr>
        </p:nvSpPr>
        <p:spPr/>
        <p:txBody>
          <a:bodyPr/>
          <a:lstStyle/>
          <a:p>
            <a:r>
              <a:rPr lang="en-US" dirty="0"/>
              <a:t>2023</a:t>
            </a:r>
          </a:p>
        </p:txBody>
      </p:sp>
      <p:sp>
        <p:nvSpPr>
          <p:cNvPr id="5" name="Footer Placeholder 4">
            <a:extLst>
              <a:ext uri="{FF2B5EF4-FFF2-40B4-BE49-F238E27FC236}">
                <a16:creationId xmlns:a16="http://schemas.microsoft.com/office/drawing/2014/main" id="{E20B6AB9-8B21-7AF7-3411-41DBD267AF23}"/>
              </a:ext>
            </a:extLst>
          </p:cNvPr>
          <p:cNvSpPr>
            <a:spLocks noGrp="1"/>
          </p:cNvSpPr>
          <p:nvPr>
            <p:ph type="ftr" sz="quarter" idx="11"/>
          </p:nvPr>
        </p:nvSpPr>
        <p:spPr/>
        <p:txBody>
          <a:bodyPr/>
          <a:lstStyle/>
          <a:p>
            <a:r>
              <a:rPr lang="en-US" dirty="0"/>
              <a:t>Cybersecurity of Discrete Control Systems</a:t>
            </a:r>
          </a:p>
        </p:txBody>
      </p:sp>
      <p:sp>
        <p:nvSpPr>
          <p:cNvPr id="6" name="Slide Number Placeholder 5">
            <a:extLst>
              <a:ext uri="{FF2B5EF4-FFF2-40B4-BE49-F238E27FC236}">
                <a16:creationId xmlns:a16="http://schemas.microsoft.com/office/drawing/2014/main" id="{6294C622-4AD3-E6C5-996E-2B9389594BC2}"/>
              </a:ext>
            </a:extLst>
          </p:cNvPr>
          <p:cNvSpPr>
            <a:spLocks noGrp="1"/>
          </p:cNvSpPr>
          <p:nvPr>
            <p:ph type="sldNum" sz="quarter" idx="12"/>
          </p:nvPr>
        </p:nvSpPr>
        <p:spPr/>
        <p:txBody>
          <a:bodyPr/>
          <a:lstStyle/>
          <a:p>
            <a:fld id="{A49DFD55-3C28-40EF-9E31-A92D2E4017FF}" type="slidenum">
              <a:rPr lang="en-US" smtClean="0"/>
              <a:pPr/>
              <a:t>10</a:t>
            </a:fld>
            <a:endParaRPr lang="en-US" dirty="0"/>
          </a:p>
        </p:txBody>
      </p:sp>
      <p:sp>
        <p:nvSpPr>
          <p:cNvPr id="7" name="Title 1">
            <a:extLst>
              <a:ext uri="{FF2B5EF4-FFF2-40B4-BE49-F238E27FC236}">
                <a16:creationId xmlns:a16="http://schemas.microsoft.com/office/drawing/2014/main" id="{C7623F66-66F1-1B89-C7E2-92F890EF2BA2}"/>
              </a:ext>
            </a:extLst>
          </p:cNvPr>
          <p:cNvSpPr>
            <a:spLocks noGrp="1"/>
          </p:cNvSpPr>
          <p:nvPr>
            <p:ph type="title"/>
          </p:nvPr>
        </p:nvSpPr>
        <p:spPr>
          <a:xfrm>
            <a:off x="838200" y="454727"/>
            <a:ext cx="10515600" cy="501166"/>
          </a:xfrm>
        </p:spPr>
        <p:txBody>
          <a:bodyPr/>
          <a:lstStyle/>
          <a:p>
            <a:r>
              <a:rPr lang="en-US" dirty="0" err="1"/>
              <a:t>Multirate</a:t>
            </a:r>
            <a:r>
              <a:rPr lang="en-US" dirty="0"/>
              <a:t> Sampling Strategy</a:t>
            </a:r>
          </a:p>
        </p:txBody>
      </p:sp>
      <p:sp>
        <p:nvSpPr>
          <p:cNvPr id="10" name="TextBox 9">
            <a:extLst>
              <a:ext uri="{FF2B5EF4-FFF2-40B4-BE49-F238E27FC236}">
                <a16:creationId xmlns:a16="http://schemas.microsoft.com/office/drawing/2014/main" id="{323FBD0C-DCC6-1A6E-BA14-3B3582620B7D}"/>
              </a:ext>
            </a:extLst>
          </p:cNvPr>
          <p:cNvSpPr txBox="1"/>
          <p:nvPr/>
        </p:nvSpPr>
        <p:spPr>
          <a:xfrm>
            <a:off x="1046922" y="1219199"/>
            <a:ext cx="8719930" cy="3539430"/>
          </a:xfrm>
          <a:prstGeom prst="rect">
            <a:avLst/>
          </a:prstGeom>
          <a:noFill/>
        </p:spPr>
        <p:txBody>
          <a:bodyPr wrap="square" rtlCol="0">
            <a:spAutoFit/>
          </a:bodyPr>
          <a:lstStyle/>
          <a:p>
            <a:pPr marL="457200" indent="-457200">
              <a:buFont typeface="Arial" panose="020B0604020202020204" pitchFamily="34" charset="0"/>
              <a:buChar char="•"/>
            </a:pPr>
            <a:r>
              <a:rPr lang="en-US" sz="3200" b="0" i="0" dirty="0">
                <a:effectLst/>
                <a:latin typeface="Söhne"/>
              </a:rPr>
              <a:t>The key insight of this strategy is that even though the sampled measurements cannot detect the attack, the continuous time output may.</a:t>
            </a:r>
          </a:p>
          <a:p>
            <a:pPr marL="457200" indent="-457200">
              <a:buFont typeface="Arial" panose="020B0604020202020204" pitchFamily="34" charset="0"/>
              <a:buChar char="•"/>
            </a:pPr>
            <a:r>
              <a:rPr lang="en-US" sz="3200" b="0" i="0" dirty="0">
                <a:effectLst/>
                <a:latin typeface="Söhne"/>
              </a:rPr>
              <a:t>If the sampler measures the continuous time output more frequently than the attacker expected, the attack will be detected.</a:t>
            </a:r>
            <a:endParaRPr lang="en-US" sz="3200" dirty="0"/>
          </a:p>
        </p:txBody>
      </p:sp>
    </p:spTree>
    <p:extLst>
      <p:ext uri="{BB962C8B-B14F-4D97-AF65-F5344CB8AC3E}">
        <p14:creationId xmlns:p14="http://schemas.microsoft.com/office/powerpoint/2010/main" val="1441753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F8516-A8EE-2306-C1DF-5EA6F9F61445}"/>
              </a:ext>
            </a:extLst>
          </p:cNvPr>
          <p:cNvSpPr>
            <a:spLocks noGrp="1"/>
          </p:cNvSpPr>
          <p:nvPr>
            <p:ph type="title"/>
          </p:nvPr>
        </p:nvSpPr>
        <p:spPr>
          <a:xfrm>
            <a:off x="1307008" y="2691"/>
            <a:ext cx="9577983" cy="764345"/>
          </a:xfrm>
        </p:spPr>
        <p:txBody>
          <a:bodyPr/>
          <a:lstStyle/>
          <a:p>
            <a:r>
              <a:rPr lang="en-US" dirty="0" err="1"/>
              <a:t>Multirate</a:t>
            </a:r>
            <a:r>
              <a:rPr lang="en-US" dirty="0"/>
              <a:t> Results</a:t>
            </a:r>
          </a:p>
        </p:txBody>
      </p:sp>
      <p:sp>
        <p:nvSpPr>
          <p:cNvPr id="15" name="Date Placeholder 14">
            <a:extLst>
              <a:ext uri="{FF2B5EF4-FFF2-40B4-BE49-F238E27FC236}">
                <a16:creationId xmlns:a16="http://schemas.microsoft.com/office/drawing/2014/main" id="{F0FB5DDC-5366-30AD-0F5B-AD9A7CFFDFF7}"/>
              </a:ext>
            </a:extLst>
          </p:cNvPr>
          <p:cNvSpPr>
            <a:spLocks noGrp="1"/>
          </p:cNvSpPr>
          <p:nvPr>
            <p:ph type="dt" sz="half" idx="10"/>
          </p:nvPr>
        </p:nvSpPr>
        <p:spPr/>
        <p:txBody>
          <a:bodyPr/>
          <a:lstStyle/>
          <a:p>
            <a:r>
              <a:rPr lang="en-US" dirty="0"/>
              <a:t>2023</a:t>
            </a:r>
          </a:p>
        </p:txBody>
      </p:sp>
      <p:sp>
        <p:nvSpPr>
          <p:cNvPr id="16" name="Footer Placeholder 15">
            <a:extLst>
              <a:ext uri="{FF2B5EF4-FFF2-40B4-BE49-F238E27FC236}">
                <a16:creationId xmlns:a16="http://schemas.microsoft.com/office/drawing/2014/main" id="{79BFA0C1-3798-927B-41DB-31760629E15C}"/>
              </a:ext>
            </a:extLst>
          </p:cNvPr>
          <p:cNvSpPr>
            <a:spLocks noGrp="1"/>
          </p:cNvSpPr>
          <p:nvPr>
            <p:ph type="ftr" sz="quarter" idx="11"/>
          </p:nvPr>
        </p:nvSpPr>
        <p:spPr/>
        <p:txBody>
          <a:bodyPr/>
          <a:lstStyle/>
          <a:p>
            <a:r>
              <a:rPr lang="en-US" dirty="0"/>
              <a:t>Cybersecurity of Discrete Control Systems</a:t>
            </a:r>
          </a:p>
        </p:txBody>
      </p:sp>
      <p:sp>
        <p:nvSpPr>
          <p:cNvPr id="17" name="Slide Number Placeholder 16">
            <a:extLst>
              <a:ext uri="{FF2B5EF4-FFF2-40B4-BE49-F238E27FC236}">
                <a16:creationId xmlns:a16="http://schemas.microsoft.com/office/drawing/2014/main" id="{EF9C1F5F-2841-E273-384F-DD7217CEDA90}"/>
              </a:ext>
            </a:extLst>
          </p:cNvPr>
          <p:cNvSpPr>
            <a:spLocks noGrp="1"/>
          </p:cNvSpPr>
          <p:nvPr>
            <p:ph type="sldNum" sz="quarter" idx="12"/>
          </p:nvPr>
        </p:nvSpPr>
        <p:spPr/>
        <p:txBody>
          <a:bodyPr/>
          <a:lstStyle/>
          <a:p>
            <a:fld id="{A49DFD55-3C28-40EF-9E31-A92D2E4017FF}" type="slidenum">
              <a:rPr lang="en-US" smtClean="0"/>
              <a:pPr/>
              <a:t>11</a:t>
            </a:fld>
            <a:endParaRPr lang="en-US" dirty="0"/>
          </a:p>
        </p:txBody>
      </p:sp>
      <p:pic>
        <p:nvPicPr>
          <p:cNvPr id="4" name="Picture 3">
            <a:extLst>
              <a:ext uri="{FF2B5EF4-FFF2-40B4-BE49-F238E27FC236}">
                <a16:creationId xmlns:a16="http://schemas.microsoft.com/office/drawing/2014/main" id="{0C078E13-AE32-08C7-D051-054431FD47FC}"/>
              </a:ext>
            </a:extLst>
          </p:cNvPr>
          <p:cNvPicPr>
            <a:picLocks noChangeAspect="1"/>
          </p:cNvPicPr>
          <p:nvPr/>
        </p:nvPicPr>
        <p:blipFill>
          <a:blip r:embed="rId2"/>
          <a:stretch>
            <a:fillRect/>
          </a:stretch>
        </p:blipFill>
        <p:spPr>
          <a:xfrm>
            <a:off x="2888974" y="767036"/>
            <a:ext cx="6682388" cy="6061620"/>
          </a:xfrm>
          <a:prstGeom prst="rect">
            <a:avLst/>
          </a:prstGeom>
        </p:spPr>
      </p:pic>
    </p:spTree>
    <p:extLst>
      <p:ext uri="{BB962C8B-B14F-4D97-AF65-F5344CB8AC3E}">
        <p14:creationId xmlns:p14="http://schemas.microsoft.com/office/powerpoint/2010/main" val="1101241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2837656" y="485112"/>
            <a:ext cx="8421688" cy="452770"/>
          </a:xfrm>
        </p:spPr>
        <p:txBody>
          <a:bodyPr/>
          <a:lstStyle/>
          <a:p>
            <a:r>
              <a:rPr lang="en-US" dirty="0" err="1"/>
              <a:t>ShortComing</a:t>
            </a:r>
            <a:r>
              <a:rPr lang="en-US" dirty="0"/>
              <a:t> of the </a:t>
            </a:r>
            <a:r>
              <a:rPr lang="en-US" dirty="0" err="1"/>
              <a:t>Multirate</a:t>
            </a:r>
            <a:r>
              <a:rPr lang="en-US" dirty="0"/>
              <a:t> Strategy</a:t>
            </a:r>
          </a:p>
        </p:txBody>
      </p:sp>
      <p:sp>
        <p:nvSpPr>
          <p:cNvPr id="4"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2837655" y="1209676"/>
            <a:ext cx="8335169" cy="4622798"/>
          </a:xfrm>
        </p:spPr>
        <p:txBody>
          <a:bodyPr>
            <a:normAutofit/>
          </a:bodyPr>
          <a:lstStyle/>
          <a:p>
            <a:pPr marL="285750" indent="-285750">
              <a:buFont typeface="Arial" panose="020B0604020202020204" pitchFamily="34" charset="0"/>
              <a:buChar char="•"/>
            </a:pPr>
            <a:r>
              <a:rPr lang="en-US" sz="3200" dirty="0"/>
              <a:t>If the attack targets intrinsic zeros with a sampling period small enough, the attack becomes practically stealthy for long enough that even if detected will have most likely caused damage.</a:t>
            </a:r>
          </a:p>
        </p:txBody>
      </p:sp>
      <p:sp>
        <p:nvSpPr>
          <p:cNvPr id="7" name="Date Placeholder 6">
            <a:extLst>
              <a:ext uri="{FF2B5EF4-FFF2-40B4-BE49-F238E27FC236}">
                <a16:creationId xmlns:a16="http://schemas.microsoft.com/office/drawing/2014/main" id="{B2A46C4A-D036-4440-BB64-6754F4FF27C1}"/>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dirty="0"/>
              <a:t>Cybersecurity of Discrete Control Systems</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12</a:t>
            </a:fld>
            <a:endParaRPr lang="en-US" dirty="0"/>
          </a:p>
        </p:txBody>
      </p:sp>
    </p:spTree>
    <p:extLst>
      <p:ext uri="{BB962C8B-B14F-4D97-AF65-F5344CB8AC3E}">
        <p14:creationId xmlns:p14="http://schemas.microsoft.com/office/powerpoint/2010/main" val="1663780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238250" y="5650"/>
            <a:ext cx="9710646" cy="503012"/>
          </a:xfrm>
        </p:spPr>
        <p:txBody>
          <a:bodyPr/>
          <a:lstStyle/>
          <a:p>
            <a:r>
              <a:rPr lang="en-US" dirty="0"/>
              <a:t>Generalized Hold Strategy</a:t>
            </a:r>
          </a:p>
        </p:txBody>
      </p:sp>
      <p:sp>
        <p:nvSpPr>
          <p:cNvPr id="9" name="Date Placeholder 8">
            <a:extLst>
              <a:ext uri="{FF2B5EF4-FFF2-40B4-BE49-F238E27FC236}">
                <a16:creationId xmlns:a16="http://schemas.microsoft.com/office/drawing/2014/main" id="{B86AD343-7149-4E7C-BD28-3080F25980CF}"/>
              </a:ext>
            </a:extLst>
          </p:cNvPr>
          <p:cNvSpPr>
            <a:spLocks noGrp="1"/>
          </p:cNvSpPr>
          <p:nvPr>
            <p:ph type="dt" sz="half" idx="10"/>
          </p:nvPr>
        </p:nvSpPr>
        <p:spPr>
          <a:xfrm>
            <a:off x="838200" y="6356350"/>
            <a:ext cx="2743200" cy="365125"/>
          </a:xfrm>
        </p:spPr>
        <p:txBody>
          <a:bodyPr/>
          <a:lstStyle/>
          <a:p>
            <a:r>
              <a:rPr lang="en-US" dirty="0"/>
              <a:t>2023</a:t>
            </a:r>
          </a:p>
        </p:txBody>
      </p:sp>
      <p:sp>
        <p:nvSpPr>
          <p:cNvPr id="10" name="Footer Placeholder 9">
            <a:extLst>
              <a:ext uri="{FF2B5EF4-FFF2-40B4-BE49-F238E27FC236}">
                <a16:creationId xmlns:a16="http://schemas.microsoft.com/office/drawing/2014/main" id="{A865CC01-A53B-495A-820C-BEC2680EDC42}"/>
              </a:ext>
            </a:extLst>
          </p:cNvPr>
          <p:cNvSpPr>
            <a:spLocks noGrp="1"/>
          </p:cNvSpPr>
          <p:nvPr>
            <p:ph type="ftr" sz="quarter" idx="11"/>
          </p:nvPr>
        </p:nvSpPr>
        <p:spPr>
          <a:xfrm>
            <a:off x="4038600" y="6356350"/>
            <a:ext cx="4114800" cy="365125"/>
          </a:xfrm>
        </p:spPr>
        <p:txBody>
          <a:bodyPr/>
          <a:lstStyle/>
          <a:p>
            <a:r>
              <a:rPr lang="en-US" dirty="0"/>
              <a:t>Cybersecurity of Discrete Control Systems</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13</a:t>
            </a:fld>
            <a:endParaRPr lang="en-US" dirty="0"/>
          </a:p>
        </p:txBody>
      </p:sp>
      <p:sp>
        <p:nvSpPr>
          <p:cNvPr id="3" name="TextBox 2">
            <a:extLst>
              <a:ext uri="{FF2B5EF4-FFF2-40B4-BE49-F238E27FC236}">
                <a16:creationId xmlns:a16="http://schemas.microsoft.com/office/drawing/2014/main" id="{1FF95088-B5C2-B6BC-93B9-27776281CB6A}"/>
              </a:ext>
            </a:extLst>
          </p:cNvPr>
          <p:cNvSpPr txBox="1"/>
          <p:nvPr/>
        </p:nvSpPr>
        <p:spPr>
          <a:xfrm>
            <a:off x="1603513" y="927464"/>
            <a:ext cx="9024730" cy="4801314"/>
          </a:xfrm>
          <a:prstGeom prst="rect">
            <a:avLst/>
          </a:prstGeom>
          <a:noFill/>
        </p:spPr>
        <p:txBody>
          <a:bodyPr wrap="square" rtlCol="0">
            <a:spAutoFit/>
          </a:bodyPr>
          <a:lstStyle/>
          <a:p>
            <a:pPr marL="457200" indent="-457200">
              <a:buFont typeface="Arial" panose="020B0604020202020204" pitchFamily="34" charset="0"/>
              <a:buChar char="•"/>
            </a:pPr>
            <a:r>
              <a:rPr lang="en-US" sz="3200" dirty="0"/>
              <a:t>Motivated by the fact that zero dynamics attacks cannot be detected in theory, instead move the zeros of the sampled data system inside the unit circle in the complex plane to make the attack less harmful.</a:t>
            </a:r>
          </a:p>
          <a:p>
            <a:pPr marL="457200" indent="-457200">
              <a:buFont typeface="Arial" panose="020B0604020202020204" pitchFamily="34" charset="0"/>
              <a:buChar char="•"/>
            </a:pPr>
            <a:r>
              <a:rPr lang="en-US" sz="3200" dirty="0"/>
              <a:t>The zero order hold (ZOH) and first order hold (FOH) are particular cases of what are called generalized hold functions (GH), and a tailored GH can be utilized.</a:t>
            </a:r>
          </a:p>
          <a:p>
            <a:pPr marL="457200" indent="-457200">
              <a:buFont typeface="Arial" panose="020B0604020202020204" pitchFamily="34" charset="0"/>
              <a:buChar char="•"/>
            </a:pPr>
            <a:endParaRPr lang="en-US" dirty="0"/>
          </a:p>
        </p:txBody>
      </p:sp>
    </p:spTree>
    <p:extLst>
      <p:ext uri="{BB962C8B-B14F-4D97-AF65-F5344CB8AC3E}">
        <p14:creationId xmlns:p14="http://schemas.microsoft.com/office/powerpoint/2010/main" val="1429429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3311525" y="136525"/>
            <a:ext cx="5568950" cy="626557"/>
          </a:xfrm>
        </p:spPr>
        <p:txBody>
          <a:bodyPr/>
          <a:lstStyle/>
          <a:p>
            <a:pPr algn="ctr"/>
            <a:r>
              <a:rPr lang="en-US" dirty="0"/>
              <a:t>Generalized Hold Results</a:t>
            </a:r>
          </a:p>
        </p:txBody>
      </p:sp>
      <p:sp>
        <p:nvSpPr>
          <p:cNvPr id="4" name="Date Placeholder 3">
            <a:extLst>
              <a:ext uri="{FF2B5EF4-FFF2-40B4-BE49-F238E27FC236}">
                <a16:creationId xmlns:a16="http://schemas.microsoft.com/office/drawing/2014/main" id="{00560550-EE65-43CE-B899-F421E74287A1}"/>
              </a:ext>
            </a:extLst>
          </p:cNvPr>
          <p:cNvSpPr>
            <a:spLocks noGrp="1"/>
          </p:cNvSpPr>
          <p:nvPr>
            <p:ph type="dt" sz="half" idx="10"/>
          </p:nvPr>
        </p:nvSpPr>
        <p:spPr>
          <a:xfrm>
            <a:off x="838200" y="6356350"/>
            <a:ext cx="2743200" cy="365125"/>
          </a:xfrm>
        </p:spPr>
        <p:txBody>
          <a:bodyPr/>
          <a:lstStyle/>
          <a:p>
            <a:r>
              <a:rPr lang="en-US" dirty="0"/>
              <a:t>2023</a:t>
            </a:r>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4038600" y="6356350"/>
            <a:ext cx="4114800" cy="365125"/>
          </a:xfrm>
        </p:spPr>
        <p:txBody>
          <a:bodyPr/>
          <a:lstStyle/>
          <a:p>
            <a:r>
              <a:rPr lang="en-US" dirty="0"/>
              <a:t>Cybersecurity of Discrete Control Systems</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14</a:t>
            </a:fld>
            <a:endParaRPr lang="en-US" dirty="0"/>
          </a:p>
        </p:txBody>
      </p:sp>
      <p:pic>
        <p:nvPicPr>
          <p:cNvPr id="7" name="Picture 6" descr="A graph with green and blue lines&#10;&#10;Description automatically generated">
            <a:extLst>
              <a:ext uri="{FF2B5EF4-FFF2-40B4-BE49-F238E27FC236}">
                <a16:creationId xmlns:a16="http://schemas.microsoft.com/office/drawing/2014/main" id="{8C702DF0-F706-02FF-0203-92FE3B934352}"/>
              </a:ext>
            </a:extLst>
          </p:cNvPr>
          <p:cNvPicPr>
            <a:picLocks noChangeAspect="1"/>
          </p:cNvPicPr>
          <p:nvPr/>
        </p:nvPicPr>
        <p:blipFill>
          <a:blip r:embed="rId2"/>
          <a:stretch>
            <a:fillRect/>
          </a:stretch>
        </p:blipFill>
        <p:spPr>
          <a:xfrm>
            <a:off x="70676" y="1915123"/>
            <a:ext cx="5949124" cy="3084430"/>
          </a:xfrm>
          <a:prstGeom prst="rect">
            <a:avLst/>
          </a:prstGeom>
        </p:spPr>
      </p:pic>
      <p:pic>
        <p:nvPicPr>
          <p:cNvPr id="9" name="Picture 8" descr="A graph with lines and numbers&#10;&#10;Description automatically generated">
            <a:extLst>
              <a:ext uri="{FF2B5EF4-FFF2-40B4-BE49-F238E27FC236}">
                <a16:creationId xmlns:a16="http://schemas.microsoft.com/office/drawing/2014/main" id="{15B1D51B-1D6D-E582-5058-04E2FE19890E}"/>
              </a:ext>
            </a:extLst>
          </p:cNvPr>
          <p:cNvPicPr>
            <a:picLocks noChangeAspect="1"/>
          </p:cNvPicPr>
          <p:nvPr/>
        </p:nvPicPr>
        <p:blipFill>
          <a:blip r:embed="rId3"/>
          <a:stretch>
            <a:fillRect/>
          </a:stretch>
        </p:blipFill>
        <p:spPr>
          <a:xfrm>
            <a:off x="5827409" y="1915123"/>
            <a:ext cx="5949124" cy="3027752"/>
          </a:xfrm>
          <a:prstGeom prst="rect">
            <a:avLst/>
          </a:prstGeom>
        </p:spPr>
      </p:pic>
    </p:spTree>
    <p:extLst>
      <p:ext uri="{BB962C8B-B14F-4D97-AF65-F5344CB8AC3E}">
        <p14:creationId xmlns:p14="http://schemas.microsoft.com/office/powerpoint/2010/main" val="17428616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2837656" y="485112"/>
            <a:ext cx="8421688" cy="452770"/>
          </a:xfrm>
        </p:spPr>
        <p:txBody>
          <a:bodyPr/>
          <a:lstStyle/>
          <a:p>
            <a:r>
              <a:rPr lang="en-US" dirty="0"/>
              <a:t>Conclusion</a:t>
            </a:r>
          </a:p>
        </p:txBody>
      </p:sp>
      <p:sp>
        <p:nvSpPr>
          <p:cNvPr id="4"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2390775" y="1562100"/>
            <a:ext cx="8782049" cy="4270373"/>
          </a:xfrm>
        </p:spPr>
        <p:txBody>
          <a:bodyPr>
            <a:noAutofit/>
          </a:bodyPr>
          <a:lstStyle/>
          <a:p>
            <a:pPr marL="285750" indent="-285750">
              <a:buFont typeface="Arial" panose="020B0604020202020204" pitchFamily="34" charset="0"/>
              <a:buChar char="•"/>
            </a:pPr>
            <a:r>
              <a:rPr lang="en-US" sz="2400" dirty="0"/>
              <a:t>Zero dynamics attacks pose a significant threat to control systems in critical infrastructure, exploiting system vulnerabilities in a way that's hard to detect. Our discussion underscores the need for both detailed monitoring and thorough understanding of system dynamics for effective mitigation of these attacks.</a:t>
            </a:r>
          </a:p>
        </p:txBody>
      </p:sp>
      <p:sp>
        <p:nvSpPr>
          <p:cNvPr id="7" name="Date Placeholder 6">
            <a:extLst>
              <a:ext uri="{FF2B5EF4-FFF2-40B4-BE49-F238E27FC236}">
                <a16:creationId xmlns:a16="http://schemas.microsoft.com/office/drawing/2014/main" id="{B2A46C4A-D036-4440-BB64-6754F4FF27C1}"/>
              </a:ext>
            </a:extLst>
          </p:cNvPr>
          <p:cNvSpPr>
            <a:spLocks noGrp="1"/>
          </p:cNvSpPr>
          <p:nvPr>
            <p:ph type="dt" sz="half" idx="10"/>
          </p:nvPr>
        </p:nvSpPr>
        <p:spPr>
          <a:xfrm>
            <a:off x="838200" y="6356350"/>
            <a:ext cx="2743200" cy="365125"/>
          </a:xfrm>
        </p:spPr>
        <p:txBody>
          <a:bodyPr/>
          <a:lstStyle/>
          <a:p>
            <a:r>
              <a:rPr lang="en-US" dirty="0"/>
              <a:t>2023</a:t>
            </a:r>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dirty="0"/>
              <a:t>Cybersecurity of Discrete Control Systems</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15</a:t>
            </a:fld>
            <a:endParaRPr lang="en-US" dirty="0"/>
          </a:p>
        </p:txBody>
      </p:sp>
    </p:spTree>
    <p:extLst>
      <p:ext uri="{BB962C8B-B14F-4D97-AF65-F5344CB8AC3E}">
        <p14:creationId xmlns:p14="http://schemas.microsoft.com/office/powerpoint/2010/main" val="34908580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351693"/>
            <a:ext cx="4179570" cy="628968"/>
          </a:xfrm>
        </p:spPr>
        <p:txBody>
          <a:bodyPr/>
          <a:lstStyle/>
          <a:p>
            <a:r>
              <a:rPr lang="en-US" dirty="0" err="1"/>
              <a:t>REferences</a:t>
            </a:r>
            <a:endParaRPr lang="en-US" dirty="0"/>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3233529" y="1338470"/>
            <a:ext cx="8719931" cy="4007253"/>
          </a:xfrm>
        </p:spPr>
        <p:txBody>
          <a:bodyPr>
            <a:normAutofit/>
          </a:bodyPr>
          <a:lstStyle/>
          <a:p>
            <a:r>
              <a:rPr lang="en-US" dirty="0"/>
              <a:t> M. S. </a:t>
            </a:r>
            <a:r>
              <a:rPr lang="en-US" dirty="0" err="1"/>
              <a:t>Fadali</a:t>
            </a:r>
            <a:r>
              <a:rPr lang="en-US" dirty="0"/>
              <a:t> and A. </a:t>
            </a:r>
            <a:r>
              <a:rPr lang="en-US" dirty="0" err="1"/>
              <a:t>Visioli</a:t>
            </a:r>
            <a:r>
              <a:rPr lang="en-US" dirty="0"/>
              <a:t>, Digital Control Engineering, Analysis and Design, 2nd ed. Amsterdam, The Netherlands: Elsevier, 2013.</a:t>
            </a:r>
          </a:p>
          <a:p>
            <a:r>
              <a:rPr lang="en-US" dirty="0"/>
              <a:t>M. </a:t>
            </a:r>
            <a:r>
              <a:rPr lang="en-US" dirty="0" err="1"/>
              <a:t>Naghnaeian</a:t>
            </a:r>
            <a:r>
              <a:rPr lang="en-US" dirty="0"/>
              <a:t>, N. </a:t>
            </a:r>
            <a:r>
              <a:rPr lang="en-US" dirty="0" err="1"/>
              <a:t>Hirzallah</a:t>
            </a:r>
            <a:r>
              <a:rPr lang="en-US" dirty="0"/>
              <a:t>, and P. G. Voulgaris, “Dual rate control for security in cyber-physical systems,” in Proc. of IEEE Conference on Decision and Control, 2015, pp. 1415–1420.</a:t>
            </a:r>
          </a:p>
          <a:p>
            <a:r>
              <a:rPr lang="en-US" dirty="0"/>
              <a:t>A. Hoehn and P. Zhang, “Detection of covert attacks and zero dynamics attacks in cyber-physical systems,” in Proc. of IEEE American Control Conference, 2016, pp. 302–307.</a:t>
            </a:r>
          </a:p>
          <a:p>
            <a:r>
              <a:rPr lang="en-US" dirty="0"/>
              <a:t>J. Back, J. Kim, C. Lee, G. Park, and H. Shim, “Enhancement of security against zero dynamics attack via generalized hold,” in Proc. IEEE 56th Annu. Conf. </a:t>
            </a:r>
            <a:r>
              <a:rPr lang="en-US" dirty="0" err="1"/>
              <a:t>Decis</a:t>
            </a:r>
            <a:r>
              <a:rPr lang="en-US" dirty="0"/>
              <a:t>. Control, 2017, pp. 1350–1355.</a:t>
            </a:r>
          </a:p>
          <a:p>
            <a:endParaRPr lang="en-US" dirty="0"/>
          </a:p>
        </p:txBody>
      </p:sp>
      <p:sp>
        <p:nvSpPr>
          <p:cNvPr id="4" name="Date Placeholder 3">
            <a:extLst>
              <a:ext uri="{FF2B5EF4-FFF2-40B4-BE49-F238E27FC236}">
                <a16:creationId xmlns:a16="http://schemas.microsoft.com/office/drawing/2014/main" id="{A47C7382-18E7-4821-8C61-461D6BBE08FC}"/>
              </a:ext>
            </a:extLst>
          </p:cNvPr>
          <p:cNvSpPr>
            <a:spLocks noGrp="1"/>
          </p:cNvSpPr>
          <p:nvPr>
            <p:ph type="dt" sz="half" idx="10"/>
          </p:nvPr>
        </p:nvSpPr>
        <p:spPr>
          <a:xfrm>
            <a:off x="4267200" y="6356350"/>
            <a:ext cx="1774371" cy="365125"/>
          </a:xfrm>
        </p:spPr>
        <p:txBody>
          <a:bodyPr/>
          <a:lstStyle/>
          <a:p>
            <a:r>
              <a:rPr lang="en-US" dirty="0"/>
              <a:t>2023</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dirty="0"/>
              <a:t>Cybersecurity of Discrete Control Systems</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16</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291403"/>
            <a:ext cx="2895600" cy="2054606"/>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924175"/>
            <a:ext cx="3219450" cy="2519363"/>
          </a:xfrm>
        </p:spPr>
        <p:txBody>
          <a:bodyPr/>
          <a:lstStyle/>
          <a:p>
            <a:r>
              <a:rPr lang="en-US" dirty="0"/>
              <a:t>Introduction</a:t>
            </a:r>
          </a:p>
          <a:p>
            <a:r>
              <a:rPr lang="en-US" dirty="0"/>
              <a:t>Nonminimum Phase Systems</a:t>
            </a:r>
          </a:p>
          <a:p>
            <a:r>
              <a:rPr lang="en-US" dirty="0"/>
              <a:t>Strategies</a:t>
            </a:r>
          </a:p>
          <a:p>
            <a:r>
              <a:rPr lang="en-US" dirty="0"/>
              <a:t>Conclusion</a:t>
            </a:r>
          </a:p>
        </p:txBody>
      </p:sp>
      <p:sp>
        <p:nvSpPr>
          <p:cNvPr id="5" name="Date Placeholder 4">
            <a:extLst>
              <a:ext uri="{FF2B5EF4-FFF2-40B4-BE49-F238E27FC236}">
                <a16:creationId xmlns:a16="http://schemas.microsoft.com/office/drawing/2014/main" id="{9AB5BAF8-EA80-4AD4-8D83-5960C299573A}"/>
              </a:ext>
            </a:extLst>
          </p:cNvPr>
          <p:cNvSpPr>
            <a:spLocks noGrp="1"/>
          </p:cNvSpPr>
          <p:nvPr>
            <p:ph type="dt" sz="half" idx="10"/>
          </p:nvPr>
        </p:nvSpPr>
        <p:spPr>
          <a:xfrm>
            <a:off x="1333500" y="6356350"/>
            <a:ext cx="985157" cy="365125"/>
          </a:xfrm>
        </p:spPr>
        <p:txBody>
          <a:bodyPr/>
          <a:lstStyle/>
          <a:p>
            <a:r>
              <a:rPr lang="en-US" dirty="0"/>
              <a:t>2023</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dirty="0"/>
              <a:t>Zero Dynamics Attacks and Possible Solutions</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060174" y="612949"/>
            <a:ext cx="5413651" cy="566494"/>
          </a:xfrm>
        </p:spPr>
        <p:txBody>
          <a:bodyPr/>
          <a:lstStyle/>
          <a:p>
            <a:r>
              <a:rPr lang="en-US" dirty="0"/>
              <a:t>INTRODUCTION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Zero Dynamics Attacks and Possible Solutions</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pic>
        <p:nvPicPr>
          <p:cNvPr id="8" name="Picture 7">
            <a:extLst>
              <a:ext uri="{FF2B5EF4-FFF2-40B4-BE49-F238E27FC236}">
                <a16:creationId xmlns:a16="http://schemas.microsoft.com/office/drawing/2014/main" id="{71A668D1-E95A-C03A-AA6A-0AA3456190C9}"/>
              </a:ext>
            </a:extLst>
          </p:cNvPr>
          <p:cNvPicPr>
            <a:picLocks noChangeAspect="1"/>
          </p:cNvPicPr>
          <p:nvPr/>
        </p:nvPicPr>
        <p:blipFill>
          <a:blip r:embed="rId2"/>
          <a:stretch>
            <a:fillRect/>
          </a:stretch>
        </p:blipFill>
        <p:spPr>
          <a:xfrm>
            <a:off x="1309040" y="1928603"/>
            <a:ext cx="9269119" cy="3000794"/>
          </a:xfrm>
          <a:prstGeom prst="rect">
            <a:avLst/>
          </a:prstGeom>
        </p:spPr>
      </p:pic>
      <p:sp>
        <p:nvSpPr>
          <p:cNvPr id="10" name="TextBox 9">
            <a:extLst>
              <a:ext uri="{FF2B5EF4-FFF2-40B4-BE49-F238E27FC236}">
                <a16:creationId xmlns:a16="http://schemas.microsoft.com/office/drawing/2014/main" id="{963E9AA0-070C-EE45-69CF-EED43FB1CE70}"/>
              </a:ext>
            </a:extLst>
          </p:cNvPr>
          <p:cNvSpPr txBox="1"/>
          <p:nvPr/>
        </p:nvSpPr>
        <p:spPr>
          <a:xfrm>
            <a:off x="2057400" y="5300870"/>
            <a:ext cx="6079435" cy="646331"/>
          </a:xfrm>
          <a:prstGeom prst="rect">
            <a:avLst/>
          </a:prstGeom>
          <a:noFill/>
        </p:spPr>
        <p:txBody>
          <a:bodyPr wrap="square" rtlCol="0">
            <a:spAutoFit/>
          </a:bodyPr>
          <a:lstStyle/>
          <a:p>
            <a:r>
              <a:rPr lang="en-US" b="1" dirty="0"/>
              <a:t>Digital Control Engineering Analysis and Design 2</a:t>
            </a:r>
            <a:r>
              <a:rPr lang="en-US" b="1" baseline="30000" dirty="0"/>
              <a:t>nd</a:t>
            </a:r>
            <a:r>
              <a:rPr lang="en-US" b="1" dirty="0"/>
              <a:t> Ed.</a:t>
            </a:r>
          </a:p>
          <a:p>
            <a:r>
              <a:rPr lang="en-US" dirty="0"/>
              <a:t>p. 444</a:t>
            </a:r>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1258957" y="0"/>
            <a:ext cx="9911963" cy="762947"/>
          </a:xfrm>
        </p:spPr>
        <p:txBody>
          <a:bodyPr/>
          <a:lstStyle/>
          <a:p>
            <a:r>
              <a:rPr lang="en-US" dirty="0"/>
              <a:t>Zero Dynamics Attack Example</a:t>
            </a:r>
          </a:p>
        </p:txBody>
      </p:sp>
      <p:pic>
        <p:nvPicPr>
          <p:cNvPr id="8" name="Picture 7" descr="A diagram of a computer program&#10;&#10;Description automatically generated with medium confidence">
            <a:extLst>
              <a:ext uri="{FF2B5EF4-FFF2-40B4-BE49-F238E27FC236}">
                <a16:creationId xmlns:a16="http://schemas.microsoft.com/office/drawing/2014/main" id="{E78BFAC0-9F46-9AB7-B2F8-E1B7C318714A}"/>
              </a:ext>
            </a:extLst>
          </p:cNvPr>
          <p:cNvPicPr>
            <a:picLocks noChangeAspect="1"/>
          </p:cNvPicPr>
          <p:nvPr/>
        </p:nvPicPr>
        <p:blipFill>
          <a:blip r:embed="rId2"/>
          <a:stretch>
            <a:fillRect/>
          </a:stretch>
        </p:blipFill>
        <p:spPr>
          <a:xfrm>
            <a:off x="664764" y="762947"/>
            <a:ext cx="10862471" cy="6095053"/>
          </a:xfrm>
          <a:prstGeom prst="rect">
            <a:avLst/>
          </a:prstGeom>
        </p:spPr>
      </p:pic>
    </p:spTree>
    <p:extLst>
      <p:ext uri="{BB962C8B-B14F-4D97-AF65-F5344CB8AC3E}">
        <p14:creationId xmlns:p14="http://schemas.microsoft.com/office/powerpoint/2010/main" val="379728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81891"/>
            <a:ext cx="10515600" cy="495176"/>
          </a:xfrm>
        </p:spPr>
        <p:txBody>
          <a:bodyPr/>
          <a:lstStyle/>
          <a:p>
            <a:r>
              <a:rPr lang="en-US" dirty="0"/>
              <a:t>Nonminimum Phase Systems</a:t>
            </a:r>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2023</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Cybersecurity of Discrete Control Systems</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a:t>
            </a:fld>
            <a:endParaRPr lang="en-US" dirty="0"/>
          </a:p>
        </p:txBody>
      </p:sp>
      <p:sp>
        <p:nvSpPr>
          <p:cNvPr id="6" name="Subtitle 2">
            <a:extLst>
              <a:ext uri="{FF2B5EF4-FFF2-40B4-BE49-F238E27FC236}">
                <a16:creationId xmlns:a16="http://schemas.microsoft.com/office/drawing/2014/main" id="{C7990AA9-61A4-ED03-B727-43DB3197653A}"/>
              </a:ext>
            </a:extLst>
          </p:cNvPr>
          <p:cNvSpPr txBox="1">
            <a:spLocks/>
          </p:cNvSpPr>
          <p:nvPr/>
        </p:nvSpPr>
        <p:spPr>
          <a:xfrm>
            <a:off x="1013791" y="1404730"/>
            <a:ext cx="10515600" cy="482379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Right Half Plane Zero</a:t>
            </a:r>
          </a:p>
          <a:p>
            <a:pPr lvl="1"/>
            <a:r>
              <a:rPr lang="en-US" sz="2000" dirty="0"/>
              <a:t>Ex. G(s) = (s-1)/(s+1)</a:t>
            </a:r>
          </a:p>
          <a:p>
            <a:pPr lvl="1"/>
            <a:endParaRPr lang="en-US" sz="2000" dirty="0"/>
          </a:p>
        </p:txBody>
      </p:sp>
      <p:pic>
        <p:nvPicPr>
          <p:cNvPr id="4" name="Picture 3" descr="A graph of a function&#10;&#10;Description automatically generated">
            <a:extLst>
              <a:ext uri="{FF2B5EF4-FFF2-40B4-BE49-F238E27FC236}">
                <a16:creationId xmlns:a16="http://schemas.microsoft.com/office/drawing/2014/main" id="{4049AAF0-90C6-6F8E-D95D-A15BC3A85F46}"/>
              </a:ext>
            </a:extLst>
          </p:cNvPr>
          <p:cNvPicPr>
            <a:picLocks noChangeAspect="1"/>
          </p:cNvPicPr>
          <p:nvPr/>
        </p:nvPicPr>
        <p:blipFill>
          <a:blip r:embed="rId2"/>
          <a:stretch>
            <a:fillRect/>
          </a:stretch>
        </p:blipFill>
        <p:spPr>
          <a:xfrm>
            <a:off x="4537619" y="1303409"/>
            <a:ext cx="6058746" cy="4925112"/>
          </a:xfrm>
          <a:prstGeom prst="rect">
            <a:avLst/>
          </a:prstGeom>
        </p:spPr>
      </p:pic>
    </p:spTree>
    <p:extLst>
      <p:ext uri="{BB962C8B-B14F-4D97-AF65-F5344CB8AC3E}">
        <p14:creationId xmlns:p14="http://schemas.microsoft.com/office/powerpoint/2010/main" val="2499682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4856507" y="456511"/>
            <a:ext cx="6696075" cy="685110"/>
          </a:xfrm>
        </p:spPr>
        <p:txBody>
          <a:bodyPr/>
          <a:lstStyle/>
          <a:p>
            <a:r>
              <a:rPr lang="en-US" dirty="0"/>
              <a:t>Nonminimum Phase Systems</a:t>
            </a:r>
          </a:p>
        </p:txBody>
      </p:sp>
      <p:sp>
        <p:nvSpPr>
          <p:cNvPr id="4" name="Date Placeholder 3">
            <a:extLst>
              <a:ext uri="{FF2B5EF4-FFF2-40B4-BE49-F238E27FC236}">
                <a16:creationId xmlns:a16="http://schemas.microsoft.com/office/drawing/2014/main" id="{DA53D834-F1E2-4848-8093-D412A7B081AF}"/>
              </a:ext>
            </a:extLst>
          </p:cNvPr>
          <p:cNvSpPr>
            <a:spLocks noGrp="1"/>
          </p:cNvSpPr>
          <p:nvPr>
            <p:ph type="dt" sz="half" idx="10"/>
          </p:nvPr>
        </p:nvSpPr>
        <p:spPr>
          <a:xfrm>
            <a:off x="4676774" y="6356350"/>
            <a:ext cx="1695450" cy="365125"/>
          </a:xfrm>
        </p:spPr>
        <p:txBody>
          <a:bodyPr/>
          <a:lstStyle/>
          <a:p>
            <a:r>
              <a:rPr lang="en-US" dirty="0"/>
              <a:t>2023</a:t>
            </a:r>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a:xfrm>
            <a:off x="6743699" y="6356350"/>
            <a:ext cx="2543175" cy="365125"/>
          </a:xfrm>
        </p:spPr>
        <p:txBody>
          <a:bodyPr/>
          <a:lstStyle/>
          <a:p>
            <a:r>
              <a:rPr lang="en-US" dirty="0"/>
              <a:t>Cybersecurity of Discrete Control Systems</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6</a:t>
            </a:fld>
            <a:endParaRPr lang="en-US" dirty="0"/>
          </a:p>
        </p:txBody>
      </p:sp>
      <p:sp>
        <p:nvSpPr>
          <p:cNvPr id="9" name="Subtitle 2">
            <a:extLst>
              <a:ext uri="{FF2B5EF4-FFF2-40B4-BE49-F238E27FC236}">
                <a16:creationId xmlns:a16="http://schemas.microsoft.com/office/drawing/2014/main" id="{3221F1E6-C1A6-104A-EE7C-D647EA000660}"/>
              </a:ext>
            </a:extLst>
          </p:cNvPr>
          <p:cNvSpPr txBox="1">
            <a:spLocks/>
          </p:cNvSpPr>
          <p:nvPr/>
        </p:nvSpPr>
        <p:spPr>
          <a:xfrm>
            <a:off x="1036982" y="1141621"/>
            <a:ext cx="10515600" cy="482379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p>
        </p:txBody>
      </p:sp>
      <p:sp>
        <p:nvSpPr>
          <p:cNvPr id="10" name="Subtitle 2">
            <a:extLst>
              <a:ext uri="{FF2B5EF4-FFF2-40B4-BE49-F238E27FC236}">
                <a16:creationId xmlns:a16="http://schemas.microsoft.com/office/drawing/2014/main" id="{5DE4D677-9435-C7B4-9EAC-2A81477621D9}"/>
              </a:ext>
            </a:extLst>
          </p:cNvPr>
          <p:cNvSpPr txBox="1">
            <a:spLocks/>
          </p:cNvSpPr>
          <p:nvPr/>
        </p:nvSpPr>
        <p:spPr>
          <a:xfrm>
            <a:off x="4676774" y="1404732"/>
            <a:ext cx="7277101" cy="482379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Goes in the wrong direction first</a:t>
            </a:r>
          </a:p>
        </p:txBody>
      </p:sp>
      <p:pic>
        <p:nvPicPr>
          <p:cNvPr id="7" name="Picture 6" descr="impulse response of a nonminimum phase system">
            <a:extLst>
              <a:ext uri="{FF2B5EF4-FFF2-40B4-BE49-F238E27FC236}">
                <a16:creationId xmlns:a16="http://schemas.microsoft.com/office/drawing/2014/main" id="{956E50F7-DECB-CA80-2B19-103DB88C502F}"/>
              </a:ext>
            </a:extLst>
          </p:cNvPr>
          <p:cNvPicPr>
            <a:picLocks noChangeAspect="1"/>
          </p:cNvPicPr>
          <p:nvPr/>
        </p:nvPicPr>
        <p:blipFill>
          <a:blip r:embed="rId2"/>
          <a:stretch>
            <a:fillRect/>
          </a:stretch>
        </p:blipFill>
        <p:spPr>
          <a:xfrm>
            <a:off x="4676774" y="1826731"/>
            <a:ext cx="3929777" cy="4174433"/>
          </a:xfrm>
          <a:prstGeom prst="rect">
            <a:avLst/>
          </a:prstGeom>
        </p:spPr>
      </p:pic>
    </p:spTree>
    <p:extLst>
      <p:ext uri="{BB962C8B-B14F-4D97-AF65-F5344CB8AC3E}">
        <p14:creationId xmlns:p14="http://schemas.microsoft.com/office/powerpoint/2010/main" val="744379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2D15-4D68-4BF7-9421-032AE6C8852C}"/>
              </a:ext>
            </a:extLst>
          </p:cNvPr>
          <p:cNvSpPr>
            <a:spLocks noGrp="1"/>
          </p:cNvSpPr>
          <p:nvPr>
            <p:ph type="title"/>
          </p:nvPr>
        </p:nvSpPr>
        <p:spPr>
          <a:xfrm>
            <a:off x="1122551" y="693806"/>
            <a:ext cx="9577983" cy="538238"/>
          </a:xfrm>
        </p:spPr>
        <p:txBody>
          <a:bodyPr/>
          <a:lstStyle/>
          <a:p>
            <a:r>
              <a:rPr lang="en-US" dirty="0"/>
              <a:t>Nonminimum Phase Example: Parallel Parking</a:t>
            </a:r>
          </a:p>
        </p:txBody>
      </p:sp>
      <p:sp>
        <p:nvSpPr>
          <p:cNvPr id="23" name="Date Placeholder 22">
            <a:extLst>
              <a:ext uri="{FF2B5EF4-FFF2-40B4-BE49-F238E27FC236}">
                <a16:creationId xmlns:a16="http://schemas.microsoft.com/office/drawing/2014/main" id="{637DEDF5-3FCD-4BC2-86A5-7BE2BF01EA38}"/>
              </a:ext>
            </a:extLst>
          </p:cNvPr>
          <p:cNvSpPr>
            <a:spLocks noGrp="1"/>
          </p:cNvSpPr>
          <p:nvPr>
            <p:ph type="dt" sz="half" idx="10"/>
          </p:nvPr>
        </p:nvSpPr>
        <p:spPr>
          <a:xfrm>
            <a:off x="838200" y="6356350"/>
            <a:ext cx="2743200" cy="365125"/>
          </a:xfrm>
        </p:spPr>
        <p:txBody>
          <a:bodyPr/>
          <a:lstStyle/>
          <a:p>
            <a:r>
              <a:rPr lang="en-US" dirty="0"/>
              <a:t>2023</a:t>
            </a:r>
          </a:p>
        </p:txBody>
      </p:sp>
      <p:sp>
        <p:nvSpPr>
          <p:cNvPr id="24" name="Footer Placeholder 23">
            <a:extLst>
              <a:ext uri="{FF2B5EF4-FFF2-40B4-BE49-F238E27FC236}">
                <a16:creationId xmlns:a16="http://schemas.microsoft.com/office/drawing/2014/main" id="{918C3C97-444D-4600-8553-B9C4C1F8483B}"/>
              </a:ext>
            </a:extLst>
          </p:cNvPr>
          <p:cNvSpPr>
            <a:spLocks noGrp="1"/>
          </p:cNvSpPr>
          <p:nvPr>
            <p:ph type="ftr" sz="quarter" idx="11"/>
          </p:nvPr>
        </p:nvSpPr>
        <p:spPr>
          <a:xfrm>
            <a:off x="4038600" y="6356350"/>
            <a:ext cx="4114800" cy="365125"/>
          </a:xfrm>
        </p:spPr>
        <p:txBody>
          <a:bodyPr/>
          <a:lstStyle/>
          <a:p>
            <a:r>
              <a:rPr lang="en-US" dirty="0"/>
              <a:t>Cybersecurity of Discrete Control Systems</a:t>
            </a:r>
          </a:p>
        </p:txBody>
      </p:sp>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a:t>
            </a:fld>
            <a:endParaRPr lang="en-US" dirty="0"/>
          </a:p>
        </p:txBody>
      </p:sp>
      <p:pic>
        <p:nvPicPr>
          <p:cNvPr id="1026" name="Picture 2" descr="Line art, Automotive lighting, Auto part, Drawing, Technical drawing, Diagram, Clip art, Vehicle, ">
            <a:extLst>
              <a:ext uri="{FF2B5EF4-FFF2-40B4-BE49-F238E27FC236}">
                <a16:creationId xmlns:a16="http://schemas.microsoft.com/office/drawing/2014/main" id="{AB91688D-6F77-070C-D737-B1ED8F0E3C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1066" y="1232044"/>
            <a:ext cx="8669867"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9301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D0E59-4C68-4F87-9821-23C69713D980}"/>
              </a:ext>
            </a:extLst>
          </p:cNvPr>
          <p:cNvSpPr>
            <a:spLocks noGrp="1"/>
          </p:cNvSpPr>
          <p:nvPr>
            <p:ph type="title"/>
          </p:nvPr>
        </p:nvSpPr>
        <p:spPr>
          <a:xfrm>
            <a:off x="1500168" y="892178"/>
            <a:ext cx="9088438" cy="611312"/>
          </a:xfrm>
        </p:spPr>
        <p:txBody>
          <a:bodyPr/>
          <a:lstStyle/>
          <a:p>
            <a:r>
              <a:rPr lang="en-US" dirty="0"/>
              <a:t>So Just Use Minimum Phase Systems?</a:t>
            </a:r>
          </a:p>
        </p:txBody>
      </p:sp>
      <p:sp>
        <p:nvSpPr>
          <p:cNvPr id="56" name="Date Placeholder 55">
            <a:extLst>
              <a:ext uri="{FF2B5EF4-FFF2-40B4-BE49-F238E27FC236}">
                <a16:creationId xmlns:a16="http://schemas.microsoft.com/office/drawing/2014/main" id="{B289356A-BDA0-4234-84F2-9F2F25D0D7BD}"/>
              </a:ext>
            </a:extLst>
          </p:cNvPr>
          <p:cNvSpPr>
            <a:spLocks noGrp="1"/>
          </p:cNvSpPr>
          <p:nvPr>
            <p:ph type="dt" sz="half" idx="10"/>
          </p:nvPr>
        </p:nvSpPr>
        <p:spPr>
          <a:xfrm>
            <a:off x="838200" y="6356350"/>
            <a:ext cx="2743200" cy="365125"/>
          </a:xfrm>
        </p:spPr>
        <p:txBody>
          <a:bodyPr/>
          <a:lstStyle/>
          <a:p>
            <a:r>
              <a:rPr lang="en-US"/>
              <a:t>20XX</a:t>
            </a:r>
            <a:endParaRPr lang="en-US" dirty="0"/>
          </a:p>
        </p:txBody>
      </p:sp>
      <p:sp>
        <p:nvSpPr>
          <p:cNvPr id="57" name="Footer Placeholder 56">
            <a:extLst>
              <a:ext uri="{FF2B5EF4-FFF2-40B4-BE49-F238E27FC236}">
                <a16:creationId xmlns:a16="http://schemas.microsoft.com/office/drawing/2014/main" id="{3A38BE84-957B-46B9-A315-4B5064DFF1A1}"/>
              </a:ext>
            </a:extLst>
          </p:cNvPr>
          <p:cNvSpPr>
            <a:spLocks noGrp="1"/>
          </p:cNvSpPr>
          <p:nvPr>
            <p:ph type="ftr" sz="quarter" idx="11"/>
          </p:nvPr>
        </p:nvSpPr>
        <p:spPr>
          <a:xfrm>
            <a:off x="4038600" y="6356350"/>
            <a:ext cx="4114800" cy="365125"/>
          </a:xfrm>
        </p:spPr>
        <p:txBody>
          <a:bodyPr/>
          <a:lstStyle/>
          <a:p>
            <a:r>
              <a:rPr lang="en-US" dirty="0"/>
              <a:t>Cybersecurity of Discrete Control Systems</a:t>
            </a:r>
          </a:p>
        </p:txBody>
      </p:sp>
      <p:sp>
        <p:nvSpPr>
          <p:cNvPr id="58" name="Slide Number Placeholder 57">
            <a:extLst>
              <a:ext uri="{FF2B5EF4-FFF2-40B4-BE49-F238E27FC236}">
                <a16:creationId xmlns:a16="http://schemas.microsoft.com/office/drawing/2014/main" id="{E1900601-8B04-4FF3-B06F-6BEFAC6556D3}"/>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a:t>
            </a:fld>
            <a:endParaRPr lang="en-US" dirty="0"/>
          </a:p>
        </p:txBody>
      </p:sp>
      <p:sp>
        <p:nvSpPr>
          <p:cNvPr id="328" name="Subtitle 2">
            <a:extLst>
              <a:ext uri="{FF2B5EF4-FFF2-40B4-BE49-F238E27FC236}">
                <a16:creationId xmlns:a16="http://schemas.microsoft.com/office/drawing/2014/main" id="{EE8CD345-7A32-73BC-6B51-DDC28BCD5A68}"/>
              </a:ext>
            </a:extLst>
          </p:cNvPr>
          <p:cNvSpPr txBox="1">
            <a:spLocks/>
          </p:cNvSpPr>
          <p:nvPr/>
        </p:nvSpPr>
        <p:spPr>
          <a:xfrm>
            <a:off x="838200" y="2019024"/>
            <a:ext cx="10691191" cy="39467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Unfortunately, even if the system is minimum phase, they are often sampled data systems, and unstable sampling zeros may be introduced when the system has relative degree greater than two with a small sampling period. Nuclear power plants, smart grids, SCADA, etc. are usually high dimensional systems with large relative degree and therefore similarly vulnerable to zero dynamics attack.</a:t>
            </a:r>
          </a:p>
        </p:txBody>
      </p:sp>
    </p:spTree>
    <p:extLst>
      <p:ext uri="{BB962C8B-B14F-4D97-AF65-F5344CB8AC3E}">
        <p14:creationId xmlns:p14="http://schemas.microsoft.com/office/powerpoint/2010/main" val="4055079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134303"/>
            <a:ext cx="10515600" cy="634323"/>
          </a:xfrm>
        </p:spPr>
        <p:txBody>
          <a:bodyPr/>
          <a:lstStyle/>
          <a:p>
            <a:r>
              <a:rPr lang="en-US" dirty="0"/>
              <a:t>Modify Control Strategy</a:t>
            </a:r>
          </a:p>
        </p:txBody>
      </p:sp>
      <p:sp>
        <p:nvSpPr>
          <p:cNvPr id="6" name="Date Placeholder 5">
            <a:extLst>
              <a:ext uri="{FF2B5EF4-FFF2-40B4-BE49-F238E27FC236}">
                <a16:creationId xmlns:a16="http://schemas.microsoft.com/office/drawing/2014/main" id="{3627CC26-34EF-4BB9-B289-9EC56B07D1E6}"/>
              </a:ext>
            </a:extLst>
          </p:cNvPr>
          <p:cNvSpPr>
            <a:spLocks noGrp="1"/>
          </p:cNvSpPr>
          <p:nvPr>
            <p:ph type="dt" sz="half" idx="10"/>
          </p:nvPr>
        </p:nvSpPr>
        <p:spPr>
          <a:xfrm>
            <a:off x="838200" y="6356350"/>
            <a:ext cx="2743200" cy="365125"/>
          </a:xfrm>
        </p:spPr>
        <p:txBody>
          <a:bodyPr/>
          <a:lstStyle/>
          <a:p>
            <a:r>
              <a:rPr lang="en-US" dirty="0"/>
              <a:t>2023</a:t>
            </a:r>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Cybersecurity of Discrete Control Systems</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a:t>
            </a:fld>
            <a:endParaRPr lang="en-US" dirty="0"/>
          </a:p>
        </p:txBody>
      </p:sp>
      <p:sp>
        <p:nvSpPr>
          <p:cNvPr id="5" name="Subtitle 2">
            <a:extLst>
              <a:ext uri="{FF2B5EF4-FFF2-40B4-BE49-F238E27FC236}">
                <a16:creationId xmlns:a16="http://schemas.microsoft.com/office/drawing/2014/main" id="{7E04F32C-A3BA-42E7-C3CD-04D6C39A9C87}"/>
              </a:ext>
            </a:extLst>
          </p:cNvPr>
          <p:cNvSpPr txBox="1">
            <a:spLocks/>
          </p:cNvSpPr>
          <p:nvPr/>
        </p:nvSpPr>
        <p:spPr>
          <a:xfrm>
            <a:off x="742122" y="993913"/>
            <a:ext cx="10787269" cy="50358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t>The most obvious strategy to counteract a zero dynamics attack is to simply change the system’s structure such as adding an additional modulation block in front of the control input. After the modification, the zeros are shifted to new positions unknown to the attacker and therefore the old zero dynamics attack would not work.</a:t>
            </a:r>
          </a:p>
          <a:p>
            <a:r>
              <a:rPr lang="en-US" sz="3200" dirty="0"/>
              <a:t>However, if the relative degree is not changed, the attacker can still overcome the lack of model knowledge by using robust control schemes in a </a:t>
            </a:r>
            <a:r>
              <a:rPr lang="en-US" sz="3200" i="1" dirty="0"/>
              <a:t>robust zero dynamics attack</a:t>
            </a:r>
            <a:r>
              <a:rPr lang="en-US" sz="3200" dirty="0"/>
              <a:t>, as well as approximate the locations of the zeros.</a:t>
            </a:r>
          </a:p>
        </p:txBody>
      </p:sp>
    </p:spTree>
    <p:extLst>
      <p:ext uri="{BB962C8B-B14F-4D97-AF65-F5344CB8AC3E}">
        <p14:creationId xmlns:p14="http://schemas.microsoft.com/office/powerpoint/2010/main" val="2896385493"/>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Win32_SL_V5" id="{DBE773F4-03EF-460F-8123-2ED25579554B}" vid="{FED336E3-054A-486F-8CDB-8815D6B39CB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676A8F61-3FE0-4499-9D74-D8DA5DD8FDF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ECBB7AC-E012-4960-B083-33C7C7C0C8C8}">
  <ds:schemaRefs>
    <ds:schemaRef ds:uri="http://schemas.microsoft.com/sharepoint/v3/contenttype/forms"/>
  </ds:schemaRefs>
</ds:datastoreItem>
</file>

<file path=customXml/itemProps3.xml><?xml version="1.0" encoding="utf-8"?>
<ds:datastoreItem xmlns:ds="http://schemas.openxmlformats.org/officeDocument/2006/customXml" ds:itemID="{CA05327A-3F11-4B74-87F2-F91762B92A4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{A043DCB3-2C49-46DF-AB7E-6180EF124EAF}tf67328976_win32</Template>
  <TotalTime>2303</TotalTime>
  <Words>722</Words>
  <Application>Microsoft Office PowerPoint</Application>
  <PresentationFormat>Widescreen</PresentationFormat>
  <Paragraphs>82</Paragraphs>
  <Slides>16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Söhne</vt:lpstr>
      <vt:lpstr>Arial</vt:lpstr>
      <vt:lpstr>Calibri</vt:lpstr>
      <vt:lpstr>Tenorite</vt:lpstr>
      <vt:lpstr>Custom</vt:lpstr>
      <vt:lpstr>Zero Dynamics Attacks and Mitigation Strategies</vt:lpstr>
      <vt:lpstr>AGENDA</vt:lpstr>
      <vt:lpstr>INTRODUCTION</vt:lpstr>
      <vt:lpstr>Zero Dynamics Attack Example</vt:lpstr>
      <vt:lpstr>Nonminimum Phase Systems</vt:lpstr>
      <vt:lpstr>Nonminimum Phase Systems</vt:lpstr>
      <vt:lpstr>Nonminimum Phase Example: Parallel Parking</vt:lpstr>
      <vt:lpstr>So Just Use Minimum Phase Systems?</vt:lpstr>
      <vt:lpstr>Modify Control Strategy</vt:lpstr>
      <vt:lpstr>Multirate Sampling Strategy</vt:lpstr>
      <vt:lpstr>Multirate Results</vt:lpstr>
      <vt:lpstr>ShortComing of the Multirate Strategy</vt:lpstr>
      <vt:lpstr>Generalized Hold Strategy</vt:lpstr>
      <vt:lpstr>Generalized Hold Results</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Cybersecurity of Discrete Control Systems</dc:title>
  <dc:creator>Mengxiang Jiang</dc:creator>
  <cp:lastModifiedBy>Mengxiang Jiang</cp:lastModifiedBy>
  <cp:revision>4</cp:revision>
  <dcterms:created xsi:type="dcterms:W3CDTF">2023-10-04T05:06:54Z</dcterms:created>
  <dcterms:modified xsi:type="dcterms:W3CDTF">2023-11-16T00:06:48Z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