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69" r:id="rId9"/>
    <p:sldId id="265" r:id="rId10"/>
    <p:sldId id="264" r:id="rId11"/>
    <p:sldId id="263" r:id="rId12"/>
    <p:sldId id="270" r:id="rId13"/>
    <p:sldId id="274" r:id="rId14"/>
    <p:sldId id="272" r:id="rId15"/>
    <p:sldId id="259" r:id="rId16"/>
    <p:sldId id="260" r:id="rId17"/>
    <p:sldId id="261" r:id="rId18"/>
    <p:sldId id="266"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0655" autoAdjust="0"/>
  </p:normalViewPr>
  <p:slideViewPr>
    <p:cSldViewPr snapToGrid="0">
      <p:cViewPr>
        <p:scale>
          <a:sx n="100" d="100"/>
          <a:sy n="100" d="100"/>
        </p:scale>
        <p:origin x="990" y="31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Cybersecurity of Discrete Control Systems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Mengxiang Jiang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A0DEC2-38C8-E3F7-BACE-65ACF1114C7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20B6AB9-8B21-7AF7-3411-41DBD267AF23}"/>
              </a:ext>
            </a:extLst>
          </p:cNvPr>
          <p:cNvSpPr>
            <a:spLocks noGrp="1"/>
          </p:cNvSpPr>
          <p:nvPr>
            <p:ph type="ftr" sz="quarter" idx="11"/>
          </p:nvPr>
        </p:nvSpPr>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6294C622-4AD3-E6C5-996E-2B9389594BC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itle 1">
            <a:extLst>
              <a:ext uri="{FF2B5EF4-FFF2-40B4-BE49-F238E27FC236}">
                <a16:creationId xmlns:a16="http://schemas.microsoft.com/office/drawing/2014/main" id="{C7623F66-66F1-1B89-C7E2-92F890EF2BA2}"/>
              </a:ext>
            </a:extLst>
          </p:cNvPr>
          <p:cNvSpPr>
            <a:spLocks noGrp="1"/>
          </p:cNvSpPr>
          <p:nvPr>
            <p:ph type="title"/>
          </p:nvPr>
        </p:nvSpPr>
        <p:spPr>
          <a:xfrm>
            <a:off x="838200" y="454727"/>
            <a:ext cx="10515600" cy="501166"/>
          </a:xfrm>
        </p:spPr>
        <p:txBody>
          <a:bodyPr/>
          <a:lstStyle/>
          <a:p>
            <a:r>
              <a:rPr lang="en-US" dirty="0"/>
              <a:t>Regulator Time Delay</a:t>
            </a:r>
          </a:p>
        </p:txBody>
      </p:sp>
      <p:pic>
        <p:nvPicPr>
          <p:cNvPr id="8" name="Picture 7">
            <a:extLst>
              <a:ext uri="{FF2B5EF4-FFF2-40B4-BE49-F238E27FC236}">
                <a16:creationId xmlns:a16="http://schemas.microsoft.com/office/drawing/2014/main" id="{2C8B96F0-6BE8-7640-4C55-50F9690E2C19}"/>
              </a:ext>
            </a:extLst>
          </p:cNvPr>
          <p:cNvPicPr>
            <a:picLocks noChangeAspect="1"/>
          </p:cNvPicPr>
          <p:nvPr/>
        </p:nvPicPr>
        <p:blipFill>
          <a:blip r:embed="rId2"/>
          <a:stretch>
            <a:fillRect/>
          </a:stretch>
        </p:blipFill>
        <p:spPr>
          <a:xfrm>
            <a:off x="0" y="2568084"/>
            <a:ext cx="6984148" cy="3070717"/>
          </a:xfrm>
          <a:prstGeom prst="rect">
            <a:avLst/>
          </a:prstGeom>
        </p:spPr>
      </p:pic>
      <p:pic>
        <p:nvPicPr>
          <p:cNvPr id="9" name="Picture 8">
            <a:extLst>
              <a:ext uri="{FF2B5EF4-FFF2-40B4-BE49-F238E27FC236}">
                <a16:creationId xmlns:a16="http://schemas.microsoft.com/office/drawing/2014/main" id="{53CBC64E-5D42-6EE9-7AFE-04EFAD8F4D37}"/>
              </a:ext>
            </a:extLst>
          </p:cNvPr>
          <p:cNvPicPr>
            <a:picLocks noChangeAspect="1"/>
          </p:cNvPicPr>
          <p:nvPr/>
        </p:nvPicPr>
        <p:blipFill>
          <a:blip r:embed="rId3"/>
          <a:stretch>
            <a:fillRect/>
          </a:stretch>
        </p:blipFill>
        <p:spPr>
          <a:xfrm>
            <a:off x="6835324" y="2568084"/>
            <a:ext cx="5210902" cy="3229426"/>
          </a:xfrm>
          <a:prstGeom prst="rect">
            <a:avLst/>
          </a:prstGeom>
        </p:spPr>
      </p:pic>
      <p:sp>
        <p:nvSpPr>
          <p:cNvPr id="10" name="TextBox 9">
            <a:extLst>
              <a:ext uri="{FF2B5EF4-FFF2-40B4-BE49-F238E27FC236}">
                <a16:creationId xmlns:a16="http://schemas.microsoft.com/office/drawing/2014/main" id="{323FBD0C-DCC6-1A6E-BA14-3B3582620B7D}"/>
              </a:ext>
            </a:extLst>
          </p:cNvPr>
          <p:cNvSpPr txBox="1"/>
          <p:nvPr/>
        </p:nvSpPr>
        <p:spPr>
          <a:xfrm>
            <a:off x="1046922" y="1219199"/>
            <a:ext cx="8719930" cy="1323439"/>
          </a:xfrm>
          <a:prstGeom prst="rect">
            <a:avLst/>
          </a:prstGeom>
          <a:noFill/>
        </p:spPr>
        <p:txBody>
          <a:bodyPr wrap="square" rtlCol="0">
            <a:spAutoFit/>
          </a:bodyPr>
          <a:lstStyle/>
          <a:p>
            <a:r>
              <a:rPr lang="en-US" sz="2000" b="0" i="0" dirty="0">
                <a:effectLst/>
                <a:latin typeface="Söhne"/>
              </a:rPr>
              <a:t>When a regulator detects a voltage exceeding the permissible range, it initiates a countdown before taking corrective action. If the voltage returns to the acceptable range before the timer ends, it resets and no action is taken; otherwise, it performs a tap change operation to restore voltage.</a:t>
            </a:r>
            <a:endParaRPr lang="en-US" sz="2000" dirty="0"/>
          </a:p>
        </p:txBody>
      </p:sp>
    </p:spTree>
    <p:extLst>
      <p:ext uri="{BB962C8B-B14F-4D97-AF65-F5344CB8AC3E}">
        <p14:creationId xmlns:p14="http://schemas.microsoft.com/office/powerpoint/2010/main" val="14417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8516-A8EE-2306-C1DF-5EA6F9F61445}"/>
              </a:ext>
            </a:extLst>
          </p:cNvPr>
          <p:cNvSpPr>
            <a:spLocks noGrp="1"/>
          </p:cNvSpPr>
          <p:nvPr>
            <p:ph type="title"/>
          </p:nvPr>
        </p:nvSpPr>
        <p:spPr>
          <a:xfrm>
            <a:off x="1307008" y="2691"/>
            <a:ext cx="9577983" cy="764345"/>
          </a:xfrm>
        </p:spPr>
        <p:txBody>
          <a:bodyPr/>
          <a:lstStyle/>
          <a:p>
            <a:r>
              <a:rPr lang="en-US" dirty="0"/>
              <a:t>Voltage Regulation Equations</a:t>
            </a:r>
          </a:p>
        </p:txBody>
      </p:sp>
      <p:sp>
        <p:nvSpPr>
          <p:cNvPr id="15" name="Date Placeholder 14">
            <a:extLst>
              <a:ext uri="{FF2B5EF4-FFF2-40B4-BE49-F238E27FC236}">
                <a16:creationId xmlns:a16="http://schemas.microsoft.com/office/drawing/2014/main" id="{F0FB5DDC-5366-30AD-0F5B-AD9A7CFFDFF7}"/>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79BFA0C1-3798-927B-41DB-31760629E15C}"/>
              </a:ext>
            </a:extLst>
          </p:cNvPr>
          <p:cNvSpPr>
            <a:spLocks noGrp="1"/>
          </p:cNvSpPr>
          <p:nvPr>
            <p:ph type="ftr" sz="quarter" idx="11"/>
          </p:nvPr>
        </p:nvSpPr>
        <p:spPr/>
        <p:txBody>
          <a:bodyPr/>
          <a:lstStyle/>
          <a:p>
            <a:r>
              <a:rPr lang="en-US" dirty="0"/>
              <a:t>Cybersecurity of Discrete Control Systems</a:t>
            </a:r>
          </a:p>
        </p:txBody>
      </p:sp>
      <p:sp>
        <p:nvSpPr>
          <p:cNvPr id="17" name="Slide Number Placeholder 16">
            <a:extLst>
              <a:ext uri="{FF2B5EF4-FFF2-40B4-BE49-F238E27FC236}">
                <a16:creationId xmlns:a16="http://schemas.microsoft.com/office/drawing/2014/main" id="{EF9C1F5F-2841-E273-384F-DD7217CEDA90}"/>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9" name="Picture 18">
            <a:extLst>
              <a:ext uri="{FF2B5EF4-FFF2-40B4-BE49-F238E27FC236}">
                <a16:creationId xmlns:a16="http://schemas.microsoft.com/office/drawing/2014/main" id="{95D67435-DCF2-1599-5D40-12AF978BA508}"/>
              </a:ext>
            </a:extLst>
          </p:cNvPr>
          <p:cNvPicPr>
            <a:picLocks noChangeAspect="1"/>
          </p:cNvPicPr>
          <p:nvPr/>
        </p:nvPicPr>
        <p:blipFill rotWithShape="1">
          <a:blip r:embed="rId2"/>
          <a:srcRect l="9465"/>
          <a:stretch/>
        </p:blipFill>
        <p:spPr>
          <a:xfrm>
            <a:off x="625799" y="820928"/>
            <a:ext cx="5450797" cy="809738"/>
          </a:xfrm>
          <a:prstGeom prst="rect">
            <a:avLst/>
          </a:prstGeom>
        </p:spPr>
      </p:pic>
      <p:pic>
        <p:nvPicPr>
          <p:cNvPr id="21" name="Picture 20">
            <a:extLst>
              <a:ext uri="{FF2B5EF4-FFF2-40B4-BE49-F238E27FC236}">
                <a16:creationId xmlns:a16="http://schemas.microsoft.com/office/drawing/2014/main" id="{FB7D709E-AE37-2DC1-3C6F-836631E037FD}"/>
              </a:ext>
            </a:extLst>
          </p:cNvPr>
          <p:cNvPicPr>
            <a:picLocks noChangeAspect="1"/>
          </p:cNvPicPr>
          <p:nvPr/>
        </p:nvPicPr>
        <p:blipFill rotWithShape="1">
          <a:blip r:embed="rId3"/>
          <a:srcRect l="17232"/>
          <a:stretch/>
        </p:blipFill>
        <p:spPr>
          <a:xfrm>
            <a:off x="627252" y="1584922"/>
            <a:ext cx="5322232" cy="1019317"/>
          </a:xfrm>
          <a:prstGeom prst="rect">
            <a:avLst/>
          </a:prstGeom>
        </p:spPr>
      </p:pic>
      <p:pic>
        <p:nvPicPr>
          <p:cNvPr id="25" name="Picture 24">
            <a:extLst>
              <a:ext uri="{FF2B5EF4-FFF2-40B4-BE49-F238E27FC236}">
                <a16:creationId xmlns:a16="http://schemas.microsoft.com/office/drawing/2014/main" id="{64585C0A-1F79-E706-62B2-778D6BE7D25F}"/>
              </a:ext>
            </a:extLst>
          </p:cNvPr>
          <p:cNvPicPr>
            <a:picLocks noChangeAspect="1"/>
          </p:cNvPicPr>
          <p:nvPr/>
        </p:nvPicPr>
        <p:blipFill>
          <a:blip r:embed="rId4"/>
          <a:stretch>
            <a:fillRect/>
          </a:stretch>
        </p:blipFill>
        <p:spPr>
          <a:xfrm>
            <a:off x="2866906" y="2867519"/>
            <a:ext cx="6611273" cy="371527"/>
          </a:xfrm>
          <a:prstGeom prst="rect">
            <a:avLst/>
          </a:prstGeom>
        </p:spPr>
      </p:pic>
      <p:pic>
        <p:nvPicPr>
          <p:cNvPr id="27" name="Picture 26">
            <a:extLst>
              <a:ext uri="{FF2B5EF4-FFF2-40B4-BE49-F238E27FC236}">
                <a16:creationId xmlns:a16="http://schemas.microsoft.com/office/drawing/2014/main" id="{2D6DF248-B49C-98DF-A392-B78D336F428D}"/>
              </a:ext>
            </a:extLst>
          </p:cNvPr>
          <p:cNvPicPr>
            <a:picLocks noChangeAspect="1"/>
          </p:cNvPicPr>
          <p:nvPr/>
        </p:nvPicPr>
        <p:blipFill>
          <a:blip r:embed="rId5"/>
          <a:stretch>
            <a:fillRect/>
          </a:stretch>
        </p:blipFill>
        <p:spPr>
          <a:xfrm>
            <a:off x="2988241" y="4474749"/>
            <a:ext cx="6954220" cy="2019582"/>
          </a:xfrm>
          <a:prstGeom prst="rect">
            <a:avLst/>
          </a:prstGeom>
        </p:spPr>
      </p:pic>
      <p:pic>
        <p:nvPicPr>
          <p:cNvPr id="31" name="Picture 30">
            <a:extLst>
              <a:ext uri="{FF2B5EF4-FFF2-40B4-BE49-F238E27FC236}">
                <a16:creationId xmlns:a16="http://schemas.microsoft.com/office/drawing/2014/main" id="{AAEB3236-9DEC-0874-BBEF-C85A0A54654C}"/>
              </a:ext>
            </a:extLst>
          </p:cNvPr>
          <p:cNvPicPr>
            <a:picLocks noChangeAspect="1"/>
          </p:cNvPicPr>
          <p:nvPr/>
        </p:nvPicPr>
        <p:blipFill>
          <a:blip r:embed="rId6"/>
          <a:stretch>
            <a:fillRect/>
          </a:stretch>
        </p:blipFill>
        <p:spPr>
          <a:xfrm>
            <a:off x="6560615" y="1828928"/>
            <a:ext cx="4629796" cy="647790"/>
          </a:xfrm>
          <a:prstGeom prst="rect">
            <a:avLst/>
          </a:prstGeom>
        </p:spPr>
      </p:pic>
      <p:pic>
        <p:nvPicPr>
          <p:cNvPr id="33" name="Picture 32">
            <a:extLst>
              <a:ext uri="{FF2B5EF4-FFF2-40B4-BE49-F238E27FC236}">
                <a16:creationId xmlns:a16="http://schemas.microsoft.com/office/drawing/2014/main" id="{09FFA6BF-6D22-7927-7ED8-B0D6427E15E9}"/>
              </a:ext>
            </a:extLst>
          </p:cNvPr>
          <p:cNvPicPr>
            <a:picLocks noChangeAspect="1"/>
          </p:cNvPicPr>
          <p:nvPr/>
        </p:nvPicPr>
        <p:blipFill>
          <a:blip r:embed="rId7"/>
          <a:stretch>
            <a:fillRect/>
          </a:stretch>
        </p:blipFill>
        <p:spPr>
          <a:xfrm>
            <a:off x="6076596" y="756131"/>
            <a:ext cx="5068007" cy="828791"/>
          </a:xfrm>
          <a:prstGeom prst="rect">
            <a:avLst/>
          </a:prstGeom>
        </p:spPr>
      </p:pic>
      <p:pic>
        <p:nvPicPr>
          <p:cNvPr id="35" name="Picture 34">
            <a:extLst>
              <a:ext uri="{FF2B5EF4-FFF2-40B4-BE49-F238E27FC236}">
                <a16:creationId xmlns:a16="http://schemas.microsoft.com/office/drawing/2014/main" id="{A2F86D9B-F2DB-B6E2-67BD-6B8588D823E6}"/>
              </a:ext>
            </a:extLst>
          </p:cNvPr>
          <p:cNvPicPr>
            <a:picLocks noChangeAspect="1"/>
          </p:cNvPicPr>
          <p:nvPr/>
        </p:nvPicPr>
        <p:blipFill>
          <a:blip r:embed="rId8"/>
          <a:stretch>
            <a:fillRect/>
          </a:stretch>
        </p:blipFill>
        <p:spPr>
          <a:xfrm>
            <a:off x="2988241" y="3230479"/>
            <a:ext cx="6563641" cy="676369"/>
          </a:xfrm>
          <a:prstGeom prst="rect">
            <a:avLst/>
          </a:prstGeom>
        </p:spPr>
      </p:pic>
      <p:pic>
        <p:nvPicPr>
          <p:cNvPr id="37" name="Picture 36">
            <a:extLst>
              <a:ext uri="{FF2B5EF4-FFF2-40B4-BE49-F238E27FC236}">
                <a16:creationId xmlns:a16="http://schemas.microsoft.com/office/drawing/2014/main" id="{E31E21A7-4350-16DD-0069-DA9A6A617B4C}"/>
              </a:ext>
            </a:extLst>
          </p:cNvPr>
          <p:cNvPicPr>
            <a:picLocks noChangeAspect="1"/>
          </p:cNvPicPr>
          <p:nvPr/>
        </p:nvPicPr>
        <p:blipFill>
          <a:blip r:embed="rId9"/>
          <a:stretch>
            <a:fillRect/>
          </a:stretch>
        </p:blipFill>
        <p:spPr>
          <a:xfrm>
            <a:off x="2988241" y="4189622"/>
            <a:ext cx="3572374" cy="323895"/>
          </a:xfrm>
          <a:prstGeom prst="rect">
            <a:avLst/>
          </a:prstGeom>
        </p:spPr>
      </p:pic>
      <p:pic>
        <p:nvPicPr>
          <p:cNvPr id="39" name="Picture 38">
            <a:extLst>
              <a:ext uri="{FF2B5EF4-FFF2-40B4-BE49-F238E27FC236}">
                <a16:creationId xmlns:a16="http://schemas.microsoft.com/office/drawing/2014/main" id="{E4578457-789D-01B6-F23F-F1E5EEE2612F}"/>
              </a:ext>
            </a:extLst>
          </p:cNvPr>
          <p:cNvPicPr>
            <a:picLocks noChangeAspect="1"/>
          </p:cNvPicPr>
          <p:nvPr/>
        </p:nvPicPr>
        <p:blipFill>
          <a:blip r:embed="rId10"/>
          <a:stretch>
            <a:fillRect/>
          </a:stretch>
        </p:blipFill>
        <p:spPr>
          <a:xfrm>
            <a:off x="2988241" y="2511554"/>
            <a:ext cx="4925112" cy="390580"/>
          </a:xfrm>
          <a:prstGeom prst="rect">
            <a:avLst/>
          </a:prstGeom>
        </p:spPr>
      </p:pic>
      <p:pic>
        <p:nvPicPr>
          <p:cNvPr id="41" name="Picture 40">
            <a:extLst>
              <a:ext uri="{FF2B5EF4-FFF2-40B4-BE49-F238E27FC236}">
                <a16:creationId xmlns:a16="http://schemas.microsoft.com/office/drawing/2014/main" id="{745161B0-4B4E-52A1-EA0F-F7CFD9CFB708}"/>
              </a:ext>
            </a:extLst>
          </p:cNvPr>
          <p:cNvPicPr>
            <a:picLocks noChangeAspect="1"/>
          </p:cNvPicPr>
          <p:nvPr/>
        </p:nvPicPr>
        <p:blipFill>
          <a:blip r:embed="rId11"/>
          <a:stretch>
            <a:fillRect/>
          </a:stretch>
        </p:blipFill>
        <p:spPr>
          <a:xfrm>
            <a:off x="2988241" y="3842934"/>
            <a:ext cx="3905795" cy="342948"/>
          </a:xfrm>
          <a:prstGeom prst="rect">
            <a:avLst/>
          </a:prstGeom>
        </p:spPr>
      </p:pic>
    </p:spTree>
    <p:extLst>
      <p:ext uri="{BB962C8B-B14F-4D97-AF65-F5344CB8AC3E}">
        <p14:creationId xmlns:p14="http://schemas.microsoft.com/office/powerpoint/2010/main" val="110124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2774855" y="1848"/>
            <a:ext cx="6800850" cy="588702"/>
          </a:xfrm>
        </p:spPr>
        <p:txBody>
          <a:bodyPr/>
          <a:lstStyle/>
          <a:p>
            <a:r>
              <a:rPr lang="en-US" dirty="0"/>
              <a:t>Voltage Regulator Algorithm </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Cybersecurity of Discrete Control Systems</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12</a:t>
            </a:fld>
            <a:endParaRPr lang="en-US" dirty="0"/>
          </a:p>
        </p:txBody>
      </p:sp>
      <p:pic>
        <p:nvPicPr>
          <p:cNvPr id="33" name="Picture 32">
            <a:extLst>
              <a:ext uri="{FF2B5EF4-FFF2-40B4-BE49-F238E27FC236}">
                <a16:creationId xmlns:a16="http://schemas.microsoft.com/office/drawing/2014/main" id="{24EDE290-34DE-4CA9-2299-36A744443C74}"/>
              </a:ext>
            </a:extLst>
          </p:cNvPr>
          <p:cNvPicPr>
            <a:picLocks noChangeAspect="1"/>
          </p:cNvPicPr>
          <p:nvPr/>
        </p:nvPicPr>
        <p:blipFill>
          <a:blip r:embed="rId2"/>
          <a:stretch>
            <a:fillRect/>
          </a:stretch>
        </p:blipFill>
        <p:spPr>
          <a:xfrm>
            <a:off x="2296121" y="511175"/>
            <a:ext cx="5806337" cy="5924550"/>
          </a:xfrm>
          <a:prstGeom prst="rect">
            <a:avLst/>
          </a:prstGeom>
        </p:spPr>
      </p:pic>
    </p:spTree>
    <p:extLst>
      <p:ext uri="{BB962C8B-B14F-4D97-AF65-F5344CB8AC3E}">
        <p14:creationId xmlns:p14="http://schemas.microsoft.com/office/powerpoint/2010/main" val="33210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37656" y="485112"/>
            <a:ext cx="8421688" cy="452770"/>
          </a:xfrm>
        </p:spPr>
        <p:txBody>
          <a:bodyPr/>
          <a:lstStyle/>
          <a:p>
            <a:r>
              <a:rPr lang="en-US" dirty="0"/>
              <a:t>Switched Capacitor Banks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37655" y="1209676"/>
            <a:ext cx="8335169" cy="4622798"/>
          </a:xfrm>
        </p:spPr>
        <p:txBody>
          <a:bodyPr>
            <a:normAutofit/>
          </a:bodyPr>
          <a:lstStyle/>
          <a:p>
            <a:pPr marL="285750" indent="-285750">
              <a:buFont typeface="Arial" panose="020B0604020202020204" pitchFamily="34" charset="0"/>
              <a:buChar char="•"/>
            </a:pPr>
            <a:r>
              <a:rPr lang="en-US" sz="2000" dirty="0"/>
              <a:t>The behavior is similar to a voltage regulator, with upper and lower thresholds and associated time delay</a:t>
            </a:r>
          </a:p>
          <a:p>
            <a:pPr marL="285750" indent="-285750">
              <a:buFont typeface="Arial" panose="020B0604020202020204" pitchFamily="34" charset="0"/>
              <a:buChar char="•"/>
            </a:pPr>
            <a:r>
              <a:rPr lang="en-US" sz="2000" dirty="0"/>
              <a:t>However, there is an additional </a:t>
            </a:r>
            <a:r>
              <a:rPr lang="en-US" sz="2000" i="1" dirty="0"/>
              <a:t>safety switching delay</a:t>
            </a:r>
            <a:r>
              <a:rPr lang="en-US" sz="2000" dirty="0"/>
              <a:t> that allows the operators to move away from the capacitor bank, given that the potential for fault is higher during a switching action</a:t>
            </a:r>
          </a:p>
          <a:p>
            <a:pPr marL="285750" indent="-285750">
              <a:buFont typeface="Arial" panose="020B0604020202020204" pitchFamily="34" charset="0"/>
              <a:buChar char="•"/>
            </a:pPr>
            <a:r>
              <a:rPr lang="en-US" sz="2000" dirty="0"/>
              <a:t>The capacitor bank will perform a switching action once the </a:t>
            </a:r>
            <a:r>
              <a:rPr lang="en-US" sz="2000" i="1" dirty="0"/>
              <a:t>safety switching delay</a:t>
            </a:r>
            <a:r>
              <a:rPr lang="en-US" sz="2000" dirty="0"/>
              <a:t> countdown timer is initiated, regardless of whether the voltage returns to within the thresholds, unless a physical button is pressed for manual override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650"/>
            <a:ext cx="9710646" cy="503012"/>
          </a:xfrm>
        </p:spPr>
        <p:txBody>
          <a:bodyPr/>
          <a:lstStyle/>
          <a:p>
            <a:r>
              <a:rPr lang="en-US" dirty="0"/>
              <a:t>Capacitor Bank Algorithm</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25" name="Picture 24">
            <a:extLst>
              <a:ext uri="{FF2B5EF4-FFF2-40B4-BE49-F238E27FC236}">
                <a16:creationId xmlns:a16="http://schemas.microsoft.com/office/drawing/2014/main" id="{A15D807F-16F3-14A2-9C15-9D621C79B126}"/>
              </a:ext>
            </a:extLst>
          </p:cNvPr>
          <p:cNvPicPr>
            <a:picLocks noChangeAspect="1"/>
          </p:cNvPicPr>
          <p:nvPr/>
        </p:nvPicPr>
        <p:blipFill>
          <a:blip r:embed="rId2"/>
          <a:stretch>
            <a:fillRect/>
          </a:stretch>
        </p:blipFill>
        <p:spPr>
          <a:xfrm>
            <a:off x="2533153" y="561575"/>
            <a:ext cx="7125694" cy="5734850"/>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11525" y="136525"/>
            <a:ext cx="5568950" cy="626557"/>
          </a:xfrm>
        </p:spPr>
        <p:txBody>
          <a:bodyPr/>
          <a:lstStyle/>
          <a:p>
            <a:pPr algn="ctr"/>
            <a:r>
              <a:rPr lang="en-US" dirty="0"/>
              <a:t>Results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1FDBF623-A0CC-F0AE-7280-4D163D009ABD}"/>
              </a:ext>
            </a:extLst>
          </p:cNvPr>
          <p:cNvPicPr>
            <a:picLocks noChangeAspect="1"/>
          </p:cNvPicPr>
          <p:nvPr/>
        </p:nvPicPr>
        <p:blipFill>
          <a:blip r:embed="rId2"/>
          <a:stretch>
            <a:fillRect/>
          </a:stretch>
        </p:blipFill>
        <p:spPr>
          <a:xfrm>
            <a:off x="3084041" y="2319880"/>
            <a:ext cx="5691659" cy="4126252"/>
          </a:xfrm>
          <a:prstGeom prst="rect">
            <a:avLst/>
          </a:prstGeom>
        </p:spPr>
      </p:pic>
      <p:sp>
        <p:nvSpPr>
          <p:cNvPr id="11" name="TextBox 10">
            <a:extLst>
              <a:ext uri="{FF2B5EF4-FFF2-40B4-BE49-F238E27FC236}">
                <a16:creationId xmlns:a16="http://schemas.microsoft.com/office/drawing/2014/main" id="{DF485FD3-B589-F81D-E16B-2AEFC81F889B}"/>
              </a:ext>
            </a:extLst>
          </p:cNvPr>
          <p:cNvSpPr txBox="1"/>
          <p:nvPr/>
        </p:nvSpPr>
        <p:spPr>
          <a:xfrm>
            <a:off x="3733799" y="737223"/>
            <a:ext cx="7287741" cy="1477328"/>
          </a:xfrm>
          <a:prstGeom prst="rect">
            <a:avLst/>
          </a:prstGeom>
          <a:noFill/>
        </p:spPr>
        <p:txBody>
          <a:bodyPr wrap="square" rtlCol="0">
            <a:spAutoFit/>
          </a:bodyPr>
          <a:lstStyle/>
          <a:p>
            <a:r>
              <a:rPr lang="en-US" dirty="0"/>
              <a:t>The researchers simulated three different control schemes:</a:t>
            </a:r>
          </a:p>
          <a:p>
            <a:pPr marL="342900" indent="-342900">
              <a:buFont typeface="+mj-lt"/>
              <a:buAutoNum type="arabicPeriod"/>
            </a:pPr>
            <a:r>
              <a:rPr lang="en-US" dirty="0"/>
              <a:t>OLTC with static thresholds and a fixed time delay</a:t>
            </a:r>
          </a:p>
          <a:p>
            <a:pPr marL="342900" indent="-342900">
              <a:buFont typeface="+mj-lt"/>
              <a:buAutoNum type="arabicPeriod"/>
            </a:pPr>
            <a:r>
              <a:rPr lang="en-US" dirty="0"/>
              <a:t>OLTC with LDC-Z and a fixed time delay</a:t>
            </a:r>
          </a:p>
          <a:p>
            <a:pPr marL="342900" indent="-342900">
              <a:buFont typeface="+mj-lt"/>
              <a:buAutoNum type="arabicPeriod"/>
            </a:pPr>
            <a:r>
              <a:rPr lang="en-US" dirty="0"/>
              <a:t>OLTC with LDC-R&amp;X and an inverse time delay</a:t>
            </a:r>
          </a:p>
          <a:p>
            <a:r>
              <a:rPr lang="en-US" dirty="0"/>
              <a:t>However, they mainly focused on OLTC 2 in their results</a:t>
            </a:r>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37656" y="485112"/>
            <a:ext cx="8421688" cy="452770"/>
          </a:xfrm>
        </p:spPr>
        <p:txBody>
          <a:bodyPr/>
          <a:lstStyle/>
          <a:p>
            <a:r>
              <a:rPr lang="en-US" dirty="0"/>
              <a:t>Conclusion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90775" y="1562100"/>
            <a:ext cx="8782049" cy="4270373"/>
          </a:xfrm>
        </p:spPr>
        <p:txBody>
          <a:bodyPr>
            <a:noAutofit/>
          </a:bodyPr>
          <a:lstStyle/>
          <a:p>
            <a:pPr marL="285750" indent="-285750">
              <a:buFont typeface="Arial" panose="020B0604020202020204" pitchFamily="34" charset="0"/>
              <a:buChar char="•"/>
            </a:pPr>
            <a:r>
              <a:rPr lang="en-US" sz="2400" dirty="0"/>
              <a:t>The results support the intuition that with more events, the range of estimates decrease, allowing greater confidence as the historical events accumulate</a:t>
            </a:r>
          </a:p>
          <a:p>
            <a:pPr marL="285750" indent="-285750">
              <a:buFont typeface="Arial" panose="020B0604020202020204" pitchFamily="34" charset="0"/>
              <a:buChar char="•"/>
            </a:pPr>
            <a:r>
              <a:rPr lang="en-US" sz="2400" dirty="0"/>
              <a:t>Estimation ranges seem to stabilize above 60 total events, with minimal improvement beyond 80 events</a:t>
            </a:r>
          </a:p>
          <a:p>
            <a:pPr marL="285750" indent="-285750">
              <a:buFont typeface="Arial" panose="020B0604020202020204" pitchFamily="34" charset="0"/>
              <a:buChar char="•"/>
            </a:pPr>
            <a:r>
              <a:rPr lang="en-US" sz="2400" dirty="0"/>
              <a:t>One downside is that the fewer events has noticeably weaker performance, and follow-on work might mitigate this by considering by considering the statistical properties of a family of events prior to execution of a tap change or capacitor switching logic</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49085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628968"/>
          </a:xfrm>
        </p:spPr>
        <p:txBody>
          <a:bodyPr/>
          <a:lstStyle/>
          <a:p>
            <a:r>
              <a:rPr lang="en-US" dirty="0" err="1"/>
              <a:t>REferences</a:t>
            </a:r>
            <a:endParaRPr lang="en-US" dirty="0"/>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233529" y="1338470"/>
            <a:ext cx="8719931" cy="4007253"/>
          </a:xfrm>
        </p:spPr>
        <p:txBody>
          <a:bodyPr>
            <a:normAutofit fontScale="92500" lnSpcReduction="10000"/>
          </a:bodyPr>
          <a:lstStyle/>
          <a:p>
            <a:r>
              <a:rPr lang="en-US" dirty="0"/>
              <a:t>C. Roberts, A. Scaglione, M. </a:t>
            </a:r>
            <a:r>
              <a:rPr lang="en-US" dirty="0" err="1"/>
              <a:t>Jamei</a:t>
            </a:r>
            <a:r>
              <a:rPr lang="en-US" dirty="0"/>
              <a:t>, R. </a:t>
            </a:r>
            <a:r>
              <a:rPr lang="en-US" dirty="0" err="1"/>
              <a:t>Gentz</a:t>
            </a:r>
            <a:r>
              <a:rPr lang="en-US" dirty="0"/>
              <a:t>, S. </a:t>
            </a:r>
            <a:r>
              <a:rPr lang="en-US" dirty="0" err="1"/>
              <a:t>Peisert</a:t>
            </a:r>
            <a:r>
              <a:rPr lang="en-US" dirty="0"/>
              <a:t>, E. M. Stewart, C. McParland, A. McEachern, and D. Arnold, ‘‘Learning behavior of distribution system discrete control devices for cyber-physical security,’’ IEEE Trans. Smart Grid, vol. 11, no. 1, pp. 749–761, Jan. 2020.</a:t>
            </a:r>
          </a:p>
          <a:p>
            <a:r>
              <a:rPr lang="en-US" dirty="0"/>
              <a:t>G. Liang, S. R. Weller, J. Zhao, F. Luo, and Z. Y. Dong, “The 2015 Ukraine blackout: Implications for false data injection attacks,” IEEE Trans. Power Syst., vol. 32, no. 4, pp. 3317–3318, Jul. 2017.</a:t>
            </a:r>
          </a:p>
          <a:p>
            <a:r>
              <a:rPr lang="en-US" dirty="0"/>
              <a:t>R. V. </a:t>
            </a:r>
            <a:r>
              <a:rPr lang="en-US" dirty="0" err="1"/>
              <a:t>Yohanandhan</a:t>
            </a:r>
            <a:r>
              <a:rPr lang="en-US" dirty="0"/>
              <a:t>, R. M. Elavarasan, P. Manoharan and L. </a:t>
            </a:r>
            <a:r>
              <a:rPr lang="en-US" dirty="0" err="1"/>
              <a:t>Mihet</a:t>
            </a:r>
            <a:r>
              <a:rPr lang="en-US" dirty="0"/>
              <a:t>-Popa, "Cyber-Physical Power System (CPPS): A Review on Modeling, Simulation, and Analysis With Cyber Security Applications," in IEEE Access, vol. 8, pp. 151019-151064, 2020, </a:t>
            </a:r>
            <a:r>
              <a:rPr lang="en-US" dirty="0" err="1"/>
              <a:t>doi</a:t>
            </a:r>
            <a:r>
              <a:rPr lang="en-US" dirty="0"/>
              <a:t>: 10.1109/ACCESS.2020.3016826.</a:t>
            </a:r>
          </a:p>
          <a:p>
            <a:r>
              <a:rPr lang="en-US" dirty="0"/>
              <a:t>S. Pan, T. Morris, and U. Adhikari, “Developing a hybrid intrusion detection system using data mining for power systems,” IEEE Trans. Smart Grid, vol. 6, no. 6, pp. 3104–3113, Nov. 2015.</a:t>
            </a:r>
          </a:p>
          <a:p>
            <a:r>
              <a:rPr lang="en-US" dirty="0"/>
              <a:t>Y. Yang et al., “</a:t>
            </a:r>
            <a:r>
              <a:rPr lang="en-US" dirty="0" err="1"/>
              <a:t>Multiattribute</a:t>
            </a:r>
            <a:r>
              <a:rPr lang="en-US" dirty="0"/>
              <a:t> SCADA-specific intrusion detection system for power networks,” IEEE Trans. Power Del., vol. 29, no. 3, pp. 1092–1102, Jun. 2014.</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219450" cy="2519363"/>
          </a:xfrm>
        </p:spPr>
        <p:txBody>
          <a:bodyPr/>
          <a:lstStyle/>
          <a:p>
            <a:r>
              <a:rPr lang="en-US" dirty="0"/>
              <a:t>Introduction</a:t>
            </a:r>
          </a:p>
          <a:p>
            <a:r>
              <a:rPr lang="en-US" dirty="0"/>
              <a:t>Architecture and Logic</a:t>
            </a:r>
          </a:p>
          <a:p>
            <a:r>
              <a:rPr lang="en-US" dirty="0"/>
              <a:t>System Characteristics and Algorithms</a:t>
            </a:r>
          </a:p>
          <a:p>
            <a:r>
              <a:rPr lang="en-US" dirty="0"/>
              <a:t>Results and 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60174" y="612949"/>
            <a:ext cx="5413651" cy="566494"/>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60174" y="1457739"/>
            <a:ext cx="7235687" cy="4426881"/>
          </a:xfrm>
        </p:spPr>
        <p:txBody>
          <a:bodyPr>
            <a:normAutofit/>
          </a:bodyPr>
          <a:lstStyle/>
          <a:p>
            <a:r>
              <a:rPr lang="en-US" sz="2000" dirty="0"/>
              <a:t>“Reports that say that something hasn't happened are always interesting to me, because as we know, there are known knowns; there are things we know we know. We also know there are known unknowns; that is to say we know there are some things we do not know. But there are also unknown unknowns—the ones we don't know we don't know. And if one looks throughout the history of our country and other free countries, it is the latter category that tends to be the difficult ones.” – Donald Rumsfeld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4572000" y="522514"/>
            <a:ext cx="6598920" cy="762947"/>
          </a:xfrm>
        </p:spPr>
        <p:txBody>
          <a:bodyPr/>
          <a:lstStyle/>
          <a:p>
            <a:r>
              <a:rPr lang="en-US" dirty="0"/>
              <a:t>Ukraine Power Grid Hack</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096000" y="1404730"/>
            <a:ext cx="5658677" cy="4823791"/>
          </a:xfrm>
        </p:spPr>
        <p:txBody>
          <a:bodyPr/>
          <a:lstStyle/>
          <a:p>
            <a:pPr marL="342900" indent="-342900">
              <a:buFont typeface="Arial" panose="020B0604020202020204" pitchFamily="34" charset="0"/>
              <a:buChar char="•"/>
            </a:pPr>
            <a:r>
              <a:rPr lang="en-US" sz="2000" b="0" i="0" dirty="0">
                <a:solidFill>
                  <a:srgbClr val="CECAC3"/>
                </a:solidFill>
                <a:effectLst/>
                <a:latin typeface="Söhne"/>
              </a:rPr>
              <a:t>On December 23, 2015, three Ukrainian power distribution companies were hit by a well-orchestrated false data injection (FDIA) cyber-attack, causing power outages for about 225,000 customers for several hours. </a:t>
            </a:r>
          </a:p>
          <a:p>
            <a:pPr marL="342900" indent="-342900">
              <a:buFont typeface="Arial" panose="020B0604020202020204" pitchFamily="34" charset="0"/>
              <a:buChar char="•"/>
            </a:pPr>
            <a:r>
              <a:rPr lang="en-US" sz="2000" b="0" i="0" dirty="0">
                <a:solidFill>
                  <a:srgbClr val="CECAC3"/>
                </a:solidFill>
                <a:effectLst/>
                <a:latin typeface="Söhne"/>
              </a:rPr>
              <a:t>The attackers employed a multifaceted strategy that included using </a:t>
            </a:r>
            <a:r>
              <a:rPr lang="en-US" sz="2000" b="0" i="0" dirty="0" err="1">
                <a:solidFill>
                  <a:srgbClr val="CECAC3"/>
                </a:solidFill>
                <a:effectLst/>
                <a:latin typeface="Söhne"/>
              </a:rPr>
              <a:t>BlackEnergy</a:t>
            </a:r>
            <a:r>
              <a:rPr lang="en-US" sz="2000" b="0" i="0" dirty="0">
                <a:solidFill>
                  <a:srgbClr val="CECAC3"/>
                </a:solidFill>
                <a:effectLst/>
                <a:latin typeface="Söhne"/>
              </a:rPr>
              <a:t> 3 malware, spear phishing emails, a telephonic denial-of-service attack, and a modified KillDisk firmware attack. </a:t>
            </a:r>
          </a:p>
          <a:p>
            <a:pPr marL="342900" indent="-342900">
              <a:buFont typeface="Arial" panose="020B0604020202020204" pitchFamily="34" charset="0"/>
              <a:buChar char="•"/>
            </a:pPr>
            <a:r>
              <a:rPr lang="en-US" sz="2000" b="0" i="0" dirty="0">
                <a:solidFill>
                  <a:srgbClr val="CECAC3"/>
                </a:solidFill>
                <a:effectLst/>
                <a:latin typeface="Söhne"/>
              </a:rPr>
              <a:t>These methods compromised security, enabling them to take over the Supervisory Control and Data Acquisition (SCADA) network and target field devices, facilitating remote disruption of substation breakers. </a:t>
            </a:r>
          </a:p>
          <a:p>
            <a:pPr marL="342900" indent="-342900">
              <a:buFont typeface="Arial" panose="020B0604020202020204" pitchFamily="34" charset="0"/>
              <a:buChar char="•"/>
            </a:pPr>
            <a:r>
              <a:rPr lang="en-US" sz="2000" b="0" i="0" dirty="0">
                <a:solidFill>
                  <a:srgbClr val="CECAC3"/>
                </a:solidFill>
                <a:effectLst/>
                <a:latin typeface="Söhne"/>
              </a:rPr>
              <a:t>Manual intervention was eventually needed to restore power and rectify the situation.</a:t>
            </a:r>
            <a:endParaRPr lang="en-US" sz="2000" dirty="0"/>
          </a:p>
        </p:txBody>
      </p:sp>
      <p:pic>
        <p:nvPicPr>
          <p:cNvPr id="1030" name="Picture 6" descr="undefined">
            <a:extLst>
              <a:ext uri="{FF2B5EF4-FFF2-40B4-BE49-F238E27FC236}">
                <a16:creationId xmlns:a16="http://schemas.microsoft.com/office/drawing/2014/main" id="{ED0E8C4D-7E6E-FD4D-D3EE-2EAAEC35E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4730"/>
            <a:ext cx="6096000" cy="4101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A50A82-4817-9FCA-A4F2-6B78154FC603}"/>
              </a:ext>
            </a:extLst>
          </p:cNvPr>
          <p:cNvSpPr txBox="1"/>
          <p:nvPr/>
        </p:nvSpPr>
        <p:spPr>
          <a:xfrm>
            <a:off x="114300" y="6012320"/>
            <a:ext cx="5867400" cy="646331"/>
          </a:xfrm>
          <a:prstGeom prst="rect">
            <a:avLst/>
          </a:prstGeom>
          <a:noFill/>
        </p:spPr>
        <p:txBody>
          <a:bodyPr wrap="square" rtlCol="0">
            <a:spAutoFit/>
          </a:bodyPr>
          <a:lstStyle/>
          <a:p>
            <a:r>
              <a:rPr lang="en-US" dirty="0">
                <a:solidFill>
                  <a:schemeClr val="bg1"/>
                </a:solidFill>
              </a:rPr>
              <a:t>Image source: commons.wikimedia.org/wiki/File:Ivano-Frankivsk_in_Ukraine.svg</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81891"/>
            <a:ext cx="10515600" cy="495176"/>
          </a:xfrm>
        </p:spPr>
        <p:txBody>
          <a:bodyPr/>
          <a:lstStyle/>
          <a:p>
            <a:r>
              <a:rPr lang="en-US" dirty="0"/>
              <a:t>Why the Attack was Successful</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6" name="Subtitle 2">
            <a:extLst>
              <a:ext uri="{FF2B5EF4-FFF2-40B4-BE49-F238E27FC236}">
                <a16:creationId xmlns:a16="http://schemas.microsoft.com/office/drawing/2014/main" id="{C7990AA9-61A4-ED03-B727-43DB3197653A}"/>
              </a:ext>
            </a:extLst>
          </p:cNvPr>
          <p:cNvSpPr txBox="1">
            <a:spLocks/>
          </p:cNvSpPr>
          <p:nvPr/>
        </p:nvSpPr>
        <p:spPr>
          <a:xfrm>
            <a:off x="1013791" y="1404730"/>
            <a:ext cx="10515600" cy="4823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“strongest capability of the [Ukraine blackout] attackers was […] their capability to perform long-term reconnaissance operations required to learn the environment and execute a highly synchronized, multistage, multisite attack” – SANS (</a:t>
            </a:r>
            <a:r>
              <a:rPr lang="en-US" sz="2400" dirty="0" err="1"/>
              <a:t>Escal</a:t>
            </a:r>
            <a:r>
              <a:rPr lang="en-US" sz="2400" dirty="0"/>
              <a:t> Institute of Advanced Technologies)</a:t>
            </a:r>
          </a:p>
          <a:p>
            <a:r>
              <a:rPr lang="en-US" sz="2400" dirty="0"/>
              <a:t>The Internet grants the attackers extensive access to power system information and vendor specifics(textbooks, research publications, industry standards, etc.), equipping them with a substantial knowledge base to strategically plan and execute cyber-attacks.</a:t>
            </a:r>
          </a:p>
          <a:p>
            <a:r>
              <a:rPr lang="en-US" sz="2400" dirty="0"/>
              <a:t>Unsecure firewalls, network protocols, encryption, and VPN connections allowed attackers in.</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856507" y="456511"/>
            <a:ext cx="6696075" cy="685110"/>
          </a:xfrm>
        </p:spPr>
        <p:txBody>
          <a:bodyPr/>
          <a:lstStyle/>
          <a:p>
            <a:r>
              <a:rPr lang="en-US" dirty="0"/>
              <a:t>Architecture</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
        <p:nvSpPr>
          <p:cNvPr id="9" name="Subtitle 2">
            <a:extLst>
              <a:ext uri="{FF2B5EF4-FFF2-40B4-BE49-F238E27FC236}">
                <a16:creationId xmlns:a16="http://schemas.microsoft.com/office/drawing/2014/main" id="{3221F1E6-C1A6-104A-EE7C-D647EA000660}"/>
              </a:ext>
            </a:extLst>
          </p:cNvPr>
          <p:cNvSpPr txBox="1">
            <a:spLocks/>
          </p:cNvSpPr>
          <p:nvPr/>
        </p:nvSpPr>
        <p:spPr>
          <a:xfrm>
            <a:off x="1036982" y="1141621"/>
            <a:ext cx="10515600" cy="4823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0" name="Subtitle 2">
            <a:extLst>
              <a:ext uri="{FF2B5EF4-FFF2-40B4-BE49-F238E27FC236}">
                <a16:creationId xmlns:a16="http://schemas.microsoft.com/office/drawing/2014/main" id="{5DE4D677-9435-C7B4-9EAC-2A81477621D9}"/>
              </a:ext>
            </a:extLst>
          </p:cNvPr>
          <p:cNvSpPr txBox="1">
            <a:spLocks/>
          </p:cNvSpPr>
          <p:nvPr/>
        </p:nvSpPr>
        <p:spPr>
          <a:xfrm>
            <a:off x="4676774" y="1404732"/>
            <a:ext cx="7277101" cy="4823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Solution proposed in “Learning behavior of distribution system discrete control devices for cyber-physical security” by Roberts et al. (all figures and equations from here on comes from this)</a:t>
            </a:r>
          </a:p>
          <a:p>
            <a:r>
              <a:rPr lang="en-US" sz="2400" dirty="0"/>
              <a:t>Utilize Phasor Measurement Units (PMU) as an independent isolated read-only sensor network focused on monitoring SCADA traffic</a:t>
            </a:r>
          </a:p>
          <a:p>
            <a:r>
              <a:rPr lang="en-US" sz="2400" dirty="0"/>
              <a:t>Specifically the On-Load Tap Changing (OLTC) transformers and capacitor banks</a:t>
            </a:r>
          </a:p>
          <a:p>
            <a:r>
              <a:rPr lang="en-US" sz="2400" dirty="0"/>
              <a:t>Additionally tries to detect attackers during the reconnaissance stage</a:t>
            </a:r>
          </a:p>
          <a:p>
            <a:r>
              <a:rPr lang="en-US" sz="2400" dirty="0"/>
              <a:t>Uses a set of algorithms to passively learn and monitor the control logic</a:t>
            </a:r>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8" y="348839"/>
            <a:ext cx="9577983" cy="538238"/>
          </a:xfrm>
        </p:spPr>
        <p:txBody>
          <a:bodyPr/>
          <a:lstStyle/>
          <a:p>
            <a:r>
              <a:rPr lang="en-US" dirty="0"/>
              <a:t>Detection Logic</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3" name="Picture 42">
            <a:extLst>
              <a:ext uri="{FF2B5EF4-FFF2-40B4-BE49-F238E27FC236}">
                <a16:creationId xmlns:a16="http://schemas.microsoft.com/office/drawing/2014/main" id="{BBE8CA26-A9AA-DDA5-8A8E-14DC78148DB5}"/>
              </a:ext>
            </a:extLst>
          </p:cNvPr>
          <p:cNvPicPr>
            <a:picLocks noChangeAspect="1"/>
          </p:cNvPicPr>
          <p:nvPr/>
        </p:nvPicPr>
        <p:blipFill>
          <a:blip r:embed="rId2"/>
          <a:stretch>
            <a:fillRect/>
          </a:stretch>
        </p:blipFill>
        <p:spPr>
          <a:xfrm>
            <a:off x="3363115" y="883202"/>
            <a:ext cx="5018885" cy="5473148"/>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11312"/>
          </a:xfrm>
        </p:spPr>
        <p:txBody>
          <a:bodyPr/>
          <a:lstStyle/>
          <a:p>
            <a:r>
              <a:rPr lang="en-US" dirty="0"/>
              <a:t>Why learn behavior?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328" name="Subtitle 2">
            <a:extLst>
              <a:ext uri="{FF2B5EF4-FFF2-40B4-BE49-F238E27FC236}">
                <a16:creationId xmlns:a16="http://schemas.microsoft.com/office/drawing/2014/main" id="{EE8CD345-7A32-73BC-6B51-DDC28BCD5A68}"/>
              </a:ext>
            </a:extLst>
          </p:cNvPr>
          <p:cNvSpPr txBox="1">
            <a:spLocks/>
          </p:cNvSpPr>
          <p:nvPr/>
        </p:nvSpPr>
        <p:spPr>
          <a:xfrm>
            <a:off x="838200" y="2019024"/>
            <a:ext cx="10691191" cy="821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principle, the behavior of each component on the grid should be known to the operators, so is this redundant?</a:t>
            </a:r>
          </a:p>
          <a:p>
            <a:pPr marL="0" indent="0">
              <a:buNone/>
            </a:pPr>
            <a:endParaRPr lang="en-US" sz="2400" dirty="0"/>
          </a:p>
        </p:txBody>
      </p:sp>
      <p:sp>
        <p:nvSpPr>
          <p:cNvPr id="329" name="Subtitle 2">
            <a:extLst>
              <a:ext uri="{FF2B5EF4-FFF2-40B4-BE49-F238E27FC236}">
                <a16:creationId xmlns:a16="http://schemas.microsoft.com/office/drawing/2014/main" id="{8303E830-70C3-3B6F-7068-084D92FBC475}"/>
              </a:ext>
            </a:extLst>
          </p:cNvPr>
          <p:cNvSpPr txBox="1">
            <a:spLocks/>
          </p:cNvSpPr>
          <p:nvPr/>
        </p:nvSpPr>
        <p:spPr>
          <a:xfrm>
            <a:off x="838200" y="3180522"/>
            <a:ext cx="10691191" cy="24251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learning the behavior from the measurements makes the architecture read-only, isolating the data from outdated and potentially incorrect data entry and manipulation. </a:t>
            </a:r>
          </a:p>
        </p:txBody>
      </p:sp>
    </p:spTree>
    <p:extLst>
      <p:ext uri="{BB962C8B-B14F-4D97-AF65-F5344CB8AC3E}">
        <p14:creationId xmlns:p14="http://schemas.microsoft.com/office/powerpoint/2010/main" val="405507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634323"/>
          </a:xfrm>
        </p:spPr>
        <p:txBody>
          <a:bodyPr/>
          <a:lstStyle/>
          <a:p>
            <a:r>
              <a:rPr lang="en-US" dirty="0"/>
              <a:t>Transformers/Voltage Regulators</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Subtitle 2">
            <a:extLst>
              <a:ext uri="{FF2B5EF4-FFF2-40B4-BE49-F238E27FC236}">
                <a16:creationId xmlns:a16="http://schemas.microsoft.com/office/drawing/2014/main" id="{7E04F32C-A3BA-42E7-C3CD-04D6C39A9C87}"/>
              </a:ext>
            </a:extLst>
          </p:cNvPr>
          <p:cNvSpPr txBox="1">
            <a:spLocks/>
          </p:cNvSpPr>
          <p:nvPr/>
        </p:nvSpPr>
        <p:spPr>
          <a:xfrm>
            <a:off x="742122" y="993914"/>
            <a:ext cx="10787269" cy="11529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Voltage regulation can be static or perform Line Drop Compensation (LDC), where the difference between customer voltage and regulator voltage is due to a voltage drop along lines and other transformers</a:t>
            </a:r>
          </a:p>
        </p:txBody>
      </p:sp>
      <p:pic>
        <p:nvPicPr>
          <p:cNvPr id="11" name="Picture 10">
            <a:extLst>
              <a:ext uri="{FF2B5EF4-FFF2-40B4-BE49-F238E27FC236}">
                <a16:creationId xmlns:a16="http://schemas.microsoft.com/office/drawing/2014/main" id="{10B05ABF-49EA-68D3-4C76-F2C65A6BF27B}"/>
              </a:ext>
            </a:extLst>
          </p:cNvPr>
          <p:cNvPicPr>
            <a:picLocks noChangeAspect="1"/>
          </p:cNvPicPr>
          <p:nvPr/>
        </p:nvPicPr>
        <p:blipFill>
          <a:blip r:embed="rId2"/>
          <a:stretch>
            <a:fillRect/>
          </a:stretch>
        </p:blipFill>
        <p:spPr>
          <a:xfrm>
            <a:off x="1285461" y="2091615"/>
            <a:ext cx="9114298" cy="4319973"/>
          </a:xfrm>
          <a:prstGeom prst="rect">
            <a:avLst/>
          </a:prstGeom>
        </p:spPr>
      </p:pic>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2.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{A043DCB3-2C49-46DF-AB7E-6180EF124EAF}tf67328976_win32</Template>
  <TotalTime>2054</TotalTime>
  <Words>1214</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Söhne</vt:lpstr>
      <vt:lpstr>Arial</vt:lpstr>
      <vt:lpstr>Calibri</vt:lpstr>
      <vt:lpstr>Tenorite</vt:lpstr>
      <vt:lpstr>Custom</vt:lpstr>
      <vt:lpstr>Cybersecurity of Discrete Control Systems</vt:lpstr>
      <vt:lpstr>AGENDA</vt:lpstr>
      <vt:lpstr>INTRODUCTION</vt:lpstr>
      <vt:lpstr>Ukraine Power Grid Hack</vt:lpstr>
      <vt:lpstr>Why the Attack was Successful</vt:lpstr>
      <vt:lpstr>Architecture</vt:lpstr>
      <vt:lpstr>Detection Logic</vt:lpstr>
      <vt:lpstr>Why learn behavior?</vt:lpstr>
      <vt:lpstr>Transformers/Voltage Regulators</vt:lpstr>
      <vt:lpstr>Regulator Time Delay</vt:lpstr>
      <vt:lpstr>Voltage Regulation Equations</vt:lpstr>
      <vt:lpstr>Voltage Regulator Algorithm </vt:lpstr>
      <vt:lpstr>Switched Capacitor Banks</vt:lpstr>
      <vt:lpstr>Capacitor Bank Algorithm</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of Discrete Control Systems</dc:title>
  <dc:creator>Mengxiang Jiang</dc:creator>
  <cp:lastModifiedBy>Mengxiang Jiang</cp:lastModifiedBy>
  <cp:revision>1</cp:revision>
  <dcterms:created xsi:type="dcterms:W3CDTF">2023-10-04T05:06:54Z</dcterms:created>
  <dcterms:modified xsi:type="dcterms:W3CDTF">2023-10-05T15:21:26Z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