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handoutMasterIdLst>
    <p:handoutMasterId r:id="rId23"/>
  </p:handoutMasterIdLst>
  <p:sldIdLst>
    <p:sldId id="256" r:id="rId5"/>
    <p:sldId id="270" r:id="rId6"/>
    <p:sldId id="272" r:id="rId7"/>
    <p:sldId id="278" r:id="rId8"/>
    <p:sldId id="276" r:id="rId9"/>
    <p:sldId id="273" r:id="rId10"/>
    <p:sldId id="285" r:id="rId11"/>
    <p:sldId id="275" r:id="rId12"/>
    <p:sldId id="274" r:id="rId13"/>
    <p:sldId id="277" r:id="rId14"/>
    <p:sldId id="279" r:id="rId15"/>
    <p:sldId id="280" r:id="rId16"/>
    <p:sldId id="282" r:id="rId17"/>
    <p:sldId id="283" r:id="rId18"/>
    <p:sldId id="284" r:id="rId19"/>
    <p:sldId id="281"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1" autoAdjust="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1/8/2023</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17</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a:normAutofit/>
          </a:bodyPr>
          <a:lstStyle/>
          <a:p>
            <a:r>
              <a:rPr lang="en-US" dirty="0"/>
              <a:t>LIBRARY MANAGEMENT</a:t>
            </a:r>
            <a:endParaRPr lang="ru-RU" dirty="0"/>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a:normAutofit/>
          </a:bodyPr>
          <a:lstStyle/>
          <a:p>
            <a:r>
              <a:rPr lang="en-US" dirty="0"/>
              <a:t>-KUMKUM </a:t>
            </a:r>
            <a:r>
              <a:rPr lang="en-US" dirty="0" err="1"/>
              <a:t>upretI</a:t>
            </a:r>
            <a:endParaRPr lang="en-US" dirty="0"/>
          </a:p>
          <a:p>
            <a:r>
              <a:rPr lang="en-US" dirty="0"/>
              <a:t>-</a:t>
            </a:r>
            <a:r>
              <a:rPr lang="en-US" dirty="0" err="1"/>
              <a:t>bhAVINI</a:t>
            </a:r>
            <a:r>
              <a:rPr lang="en-US" dirty="0"/>
              <a:t> SHAH </a:t>
            </a: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450969" y="0"/>
            <a:ext cx="10420207" cy="1400530"/>
          </a:xfrm>
        </p:spPr>
        <p:txBody>
          <a:bodyPr/>
          <a:lstStyle/>
          <a:p>
            <a:r>
              <a:rPr lang="en-US" sz="6600" b="1" dirty="0"/>
              <a:t>CODE EXPLAINATION</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530482" y="1017767"/>
            <a:ext cx="9404723" cy="5709035"/>
          </a:xfrm>
        </p:spPr>
        <p:txBody>
          <a:bodyPr>
            <a:normAutofit lnSpcReduction="10000"/>
          </a:bodyPr>
          <a:lstStyle/>
          <a:p>
            <a:pPr marL="0" indent="0" algn="ctr">
              <a:buNone/>
            </a:pPr>
            <a:r>
              <a:rPr lang="en-US" sz="2800" b="1" u="sng" dirty="0">
                <a:solidFill>
                  <a:srgbClr val="F0F2FF"/>
                </a:solidFill>
                <a:latin typeface="Arial" panose="020B0604020202020204" pitchFamily="34" charset="0"/>
              </a:rPr>
              <a:t>1) main.py</a:t>
            </a:r>
          </a:p>
          <a:p>
            <a:pPr marL="0" indent="0">
              <a:spcBef>
                <a:spcPts val="0"/>
              </a:spcBef>
              <a:spcAft>
                <a:spcPts val="600"/>
              </a:spcAft>
              <a:buNone/>
            </a:pPr>
            <a:r>
              <a:rPr lang="en-US" sz="1800" b="1" u="sng" dirty="0">
                <a:solidFill>
                  <a:srgbClr val="F0F2FF"/>
                </a:solidFill>
                <a:latin typeface="Arial" panose="020B0604020202020204" pitchFamily="34" charset="0"/>
              </a:rPr>
              <a:t>1.1. Importing the Modules</a:t>
            </a:r>
          </a:p>
          <a:p>
            <a:pPr marL="0" indent="0">
              <a:buNone/>
            </a:pPr>
            <a:r>
              <a:rPr lang="en-US" sz="1800" b="1" u="sng" dirty="0">
                <a:solidFill>
                  <a:srgbClr val="F0F2FF"/>
                </a:solidFill>
                <a:latin typeface="Arial" panose="020B0604020202020204" pitchFamily="34" charset="0"/>
              </a:rPr>
              <a:t>1.2. Connecting to the </a:t>
            </a:r>
            <a:r>
              <a:rPr lang="en-US" sz="1800" b="1" u="sng" dirty="0" err="1">
                <a:solidFill>
                  <a:srgbClr val="F0F2FF"/>
                </a:solidFill>
                <a:latin typeface="Arial" panose="020B0604020202020204" pitchFamily="34" charset="0"/>
              </a:rPr>
              <a:t>MySql</a:t>
            </a:r>
            <a:r>
              <a:rPr lang="en-US" sz="1800" b="1" u="sng" dirty="0">
                <a:solidFill>
                  <a:srgbClr val="F0F2FF"/>
                </a:solidFill>
                <a:latin typeface="Arial" panose="020B0604020202020204" pitchFamily="34" charset="0"/>
              </a:rPr>
              <a:t> server</a:t>
            </a:r>
          </a:p>
          <a:p>
            <a:pPr marL="0" indent="0">
              <a:buNone/>
            </a:pPr>
            <a:r>
              <a:rPr lang="en-US" sz="1800" dirty="0" err="1">
                <a:solidFill>
                  <a:srgbClr val="F0F2FF"/>
                </a:solidFill>
                <a:latin typeface="Arial" panose="020B0604020202020204" pitchFamily="34" charset="0"/>
              </a:rPr>
              <a:t>mypass</a:t>
            </a:r>
            <a:r>
              <a:rPr lang="en-US" sz="1800" dirty="0">
                <a:solidFill>
                  <a:srgbClr val="F0F2FF"/>
                </a:solidFill>
                <a:latin typeface="Arial" panose="020B0604020202020204" pitchFamily="34" charset="0"/>
              </a:rPr>
              <a:t> = "root" #use your own password</a:t>
            </a:r>
          </a:p>
          <a:p>
            <a:pPr marL="0" indent="0">
              <a:buNone/>
            </a:pPr>
            <a:r>
              <a:rPr lang="en-US" sz="1800" dirty="0" err="1">
                <a:solidFill>
                  <a:srgbClr val="F0F2FF"/>
                </a:solidFill>
                <a:latin typeface="Arial" panose="020B0604020202020204" pitchFamily="34" charset="0"/>
              </a:rPr>
              <a:t>mydatabase</a:t>
            </a:r>
            <a:r>
              <a:rPr lang="en-US" sz="1800" dirty="0">
                <a:solidFill>
                  <a:srgbClr val="F0F2FF"/>
                </a:solidFill>
                <a:latin typeface="Arial" panose="020B0604020202020204" pitchFamily="34" charset="0"/>
              </a:rPr>
              <a:t>="</a:t>
            </a:r>
            <a:r>
              <a:rPr lang="en-US" sz="1800" dirty="0" err="1">
                <a:solidFill>
                  <a:srgbClr val="F0F2FF"/>
                </a:solidFill>
                <a:latin typeface="Arial" panose="020B0604020202020204" pitchFamily="34" charset="0"/>
              </a:rPr>
              <a:t>db</a:t>
            </a:r>
            <a:r>
              <a:rPr lang="en-US" sz="1800" dirty="0">
                <a:solidFill>
                  <a:srgbClr val="F0F2FF"/>
                </a:solidFill>
                <a:latin typeface="Arial" panose="020B0604020202020204" pitchFamily="34" charset="0"/>
              </a:rPr>
              <a:t>" #The database name</a:t>
            </a:r>
          </a:p>
          <a:p>
            <a:pPr marL="0" indent="0">
              <a:buNone/>
            </a:pPr>
            <a:r>
              <a:rPr lang="en-US" sz="1800" dirty="0">
                <a:solidFill>
                  <a:srgbClr val="F0F2FF"/>
                </a:solidFill>
                <a:latin typeface="Arial" panose="020B0604020202020204" pitchFamily="34" charset="0"/>
              </a:rPr>
              <a:t>con = </a:t>
            </a:r>
            <a:r>
              <a:rPr lang="en-US" sz="1800" dirty="0" err="1">
                <a:solidFill>
                  <a:srgbClr val="F0F2FF"/>
                </a:solidFill>
                <a:latin typeface="Arial" panose="020B0604020202020204" pitchFamily="34" charset="0"/>
              </a:rPr>
              <a:t>pymysql.connect</a:t>
            </a:r>
            <a:r>
              <a:rPr lang="en-US" sz="1800" dirty="0">
                <a:solidFill>
                  <a:srgbClr val="F0F2FF"/>
                </a:solidFill>
                <a:latin typeface="Arial" panose="020B0604020202020204" pitchFamily="34" charset="0"/>
              </a:rPr>
              <a:t> (host="</a:t>
            </a:r>
            <a:r>
              <a:rPr lang="en-US" sz="1800" dirty="0" err="1">
                <a:solidFill>
                  <a:srgbClr val="F0F2FF"/>
                </a:solidFill>
                <a:latin typeface="Arial" panose="020B0604020202020204" pitchFamily="34" charset="0"/>
              </a:rPr>
              <a:t>localhost",user</a:t>
            </a:r>
            <a:r>
              <a:rPr lang="en-US" sz="1800" dirty="0">
                <a:solidFill>
                  <a:srgbClr val="F0F2FF"/>
                </a:solidFill>
                <a:latin typeface="Arial" panose="020B0604020202020204" pitchFamily="34" charset="0"/>
              </a:rPr>
              <a:t>="</a:t>
            </a:r>
            <a:r>
              <a:rPr lang="en-US" sz="1800" dirty="0" err="1">
                <a:solidFill>
                  <a:srgbClr val="F0F2FF"/>
                </a:solidFill>
                <a:latin typeface="Arial" panose="020B0604020202020204" pitchFamily="34" charset="0"/>
              </a:rPr>
              <a:t>root",password</a:t>
            </a:r>
            <a:r>
              <a:rPr lang="en-US" sz="1800" dirty="0">
                <a:solidFill>
                  <a:srgbClr val="F0F2FF"/>
                </a:solidFill>
                <a:latin typeface="Arial" panose="020B0604020202020204" pitchFamily="34" charset="0"/>
              </a:rPr>
              <a:t>=</a:t>
            </a:r>
            <a:r>
              <a:rPr lang="en-US" sz="1800" dirty="0" err="1">
                <a:solidFill>
                  <a:srgbClr val="F0F2FF"/>
                </a:solidFill>
                <a:latin typeface="Arial" panose="020B0604020202020204" pitchFamily="34" charset="0"/>
              </a:rPr>
              <a:t>mypass,database</a:t>
            </a:r>
            <a:r>
              <a:rPr lang="en-US" sz="1800" dirty="0">
                <a:solidFill>
                  <a:srgbClr val="F0F2FF"/>
                </a:solidFill>
                <a:latin typeface="Arial" panose="020B0604020202020204" pitchFamily="34" charset="0"/>
              </a:rPr>
              <a:t>=</a:t>
            </a:r>
            <a:r>
              <a:rPr lang="en-US" sz="1800" dirty="0" err="1">
                <a:solidFill>
                  <a:srgbClr val="F0F2FF"/>
                </a:solidFill>
                <a:latin typeface="Arial" panose="020B0604020202020204" pitchFamily="34" charset="0"/>
              </a:rPr>
              <a:t>mydatabase</a:t>
            </a:r>
            <a:r>
              <a:rPr lang="en-US" sz="1800" dirty="0">
                <a:solidFill>
                  <a:srgbClr val="F0F2FF"/>
                </a:solidFill>
                <a:latin typeface="Arial" panose="020B0604020202020204" pitchFamily="34" charset="0"/>
              </a:rPr>
              <a:t>) </a:t>
            </a:r>
          </a:p>
          <a:p>
            <a:pPr marL="0" indent="0">
              <a:buNone/>
            </a:pPr>
            <a:r>
              <a:rPr lang="en-US" sz="1800" dirty="0">
                <a:solidFill>
                  <a:srgbClr val="F0F2FF"/>
                </a:solidFill>
                <a:latin typeface="Arial" panose="020B0604020202020204" pitchFamily="34" charset="0"/>
              </a:rPr>
              <a:t>cur = </a:t>
            </a:r>
            <a:r>
              <a:rPr lang="en-US" sz="1800" dirty="0" err="1">
                <a:solidFill>
                  <a:srgbClr val="F0F2FF"/>
                </a:solidFill>
                <a:latin typeface="Arial" panose="020B0604020202020204" pitchFamily="34" charset="0"/>
              </a:rPr>
              <a:t>con.cursor</a:t>
            </a:r>
            <a:r>
              <a:rPr lang="en-US" sz="1800" dirty="0">
                <a:solidFill>
                  <a:srgbClr val="F0F2FF"/>
                </a:solidFill>
                <a:latin typeface="Arial" panose="020B0604020202020204" pitchFamily="34" charset="0"/>
              </a:rPr>
              <a:t>() </a:t>
            </a:r>
          </a:p>
          <a:p>
            <a:pPr marL="0" indent="0">
              <a:lnSpc>
                <a:spcPct val="220000"/>
              </a:lnSpc>
              <a:buNone/>
            </a:pPr>
            <a:r>
              <a:rPr lang="en-US" sz="1800" b="1" u="sng" dirty="0">
                <a:solidFill>
                  <a:srgbClr val="F0F2FF"/>
                </a:solidFill>
                <a:latin typeface="Arial" panose="020B0604020202020204" pitchFamily="34" charset="0"/>
              </a:rPr>
              <a:t>1.3. Designing the Window</a:t>
            </a:r>
          </a:p>
          <a:p>
            <a:pPr marL="0" indent="0">
              <a:buNone/>
            </a:pPr>
            <a:r>
              <a:rPr lang="en-US" sz="1800" dirty="0">
                <a:solidFill>
                  <a:srgbClr val="F0F2FF"/>
                </a:solidFill>
                <a:latin typeface="Arial" panose="020B0604020202020204" pitchFamily="34" charset="0"/>
              </a:rPr>
              <a:t>root = Tk()</a:t>
            </a:r>
          </a:p>
          <a:p>
            <a:pPr marL="0" indent="0">
              <a:buNone/>
            </a:pPr>
            <a:r>
              <a:rPr lang="en-US" sz="1800" dirty="0" err="1">
                <a:solidFill>
                  <a:srgbClr val="F0F2FF"/>
                </a:solidFill>
                <a:latin typeface="Arial" panose="020B0604020202020204" pitchFamily="34" charset="0"/>
              </a:rPr>
              <a:t>root.title</a:t>
            </a:r>
            <a:r>
              <a:rPr lang="en-US" sz="1800" dirty="0">
                <a:solidFill>
                  <a:srgbClr val="F0F2FF"/>
                </a:solidFill>
                <a:latin typeface="Arial" panose="020B0604020202020204" pitchFamily="34" charset="0"/>
              </a:rPr>
              <a:t>("Library")</a:t>
            </a:r>
          </a:p>
          <a:p>
            <a:pPr marL="0" indent="0">
              <a:buNone/>
            </a:pPr>
            <a:r>
              <a:rPr lang="en-US" sz="1800" dirty="0" err="1">
                <a:solidFill>
                  <a:srgbClr val="F0F2FF"/>
                </a:solidFill>
                <a:latin typeface="Arial" panose="020B0604020202020204" pitchFamily="34" charset="0"/>
              </a:rPr>
              <a:t>root.minsize</a:t>
            </a:r>
            <a:r>
              <a:rPr lang="en-US" sz="1800" dirty="0">
                <a:solidFill>
                  <a:srgbClr val="F0F2FF"/>
                </a:solidFill>
                <a:latin typeface="Arial" panose="020B0604020202020204" pitchFamily="34" charset="0"/>
              </a:rPr>
              <a:t>(width=400,height=400)</a:t>
            </a:r>
          </a:p>
          <a:p>
            <a:pPr marL="0" indent="0">
              <a:buNone/>
            </a:pPr>
            <a:r>
              <a:rPr lang="en-US" sz="1800" dirty="0" err="1">
                <a:solidFill>
                  <a:srgbClr val="F0F2FF"/>
                </a:solidFill>
                <a:latin typeface="Arial" panose="020B0604020202020204" pitchFamily="34" charset="0"/>
              </a:rPr>
              <a:t>root.geometry</a:t>
            </a:r>
            <a:r>
              <a:rPr lang="en-US" sz="1800" dirty="0">
                <a:solidFill>
                  <a:srgbClr val="F0F2FF"/>
                </a:solidFill>
                <a:latin typeface="Arial" panose="020B0604020202020204" pitchFamily="34" charset="0"/>
              </a:rPr>
              <a:t>("600x500") </a:t>
            </a:r>
          </a:p>
          <a:p>
            <a:pPr marL="0" indent="0">
              <a:buNone/>
            </a:pPr>
            <a:r>
              <a:rPr lang="en-US" sz="1800" b="1" dirty="0">
                <a:solidFill>
                  <a:srgbClr val="F0F2FF"/>
                </a:solidFill>
                <a:latin typeface="Arial" panose="020B0604020202020204" pitchFamily="34" charset="0"/>
              </a:rPr>
              <a:t>Output:</a:t>
            </a:r>
          </a:p>
        </p:txBody>
      </p:sp>
      <p:pic>
        <p:nvPicPr>
          <p:cNvPr id="5" name="Picture 4" descr="library plain window">
            <a:extLst>
              <a:ext uri="{FF2B5EF4-FFF2-40B4-BE49-F238E27FC236}">
                <a16:creationId xmlns:a16="http://schemas.microsoft.com/office/drawing/2014/main" id="{5B5C10CE-34E3-4C69-AA08-D4AC4F62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919" y="1812897"/>
            <a:ext cx="4138917" cy="402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21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450969" y="0"/>
            <a:ext cx="10420207" cy="1400530"/>
          </a:xfrm>
        </p:spPr>
        <p:txBody>
          <a:bodyPr/>
          <a:lstStyle/>
          <a:p>
            <a:r>
              <a:rPr lang="en-US" sz="6600" b="1" dirty="0"/>
              <a:t>CODE EXPLAINATION</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530483" y="1017767"/>
            <a:ext cx="10768320" cy="5709035"/>
          </a:xfrm>
        </p:spPr>
        <p:txBody>
          <a:bodyPr>
            <a:normAutofit/>
          </a:bodyPr>
          <a:lstStyle/>
          <a:p>
            <a:pPr marL="0" indent="0" algn="ctr">
              <a:buNone/>
            </a:pPr>
            <a:r>
              <a:rPr lang="en-US" sz="2800" b="1" u="sng" dirty="0">
                <a:solidFill>
                  <a:srgbClr val="F0F2FF"/>
                </a:solidFill>
                <a:latin typeface="Arial" panose="020B0604020202020204" pitchFamily="34" charset="0"/>
              </a:rPr>
              <a:t>1) main.py</a:t>
            </a:r>
          </a:p>
          <a:p>
            <a:pPr marL="0" indent="0">
              <a:spcBef>
                <a:spcPts val="0"/>
              </a:spcBef>
              <a:spcAft>
                <a:spcPts val="600"/>
              </a:spcAft>
              <a:buNone/>
            </a:pPr>
            <a:r>
              <a:rPr lang="en-US" sz="1800" b="1" u="sng" dirty="0">
                <a:solidFill>
                  <a:srgbClr val="F0F2FF"/>
                </a:solidFill>
                <a:latin typeface="Arial" panose="020B0604020202020204" pitchFamily="34" charset="0"/>
              </a:rPr>
              <a:t>1.4. Adding a Background Image</a:t>
            </a:r>
          </a:p>
          <a:p>
            <a:pPr marL="0" indent="0" algn="l">
              <a:buNone/>
            </a:pPr>
            <a:r>
              <a:rPr lang="en-US" sz="1600" b="0" i="0" dirty="0">
                <a:solidFill>
                  <a:srgbClr val="F0F2FF"/>
                </a:solidFill>
                <a:effectLst/>
                <a:latin typeface="Arial" panose="020B0604020202020204" pitchFamily="34" charset="0"/>
              </a:rPr>
              <a:t>We store our image in </a:t>
            </a:r>
            <a:r>
              <a:rPr lang="en-US" sz="1600" b="1" i="0" dirty="0" err="1">
                <a:solidFill>
                  <a:srgbClr val="F0F2FF"/>
                </a:solidFill>
                <a:effectLst/>
                <a:latin typeface="Arial" panose="020B0604020202020204" pitchFamily="34" charset="0"/>
              </a:rPr>
              <a:t>background_image</a:t>
            </a:r>
            <a:r>
              <a:rPr lang="en-US" sz="1600" b="0" i="0" dirty="0">
                <a:solidFill>
                  <a:srgbClr val="F0F2FF"/>
                </a:solidFill>
                <a:effectLst/>
                <a:latin typeface="Arial" panose="020B0604020202020204" pitchFamily="34" charset="0"/>
              </a:rPr>
              <a:t> with the help of </a:t>
            </a:r>
            <a:r>
              <a:rPr lang="en-US" sz="1600" b="1" i="0" dirty="0">
                <a:solidFill>
                  <a:srgbClr val="F0F2FF"/>
                </a:solidFill>
                <a:effectLst/>
                <a:latin typeface="Arial" panose="020B0604020202020204" pitchFamily="34" charset="0"/>
              </a:rPr>
              <a:t>.open()</a:t>
            </a:r>
            <a:r>
              <a:rPr lang="en-US" sz="1600" b="0" i="0" dirty="0">
                <a:solidFill>
                  <a:srgbClr val="F0F2FF"/>
                </a:solidFill>
                <a:effectLst/>
                <a:latin typeface="Arial" panose="020B0604020202020204" pitchFamily="34" charset="0"/>
              </a:rPr>
              <a:t> method. We fetch the image dimensions and adjust the image size according to our window size.</a:t>
            </a:r>
          </a:p>
          <a:p>
            <a:pPr marL="0" indent="0" algn="l">
              <a:buNone/>
            </a:pPr>
            <a:r>
              <a:rPr lang="en-US" sz="1600" b="1" i="0" dirty="0" err="1">
                <a:solidFill>
                  <a:srgbClr val="F0F2FF"/>
                </a:solidFill>
                <a:effectLst/>
                <a:latin typeface="Arial" panose="020B0604020202020204" pitchFamily="34" charset="0"/>
              </a:rPr>
              <a:t>newImageHeight</a:t>
            </a:r>
            <a:r>
              <a:rPr lang="en-US" sz="1600" b="0" i="0" dirty="0">
                <a:solidFill>
                  <a:srgbClr val="F0F2FF"/>
                </a:solidFill>
                <a:effectLst/>
                <a:latin typeface="Arial" panose="020B0604020202020204" pitchFamily="34" charset="0"/>
              </a:rPr>
              <a:t> and </a:t>
            </a:r>
            <a:r>
              <a:rPr lang="en-US" sz="1600" b="1" i="0" dirty="0" err="1">
                <a:solidFill>
                  <a:srgbClr val="F0F2FF"/>
                </a:solidFill>
                <a:effectLst/>
                <a:latin typeface="Arial" panose="020B0604020202020204" pitchFamily="34" charset="0"/>
              </a:rPr>
              <a:t>newImageWidth</a:t>
            </a:r>
            <a:r>
              <a:rPr lang="en-US" sz="1600" b="0" i="0" dirty="0">
                <a:solidFill>
                  <a:srgbClr val="F0F2FF"/>
                </a:solidFill>
                <a:effectLst/>
                <a:latin typeface="Arial" panose="020B0604020202020204" pitchFamily="34" charset="0"/>
              </a:rPr>
              <a:t> contains the adjusted image dimensions.</a:t>
            </a:r>
          </a:p>
          <a:p>
            <a:pPr marL="0" indent="0" algn="l">
              <a:buNone/>
            </a:pPr>
            <a:r>
              <a:rPr lang="en-US" sz="1600" b="0" i="0" dirty="0">
                <a:solidFill>
                  <a:srgbClr val="F0F2FF"/>
                </a:solidFill>
                <a:effectLst/>
                <a:latin typeface="Arial" panose="020B0604020202020204" pitchFamily="34" charset="0"/>
              </a:rPr>
              <a:t>Now we resize the image using </a:t>
            </a:r>
            <a:r>
              <a:rPr lang="en-US" sz="1600" b="1" i="0" dirty="0">
                <a:solidFill>
                  <a:srgbClr val="F0F2FF"/>
                </a:solidFill>
                <a:effectLst/>
                <a:latin typeface="Arial" panose="020B0604020202020204" pitchFamily="34" charset="0"/>
              </a:rPr>
              <a:t>.resize()</a:t>
            </a:r>
            <a:r>
              <a:rPr lang="en-US" sz="1600" b="0" i="0" dirty="0">
                <a:solidFill>
                  <a:srgbClr val="F0F2FF"/>
                </a:solidFill>
                <a:effectLst/>
                <a:latin typeface="Arial" panose="020B0604020202020204" pitchFamily="34" charset="0"/>
              </a:rPr>
              <a:t> method using the new dimensions.</a:t>
            </a:r>
          </a:p>
          <a:p>
            <a:pPr marL="0" indent="0" algn="l">
              <a:buNone/>
            </a:pPr>
            <a:r>
              <a:rPr lang="en-US" sz="1600" b="0" i="0" dirty="0">
                <a:solidFill>
                  <a:srgbClr val="F0F2FF"/>
                </a:solidFill>
                <a:effectLst/>
                <a:latin typeface="Arial" panose="020B0604020202020204" pitchFamily="34" charset="0"/>
              </a:rPr>
              <a:t>The </a:t>
            </a:r>
            <a:r>
              <a:rPr lang="en-US" sz="1600" b="1" i="0" dirty="0">
                <a:solidFill>
                  <a:srgbClr val="F0F2FF"/>
                </a:solidFill>
                <a:effectLst/>
                <a:latin typeface="Arial" panose="020B0604020202020204" pitchFamily="34" charset="0"/>
              </a:rPr>
              <a:t>.</a:t>
            </a:r>
            <a:r>
              <a:rPr lang="en-US" sz="1600" b="1" i="0" dirty="0" err="1">
                <a:solidFill>
                  <a:srgbClr val="F0F2FF"/>
                </a:solidFill>
                <a:effectLst/>
                <a:latin typeface="Arial" panose="020B0604020202020204" pitchFamily="34" charset="0"/>
              </a:rPr>
              <a:t>PhotoImage</a:t>
            </a:r>
            <a:r>
              <a:rPr lang="en-US" sz="1600" b="1" i="0" dirty="0">
                <a:solidFill>
                  <a:srgbClr val="F0F2FF"/>
                </a:solidFill>
                <a:effectLst/>
                <a:latin typeface="Arial" panose="020B0604020202020204" pitchFamily="34" charset="0"/>
              </a:rPr>
              <a:t>()</a:t>
            </a:r>
            <a:r>
              <a:rPr lang="en-US" sz="1600" b="0" i="0" dirty="0">
                <a:solidFill>
                  <a:srgbClr val="F0F2FF"/>
                </a:solidFill>
                <a:effectLst/>
                <a:latin typeface="Arial" panose="020B0604020202020204" pitchFamily="34" charset="0"/>
              </a:rPr>
              <a:t> method is used to display images (either grayscale or true color images) in labels, buttons, canvases, and text widgets.</a:t>
            </a:r>
          </a:p>
          <a:p>
            <a:pPr marL="0" indent="0" algn="l">
              <a:buNone/>
            </a:pPr>
            <a:r>
              <a:rPr lang="en-US" sz="1600" b="0" i="0" dirty="0">
                <a:solidFill>
                  <a:srgbClr val="F0F2FF"/>
                </a:solidFill>
                <a:effectLst/>
                <a:latin typeface="Arial" panose="020B0604020202020204" pitchFamily="34" charset="0"/>
              </a:rPr>
              <a:t>We create the image on the </a:t>
            </a:r>
            <a:r>
              <a:rPr lang="en-US" sz="1600" b="1" i="0" dirty="0">
                <a:solidFill>
                  <a:srgbClr val="F0F2FF"/>
                </a:solidFill>
                <a:effectLst/>
                <a:latin typeface="Arial" panose="020B0604020202020204" pitchFamily="34" charset="0"/>
              </a:rPr>
              <a:t>canvas1</a:t>
            </a:r>
            <a:r>
              <a:rPr lang="en-US" sz="1600" b="0" i="0" dirty="0">
                <a:solidFill>
                  <a:srgbClr val="F0F2FF"/>
                </a:solidFill>
                <a:effectLst/>
                <a:latin typeface="Arial" panose="020B0604020202020204" pitchFamily="34" charset="0"/>
              </a:rPr>
              <a:t> using </a:t>
            </a:r>
            <a:r>
              <a:rPr lang="en-US" sz="1600" b="1" i="0" dirty="0">
                <a:solidFill>
                  <a:srgbClr val="F0F2FF"/>
                </a:solidFill>
                <a:effectLst/>
                <a:latin typeface="Arial" panose="020B0604020202020204" pitchFamily="34" charset="0"/>
              </a:rPr>
              <a:t>.</a:t>
            </a:r>
            <a:r>
              <a:rPr lang="en-US" sz="1600" b="1" i="0" dirty="0" err="1">
                <a:solidFill>
                  <a:srgbClr val="F0F2FF"/>
                </a:solidFill>
                <a:effectLst/>
                <a:latin typeface="Arial" panose="020B0604020202020204" pitchFamily="34" charset="0"/>
              </a:rPr>
              <a:t>create_image</a:t>
            </a:r>
            <a:r>
              <a:rPr lang="en-US" sz="1600" b="1" i="0" dirty="0">
                <a:solidFill>
                  <a:srgbClr val="F0F2FF"/>
                </a:solidFill>
                <a:effectLst/>
                <a:latin typeface="Arial" panose="020B0604020202020204" pitchFamily="34" charset="0"/>
              </a:rPr>
              <a:t>()</a:t>
            </a:r>
            <a:r>
              <a:rPr lang="en-US" sz="1600" b="0" i="0" dirty="0">
                <a:solidFill>
                  <a:srgbClr val="F0F2FF"/>
                </a:solidFill>
                <a:effectLst/>
                <a:latin typeface="Arial" panose="020B0604020202020204" pitchFamily="34" charset="0"/>
              </a:rPr>
              <a:t> method. We use </a:t>
            </a:r>
            <a:r>
              <a:rPr lang="en-US" sz="1600" b="1" i="0" dirty="0">
                <a:solidFill>
                  <a:srgbClr val="F0F2FF"/>
                </a:solidFill>
                <a:effectLst/>
                <a:latin typeface="Arial" panose="020B0604020202020204" pitchFamily="34" charset="0"/>
              </a:rPr>
              <a:t>.pack()</a:t>
            </a:r>
            <a:r>
              <a:rPr lang="en-US" sz="1600" b="0" i="0" dirty="0">
                <a:solidFill>
                  <a:srgbClr val="F0F2FF"/>
                </a:solidFill>
                <a:effectLst/>
                <a:latin typeface="Arial" panose="020B0604020202020204" pitchFamily="34" charset="0"/>
              </a:rPr>
              <a:t> method to organize widgets in blocks before placing them in the parent widget.</a:t>
            </a:r>
          </a:p>
          <a:p>
            <a:pPr marL="0" indent="0" algn="l">
              <a:lnSpc>
                <a:spcPct val="150000"/>
              </a:lnSpc>
              <a:buNone/>
            </a:pPr>
            <a:r>
              <a:rPr lang="en-US" sz="1800" b="1" i="0" u="sng" dirty="0">
                <a:solidFill>
                  <a:srgbClr val="F0F2FF"/>
                </a:solidFill>
                <a:effectLst/>
                <a:latin typeface="Arial" panose="020B0604020202020204" pitchFamily="34" charset="0"/>
              </a:rPr>
              <a:t>1.5. Setting up the Head Frame</a:t>
            </a:r>
          </a:p>
          <a:p>
            <a:pPr marL="0" indent="0" algn="l">
              <a:lnSpc>
                <a:spcPct val="150000"/>
              </a:lnSpc>
              <a:buNone/>
            </a:pPr>
            <a:r>
              <a:rPr lang="en-US" sz="1600" b="0" i="0" dirty="0">
                <a:solidFill>
                  <a:srgbClr val="F0F2FF"/>
                </a:solidFill>
                <a:effectLst/>
                <a:latin typeface="Arial" panose="020B0604020202020204" pitchFamily="34" charset="0"/>
              </a:rPr>
              <a:t>We create a frame that will hold our Label wiz </a:t>
            </a:r>
            <a:r>
              <a:rPr lang="en-US" sz="1600" b="1" i="0" dirty="0" err="1">
                <a:solidFill>
                  <a:srgbClr val="F0F2FF"/>
                </a:solidFill>
                <a:effectLst/>
                <a:latin typeface="Arial" panose="020B0604020202020204" pitchFamily="34" charset="0"/>
              </a:rPr>
              <a:t>headingLabel</a:t>
            </a:r>
            <a:r>
              <a:rPr lang="en-US" sz="1600" b="0" i="0" dirty="0">
                <a:solidFill>
                  <a:srgbClr val="F0F2FF"/>
                </a:solidFill>
                <a:effectLst/>
                <a:latin typeface="Arial" panose="020B0604020202020204" pitchFamily="34" charset="0"/>
              </a:rPr>
              <a:t>. We increase the size and alter the font by passing one more parameter in the </a:t>
            </a:r>
            <a:r>
              <a:rPr lang="en-US" sz="1600" b="1" i="0" dirty="0">
                <a:solidFill>
                  <a:srgbClr val="F0F2FF"/>
                </a:solidFill>
                <a:effectLst/>
                <a:latin typeface="Arial" panose="020B0604020202020204" pitchFamily="34" charset="0"/>
              </a:rPr>
              <a:t>Label</a:t>
            </a:r>
            <a:r>
              <a:rPr lang="en-US" sz="1600" b="0" i="0" dirty="0">
                <a:solidFill>
                  <a:srgbClr val="F0F2FF"/>
                </a:solidFill>
                <a:effectLst/>
                <a:latin typeface="Arial" panose="020B0604020202020204" pitchFamily="34" charset="0"/>
              </a:rPr>
              <a:t> method wiz </a:t>
            </a:r>
            <a:r>
              <a:rPr lang="en-US" sz="1600" b="1" i="0" dirty="0">
                <a:solidFill>
                  <a:srgbClr val="F0F2FF"/>
                </a:solidFill>
                <a:effectLst/>
                <a:latin typeface="Arial" panose="020B0604020202020204" pitchFamily="34" charset="0"/>
              </a:rPr>
              <a:t>font</a:t>
            </a:r>
            <a:r>
              <a:rPr lang="en-US" sz="1600" b="0" i="0" dirty="0">
                <a:solidFill>
                  <a:srgbClr val="F0F2FF"/>
                </a:solidFill>
                <a:effectLst/>
                <a:latin typeface="Arial" panose="020B0604020202020204" pitchFamily="34" charset="0"/>
              </a:rPr>
              <a:t>.</a:t>
            </a:r>
            <a:endParaRPr lang="en-US" sz="1800" b="1" i="0" u="sng" dirty="0">
              <a:solidFill>
                <a:srgbClr val="F0F2FF"/>
              </a:solidFill>
              <a:effectLst/>
              <a:latin typeface="Arial" panose="020B0604020202020204" pitchFamily="34" charset="0"/>
            </a:endParaRPr>
          </a:p>
          <a:p>
            <a:pPr marL="0" indent="0">
              <a:spcBef>
                <a:spcPts val="0"/>
              </a:spcBef>
              <a:spcAft>
                <a:spcPts val="600"/>
              </a:spcAft>
              <a:buNone/>
            </a:pPr>
            <a:endParaRPr lang="en-US" sz="1800" b="1" dirty="0">
              <a:solidFill>
                <a:srgbClr val="F0F2FF"/>
              </a:solidFill>
              <a:latin typeface="Arial" panose="020B0604020202020204" pitchFamily="34" charset="0"/>
            </a:endParaRPr>
          </a:p>
        </p:txBody>
      </p:sp>
    </p:spTree>
    <p:extLst>
      <p:ext uri="{BB962C8B-B14F-4D97-AF65-F5344CB8AC3E}">
        <p14:creationId xmlns:p14="http://schemas.microsoft.com/office/powerpoint/2010/main" val="260521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450969" y="0"/>
            <a:ext cx="10420207" cy="1400530"/>
          </a:xfrm>
        </p:spPr>
        <p:txBody>
          <a:bodyPr/>
          <a:lstStyle/>
          <a:p>
            <a:r>
              <a:rPr lang="en-US" sz="6600" b="1" dirty="0"/>
              <a:t>CODE EXPLAINATION</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530483" y="1017767"/>
            <a:ext cx="10768320" cy="5709035"/>
          </a:xfrm>
        </p:spPr>
        <p:txBody>
          <a:bodyPr>
            <a:normAutofit fontScale="92500" lnSpcReduction="10000"/>
          </a:bodyPr>
          <a:lstStyle/>
          <a:p>
            <a:pPr marL="0" indent="0" algn="ctr">
              <a:buNone/>
            </a:pPr>
            <a:r>
              <a:rPr lang="en-US" sz="2800" b="1" u="sng" dirty="0">
                <a:solidFill>
                  <a:srgbClr val="F0F2FF"/>
                </a:solidFill>
                <a:latin typeface="Arial" panose="020B0604020202020204" pitchFamily="34" charset="0"/>
              </a:rPr>
              <a:t>1) main.py</a:t>
            </a:r>
          </a:p>
          <a:p>
            <a:pPr marL="0" indent="0">
              <a:lnSpc>
                <a:spcPct val="170000"/>
              </a:lnSpc>
              <a:spcBef>
                <a:spcPts val="0"/>
              </a:spcBef>
              <a:spcAft>
                <a:spcPts val="600"/>
              </a:spcAft>
              <a:buNone/>
            </a:pPr>
            <a:r>
              <a:rPr lang="en-US" sz="1800" b="1" u="sng" dirty="0">
                <a:solidFill>
                  <a:srgbClr val="F0F2FF"/>
                </a:solidFill>
                <a:latin typeface="Arial" panose="020B0604020202020204" pitchFamily="34" charset="0"/>
              </a:rPr>
              <a:t>1.6. Adding the Buttons</a:t>
            </a:r>
          </a:p>
          <a:p>
            <a:pPr marL="0" indent="0">
              <a:spcBef>
                <a:spcPts val="0"/>
              </a:spcBef>
              <a:spcAft>
                <a:spcPts val="600"/>
              </a:spcAft>
              <a:buNone/>
            </a:pPr>
            <a:r>
              <a:rPr lang="en-US" sz="1800" dirty="0">
                <a:solidFill>
                  <a:srgbClr val="F0F2FF"/>
                </a:solidFill>
                <a:latin typeface="Arial" panose="020B0604020202020204" pitchFamily="34" charset="0"/>
              </a:rPr>
              <a:t>btn1 = Button(</a:t>
            </a:r>
            <a:r>
              <a:rPr lang="en-US" sz="1800" dirty="0" err="1">
                <a:solidFill>
                  <a:srgbClr val="F0F2FF"/>
                </a:solidFill>
                <a:latin typeface="Arial" panose="020B0604020202020204" pitchFamily="34" charset="0"/>
              </a:rPr>
              <a:t>root,text</a:t>
            </a:r>
            <a:r>
              <a:rPr lang="en-US" sz="1800" dirty="0">
                <a:solidFill>
                  <a:srgbClr val="F0F2FF"/>
                </a:solidFill>
                <a:latin typeface="Arial" panose="020B0604020202020204" pitchFamily="34" charset="0"/>
              </a:rPr>
              <a:t>="Add Book Details",</a:t>
            </a:r>
            <a:r>
              <a:rPr lang="en-US" sz="1800" dirty="0" err="1">
                <a:solidFill>
                  <a:srgbClr val="F0F2FF"/>
                </a:solidFill>
                <a:latin typeface="Arial" panose="020B0604020202020204" pitchFamily="34" charset="0"/>
              </a:rPr>
              <a:t>bg</a:t>
            </a:r>
            <a:r>
              <a:rPr lang="en-US" sz="1800" dirty="0">
                <a:solidFill>
                  <a:srgbClr val="F0F2FF"/>
                </a:solidFill>
                <a:latin typeface="Arial" panose="020B0604020202020204" pitchFamily="34" charset="0"/>
              </a:rPr>
              <a:t>='black', </a:t>
            </a:r>
            <a:r>
              <a:rPr lang="en-US" sz="1800" dirty="0" err="1">
                <a:solidFill>
                  <a:srgbClr val="F0F2FF"/>
                </a:solidFill>
                <a:latin typeface="Arial" panose="020B0604020202020204" pitchFamily="34" charset="0"/>
              </a:rPr>
              <a:t>fg</a:t>
            </a:r>
            <a:r>
              <a:rPr lang="en-US" sz="1800" dirty="0">
                <a:solidFill>
                  <a:srgbClr val="F0F2FF"/>
                </a:solidFill>
                <a:latin typeface="Arial" panose="020B0604020202020204" pitchFamily="34" charset="0"/>
              </a:rPr>
              <a:t>='white', command=</a:t>
            </a:r>
            <a:r>
              <a:rPr lang="en-US" sz="1800" dirty="0" err="1">
                <a:solidFill>
                  <a:srgbClr val="F0F2FF"/>
                </a:solidFill>
                <a:latin typeface="Arial" panose="020B0604020202020204" pitchFamily="34" charset="0"/>
              </a:rPr>
              <a:t>addBook</a:t>
            </a:r>
            <a:r>
              <a:rPr lang="en-US" sz="1800" dirty="0">
                <a:solidFill>
                  <a:srgbClr val="F0F2FF"/>
                </a:solidFill>
                <a:latin typeface="Arial" panose="020B0604020202020204" pitchFamily="34" charset="0"/>
              </a:rPr>
              <a:t>)</a:t>
            </a:r>
          </a:p>
          <a:p>
            <a:pPr marL="0" indent="0">
              <a:spcBef>
                <a:spcPts val="0"/>
              </a:spcBef>
              <a:spcAft>
                <a:spcPts val="600"/>
              </a:spcAft>
              <a:buNone/>
            </a:pPr>
            <a:r>
              <a:rPr lang="en-US" sz="1800" dirty="0">
                <a:solidFill>
                  <a:srgbClr val="F0F2FF"/>
                </a:solidFill>
                <a:latin typeface="Arial" panose="020B0604020202020204" pitchFamily="34" charset="0"/>
              </a:rPr>
              <a:t>btn1.place(</a:t>
            </a:r>
            <a:r>
              <a:rPr lang="en-US" sz="1800" dirty="0" err="1">
                <a:solidFill>
                  <a:srgbClr val="F0F2FF"/>
                </a:solidFill>
                <a:latin typeface="Arial" panose="020B0604020202020204" pitchFamily="34" charset="0"/>
              </a:rPr>
              <a:t>relx</a:t>
            </a:r>
            <a:r>
              <a:rPr lang="en-US" sz="1800" dirty="0">
                <a:solidFill>
                  <a:srgbClr val="F0F2FF"/>
                </a:solidFill>
                <a:latin typeface="Arial" panose="020B0604020202020204" pitchFamily="34" charset="0"/>
              </a:rPr>
              <a:t>=0.28,rely=0.4, </a:t>
            </a:r>
            <a:r>
              <a:rPr lang="en-US" sz="1800" dirty="0" err="1">
                <a:solidFill>
                  <a:srgbClr val="F0F2FF"/>
                </a:solidFill>
                <a:latin typeface="Arial" panose="020B0604020202020204" pitchFamily="34" charset="0"/>
              </a:rPr>
              <a:t>relwidth</a:t>
            </a:r>
            <a:r>
              <a:rPr lang="en-US" sz="1800" dirty="0">
                <a:solidFill>
                  <a:srgbClr val="F0F2FF"/>
                </a:solidFill>
                <a:latin typeface="Arial" panose="020B0604020202020204" pitchFamily="34" charset="0"/>
              </a:rPr>
              <a:t>=0.45,relheight=0.1)</a:t>
            </a:r>
          </a:p>
          <a:p>
            <a:pPr marL="0" indent="0">
              <a:spcBef>
                <a:spcPts val="0"/>
              </a:spcBef>
              <a:spcAft>
                <a:spcPts val="600"/>
              </a:spcAft>
              <a:buNone/>
            </a:pPr>
            <a:r>
              <a:rPr lang="en-US" sz="1800" dirty="0">
                <a:solidFill>
                  <a:srgbClr val="F0F2FF"/>
                </a:solidFill>
                <a:latin typeface="Arial" panose="020B0604020202020204" pitchFamily="34" charset="0"/>
              </a:rPr>
              <a:t>btn2 = Button(</a:t>
            </a:r>
            <a:r>
              <a:rPr lang="en-US" sz="1800" dirty="0" err="1">
                <a:solidFill>
                  <a:srgbClr val="F0F2FF"/>
                </a:solidFill>
                <a:latin typeface="Arial" panose="020B0604020202020204" pitchFamily="34" charset="0"/>
              </a:rPr>
              <a:t>root,text</a:t>
            </a:r>
            <a:r>
              <a:rPr lang="en-US" sz="1800" dirty="0">
                <a:solidFill>
                  <a:srgbClr val="F0F2FF"/>
                </a:solidFill>
                <a:latin typeface="Arial" panose="020B0604020202020204" pitchFamily="34" charset="0"/>
              </a:rPr>
              <a:t>="Delete Book",</a:t>
            </a:r>
            <a:r>
              <a:rPr lang="en-US" sz="1800" dirty="0" err="1">
                <a:solidFill>
                  <a:srgbClr val="F0F2FF"/>
                </a:solidFill>
                <a:latin typeface="Arial" panose="020B0604020202020204" pitchFamily="34" charset="0"/>
              </a:rPr>
              <a:t>bg</a:t>
            </a:r>
            <a:r>
              <a:rPr lang="en-US" sz="1800" dirty="0">
                <a:solidFill>
                  <a:srgbClr val="F0F2FF"/>
                </a:solidFill>
                <a:latin typeface="Arial" panose="020B0604020202020204" pitchFamily="34" charset="0"/>
              </a:rPr>
              <a:t>='black', </a:t>
            </a:r>
            <a:r>
              <a:rPr lang="en-US" sz="1800" dirty="0" err="1">
                <a:solidFill>
                  <a:srgbClr val="F0F2FF"/>
                </a:solidFill>
                <a:latin typeface="Arial" panose="020B0604020202020204" pitchFamily="34" charset="0"/>
              </a:rPr>
              <a:t>fg</a:t>
            </a:r>
            <a:r>
              <a:rPr lang="en-US" sz="1800" dirty="0">
                <a:solidFill>
                  <a:srgbClr val="F0F2FF"/>
                </a:solidFill>
                <a:latin typeface="Arial" panose="020B0604020202020204" pitchFamily="34" charset="0"/>
              </a:rPr>
              <a:t>='white', command=delete)</a:t>
            </a:r>
          </a:p>
          <a:p>
            <a:pPr marL="0" indent="0">
              <a:spcBef>
                <a:spcPts val="0"/>
              </a:spcBef>
              <a:spcAft>
                <a:spcPts val="600"/>
              </a:spcAft>
              <a:buNone/>
            </a:pPr>
            <a:r>
              <a:rPr lang="en-US" sz="1800" dirty="0">
                <a:solidFill>
                  <a:srgbClr val="F0F2FF"/>
                </a:solidFill>
                <a:latin typeface="Arial" panose="020B0604020202020204" pitchFamily="34" charset="0"/>
              </a:rPr>
              <a:t>btn2.place(</a:t>
            </a:r>
            <a:r>
              <a:rPr lang="en-US" sz="1800" dirty="0" err="1">
                <a:solidFill>
                  <a:srgbClr val="F0F2FF"/>
                </a:solidFill>
                <a:latin typeface="Arial" panose="020B0604020202020204" pitchFamily="34" charset="0"/>
              </a:rPr>
              <a:t>relx</a:t>
            </a:r>
            <a:r>
              <a:rPr lang="en-US" sz="1800" dirty="0">
                <a:solidFill>
                  <a:srgbClr val="F0F2FF"/>
                </a:solidFill>
                <a:latin typeface="Arial" panose="020B0604020202020204" pitchFamily="34" charset="0"/>
              </a:rPr>
              <a:t>=0.28,rely=0.5, </a:t>
            </a:r>
            <a:r>
              <a:rPr lang="en-US" sz="1800" dirty="0" err="1">
                <a:solidFill>
                  <a:srgbClr val="F0F2FF"/>
                </a:solidFill>
                <a:latin typeface="Arial" panose="020B0604020202020204" pitchFamily="34" charset="0"/>
              </a:rPr>
              <a:t>relwidth</a:t>
            </a:r>
            <a:r>
              <a:rPr lang="en-US" sz="1800" dirty="0">
                <a:solidFill>
                  <a:srgbClr val="F0F2FF"/>
                </a:solidFill>
                <a:latin typeface="Arial" panose="020B0604020202020204" pitchFamily="34" charset="0"/>
              </a:rPr>
              <a:t>=0.45,relheight=0.1) btn3 = Button(</a:t>
            </a:r>
            <a:r>
              <a:rPr lang="en-US" sz="1800" dirty="0" err="1">
                <a:solidFill>
                  <a:srgbClr val="F0F2FF"/>
                </a:solidFill>
                <a:latin typeface="Arial" panose="020B0604020202020204" pitchFamily="34" charset="0"/>
              </a:rPr>
              <a:t>root,text</a:t>
            </a:r>
            <a:r>
              <a:rPr lang="en-US" sz="1800" dirty="0">
                <a:solidFill>
                  <a:srgbClr val="F0F2FF"/>
                </a:solidFill>
                <a:latin typeface="Arial" panose="020B0604020202020204" pitchFamily="34" charset="0"/>
              </a:rPr>
              <a:t>="View Book List",</a:t>
            </a:r>
            <a:r>
              <a:rPr lang="en-US" sz="1800" dirty="0" err="1">
                <a:solidFill>
                  <a:srgbClr val="F0F2FF"/>
                </a:solidFill>
                <a:latin typeface="Arial" panose="020B0604020202020204" pitchFamily="34" charset="0"/>
              </a:rPr>
              <a:t>bg</a:t>
            </a:r>
            <a:r>
              <a:rPr lang="en-US" sz="1800" dirty="0">
                <a:solidFill>
                  <a:srgbClr val="F0F2FF"/>
                </a:solidFill>
                <a:latin typeface="Arial" panose="020B0604020202020204" pitchFamily="34" charset="0"/>
              </a:rPr>
              <a:t>='black', </a:t>
            </a:r>
            <a:r>
              <a:rPr lang="en-US" sz="1800" dirty="0" err="1">
                <a:solidFill>
                  <a:srgbClr val="F0F2FF"/>
                </a:solidFill>
                <a:latin typeface="Arial" panose="020B0604020202020204" pitchFamily="34" charset="0"/>
              </a:rPr>
              <a:t>fg</a:t>
            </a:r>
            <a:r>
              <a:rPr lang="en-US" sz="1800" dirty="0">
                <a:solidFill>
                  <a:srgbClr val="F0F2FF"/>
                </a:solidFill>
                <a:latin typeface="Arial" panose="020B0604020202020204" pitchFamily="34" charset="0"/>
              </a:rPr>
              <a:t>='white', command=View)</a:t>
            </a:r>
          </a:p>
          <a:p>
            <a:pPr marL="0" indent="0">
              <a:spcBef>
                <a:spcPts val="0"/>
              </a:spcBef>
              <a:spcAft>
                <a:spcPts val="600"/>
              </a:spcAft>
              <a:buNone/>
            </a:pPr>
            <a:r>
              <a:rPr lang="en-US" sz="1800" dirty="0">
                <a:solidFill>
                  <a:srgbClr val="F0F2FF"/>
                </a:solidFill>
                <a:latin typeface="Arial" panose="020B0604020202020204" pitchFamily="34" charset="0"/>
              </a:rPr>
              <a:t>btn3.place(</a:t>
            </a:r>
            <a:r>
              <a:rPr lang="en-US" sz="1800" dirty="0" err="1">
                <a:solidFill>
                  <a:srgbClr val="F0F2FF"/>
                </a:solidFill>
                <a:latin typeface="Arial" panose="020B0604020202020204" pitchFamily="34" charset="0"/>
              </a:rPr>
              <a:t>relx</a:t>
            </a:r>
            <a:r>
              <a:rPr lang="en-US" sz="1800" dirty="0">
                <a:solidFill>
                  <a:srgbClr val="F0F2FF"/>
                </a:solidFill>
                <a:latin typeface="Arial" panose="020B0604020202020204" pitchFamily="34" charset="0"/>
              </a:rPr>
              <a:t>=0.28,rely=0.6, </a:t>
            </a:r>
            <a:r>
              <a:rPr lang="en-US" sz="1800" dirty="0" err="1">
                <a:solidFill>
                  <a:srgbClr val="F0F2FF"/>
                </a:solidFill>
                <a:latin typeface="Arial" panose="020B0604020202020204" pitchFamily="34" charset="0"/>
              </a:rPr>
              <a:t>relwidth</a:t>
            </a:r>
            <a:r>
              <a:rPr lang="en-US" sz="1800" dirty="0">
                <a:solidFill>
                  <a:srgbClr val="F0F2FF"/>
                </a:solidFill>
                <a:latin typeface="Arial" panose="020B0604020202020204" pitchFamily="34" charset="0"/>
              </a:rPr>
              <a:t>=0.45,relheight=0.1) btn4 = Button(</a:t>
            </a:r>
            <a:r>
              <a:rPr lang="en-US" sz="1800" dirty="0" err="1">
                <a:solidFill>
                  <a:srgbClr val="F0F2FF"/>
                </a:solidFill>
                <a:latin typeface="Arial" panose="020B0604020202020204" pitchFamily="34" charset="0"/>
              </a:rPr>
              <a:t>root,text</a:t>
            </a:r>
            <a:r>
              <a:rPr lang="en-US" sz="1800" dirty="0">
                <a:solidFill>
                  <a:srgbClr val="F0F2FF"/>
                </a:solidFill>
                <a:latin typeface="Arial" panose="020B0604020202020204" pitchFamily="34" charset="0"/>
              </a:rPr>
              <a:t>="Issue Book to Student",</a:t>
            </a:r>
            <a:r>
              <a:rPr lang="en-US" sz="1800" dirty="0" err="1">
                <a:solidFill>
                  <a:srgbClr val="F0F2FF"/>
                </a:solidFill>
                <a:latin typeface="Arial" panose="020B0604020202020204" pitchFamily="34" charset="0"/>
              </a:rPr>
              <a:t>bg</a:t>
            </a:r>
            <a:r>
              <a:rPr lang="en-US" sz="1800" dirty="0">
                <a:solidFill>
                  <a:srgbClr val="F0F2FF"/>
                </a:solidFill>
                <a:latin typeface="Arial" panose="020B0604020202020204" pitchFamily="34" charset="0"/>
              </a:rPr>
              <a:t>='black', </a:t>
            </a:r>
            <a:r>
              <a:rPr lang="en-US" sz="1800" dirty="0" err="1">
                <a:solidFill>
                  <a:srgbClr val="F0F2FF"/>
                </a:solidFill>
                <a:latin typeface="Arial" panose="020B0604020202020204" pitchFamily="34" charset="0"/>
              </a:rPr>
              <a:t>fg</a:t>
            </a:r>
            <a:r>
              <a:rPr lang="en-US" sz="1800" dirty="0">
                <a:solidFill>
                  <a:srgbClr val="F0F2FF"/>
                </a:solidFill>
                <a:latin typeface="Arial" panose="020B0604020202020204" pitchFamily="34" charset="0"/>
              </a:rPr>
              <a:t>='white', command = </a:t>
            </a:r>
            <a:r>
              <a:rPr lang="en-US" sz="1800" dirty="0" err="1">
                <a:solidFill>
                  <a:srgbClr val="F0F2FF"/>
                </a:solidFill>
                <a:latin typeface="Arial" panose="020B0604020202020204" pitchFamily="34" charset="0"/>
              </a:rPr>
              <a:t>issueBook</a:t>
            </a:r>
            <a:r>
              <a:rPr lang="en-US" sz="1800" dirty="0">
                <a:solidFill>
                  <a:srgbClr val="F0F2FF"/>
                </a:solidFill>
                <a:latin typeface="Arial" panose="020B0604020202020204" pitchFamily="34" charset="0"/>
              </a:rPr>
              <a:t>)</a:t>
            </a:r>
          </a:p>
          <a:p>
            <a:pPr marL="0" indent="0">
              <a:spcBef>
                <a:spcPts val="0"/>
              </a:spcBef>
              <a:spcAft>
                <a:spcPts val="600"/>
              </a:spcAft>
              <a:buNone/>
            </a:pPr>
            <a:r>
              <a:rPr lang="en-US" sz="1800" dirty="0">
                <a:solidFill>
                  <a:srgbClr val="F0F2FF"/>
                </a:solidFill>
                <a:latin typeface="Arial" panose="020B0604020202020204" pitchFamily="34" charset="0"/>
              </a:rPr>
              <a:t>btn4.place(</a:t>
            </a:r>
            <a:r>
              <a:rPr lang="en-US" sz="1800" dirty="0" err="1">
                <a:solidFill>
                  <a:srgbClr val="F0F2FF"/>
                </a:solidFill>
                <a:latin typeface="Arial" panose="020B0604020202020204" pitchFamily="34" charset="0"/>
              </a:rPr>
              <a:t>relx</a:t>
            </a:r>
            <a:r>
              <a:rPr lang="en-US" sz="1800" dirty="0">
                <a:solidFill>
                  <a:srgbClr val="F0F2FF"/>
                </a:solidFill>
                <a:latin typeface="Arial" panose="020B0604020202020204" pitchFamily="34" charset="0"/>
              </a:rPr>
              <a:t>=0.28,rely=0.7, </a:t>
            </a:r>
            <a:r>
              <a:rPr lang="en-US" sz="1800" dirty="0" err="1">
                <a:solidFill>
                  <a:srgbClr val="F0F2FF"/>
                </a:solidFill>
                <a:latin typeface="Arial" panose="020B0604020202020204" pitchFamily="34" charset="0"/>
              </a:rPr>
              <a:t>relwidth</a:t>
            </a:r>
            <a:r>
              <a:rPr lang="en-US" sz="1800" dirty="0">
                <a:solidFill>
                  <a:srgbClr val="F0F2FF"/>
                </a:solidFill>
                <a:latin typeface="Arial" panose="020B0604020202020204" pitchFamily="34" charset="0"/>
              </a:rPr>
              <a:t>=0.45,relheight=0.1) btn5 = Button(</a:t>
            </a:r>
            <a:r>
              <a:rPr lang="en-US" sz="1800" dirty="0" err="1">
                <a:solidFill>
                  <a:srgbClr val="F0F2FF"/>
                </a:solidFill>
                <a:latin typeface="Arial" panose="020B0604020202020204" pitchFamily="34" charset="0"/>
              </a:rPr>
              <a:t>root,text</a:t>
            </a:r>
            <a:r>
              <a:rPr lang="en-US" sz="1800" dirty="0">
                <a:solidFill>
                  <a:srgbClr val="F0F2FF"/>
                </a:solidFill>
                <a:latin typeface="Arial" panose="020B0604020202020204" pitchFamily="34" charset="0"/>
              </a:rPr>
              <a:t>="Return Book",</a:t>
            </a:r>
            <a:r>
              <a:rPr lang="en-US" sz="1800" dirty="0" err="1">
                <a:solidFill>
                  <a:srgbClr val="F0F2FF"/>
                </a:solidFill>
                <a:latin typeface="Arial" panose="020B0604020202020204" pitchFamily="34" charset="0"/>
              </a:rPr>
              <a:t>bg</a:t>
            </a:r>
            <a:r>
              <a:rPr lang="en-US" sz="1800" dirty="0">
                <a:solidFill>
                  <a:srgbClr val="F0F2FF"/>
                </a:solidFill>
                <a:latin typeface="Arial" panose="020B0604020202020204" pitchFamily="34" charset="0"/>
              </a:rPr>
              <a:t>='black', </a:t>
            </a:r>
            <a:r>
              <a:rPr lang="en-US" sz="1800" dirty="0" err="1">
                <a:solidFill>
                  <a:srgbClr val="F0F2FF"/>
                </a:solidFill>
                <a:latin typeface="Arial" panose="020B0604020202020204" pitchFamily="34" charset="0"/>
              </a:rPr>
              <a:t>fg</a:t>
            </a:r>
            <a:r>
              <a:rPr lang="en-US" sz="1800" dirty="0">
                <a:solidFill>
                  <a:srgbClr val="F0F2FF"/>
                </a:solidFill>
                <a:latin typeface="Arial" panose="020B0604020202020204" pitchFamily="34" charset="0"/>
              </a:rPr>
              <a:t>='white', command = </a:t>
            </a:r>
            <a:r>
              <a:rPr lang="en-US" sz="1800" dirty="0" err="1">
                <a:solidFill>
                  <a:srgbClr val="F0F2FF"/>
                </a:solidFill>
                <a:latin typeface="Arial" panose="020B0604020202020204" pitchFamily="34" charset="0"/>
              </a:rPr>
              <a:t>returnBook</a:t>
            </a:r>
            <a:r>
              <a:rPr lang="en-US" sz="1800" dirty="0">
                <a:solidFill>
                  <a:srgbClr val="F0F2FF"/>
                </a:solidFill>
                <a:latin typeface="Arial" panose="020B0604020202020204" pitchFamily="34" charset="0"/>
              </a:rPr>
              <a:t>) </a:t>
            </a:r>
            <a:r>
              <a:rPr lang="en-US" sz="1800" dirty="0" err="1">
                <a:solidFill>
                  <a:srgbClr val="F0F2FF"/>
                </a:solidFill>
                <a:latin typeface="Arial" panose="020B0604020202020204" pitchFamily="34" charset="0"/>
              </a:rPr>
              <a:t>root.mainloop</a:t>
            </a:r>
            <a:r>
              <a:rPr lang="en-US" sz="1800" dirty="0">
                <a:solidFill>
                  <a:srgbClr val="F0F2FF"/>
                </a:solidFill>
                <a:latin typeface="Arial" panose="020B0604020202020204" pitchFamily="34" charset="0"/>
              </a:rPr>
              <a:t>()</a:t>
            </a:r>
          </a:p>
          <a:p>
            <a:pPr marL="0" indent="0">
              <a:lnSpc>
                <a:spcPct val="170000"/>
              </a:lnSpc>
              <a:spcBef>
                <a:spcPts val="0"/>
              </a:spcBef>
              <a:spcAft>
                <a:spcPts val="600"/>
              </a:spcAft>
              <a:buNone/>
            </a:pPr>
            <a:r>
              <a:rPr lang="en-US" sz="2100" u="sng" dirty="0" err="1">
                <a:solidFill>
                  <a:srgbClr val="F0F2FF"/>
                </a:solidFill>
                <a:latin typeface="Arial" panose="020B0604020202020204" pitchFamily="34" charset="0"/>
              </a:rPr>
              <a:t>AddBook</a:t>
            </a:r>
            <a:r>
              <a:rPr lang="en-US" sz="2100" u="sng" dirty="0">
                <a:solidFill>
                  <a:srgbClr val="F0F2FF"/>
                </a:solidFill>
                <a:latin typeface="Arial" panose="020B0604020202020204" pitchFamily="34" charset="0"/>
              </a:rPr>
              <a:t> Details :</a:t>
            </a:r>
            <a:endParaRPr lang="en-US" sz="1800" dirty="0">
              <a:solidFill>
                <a:srgbClr val="F0F2FF"/>
              </a:solidFill>
              <a:latin typeface="Arial" panose="020B0604020202020204" pitchFamily="34" charset="0"/>
            </a:endParaRPr>
          </a:p>
          <a:p>
            <a:pPr marL="0" indent="0">
              <a:spcBef>
                <a:spcPts val="0"/>
              </a:spcBef>
              <a:spcAft>
                <a:spcPts val="600"/>
              </a:spcAft>
              <a:buNone/>
            </a:pPr>
            <a:r>
              <a:rPr lang="en-US" sz="1800" dirty="0">
                <a:solidFill>
                  <a:srgbClr val="F0F2FF"/>
                </a:solidFill>
                <a:latin typeface="Arial" panose="020B0604020202020204" pitchFamily="34" charset="0"/>
              </a:rPr>
              <a:t>btn1 stores the button created on root with text = ‘</a:t>
            </a:r>
            <a:r>
              <a:rPr lang="en-US" sz="1800" dirty="0" err="1">
                <a:solidFill>
                  <a:srgbClr val="F0F2FF"/>
                </a:solidFill>
                <a:latin typeface="Arial" panose="020B0604020202020204" pitchFamily="34" charset="0"/>
              </a:rPr>
              <a:t>AddBook</a:t>
            </a:r>
            <a:r>
              <a:rPr lang="en-US" sz="1800" dirty="0">
                <a:solidFill>
                  <a:srgbClr val="F0F2FF"/>
                </a:solidFill>
                <a:latin typeface="Arial" panose="020B0604020202020204" pitchFamily="34" charset="0"/>
              </a:rPr>
              <a:t> Details’. As soon as someone clicks this button, we call the function </a:t>
            </a:r>
            <a:r>
              <a:rPr lang="en-US" sz="1800" dirty="0" err="1">
                <a:solidFill>
                  <a:srgbClr val="F0F2FF"/>
                </a:solidFill>
                <a:latin typeface="Arial" panose="020B0604020202020204" pitchFamily="34" charset="0"/>
              </a:rPr>
              <a:t>addBook</a:t>
            </a:r>
            <a:r>
              <a:rPr lang="en-US" sz="1800" dirty="0">
                <a:solidFill>
                  <a:srgbClr val="F0F2FF"/>
                </a:solidFill>
                <a:latin typeface="Arial" panose="020B0604020202020204" pitchFamily="34" charset="0"/>
              </a:rPr>
              <a:t> defined in the AddBook.py. We call a function by specifying the command parameter equal to the name of the function.</a:t>
            </a:r>
          </a:p>
          <a:p>
            <a:pPr marL="0" indent="0">
              <a:spcBef>
                <a:spcPts val="0"/>
              </a:spcBef>
              <a:spcAft>
                <a:spcPts val="600"/>
              </a:spcAft>
              <a:buNone/>
            </a:pPr>
            <a:r>
              <a:rPr lang="en-US" sz="1800" dirty="0">
                <a:solidFill>
                  <a:srgbClr val="F0F2FF"/>
                </a:solidFill>
                <a:latin typeface="Arial" panose="020B0604020202020204" pitchFamily="34" charset="0"/>
              </a:rPr>
              <a:t>We place this button using the .place() method by defining the position as well as dimensions of the button.</a:t>
            </a:r>
          </a:p>
          <a:p>
            <a:pPr marL="0" indent="0">
              <a:spcBef>
                <a:spcPts val="0"/>
              </a:spcBef>
              <a:spcAft>
                <a:spcPts val="600"/>
              </a:spcAft>
              <a:buNone/>
            </a:pPr>
            <a:r>
              <a:rPr lang="en-US" sz="1800" dirty="0">
                <a:solidFill>
                  <a:srgbClr val="F0F2FF"/>
                </a:solidFill>
                <a:latin typeface="Arial" panose="020B0604020202020204" pitchFamily="34" charset="0"/>
              </a:rPr>
              <a:t>Similarly, we define other buttons using the Button method and keep placing them by making minor changes in the rely parameter. You can notice that we are increasing it by 0.1 every time we define a new button.</a:t>
            </a:r>
          </a:p>
        </p:txBody>
      </p:sp>
    </p:spTree>
    <p:extLst>
      <p:ext uri="{BB962C8B-B14F-4D97-AF65-F5344CB8AC3E}">
        <p14:creationId xmlns:p14="http://schemas.microsoft.com/office/powerpoint/2010/main" val="88685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8529-C540-419F-9495-F078DD1979E1}"/>
              </a:ext>
            </a:extLst>
          </p:cNvPr>
          <p:cNvSpPr>
            <a:spLocks noGrp="1"/>
          </p:cNvSpPr>
          <p:nvPr>
            <p:ph type="title"/>
          </p:nvPr>
        </p:nvSpPr>
        <p:spPr>
          <a:xfrm>
            <a:off x="645130" y="293692"/>
            <a:ext cx="9404723" cy="1400530"/>
          </a:xfrm>
        </p:spPr>
        <p:txBody>
          <a:bodyPr/>
          <a:lstStyle/>
          <a:p>
            <a:r>
              <a:rPr lang="en-US" sz="5400" dirty="0"/>
              <a:t>RESULTS:</a:t>
            </a:r>
          </a:p>
        </p:txBody>
      </p:sp>
      <p:pic>
        <p:nvPicPr>
          <p:cNvPr id="5" name="Content Placeholder 4">
            <a:extLst>
              <a:ext uri="{FF2B5EF4-FFF2-40B4-BE49-F238E27FC236}">
                <a16:creationId xmlns:a16="http://schemas.microsoft.com/office/drawing/2014/main" id="{CA3CCE7A-9538-49FD-84FD-FF77382493C9}"/>
              </a:ext>
            </a:extLst>
          </p:cNvPr>
          <p:cNvPicPr>
            <a:picLocks noGrp="1" noChangeAspect="1"/>
          </p:cNvPicPr>
          <p:nvPr>
            <p:ph idx="1"/>
          </p:nvPr>
        </p:nvPicPr>
        <p:blipFill>
          <a:blip r:embed="rId2"/>
          <a:stretch>
            <a:fillRect/>
          </a:stretch>
        </p:blipFill>
        <p:spPr>
          <a:xfrm>
            <a:off x="2276669" y="1228221"/>
            <a:ext cx="8042987" cy="5020179"/>
          </a:xfrm>
        </p:spPr>
      </p:pic>
    </p:spTree>
    <p:extLst>
      <p:ext uri="{BB962C8B-B14F-4D97-AF65-F5344CB8AC3E}">
        <p14:creationId xmlns:p14="http://schemas.microsoft.com/office/powerpoint/2010/main" val="3054609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8529-C540-419F-9495-F078DD1979E1}"/>
              </a:ext>
            </a:extLst>
          </p:cNvPr>
          <p:cNvSpPr>
            <a:spLocks noGrp="1"/>
          </p:cNvSpPr>
          <p:nvPr>
            <p:ph type="title"/>
          </p:nvPr>
        </p:nvSpPr>
        <p:spPr>
          <a:xfrm>
            <a:off x="645130" y="293692"/>
            <a:ext cx="9404723" cy="1400530"/>
          </a:xfrm>
        </p:spPr>
        <p:txBody>
          <a:bodyPr/>
          <a:lstStyle/>
          <a:p>
            <a:r>
              <a:rPr lang="en-US" sz="5400" dirty="0"/>
              <a:t>RESULTS:</a:t>
            </a:r>
          </a:p>
        </p:txBody>
      </p:sp>
      <p:pic>
        <p:nvPicPr>
          <p:cNvPr id="5" name="Content Placeholder 4">
            <a:extLst>
              <a:ext uri="{FF2B5EF4-FFF2-40B4-BE49-F238E27FC236}">
                <a16:creationId xmlns:a16="http://schemas.microsoft.com/office/drawing/2014/main" id="{E6BF2ADD-5E8D-4A11-89FD-9D4DAE9A2501}"/>
              </a:ext>
            </a:extLst>
          </p:cNvPr>
          <p:cNvPicPr>
            <a:picLocks noGrp="1" noChangeAspect="1"/>
          </p:cNvPicPr>
          <p:nvPr>
            <p:ph idx="1"/>
          </p:nvPr>
        </p:nvPicPr>
        <p:blipFill>
          <a:blip r:embed="rId2"/>
          <a:stretch>
            <a:fillRect/>
          </a:stretch>
        </p:blipFill>
        <p:spPr>
          <a:xfrm>
            <a:off x="1996751" y="1259632"/>
            <a:ext cx="8490858" cy="5304675"/>
          </a:xfrm>
        </p:spPr>
      </p:pic>
    </p:spTree>
    <p:extLst>
      <p:ext uri="{BB962C8B-B14F-4D97-AF65-F5344CB8AC3E}">
        <p14:creationId xmlns:p14="http://schemas.microsoft.com/office/powerpoint/2010/main" val="72454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8529-C540-419F-9495-F078DD1979E1}"/>
              </a:ext>
            </a:extLst>
          </p:cNvPr>
          <p:cNvSpPr>
            <a:spLocks noGrp="1"/>
          </p:cNvSpPr>
          <p:nvPr>
            <p:ph type="title"/>
          </p:nvPr>
        </p:nvSpPr>
        <p:spPr>
          <a:xfrm>
            <a:off x="645130" y="293692"/>
            <a:ext cx="9404723" cy="1400530"/>
          </a:xfrm>
        </p:spPr>
        <p:txBody>
          <a:bodyPr/>
          <a:lstStyle/>
          <a:p>
            <a:r>
              <a:rPr lang="en-US" sz="5400" dirty="0"/>
              <a:t>RESULTS:</a:t>
            </a:r>
          </a:p>
        </p:txBody>
      </p:sp>
      <p:pic>
        <p:nvPicPr>
          <p:cNvPr id="5" name="Content Placeholder 4">
            <a:extLst>
              <a:ext uri="{FF2B5EF4-FFF2-40B4-BE49-F238E27FC236}">
                <a16:creationId xmlns:a16="http://schemas.microsoft.com/office/drawing/2014/main" id="{A3D405F0-1B01-4924-B6EC-BC1819C07EED}"/>
              </a:ext>
            </a:extLst>
          </p:cNvPr>
          <p:cNvPicPr>
            <a:picLocks noGrp="1" noChangeAspect="1"/>
          </p:cNvPicPr>
          <p:nvPr>
            <p:ph idx="1"/>
          </p:nvPr>
        </p:nvPicPr>
        <p:blipFill>
          <a:blip r:embed="rId2"/>
          <a:stretch>
            <a:fillRect/>
          </a:stretch>
        </p:blipFill>
        <p:spPr>
          <a:xfrm>
            <a:off x="1726163" y="1334278"/>
            <a:ext cx="8705461" cy="4886130"/>
          </a:xfrm>
        </p:spPr>
      </p:pic>
    </p:spTree>
    <p:extLst>
      <p:ext uri="{BB962C8B-B14F-4D97-AF65-F5344CB8AC3E}">
        <p14:creationId xmlns:p14="http://schemas.microsoft.com/office/powerpoint/2010/main" val="163977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554336" y="596348"/>
            <a:ext cx="10420207" cy="1400530"/>
          </a:xfrm>
        </p:spPr>
        <p:txBody>
          <a:bodyPr/>
          <a:lstStyle/>
          <a:p>
            <a:r>
              <a:rPr lang="en-US" sz="6600" b="1" dirty="0"/>
              <a:t>SUMMARY</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554336" y="1900362"/>
            <a:ext cx="10201523" cy="4651511"/>
          </a:xfrm>
        </p:spPr>
        <p:txBody>
          <a:bodyPr>
            <a:normAutofit/>
          </a:bodyPr>
          <a:lstStyle/>
          <a:p>
            <a:pPr marL="0" indent="0" algn="l">
              <a:buNone/>
            </a:pPr>
            <a:r>
              <a:rPr lang="en-US" sz="2800" dirty="0">
                <a:solidFill>
                  <a:srgbClr val="F0F2FF"/>
                </a:solidFill>
                <a:latin typeface="Arial" panose="020B0604020202020204" pitchFamily="34" charset="0"/>
              </a:rPr>
              <a:t>W</a:t>
            </a:r>
            <a:r>
              <a:rPr lang="en-US" sz="2800" b="0" i="0" dirty="0">
                <a:solidFill>
                  <a:srgbClr val="F0F2FF"/>
                </a:solidFill>
                <a:effectLst/>
                <a:latin typeface="Arial" panose="020B0604020202020204" pitchFamily="34" charset="0"/>
              </a:rPr>
              <a:t>e have successfully designed a Library management system using python and </a:t>
            </a:r>
            <a:r>
              <a:rPr lang="en-US" sz="2800" b="0" i="0" dirty="0" err="1">
                <a:solidFill>
                  <a:srgbClr val="F0F2FF"/>
                </a:solidFill>
                <a:effectLst/>
                <a:latin typeface="Arial" panose="020B0604020202020204" pitchFamily="34" charset="0"/>
              </a:rPr>
              <a:t>tkinter</a:t>
            </a:r>
            <a:r>
              <a:rPr lang="en-US" sz="2800" b="0" i="0" dirty="0">
                <a:solidFill>
                  <a:srgbClr val="F0F2FF"/>
                </a:solidFill>
                <a:effectLst/>
                <a:latin typeface="Arial" panose="020B0604020202020204" pitchFamily="34" charset="0"/>
              </a:rPr>
              <a:t> with a decent UI. In order to make things easy, this tutorial divided the various tasks into different python files. In the real world, we follow such practices to make things easy to build. Hence, whenever making a project, divide your goals into modules and integrate them at a later stage.</a:t>
            </a:r>
          </a:p>
        </p:txBody>
      </p:sp>
    </p:spTree>
    <p:extLst>
      <p:ext uri="{BB962C8B-B14F-4D97-AF65-F5344CB8AC3E}">
        <p14:creationId xmlns:p14="http://schemas.microsoft.com/office/powerpoint/2010/main" val="2825055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119250" y="-7941"/>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a:normAutofit/>
          </a:bodyPr>
          <a:lstStyle/>
          <a:p>
            <a:r>
              <a:rPr lang="en-US" dirty="0"/>
              <a:t>Thank You!</a:t>
            </a:r>
            <a:endParaRPr lang="ru-RU" dirty="0"/>
          </a:p>
        </p:txBody>
      </p:sp>
      <p:sp>
        <p:nvSpPr>
          <p:cNvPr id="13" name="Subtitle 12">
            <a:extLst>
              <a:ext uri="{FF2B5EF4-FFF2-40B4-BE49-F238E27FC236}">
                <a16:creationId xmlns:a16="http://schemas.microsoft.com/office/drawing/2014/main" id="{336E726C-3DE4-41AA-88A0-C92B0C34163D}"/>
              </a:ext>
            </a:extLst>
          </p:cNvPr>
          <p:cNvSpPr>
            <a:spLocks noGrp="1"/>
          </p:cNvSpPr>
          <p:nvPr>
            <p:ph type="subTitle" idx="1"/>
          </p:nvPr>
        </p:nvSpPr>
        <p:spPr>
          <a:xfrm rot="5005235">
            <a:off x="11990302" y="6804190"/>
            <a:ext cx="45719" cy="45719"/>
          </a:xfrm>
        </p:spPr>
        <p:txBody>
          <a:bodyPr>
            <a:normAutofit fontScale="25000" lnSpcReduction="20000"/>
          </a:bodyPr>
          <a:lstStyle/>
          <a:p>
            <a:endParaRPr lang="ru-RU" dirty="0"/>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562984" y="1076173"/>
            <a:ext cx="10420207" cy="1400530"/>
          </a:xfrm>
        </p:spPr>
        <p:txBody>
          <a:bodyPr/>
          <a:lstStyle/>
          <a:p>
            <a:r>
              <a:rPr lang="en-US" sz="7200" b="1" dirty="0"/>
              <a:t>LIBRARY MANAGEMENT</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677284" y="2566555"/>
            <a:ext cx="9404723" cy="4762499"/>
          </a:xfrm>
        </p:spPr>
        <p:txBody>
          <a:bodyPr>
            <a:normAutofit/>
          </a:bodyPr>
          <a:lstStyle/>
          <a:p>
            <a:pPr marL="0" indent="0">
              <a:buNone/>
            </a:pPr>
            <a:r>
              <a:rPr lang="en-US" sz="3200" b="0" i="0" dirty="0">
                <a:solidFill>
                  <a:srgbClr val="F0F2FF"/>
                </a:solidFill>
                <a:effectLst/>
                <a:latin typeface="Arial" panose="020B0604020202020204" pitchFamily="34" charset="0"/>
              </a:rPr>
              <a:t>A library management system keeps track of the books present in the library. It is an important piece of software which is must at schools and colleges. We will build a library management system using </a:t>
            </a:r>
            <a:r>
              <a:rPr lang="en-US" sz="3200" b="0" i="0" dirty="0" err="1">
                <a:solidFill>
                  <a:srgbClr val="F0F2FF"/>
                </a:solidFill>
                <a:effectLst/>
                <a:latin typeface="Arial" panose="020B0604020202020204" pitchFamily="34" charset="0"/>
              </a:rPr>
              <a:t>Tkinter</a:t>
            </a:r>
            <a:r>
              <a:rPr lang="en-US" sz="3200" b="0" i="0" dirty="0">
                <a:solidFill>
                  <a:srgbClr val="F0F2FF"/>
                </a:solidFill>
                <a:effectLst/>
                <a:latin typeface="Arial" panose="020B0604020202020204" pitchFamily="34" charset="0"/>
              </a:rPr>
              <a:t> to make it interactive.</a:t>
            </a:r>
            <a:endParaRPr lang="en-US" sz="3200" dirty="0"/>
          </a:p>
        </p:txBody>
      </p:sp>
    </p:spTree>
    <p:extLst>
      <p:ext uri="{BB962C8B-B14F-4D97-AF65-F5344CB8AC3E}">
        <p14:creationId xmlns:p14="http://schemas.microsoft.com/office/powerpoint/2010/main" val="67235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539130" y="805828"/>
            <a:ext cx="10420207" cy="1400530"/>
          </a:xfrm>
        </p:spPr>
        <p:txBody>
          <a:bodyPr/>
          <a:lstStyle/>
          <a:p>
            <a:r>
              <a:rPr lang="en-US" sz="7200" b="1" dirty="0"/>
              <a:t>LANGUAGE USED</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539130" y="2206358"/>
            <a:ext cx="6017714" cy="4178411"/>
          </a:xfrm>
        </p:spPr>
        <p:txBody>
          <a:bodyPr>
            <a:normAutofit/>
          </a:bodyPr>
          <a:lstStyle/>
          <a:p>
            <a:pPr marL="0" indent="0">
              <a:buNone/>
            </a:pPr>
            <a:r>
              <a:rPr lang="en-US" sz="3200" dirty="0">
                <a:solidFill>
                  <a:srgbClr val="F0F2FF"/>
                </a:solidFill>
                <a:latin typeface="Arial" panose="020B0604020202020204" pitchFamily="34" charset="0"/>
              </a:rPr>
              <a:t>PYTHON:</a:t>
            </a:r>
          </a:p>
          <a:p>
            <a:pPr marL="0" indent="0">
              <a:buNone/>
            </a:pPr>
            <a:r>
              <a:rPr lang="en-US" sz="2800" b="0" i="0" dirty="0">
                <a:effectLst/>
                <a:latin typeface="Manrope"/>
              </a:rPr>
              <a:t>Python is a high-level, general-purpose programming language. Its design philosophy emphasizes code readability with the use of significant indentation. Python is dynamically-typed and garbage-collected. It supports multiple programming paradigms.</a:t>
            </a:r>
            <a:endParaRPr lang="en-US" sz="3200" dirty="0"/>
          </a:p>
        </p:txBody>
      </p:sp>
      <p:pic>
        <p:nvPicPr>
          <p:cNvPr id="1026" name="Picture 2" descr="My Learnings with Python Programming Language | LAR-Bab Blog">
            <a:extLst>
              <a:ext uri="{FF2B5EF4-FFF2-40B4-BE49-F238E27FC236}">
                <a16:creationId xmlns:a16="http://schemas.microsoft.com/office/drawing/2014/main" id="{2C5F8D1E-1066-4F5D-83D7-DD270B339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869" y="1741333"/>
            <a:ext cx="5068785" cy="358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539130" y="805828"/>
            <a:ext cx="10420207" cy="1400530"/>
          </a:xfrm>
        </p:spPr>
        <p:txBody>
          <a:bodyPr/>
          <a:lstStyle/>
          <a:p>
            <a:r>
              <a:rPr lang="en-US" sz="7200" b="1" dirty="0"/>
              <a:t>DATABASE USED</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539130" y="2206358"/>
            <a:ext cx="6017714" cy="4178411"/>
          </a:xfrm>
        </p:spPr>
        <p:txBody>
          <a:bodyPr>
            <a:normAutofit fontScale="70000" lnSpcReduction="20000"/>
          </a:bodyPr>
          <a:lstStyle/>
          <a:p>
            <a:pPr marL="0" indent="0">
              <a:buNone/>
            </a:pPr>
            <a:r>
              <a:rPr lang="en-US" sz="3200" dirty="0">
                <a:solidFill>
                  <a:srgbClr val="F0F2FF"/>
                </a:solidFill>
                <a:latin typeface="Arial" panose="020B0604020202020204" pitchFamily="34" charset="0"/>
              </a:rPr>
              <a:t>MYSQL:</a:t>
            </a:r>
          </a:p>
          <a:p>
            <a:pPr marL="0" indent="0">
              <a:buNone/>
            </a:pPr>
            <a:r>
              <a:rPr lang="en-US" sz="2800" b="0" i="0" dirty="0">
                <a:effectLst/>
                <a:latin typeface="Manrope"/>
              </a:rPr>
              <a:t>MySQL is an open-source relational database management system (RDBMS).Its name is a combination of "My", the name of co-founder Michael </a:t>
            </a:r>
            <a:r>
              <a:rPr lang="en-US" sz="2800" b="0" i="0" dirty="0" err="1">
                <a:effectLst/>
                <a:latin typeface="Manrope"/>
              </a:rPr>
              <a:t>Widenius's</a:t>
            </a:r>
            <a:r>
              <a:rPr lang="en-US" sz="2800" b="0" i="0" dirty="0">
                <a:effectLst/>
                <a:latin typeface="Manrope"/>
              </a:rPr>
              <a:t> daughter My, and "SQL", the acronym for Structured Query Language. A relational database organizes data into one or more data tables in which data may be related to each other; these relations help structure the data. SQL is a language programmers use to create, modify and extract data from the relational database, as well as control user access to the database. In addition to relational databases and SQL, an RDBMS like MySQL works with an operating system to implement a relational database in a computer's storage system, manages users, allows for network access and facilitates testing database integrity and creation of backups.</a:t>
            </a:r>
            <a:endParaRPr lang="en-US" sz="3200" dirty="0"/>
          </a:p>
        </p:txBody>
      </p:sp>
      <p:pic>
        <p:nvPicPr>
          <p:cNvPr id="2052" name="Picture 4" descr="Logo MySQL: valor, história, png, vector">
            <a:extLst>
              <a:ext uri="{FF2B5EF4-FFF2-40B4-BE49-F238E27FC236}">
                <a16:creationId xmlns:a16="http://schemas.microsoft.com/office/drawing/2014/main" id="{7E186596-8D12-4EEF-B8CF-2332E190A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685" y="1688635"/>
            <a:ext cx="5754758" cy="383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58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562984" y="1076173"/>
            <a:ext cx="10420207" cy="1400530"/>
          </a:xfrm>
        </p:spPr>
        <p:txBody>
          <a:bodyPr/>
          <a:lstStyle/>
          <a:p>
            <a:r>
              <a:rPr lang="en-US" sz="7200" b="1" dirty="0"/>
              <a:t>LIBRARIES USED</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677284" y="2566555"/>
            <a:ext cx="9404723" cy="4762499"/>
          </a:xfrm>
        </p:spPr>
        <p:txBody>
          <a:bodyPr>
            <a:normAutofit/>
          </a:bodyPr>
          <a:lstStyle/>
          <a:p>
            <a:r>
              <a:rPr lang="en-US" sz="4000" dirty="0">
                <a:solidFill>
                  <a:srgbClr val="F0F2FF"/>
                </a:solidFill>
                <a:latin typeface="Arial" panose="020B0604020202020204" pitchFamily="34" charset="0"/>
              </a:rPr>
              <a:t>TKINTER : For Creating GUI.</a:t>
            </a:r>
          </a:p>
          <a:p>
            <a:r>
              <a:rPr lang="en-US" sz="4000" dirty="0">
                <a:solidFill>
                  <a:srgbClr val="F0F2FF"/>
                </a:solidFill>
                <a:latin typeface="Arial" panose="020B0604020202020204" pitchFamily="34" charset="0"/>
              </a:rPr>
              <a:t>PILLOW : For Background Image Processing.</a:t>
            </a:r>
          </a:p>
          <a:p>
            <a:r>
              <a:rPr lang="en-US" sz="4000" dirty="0">
                <a:solidFill>
                  <a:srgbClr val="F0F2FF"/>
                </a:solidFill>
                <a:latin typeface="Arial" panose="020B0604020202020204" pitchFamily="34" charset="0"/>
              </a:rPr>
              <a:t>PYMYSQL : For connection between python program and MySQL database.</a:t>
            </a:r>
            <a:endParaRPr lang="en-US" sz="4000" dirty="0"/>
          </a:p>
        </p:txBody>
      </p:sp>
    </p:spTree>
    <p:extLst>
      <p:ext uri="{BB962C8B-B14F-4D97-AF65-F5344CB8AC3E}">
        <p14:creationId xmlns:p14="http://schemas.microsoft.com/office/powerpoint/2010/main" val="7371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562984" y="1076173"/>
            <a:ext cx="10420207" cy="1400530"/>
          </a:xfrm>
        </p:spPr>
        <p:txBody>
          <a:bodyPr/>
          <a:lstStyle/>
          <a:p>
            <a:r>
              <a:rPr lang="en-US" sz="7200" b="1" dirty="0"/>
              <a:t>WHAT IS TKINTER</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677284" y="2566555"/>
            <a:ext cx="9404723" cy="4762499"/>
          </a:xfrm>
        </p:spPr>
        <p:txBody>
          <a:bodyPr>
            <a:normAutofit/>
          </a:bodyPr>
          <a:lstStyle/>
          <a:p>
            <a:pPr marL="0" indent="0">
              <a:buNone/>
            </a:pPr>
            <a:r>
              <a:rPr lang="en-US" sz="3600" b="0" i="0" dirty="0">
                <a:solidFill>
                  <a:srgbClr val="F0F2FF"/>
                </a:solidFill>
                <a:effectLst/>
                <a:latin typeface="Arial" panose="020B0604020202020204" pitchFamily="34" charset="0"/>
              </a:rPr>
              <a:t>A library management system keeps track of the books present in the library. It is an important piece of software which is a must at schools and colleges. We will build a library management system using </a:t>
            </a:r>
            <a:r>
              <a:rPr lang="en-US" sz="3600" b="0" i="0" dirty="0" err="1">
                <a:solidFill>
                  <a:srgbClr val="F0F2FF"/>
                </a:solidFill>
                <a:effectLst/>
                <a:latin typeface="Arial" panose="020B0604020202020204" pitchFamily="34" charset="0"/>
              </a:rPr>
              <a:t>Tkinter</a:t>
            </a:r>
            <a:r>
              <a:rPr lang="en-US" sz="3600" b="0" i="0" dirty="0">
                <a:solidFill>
                  <a:srgbClr val="F0F2FF"/>
                </a:solidFill>
                <a:effectLst/>
                <a:latin typeface="Arial" panose="020B0604020202020204" pitchFamily="34" charset="0"/>
              </a:rPr>
              <a:t> to make it interactive.</a:t>
            </a:r>
            <a:endParaRPr lang="en-US" sz="4000" dirty="0"/>
          </a:p>
        </p:txBody>
      </p:sp>
    </p:spTree>
    <p:extLst>
      <p:ext uri="{BB962C8B-B14F-4D97-AF65-F5344CB8AC3E}">
        <p14:creationId xmlns:p14="http://schemas.microsoft.com/office/powerpoint/2010/main" val="228753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562984" y="659078"/>
            <a:ext cx="10420207" cy="1400530"/>
          </a:xfrm>
        </p:spPr>
        <p:txBody>
          <a:bodyPr/>
          <a:lstStyle/>
          <a:p>
            <a:r>
              <a:rPr lang="en-US" sz="7200" b="1" dirty="0"/>
              <a:t>FEATURES</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659732" y="2059608"/>
            <a:ext cx="10969284" cy="4762499"/>
          </a:xfrm>
        </p:spPr>
        <p:txBody>
          <a:bodyPr>
            <a:normAutofit/>
          </a:bodyPr>
          <a:lstStyle/>
          <a:p>
            <a:r>
              <a:rPr lang="en-US" sz="3600" b="0" i="0" dirty="0">
                <a:solidFill>
                  <a:srgbClr val="F0F2FF"/>
                </a:solidFill>
                <a:effectLst/>
                <a:latin typeface="Arial" panose="020B0604020202020204" pitchFamily="34" charset="0"/>
              </a:rPr>
              <a:t> Decent looking UI</a:t>
            </a:r>
          </a:p>
          <a:p>
            <a:r>
              <a:rPr lang="en-US" sz="3600" dirty="0">
                <a:solidFill>
                  <a:srgbClr val="F0F2FF"/>
                </a:solidFill>
                <a:latin typeface="Arial" panose="020B0604020202020204" pitchFamily="34" charset="0"/>
              </a:rPr>
              <a:t> Systematic Code structure by dividing parts in different files</a:t>
            </a:r>
            <a:endParaRPr lang="en-US" sz="4000" dirty="0">
              <a:solidFill>
                <a:srgbClr val="F0F2FF"/>
              </a:solidFill>
              <a:latin typeface="Arial" panose="020B0604020202020204" pitchFamily="34" charset="0"/>
            </a:endParaRPr>
          </a:p>
          <a:p>
            <a:r>
              <a:rPr lang="en-US" sz="3600" dirty="0">
                <a:solidFill>
                  <a:srgbClr val="F0F2FF"/>
                </a:solidFill>
                <a:latin typeface="Arial" panose="020B0604020202020204" pitchFamily="34" charset="0"/>
              </a:rPr>
              <a:t> Use of Relational database MySQL for storing data</a:t>
            </a:r>
          </a:p>
          <a:p>
            <a:r>
              <a:rPr lang="en-US" sz="3600" dirty="0">
                <a:solidFill>
                  <a:srgbClr val="F0F2FF"/>
                </a:solidFill>
                <a:latin typeface="Arial" panose="020B0604020202020204" pitchFamily="34" charset="0"/>
              </a:rPr>
              <a:t> Several Real-World inspired options like add new book, delete, issue a book to someone, return that book etc.</a:t>
            </a:r>
            <a:endParaRPr lang="en-US" sz="3200" dirty="0">
              <a:solidFill>
                <a:srgbClr val="F0F2FF"/>
              </a:solidFill>
              <a:latin typeface="Arial" panose="020B0604020202020204" pitchFamily="34" charset="0"/>
            </a:endParaRPr>
          </a:p>
        </p:txBody>
      </p:sp>
    </p:spTree>
    <p:extLst>
      <p:ext uri="{BB962C8B-B14F-4D97-AF65-F5344CB8AC3E}">
        <p14:creationId xmlns:p14="http://schemas.microsoft.com/office/powerpoint/2010/main" val="132563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370479" y="386362"/>
            <a:ext cx="10420207" cy="1400530"/>
          </a:xfrm>
        </p:spPr>
        <p:txBody>
          <a:bodyPr/>
          <a:lstStyle/>
          <a:p>
            <a:r>
              <a:rPr lang="en-US" sz="6600" b="1" dirty="0"/>
              <a:t>PROJECT FILES OUTLOOK</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482774" y="1786892"/>
            <a:ext cx="9404723" cy="4762499"/>
          </a:xfrm>
        </p:spPr>
        <p:txBody>
          <a:bodyPr>
            <a:normAutofit fontScale="92500" lnSpcReduction="20000"/>
          </a:bodyPr>
          <a:lstStyle/>
          <a:p>
            <a:pPr marL="0" indent="0">
              <a:buNone/>
            </a:pPr>
            <a:r>
              <a:rPr lang="en-US" sz="3200" dirty="0">
                <a:solidFill>
                  <a:srgbClr val="F0F2FF"/>
                </a:solidFill>
                <a:latin typeface="Arial" panose="020B0604020202020204" pitchFamily="34" charset="0"/>
              </a:rPr>
              <a:t>Below are the project files…</a:t>
            </a:r>
          </a:p>
          <a:p>
            <a:pPr marL="0" indent="0">
              <a:buNone/>
            </a:pPr>
            <a:endParaRPr lang="en-US" sz="3200" dirty="0">
              <a:solidFill>
                <a:srgbClr val="F0F2FF"/>
              </a:solidFill>
              <a:latin typeface="Arial" panose="020B0604020202020204" pitchFamily="34" charset="0"/>
            </a:endParaRPr>
          </a:p>
          <a:p>
            <a:r>
              <a:rPr lang="en-US" sz="3200" dirty="0">
                <a:solidFill>
                  <a:srgbClr val="F0F2FF"/>
                </a:solidFill>
                <a:latin typeface="Arial" panose="020B0604020202020204" pitchFamily="34" charset="0"/>
              </a:rPr>
              <a:t>main.py – which does function call to all other python files</a:t>
            </a:r>
          </a:p>
          <a:p>
            <a:r>
              <a:rPr lang="en-US" sz="3200" dirty="0">
                <a:solidFill>
                  <a:srgbClr val="F0F2FF"/>
                </a:solidFill>
                <a:latin typeface="Arial" panose="020B0604020202020204" pitchFamily="34" charset="0"/>
              </a:rPr>
              <a:t>AddBook.py – To add the book</a:t>
            </a:r>
          </a:p>
          <a:p>
            <a:r>
              <a:rPr lang="en-US" sz="3200" dirty="0">
                <a:solidFill>
                  <a:srgbClr val="F0F2FF"/>
                </a:solidFill>
                <a:latin typeface="Arial" panose="020B0604020202020204" pitchFamily="34" charset="0"/>
              </a:rPr>
              <a:t>ViewBooks.py – To View the list of books in the library</a:t>
            </a:r>
          </a:p>
          <a:p>
            <a:r>
              <a:rPr lang="en-US" sz="3200" dirty="0">
                <a:solidFill>
                  <a:srgbClr val="F0F2FF"/>
                </a:solidFill>
                <a:latin typeface="Arial" panose="020B0604020202020204" pitchFamily="34" charset="0"/>
              </a:rPr>
              <a:t>DeleteBook.py – To Delete a book from library</a:t>
            </a:r>
          </a:p>
          <a:p>
            <a:r>
              <a:rPr lang="en-US" sz="3200" dirty="0">
                <a:solidFill>
                  <a:srgbClr val="F0F2FF"/>
                </a:solidFill>
                <a:latin typeface="Arial" panose="020B0604020202020204" pitchFamily="34" charset="0"/>
              </a:rPr>
              <a:t>IssueBook.py – To Issue a book from library</a:t>
            </a:r>
          </a:p>
          <a:p>
            <a:r>
              <a:rPr lang="en-US" sz="3200" dirty="0">
                <a:solidFill>
                  <a:srgbClr val="F0F2FF"/>
                </a:solidFill>
                <a:latin typeface="Arial" panose="020B0604020202020204" pitchFamily="34" charset="0"/>
              </a:rPr>
              <a:t>ReturnBook.py – To Return a book to the library</a:t>
            </a:r>
            <a:endParaRPr lang="en-US" sz="3200" dirty="0"/>
          </a:p>
        </p:txBody>
      </p:sp>
    </p:spTree>
    <p:extLst>
      <p:ext uri="{BB962C8B-B14F-4D97-AF65-F5344CB8AC3E}">
        <p14:creationId xmlns:p14="http://schemas.microsoft.com/office/powerpoint/2010/main" val="85639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94F1-5E4A-4B07-9737-46525C228E38}"/>
              </a:ext>
            </a:extLst>
          </p:cNvPr>
          <p:cNvSpPr>
            <a:spLocks noGrp="1"/>
          </p:cNvSpPr>
          <p:nvPr>
            <p:ph type="title"/>
          </p:nvPr>
        </p:nvSpPr>
        <p:spPr>
          <a:xfrm>
            <a:off x="418605" y="193857"/>
            <a:ext cx="10420207" cy="2176394"/>
          </a:xfrm>
        </p:spPr>
        <p:txBody>
          <a:bodyPr/>
          <a:lstStyle/>
          <a:p>
            <a:r>
              <a:rPr lang="en-US" sz="7200" b="1" dirty="0"/>
              <a:t>DATABASE TABLES DESCRIPTION</a:t>
            </a:r>
          </a:p>
        </p:txBody>
      </p:sp>
      <p:sp>
        <p:nvSpPr>
          <p:cNvPr id="3" name="Content Placeholder 2">
            <a:extLst>
              <a:ext uri="{FF2B5EF4-FFF2-40B4-BE49-F238E27FC236}">
                <a16:creationId xmlns:a16="http://schemas.microsoft.com/office/drawing/2014/main" id="{907E72DA-092D-497D-B3FC-A2BC4D68E71C}"/>
              </a:ext>
            </a:extLst>
          </p:cNvPr>
          <p:cNvSpPr>
            <a:spLocks noGrp="1"/>
          </p:cNvSpPr>
          <p:nvPr>
            <p:ph idx="1"/>
          </p:nvPr>
        </p:nvSpPr>
        <p:spPr>
          <a:xfrm>
            <a:off x="677284" y="2566555"/>
            <a:ext cx="9404723" cy="4762499"/>
          </a:xfrm>
        </p:spPr>
        <p:txBody>
          <a:bodyPr>
            <a:normAutofit/>
          </a:bodyPr>
          <a:lstStyle/>
          <a:p>
            <a:r>
              <a:rPr lang="en-US" sz="3200" dirty="0">
                <a:solidFill>
                  <a:srgbClr val="F0F2FF"/>
                </a:solidFill>
                <a:latin typeface="Arial" panose="020B0604020202020204" pitchFamily="34" charset="0"/>
              </a:rPr>
              <a:t>BOOKS</a:t>
            </a:r>
          </a:p>
          <a:p>
            <a:endParaRPr lang="en-US" sz="3200" dirty="0">
              <a:solidFill>
                <a:srgbClr val="F0F2FF"/>
              </a:solidFill>
              <a:latin typeface="Arial" panose="020B0604020202020204" pitchFamily="34" charset="0"/>
            </a:endParaRPr>
          </a:p>
          <a:p>
            <a:endParaRPr lang="en-US" sz="3200" dirty="0">
              <a:solidFill>
                <a:srgbClr val="F0F2FF"/>
              </a:solidFill>
              <a:latin typeface="Arial" panose="020B0604020202020204" pitchFamily="34" charset="0"/>
            </a:endParaRPr>
          </a:p>
          <a:p>
            <a:endParaRPr lang="en-US" sz="3200" dirty="0">
              <a:solidFill>
                <a:srgbClr val="F0F2FF"/>
              </a:solidFill>
              <a:latin typeface="Arial" panose="020B0604020202020204" pitchFamily="34" charset="0"/>
            </a:endParaRPr>
          </a:p>
          <a:p>
            <a:endParaRPr lang="en-US" sz="3200" dirty="0">
              <a:solidFill>
                <a:srgbClr val="F0F2FF"/>
              </a:solidFill>
              <a:latin typeface="Arial" panose="020B0604020202020204" pitchFamily="34" charset="0"/>
            </a:endParaRPr>
          </a:p>
          <a:p>
            <a:r>
              <a:rPr lang="en-US" sz="3200" dirty="0"/>
              <a:t>ISSUED_BOOKS</a:t>
            </a:r>
          </a:p>
        </p:txBody>
      </p:sp>
      <p:pic>
        <p:nvPicPr>
          <p:cNvPr id="1030" name="Picture 6">
            <a:extLst>
              <a:ext uri="{FF2B5EF4-FFF2-40B4-BE49-F238E27FC236}">
                <a16:creationId xmlns:a16="http://schemas.microsoft.com/office/drawing/2014/main" id="{D9515A18-4B06-4E65-9734-60434829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003"/>
          <a:stretch/>
        </p:blipFill>
        <p:spPr bwMode="auto">
          <a:xfrm>
            <a:off x="4299285" y="2370251"/>
            <a:ext cx="7620000" cy="1870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w books issued table">
            <a:extLst>
              <a:ext uri="{FF2B5EF4-FFF2-40B4-BE49-F238E27FC236}">
                <a16:creationId xmlns:a16="http://schemas.microsoft.com/office/drawing/2014/main" id="{A7A9C7B8-A771-48D7-B414-172DE098B0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4119"/>
          <a:stretch/>
        </p:blipFill>
        <p:spPr bwMode="auto">
          <a:xfrm>
            <a:off x="4331369" y="4726344"/>
            <a:ext cx="7511656" cy="1722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140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AC4B8823487046972F9B2B6D2AB752" ma:contentTypeVersion="13" ma:contentTypeDescription="Create a new document." ma:contentTypeScope="" ma:versionID="ec461beaca2e6e47c59f5ec5bdcb97d9">
  <xsd:schema xmlns:xsd="http://www.w3.org/2001/XMLSchema" xmlns:xs="http://www.w3.org/2001/XMLSchema" xmlns:p="http://schemas.microsoft.com/office/2006/metadata/properties" xmlns:ns2="c588961e-55cd-4db7-9d70-6b28027bfb35" xmlns:ns3="16a53f8f-8cd5-459d-8b60-04d0fe6d9c1a" targetNamespace="http://schemas.microsoft.com/office/2006/metadata/properties" ma:root="true" ma:fieldsID="585adb753c5cecc49b52d4e39000a488" ns2:_="" ns3:_="">
    <xsd:import namespace="c588961e-55cd-4db7-9d70-6b28027bfb35"/>
    <xsd:import namespace="16a53f8f-8cd5-459d-8b60-04d0fe6d9c1a"/>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8961e-55cd-4db7-9d70-6b28027bfb3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Image Tags" ma:readOnly="false" ma:fieldId="{5cf76f15-5ced-4ddc-b409-7134ff3c332f}" ma:taxonomyMulti="true" ma:sspId="43c1fee1-7775-474b-8405-1f3137313a46"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a53f8f-8cd5-459d-8b60-04d0fe6d9c1a"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41958e56-86f1-410f-ad36-293136f9fef0}" ma:internalName="TaxCatchAll" ma:showField="CatchAllData" ma:web="16a53f8f-8cd5-459d-8b60-04d0fe6d9c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588961e-55cd-4db7-9d70-6b28027bfb35">
      <Terms xmlns="http://schemas.microsoft.com/office/infopath/2007/PartnerControls"/>
    </lcf76f155ced4ddcb4097134ff3c332f>
    <TaxCatchAll xmlns="16a53f8f-8cd5-459d-8b60-04d0fe6d9c1a" xsi:nil="true"/>
    <ReferenceId xmlns="c588961e-55cd-4db7-9d70-6b28027bfb35" xsi:nil="true"/>
  </documentManagement>
</p:properties>
</file>

<file path=customXml/itemProps1.xml><?xml version="1.0" encoding="utf-8"?>
<ds:datastoreItem xmlns:ds="http://schemas.openxmlformats.org/officeDocument/2006/customXml" ds:itemID="{F05C400E-6BC6-4027-BD30-957D39C695C3}"/>
</file>

<file path=customXml/itemProps2.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3.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Digital design</Template>
  <TotalTime>222</TotalTime>
  <Words>1124</Words>
  <Application>Microsoft Office PowerPoint</Application>
  <PresentationFormat>Widescreen</PresentationFormat>
  <Paragraphs>83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Manrope</vt:lpstr>
      <vt:lpstr>Wingdings 3</vt:lpstr>
      <vt:lpstr>Ion</vt:lpstr>
      <vt:lpstr>LIBRARY MANAGEMENT</vt:lpstr>
      <vt:lpstr>LIBRARY MANAGEMENT</vt:lpstr>
      <vt:lpstr>LANGUAGE USED</vt:lpstr>
      <vt:lpstr>DATABASE USED</vt:lpstr>
      <vt:lpstr>LIBRARIES USED</vt:lpstr>
      <vt:lpstr>WHAT IS TKINTER</vt:lpstr>
      <vt:lpstr>FEATURES</vt:lpstr>
      <vt:lpstr>PROJECT FILES OUTLOOK</vt:lpstr>
      <vt:lpstr>DATABASE TABLES DESCRIPTION</vt:lpstr>
      <vt:lpstr>CODE EXPLAINATION</vt:lpstr>
      <vt:lpstr>CODE EXPLAINATION</vt:lpstr>
      <vt:lpstr>CODE EXPLAINATION</vt:lpstr>
      <vt:lpstr>RESULTS:</vt:lpstr>
      <vt:lpstr>RESULTS:</vt:lpstr>
      <vt:lpstr>RESULTS: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dc:title>
  <dc:creator>Lalit Dumka</dc:creator>
  <cp:lastModifiedBy>bhavini</cp:lastModifiedBy>
  <cp:revision>6</cp:revision>
  <dcterms:created xsi:type="dcterms:W3CDTF">2022-12-13T10:31:14Z</dcterms:created>
  <dcterms:modified xsi:type="dcterms:W3CDTF">2023-01-08T08:55:08Z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0x010100DCAC4B8823487046972F9B2B6D2AB752</vt:lpwstr>
  </property>
</Properties>
</file>