
<file path=[Content_Types].xml><?xml version="1.0" encoding="utf-8"?>
<Types xmlns="http://schemas.openxmlformats.org/package/2006/content-types">
  <Default Extension="png" ContentType="image/png"/>
  <Default Extension="png&amp;ehk=AXGfwc6KuBqNLhky8Sgxmw&amp;r=0&amp;pid=OfficeInsert" ContentType="image/png"/>
  <Default Extension="png&amp;ehk=7JkapDFGj1hq352E9KimeA&amp;r=0&amp;pid=OfficeInsert" ContentType="image/png"/>
  <Default Extension="png&amp;ehk=bpLYAgGHWTv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300" r:id="rId3"/>
    <p:sldId id="284" r:id="rId4"/>
    <p:sldId id="282" r:id="rId5"/>
    <p:sldId id="280" r:id="rId6"/>
    <p:sldId id="278" r:id="rId7"/>
    <p:sldId id="285" r:id="rId8"/>
    <p:sldId id="279" r:id="rId9"/>
    <p:sldId id="301" r:id="rId10"/>
    <p:sldId id="281" r:id="rId11"/>
    <p:sldId id="283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4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079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6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4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6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8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7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2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6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nRefine" TargetMode="External"/><Relationship Id="rId3" Type="http://schemas.openxmlformats.org/officeDocument/2006/relationships/hyperlink" Target="https://commons.wikimedia.org/wiki/File:Python.svg" TargetMode="External"/><Relationship Id="rId7" Type="http://schemas.openxmlformats.org/officeDocument/2006/relationships/image" Target="../media/image7.png&amp;ehk=bpLYAgGHWTv"/><Relationship Id="rId2" Type="http://schemas.openxmlformats.org/officeDocument/2006/relationships/image" Target="../media/image4.png&amp;ehk=AXGfwc6KuBqNLhky8Sgxmw&amp;r=0&amp;pid=OfficeInsert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Microsoft_Excel_2013_logo.svg" TargetMode="External"/><Relationship Id="rId5" Type="http://schemas.openxmlformats.org/officeDocument/2006/relationships/image" Target="../media/image6.png&amp;ehk=7JkapDFGj1hq352E9KimeA&amp;r=0&amp;pid=OfficeInsert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53AB-9322-40B9-8F71-9B0D2292D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3256454"/>
          </a:xfrm>
        </p:spPr>
        <p:txBody>
          <a:bodyPr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TED TALKS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6B039-0681-4CAB-B6B4-8C00BCCED1B3}"/>
              </a:ext>
            </a:extLst>
          </p:cNvPr>
          <p:cNvSpPr txBox="1"/>
          <p:nvPr/>
        </p:nvSpPr>
        <p:spPr>
          <a:xfrm>
            <a:off x="9331830" y="4958638"/>
            <a:ext cx="2529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Kumkum Yadav</a:t>
            </a:r>
          </a:p>
          <a:p>
            <a:r>
              <a:rPr lang="en-US"/>
              <a:t>Garima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1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8248-F6DA-439B-9DFE-36B9B5B1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PRE-PROCESSING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7F8964-55C8-44DD-9F24-111696E4C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70" y="2062480"/>
            <a:ext cx="3970655" cy="4348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800487-3A8B-4DF7-8942-669F8A01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20" y="2062480"/>
            <a:ext cx="4250055" cy="4348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14619D3-20FD-4DB0-AF05-7734A6853463}"/>
              </a:ext>
            </a:extLst>
          </p:cNvPr>
          <p:cNvSpPr/>
          <p:nvPr/>
        </p:nvSpPr>
        <p:spPr>
          <a:xfrm>
            <a:off x="5375592" y="3769360"/>
            <a:ext cx="1686560" cy="9347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AD2E-E666-4C17-B44C-0E2825F9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CC2-E1C6-4AB3-A88F-0CFCF55F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3076"/>
            <a:ext cx="10353762" cy="25622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OUTLIERS WERE REMOVED FROM THE DATASET.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‘VIEWS’ COLUMN HAS BEEN DIVIDED IN TWO PARTS ON THE BASIS OF MEDIAN.</a:t>
            </a:r>
          </a:p>
          <a:p>
            <a:endParaRPr lang="en-US" dirty="0"/>
          </a:p>
          <a:p>
            <a:r>
              <a:rPr lang="en-US" dirty="0"/>
              <a:t>THE NEW COLUMN ‘VIEWS TYPE’ HAS TWO VALUES : 1 (HIGH VIEWS) OR -1 (LOW VIEWS)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2D1CF4-42F7-4561-AC04-0622858D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76357"/>
              </p:ext>
            </p:extLst>
          </p:nvPr>
        </p:nvGraphicFramePr>
        <p:xfrm>
          <a:off x="3695700" y="4305299"/>
          <a:ext cx="4581525" cy="20669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563972">
                  <a:extLst>
                    <a:ext uri="{9D8B030D-6E8A-4147-A177-3AD203B41FA5}">
                      <a16:colId xmlns:a16="http://schemas.microsoft.com/office/drawing/2014/main" val="3702525447"/>
                    </a:ext>
                  </a:extLst>
                </a:gridCol>
                <a:gridCol w="2017553">
                  <a:extLst>
                    <a:ext uri="{9D8B030D-6E8A-4147-A177-3AD203B41FA5}">
                      <a16:colId xmlns:a16="http://schemas.microsoft.com/office/drawing/2014/main" val="1146992604"/>
                    </a:ext>
                  </a:extLst>
                </a:gridCol>
              </a:tblGrid>
              <a:tr h="720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VIEWS 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6831945"/>
                  </a:ext>
                </a:extLst>
              </a:tr>
              <a:tr h="673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4679987"/>
                  </a:ext>
                </a:extLst>
              </a:tr>
              <a:tr h="673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086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9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5806-F942-49E5-BF39-D1792FEB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4E97E7-5052-4482-9782-86D3D100A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1793680"/>
            <a:ext cx="4582160" cy="4312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12473-3CAE-4D1E-92D9-53965C329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2" y="2954337"/>
            <a:ext cx="4514850" cy="176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29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E860-90E2-49CD-9D6E-F78EFE73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AND CLASS Attribute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B6AF2E7-DBD2-4A6A-9D12-9C70C2A73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067503"/>
              </p:ext>
            </p:extLst>
          </p:nvPr>
        </p:nvGraphicFramePr>
        <p:xfrm>
          <a:off x="1081824" y="2720148"/>
          <a:ext cx="10084160" cy="318735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1437701">
                  <a:extLst>
                    <a:ext uri="{9D8B030D-6E8A-4147-A177-3AD203B41FA5}">
                      <a16:colId xmlns:a16="http://schemas.microsoft.com/office/drawing/2014/main" val="3143680212"/>
                    </a:ext>
                  </a:extLst>
                </a:gridCol>
                <a:gridCol w="1105373">
                  <a:extLst>
                    <a:ext uri="{9D8B030D-6E8A-4147-A177-3AD203B41FA5}">
                      <a16:colId xmlns:a16="http://schemas.microsoft.com/office/drawing/2014/main" val="1701031031"/>
                    </a:ext>
                  </a:extLst>
                </a:gridCol>
                <a:gridCol w="1365044">
                  <a:extLst>
                    <a:ext uri="{9D8B030D-6E8A-4147-A177-3AD203B41FA5}">
                      <a16:colId xmlns:a16="http://schemas.microsoft.com/office/drawing/2014/main" val="1225196359"/>
                    </a:ext>
                  </a:extLst>
                </a:gridCol>
                <a:gridCol w="1316511">
                  <a:extLst>
                    <a:ext uri="{9D8B030D-6E8A-4147-A177-3AD203B41FA5}">
                      <a16:colId xmlns:a16="http://schemas.microsoft.com/office/drawing/2014/main" val="1819406036"/>
                    </a:ext>
                  </a:extLst>
                </a:gridCol>
                <a:gridCol w="1334482">
                  <a:extLst>
                    <a:ext uri="{9D8B030D-6E8A-4147-A177-3AD203B41FA5}">
                      <a16:colId xmlns:a16="http://schemas.microsoft.com/office/drawing/2014/main" val="3598561306"/>
                    </a:ext>
                  </a:extLst>
                </a:gridCol>
                <a:gridCol w="1384841">
                  <a:extLst>
                    <a:ext uri="{9D8B030D-6E8A-4147-A177-3AD203B41FA5}">
                      <a16:colId xmlns:a16="http://schemas.microsoft.com/office/drawing/2014/main" val="1081640292"/>
                    </a:ext>
                  </a:extLst>
                </a:gridCol>
                <a:gridCol w="2140208">
                  <a:extLst>
                    <a:ext uri="{9D8B030D-6E8A-4147-A177-3AD203B41FA5}">
                      <a16:colId xmlns:a16="http://schemas.microsoft.com/office/drawing/2014/main" val="1174210095"/>
                    </a:ext>
                  </a:extLst>
                </a:gridCol>
              </a:tblGrid>
              <a:tr h="1062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NUMBER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PREDICTOR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PREDICTOR 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PREDICTOR 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PREDICTOR 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PREDICTOR 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38402"/>
                  </a:ext>
                </a:extLst>
              </a:tr>
              <a:tr h="1062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VIEWS 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LANGUAGES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COMMENTS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DURATION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RATED 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NUMBER OF SPEAKERS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2654674"/>
                  </a:ext>
                </a:extLst>
              </a:tr>
              <a:tr h="1062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RATED 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VIEW 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LANGUAGES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COMMENTS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DURATION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NUMBER OF SPEAKERS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0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7D63-D9CC-4CFD-BE7A-3CAC4C6B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- PREDICTION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386FFB-32DA-4911-9ED0-EFBA696EF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364" y="2123497"/>
            <a:ext cx="5606471" cy="3778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20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91D1-8952-4AEC-AF61-8086FD4B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D3B3E3-9D70-406F-BC5F-C342EAFD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18" y="2191905"/>
            <a:ext cx="4105275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9AE75-92EF-4BC5-8D6D-3C5B5C9C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89" y="2854517"/>
            <a:ext cx="3161762" cy="1725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83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91D6-896F-4644-975C-D73120E6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D56C-A6A5-4B47-A6E1-D5B77CB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2840908"/>
            <a:ext cx="3315694" cy="1786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695DD-DE46-4531-8975-EBD758E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43" y="2088112"/>
            <a:ext cx="3990975" cy="3448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89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0767-2A63-4321-A763-4A52A367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938AD6-EE43-4A04-A21D-1E3B3BEED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2" y="2157593"/>
            <a:ext cx="4210050" cy="3571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D8CAE-F800-4207-930A-5162DB2D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3031538"/>
            <a:ext cx="3357565" cy="1645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86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A1BD-5AFF-4BC0-BF47-17A00F5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NeArest</a:t>
            </a:r>
            <a:r>
              <a:rPr lang="en-US" dirty="0"/>
              <a:t> Neighbor (KNN)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358CF7-8D13-4C2E-8EC5-701C03C0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122" y="2353843"/>
            <a:ext cx="3952875" cy="3324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425E6-2695-47CE-B6E3-B9A6EA62F91C}"/>
              </a:ext>
            </a:extLst>
          </p:cNvPr>
          <p:cNvSpPr txBox="1"/>
          <p:nvPr/>
        </p:nvSpPr>
        <p:spPr>
          <a:xfrm>
            <a:off x="2225963" y="4590473"/>
            <a:ext cx="48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A85D8-3DD4-4D3B-9BFF-EA3849ED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31" y="2977372"/>
            <a:ext cx="3278588" cy="1743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38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7711-98C0-4CC8-8C7E-41A2E7A8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- PREDICTION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4B578E-85C5-469D-B404-A6581F5E1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892" y="2336799"/>
            <a:ext cx="5412508" cy="3315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56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7484F-3C9B-48AC-B6D5-1822B67EA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70559"/>
            <a:ext cx="6358408" cy="32706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13" y="2784246"/>
            <a:ext cx="3269775" cy="1903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1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88E3-1341-4940-9B50-0FD69C8F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F4B30-1A14-4D90-8EAF-89956924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66" y="2164031"/>
            <a:ext cx="4171950" cy="354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87F1E-BA23-4156-B7F7-ABE1DF8E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28" y="3142846"/>
            <a:ext cx="3361200" cy="1585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112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171-EFC0-4AEA-B1FE-A79F11E8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1D583-192D-4392-AE17-7E139B83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14" y="2982293"/>
            <a:ext cx="3258934" cy="157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D58DB-84F7-4EC6-910E-B07DB844E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92" y="2186774"/>
            <a:ext cx="4619625" cy="339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84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F597-B43D-4336-BCF4-18647F00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3FF681-884F-4D2F-B8FF-79AD4CFE0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944" y="2079432"/>
            <a:ext cx="4171950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B956E-F60C-461C-BF52-E8D9D57E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11" y="3023400"/>
            <a:ext cx="3505797" cy="1484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40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0C2F-F1A0-4896-89E1-3D5AC9D1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NeArest</a:t>
            </a:r>
            <a:r>
              <a:rPr lang="en-US" dirty="0"/>
              <a:t> </a:t>
            </a:r>
            <a:r>
              <a:rPr lang="en-US" dirty="0" err="1"/>
              <a:t>Neighbour</a:t>
            </a:r>
            <a:r>
              <a:rPr lang="en-US" dirty="0"/>
              <a:t>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A68501-7405-4F18-A20C-B4FC6339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25" y="2163706"/>
            <a:ext cx="4533900" cy="349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CDCDD-1DC3-43BC-A5E3-CE345651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13" y="3010946"/>
            <a:ext cx="3975652" cy="1518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53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66A9-EB19-4A9D-B3D4-53262578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57E5-5A91-4829-AB62-9EA52C0C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number of views prediction the best model is Logistic Regression.</a:t>
            </a:r>
          </a:p>
          <a:p>
            <a:endParaRPr lang="en-US" sz="2400" dirty="0"/>
          </a:p>
          <a:p>
            <a:r>
              <a:rPr lang="en-US" sz="2400" dirty="0"/>
              <a:t>For rated as prediction the best model is Naïve Bayes.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5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EF99-5398-4320-AAEB-65A7729E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77" y="2565621"/>
            <a:ext cx="10353761" cy="1326321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AB79-1F27-49B3-BBBF-DC10D6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695A-C855-4F87-A626-656EECD4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Predicting number of views based on number of speakers, languages, duration and number of comments (PREDICTION 1)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Predicting the sentiments of ratings (rated as) based on description of comments by the users. (PREDICTION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9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86F3-A33A-4C59-B333-92861777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14F03-4269-404D-9023-DA07BE004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66880" y="3628086"/>
            <a:ext cx="2955903" cy="2955903"/>
          </a:xfrm>
        </p:spPr>
      </p:pic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8782D30-F376-4C3C-95AC-B11CA3A26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875" y="1342001"/>
            <a:ext cx="4199409" cy="3529814"/>
          </a:xfrm>
          <a:prstGeom prst="rect">
            <a:avLst/>
          </a:prstGeom>
        </p:spPr>
      </p:pic>
      <p:pic>
        <p:nvPicPr>
          <p:cNvPr id="12" name="Picture 11" descr="A white sign with black text&#10;&#10;Description generated with very high confidence">
            <a:extLst>
              <a:ext uri="{FF2B5EF4-FFF2-40B4-BE49-F238E27FC236}">
                <a16:creationId xmlns:a16="http://schemas.microsoft.com/office/drawing/2014/main" id="{30F2795C-C929-4DB3-8176-FE5C94000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50526" y="4575006"/>
            <a:ext cx="1766309" cy="1734134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C8076C64-0A47-48F8-9A20-B6DC51E45E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54000" y="2121474"/>
            <a:ext cx="1995087" cy="18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8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F15A-4087-40E3-A936-CCE2B7F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ADD0-7143-4FEF-8331-55B95C56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563830" cy="3695136"/>
          </a:xfrm>
        </p:spPr>
        <p:txBody>
          <a:bodyPr numCol="3">
            <a:normAutofit/>
          </a:bodyPr>
          <a:lstStyle/>
          <a:p>
            <a:r>
              <a:rPr lang="en-US" dirty="0"/>
              <a:t>Comments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Film Date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Main Speaker</a:t>
            </a:r>
          </a:p>
          <a:p>
            <a:r>
              <a:rPr lang="en-US" dirty="0"/>
              <a:t>Ratings</a:t>
            </a:r>
          </a:p>
          <a:p>
            <a:pPr marL="285750" indent="-285750"/>
            <a:r>
              <a:rPr lang="en-US" dirty="0"/>
              <a:t>Related Talks</a:t>
            </a:r>
          </a:p>
          <a:p>
            <a:pPr marL="285750" indent="-285750"/>
            <a:r>
              <a:rPr lang="en-US" dirty="0"/>
              <a:t>Speaker Occupation</a:t>
            </a:r>
          </a:p>
          <a:p>
            <a:pPr marL="285750" indent="-285750"/>
            <a:r>
              <a:rPr lang="en-US" dirty="0"/>
              <a:t>Tags</a:t>
            </a:r>
          </a:p>
          <a:p>
            <a:pPr marL="285750" indent="-285750"/>
            <a:r>
              <a:rPr lang="en-US" dirty="0"/>
              <a:t>Title</a:t>
            </a:r>
          </a:p>
          <a:p>
            <a:pPr marL="285750" indent="-285750"/>
            <a:r>
              <a:rPr lang="en-US" dirty="0"/>
              <a:t>URL</a:t>
            </a:r>
          </a:p>
          <a:p>
            <a:pPr marL="285750" indent="-285750"/>
            <a:r>
              <a:rPr lang="en-US" dirty="0"/>
              <a:t>Views</a:t>
            </a:r>
          </a:p>
          <a:p>
            <a:pPr marL="285750" indent="-285750"/>
            <a:r>
              <a:rPr lang="en-US" dirty="0"/>
              <a:t>Name</a:t>
            </a:r>
          </a:p>
          <a:p>
            <a:pPr marL="285750" indent="-285750"/>
            <a:r>
              <a:rPr lang="en-US" dirty="0"/>
              <a:t>Number of speakers</a:t>
            </a:r>
          </a:p>
          <a:p>
            <a:pPr marL="285750" indent="-285750"/>
            <a:r>
              <a:rPr lang="en-US" dirty="0"/>
              <a:t>Published Date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6794B-E0E1-4511-BD7D-121352799F02}"/>
              </a:ext>
            </a:extLst>
          </p:cNvPr>
          <p:cNvSpPr txBox="1"/>
          <p:nvPr/>
        </p:nvSpPr>
        <p:spPr>
          <a:xfrm>
            <a:off x="6267450" y="265187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CC0-8D31-49C0-BF8F-184263C3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TALKS PUBLISHED PER YEAR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EF6972D-6FF1-47F4-8CE3-2DEB34A61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322873"/>
              </p:ext>
            </p:extLst>
          </p:nvPr>
        </p:nvGraphicFramePr>
        <p:xfrm>
          <a:off x="746975" y="1828800"/>
          <a:ext cx="2185667" cy="43368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23638">
                  <a:extLst>
                    <a:ext uri="{9D8B030D-6E8A-4147-A177-3AD203B41FA5}">
                      <a16:colId xmlns:a16="http://schemas.microsoft.com/office/drawing/2014/main" val="2564188129"/>
                    </a:ext>
                  </a:extLst>
                </a:gridCol>
                <a:gridCol w="862029">
                  <a:extLst>
                    <a:ext uri="{9D8B030D-6E8A-4147-A177-3AD203B41FA5}">
                      <a16:colId xmlns:a16="http://schemas.microsoft.com/office/drawing/2014/main" val="4088785417"/>
                    </a:ext>
                  </a:extLst>
                </a:gridCol>
              </a:tblGrid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YEAR OF TALK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</a:t>
                      </a:r>
                    </a:p>
                    <a:p>
                      <a:pPr algn="ctr" fontAlgn="b"/>
                      <a:endParaRPr lang="en-US" sz="1400" u="none" strike="noStrike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276799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108844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0816616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0805310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809637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662903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3495229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9858656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4817365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3054604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5824243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251547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9192338"/>
                  </a:ext>
                </a:extLst>
              </a:tr>
            </a:tbl>
          </a:graphicData>
        </a:graphic>
      </p:graphicFrame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357C54D-B6B0-4D70-BABB-D664B682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58" y="2272755"/>
            <a:ext cx="8753672" cy="3556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97C5-5FEF-4F47-8194-BD724341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VIEWS ON TALKS PER YEAR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097AB-B7F1-43AD-909F-6FC0C5064D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210" y="2261936"/>
            <a:ext cx="6996345" cy="3910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A75DF6-3A5D-43DF-9D68-5B418667A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75470"/>
              </p:ext>
            </p:extLst>
          </p:nvPr>
        </p:nvGraphicFramePr>
        <p:xfrm>
          <a:off x="913795" y="2083695"/>
          <a:ext cx="3066608" cy="447987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836">
                  <a:extLst>
                    <a:ext uri="{9D8B030D-6E8A-4147-A177-3AD203B41FA5}">
                      <a16:colId xmlns:a16="http://schemas.microsoft.com/office/drawing/2014/main" val="1217815734"/>
                    </a:ext>
                  </a:extLst>
                </a:gridCol>
                <a:gridCol w="962772">
                  <a:extLst>
                    <a:ext uri="{9D8B030D-6E8A-4147-A177-3AD203B41FA5}">
                      <a16:colId xmlns:a16="http://schemas.microsoft.com/office/drawing/2014/main" val="69861229"/>
                    </a:ext>
                  </a:extLst>
                </a:gridCol>
              </a:tblGrid>
              <a:tr h="5581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PUBLISHED TALK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VIEWS</a:t>
                      </a:r>
                    </a:p>
                    <a:p>
                      <a:pPr algn="ctr" fontAlgn="b"/>
                      <a:endParaRPr lang="en-US" sz="1400" u="none" strike="noStrike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en-US" sz="1400" u="none" strike="noStrike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9075005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193347468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229156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288468567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6332346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271320769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0193229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271667448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6611646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251519100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8108140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252798878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476607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243824579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310176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208331186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92727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172680908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4465163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136456848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6050456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114675036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3302315"/>
                  </a:ext>
                </a:extLst>
              </a:tr>
              <a:tr h="319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34413432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278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26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3A5B-97B5-43A8-8949-D3047F3E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NAMES OF SPEAKERS BASED ON NUMBER OF VIEWS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0595D6C-175D-4C0E-BC61-6C517567E3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7987952" cy="4312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CD756C-C56F-4E50-929B-ED895C4BBA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01747" y="1935921"/>
            <a:ext cx="2568893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71AE-3B54-4F21-903A-06943F1E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0214"/>
            <a:ext cx="10353761" cy="1326321"/>
          </a:xfrm>
        </p:spPr>
        <p:txBody>
          <a:bodyPr/>
          <a:lstStyle/>
          <a:p>
            <a:r>
              <a:rPr lang="en-US" dirty="0"/>
              <a:t>OCCUPATION OF SPEAKERS WITH MAXIMUM VIEWS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77692-549A-42C5-AB42-38CFADB5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646536"/>
            <a:ext cx="10353761" cy="48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8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557</TotalTime>
  <Words>327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Rockwell</vt:lpstr>
      <vt:lpstr>Times New Roman</vt:lpstr>
      <vt:lpstr>Wingdings</vt:lpstr>
      <vt:lpstr>Damask</vt:lpstr>
      <vt:lpstr>   TED TALKS </vt:lpstr>
      <vt:lpstr>INTRODUCTION</vt:lpstr>
      <vt:lpstr>OBJECTIVE</vt:lpstr>
      <vt:lpstr>TOOLS USED</vt:lpstr>
      <vt:lpstr>WHAT IS OUR DATASET?</vt:lpstr>
      <vt:lpstr>    TALKS PUBLISHED PER YEAR</vt:lpstr>
      <vt:lpstr>NUMBER OF VIEWS ON TALKS PER YEAR</vt:lpstr>
      <vt:lpstr>TOP 10 NAMES OF SPEAKERS BASED ON NUMBER OF VIEWS</vt:lpstr>
      <vt:lpstr>OCCUPATION OF SPEAKERS WITH MAXIMUM VIEWS</vt:lpstr>
      <vt:lpstr>PRE-PROCESSING</vt:lpstr>
      <vt:lpstr>Pre-processing</vt:lpstr>
      <vt:lpstr>Pre-processing</vt:lpstr>
      <vt:lpstr>PREDICTORS AND CLASS Attribute</vt:lpstr>
      <vt:lpstr>CLASSIFICATION MODEL - PREDICTION 1</vt:lpstr>
      <vt:lpstr>NAÏVE BAYES</vt:lpstr>
      <vt:lpstr>SUPPORT VECTOR MACHINE</vt:lpstr>
      <vt:lpstr>LOGISTIC REGRESSION </vt:lpstr>
      <vt:lpstr>K- NeArest Neighbor (KNN)</vt:lpstr>
      <vt:lpstr>CLASSIFICATION MODEL - PREDICTION 2</vt:lpstr>
      <vt:lpstr>NAÏVE BAYES</vt:lpstr>
      <vt:lpstr>SUPPORT VECTOR MACHINE</vt:lpstr>
      <vt:lpstr>Logistic regression</vt:lpstr>
      <vt:lpstr>K-NeArest Neighbour (knn)</vt:lpstr>
      <vt:lpstr>conclusions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Shraddha</dc:creator>
  <cp:lastModifiedBy>Yadav, Kumkum</cp:lastModifiedBy>
  <cp:revision>68</cp:revision>
  <dcterms:created xsi:type="dcterms:W3CDTF">2017-12-04T01:00:43Z</dcterms:created>
  <dcterms:modified xsi:type="dcterms:W3CDTF">2018-02-26T03:10:33Z</dcterms:modified>
</cp:coreProperties>
</file>