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4"/>
  </p:notesMasterIdLst>
  <p:handoutMasterIdLst>
    <p:handoutMasterId r:id="rId15"/>
  </p:handoutMasterIdLst>
  <p:sldIdLst>
    <p:sldId id="312" r:id="rId5"/>
    <p:sldId id="282" r:id="rId6"/>
    <p:sldId id="314" r:id="rId7"/>
    <p:sldId id="315" r:id="rId8"/>
    <p:sldId id="317" r:id="rId9"/>
    <p:sldId id="318" r:id="rId10"/>
    <p:sldId id="319" r:id="rId11"/>
    <p:sldId id="321" r:id="rId12"/>
    <p:sldId id="297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3A543D-AD36-4270-9DB6-86CBFB801245}">
          <p14:sldIdLst>
            <p14:sldId id="312"/>
            <p14:sldId id="282"/>
            <p14:sldId id="314"/>
          </p14:sldIdLst>
        </p14:section>
        <p14:section name="Untitled Section" id="{882FC2B1-2067-4DB0-B4E0-3D85CE2BB633}">
          <p14:sldIdLst>
            <p14:sldId id="315"/>
            <p14:sldId id="317"/>
            <p14:sldId id="318"/>
            <p14:sldId id="319"/>
            <p14:sldId id="321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6468D9-A6A6-CE04-F182-53324D548EF5}" v="1380" dt="2024-05-18T10:51:01.296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2" autoAdjust="0"/>
    <p:restoredTop sz="95388" autoAdjust="0"/>
  </p:normalViewPr>
  <p:slideViewPr>
    <p:cSldViewPr snapToGrid="0" snapToObjects="1">
      <p:cViewPr>
        <p:scale>
          <a:sx n="100" d="100"/>
          <a:sy n="100" d="100"/>
        </p:scale>
        <p:origin x="-706" y="-53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Sentiment Analysis On</a:t>
            </a:r>
            <a:br>
              <a:rPr lang="en-US" dirty="0"/>
            </a:br>
            <a:r>
              <a:rPr lang="en-US" dirty="0"/>
              <a:t>Hotel Reviews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>
                <a:cs typeface="Arial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 vert="horz" lIns="91440" tIns="0" rIns="91440" bIns="0" rtlCol="0" anchor="t">
            <a:noAutofit/>
          </a:bodyPr>
          <a:lstStyle/>
          <a:p>
            <a:pPr marL="347345" indent="-347345"/>
            <a:r>
              <a:rPr lang="en-US" sz="2800" dirty="0">
                <a:cs typeface="Sabon Next LT"/>
              </a:rPr>
              <a:t>Sentiments are hidden behind online comments on social media of all kinds.</a:t>
            </a:r>
          </a:p>
          <a:p>
            <a:pPr marL="347345" indent="-347345"/>
            <a:r>
              <a:rPr lang="en-US" sz="2800" dirty="0">
                <a:cs typeface="Sabon Next LT"/>
              </a:rPr>
              <a:t>Sentiment analysis is the natural language processing task.</a:t>
            </a:r>
          </a:p>
          <a:p>
            <a:pPr marL="347345" indent="-347345"/>
            <a:r>
              <a:rPr lang="en-US" sz="2800" dirty="0">
                <a:cs typeface="Sabon Next LT"/>
              </a:rPr>
              <a:t>It helps to identify and categorize opinions expressed in a piece of text, determine reviewer's point of view on particular topic</a:t>
            </a:r>
            <a:endParaRPr lang="en-US" sz="2800">
              <a:cs typeface="Sabon Next LT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6819500" cy="839335"/>
          </a:xfrm>
        </p:spPr>
        <p:txBody>
          <a:bodyPr/>
          <a:lstStyle/>
          <a:p>
            <a:r>
              <a:rPr lang="en-US" sz="2800" dirty="0"/>
              <a:t>Methods Implemented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846662" y="2699368"/>
            <a:ext cx="4992940" cy="3297791"/>
          </a:xfrm>
        </p:spPr>
        <p:txBody>
          <a:bodyPr vert="horz" lIns="91440" tIns="0" rIns="91440" bIns="0" rtlCol="0" anchor="t">
            <a:normAutofit/>
          </a:bodyPr>
          <a:lstStyle/>
          <a:p>
            <a:r>
              <a:rPr lang="en-US" dirty="0">
                <a:cs typeface="Sabon Next LT"/>
              </a:rPr>
              <a:t>1)Resource based Classification(Using </a:t>
            </a:r>
            <a:r>
              <a:rPr lang="en-US" dirty="0" err="1">
                <a:cs typeface="Sabon Next LT"/>
              </a:rPr>
              <a:t>SentiWordNet</a:t>
            </a:r>
            <a:r>
              <a:rPr lang="en-US" dirty="0">
                <a:cs typeface="Sabon Next LT"/>
              </a:rPr>
              <a:t>)</a:t>
            </a:r>
          </a:p>
          <a:p>
            <a:endParaRPr lang="en-US" dirty="0">
              <a:cs typeface="Sabon Next LT"/>
            </a:endParaRPr>
          </a:p>
          <a:p>
            <a:r>
              <a:rPr lang="en-US" dirty="0">
                <a:cs typeface="Sabon Next LT"/>
              </a:rPr>
              <a:t>2)Using Various Classifiers with TF-IDF Model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58979"/>
            <a:ext cx="6325945" cy="623681"/>
          </a:xfrm>
        </p:spPr>
        <p:txBody>
          <a:bodyPr/>
          <a:lstStyle/>
          <a:p>
            <a:r>
              <a:rPr lang="en-US" sz="2400" b="0" dirty="0">
                <a:ea typeface="+mj-lt"/>
                <a:cs typeface="+mj-lt"/>
              </a:rPr>
              <a:t>Resource based Classification</a:t>
            </a:r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929" y="2509670"/>
            <a:ext cx="6337151" cy="3532314"/>
          </a:xfrm>
        </p:spPr>
        <p:txBody>
          <a:bodyPr vert="horz" lIns="91440" tIns="0" rIns="91440" bIns="0" rtlCol="0" anchor="t">
            <a:normAutofit/>
          </a:bodyPr>
          <a:lstStyle/>
          <a:p>
            <a:r>
              <a:rPr lang="en-US" dirty="0">
                <a:cs typeface="Sabon Next LT"/>
              </a:rPr>
              <a:t>Used the source from sentiword.net</a:t>
            </a:r>
          </a:p>
          <a:p>
            <a:r>
              <a:rPr lang="en-US" dirty="0">
                <a:cs typeface="Sabon Next LT"/>
              </a:rPr>
              <a:t>Where it gives the positive and negative sentiment score for each word.By adding the score of  all words we can conclude that it  is a bad or good review.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546194" y="1090891"/>
            <a:ext cx="3302841" cy="433482"/>
          </a:xfrm>
        </p:spPr>
        <p:txBody>
          <a:bodyPr/>
          <a:lstStyle/>
          <a:p>
            <a:r>
              <a:rPr lang="en-US" dirty="0"/>
              <a:t>Flow Chart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 flipH="1">
            <a:off x="12192000" y="3155110"/>
            <a:ext cx="2501807" cy="30826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Sabon Next LT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BAC790-31B6-A0DA-4898-9B4D818C28DD}"/>
              </a:ext>
            </a:extLst>
          </p:cNvPr>
          <p:cNvSpPr/>
          <p:nvPr/>
        </p:nvSpPr>
        <p:spPr>
          <a:xfrm>
            <a:off x="3333750" y="434227"/>
            <a:ext cx="2252382" cy="1400735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Sabon Next LT"/>
              </a:rPr>
              <a:t>Start</a:t>
            </a: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133596D-9C2D-C4A3-8B71-A66E5F17F4E0}"/>
              </a:ext>
            </a:extLst>
          </p:cNvPr>
          <p:cNvSpPr/>
          <p:nvPr/>
        </p:nvSpPr>
        <p:spPr>
          <a:xfrm>
            <a:off x="5686985" y="1106580"/>
            <a:ext cx="705970" cy="2129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C2AC1-7C9B-EA33-380E-7ADEF2C940C1}"/>
              </a:ext>
            </a:extLst>
          </p:cNvPr>
          <p:cNvSpPr/>
          <p:nvPr/>
        </p:nvSpPr>
        <p:spPr>
          <a:xfrm>
            <a:off x="6555441" y="700367"/>
            <a:ext cx="1893794" cy="12326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Sabon Next LT"/>
              </a:rPr>
              <a:t>Data Collection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7C3D596-3B59-77DC-9DB4-ACA33A079282}"/>
              </a:ext>
            </a:extLst>
          </p:cNvPr>
          <p:cNvSpPr/>
          <p:nvPr/>
        </p:nvSpPr>
        <p:spPr>
          <a:xfrm>
            <a:off x="8712573" y="1162610"/>
            <a:ext cx="739588" cy="2913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B01205-83F7-5514-E0D6-150ECEA03BE3}"/>
              </a:ext>
            </a:extLst>
          </p:cNvPr>
          <p:cNvSpPr/>
          <p:nvPr/>
        </p:nvSpPr>
        <p:spPr>
          <a:xfrm>
            <a:off x="9833162" y="658345"/>
            <a:ext cx="2241176" cy="156882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Sabon Next LT"/>
              </a:rPr>
              <a:t>Data pre Processing</a:t>
            </a:r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DF44BF8-2B79-DD17-67BF-CA08EC11C022}"/>
              </a:ext>
            </a:extLst>
          </p:cNvPr>
          <p:cNvSpPr/>
          <p:nvPr/>
        </p:nvSpPr>
        <p:spPr>
          <a:xfrm>
            <a:off x="10995771" y="2409264"/>
            <a:ext cx="459441" cy="12214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292A8D-BF52-3F62-5ED9-51EE56587B7C}"/>
              </a:ext>
            </a:extLst>
          </p:cNvPr>
          <p:cNvSpPr/>
          <p:nvPr/>
        </p:nvSpPr>
        <p:spPr>
          <a:xfrm>
            <a:off x="9539007" y="3627904"/>
            <a:ext cx="2644588" cy="24092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Sabon Next LT"/>
              </a:rPr>
              <a:t>Sentiment done by resource based classification</a:t>
            </a:r>
            <a:endParaRPr lang="en-US" dirty="0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3C0D5BB2-A456-D66F-C235-F4933C966745}"/>
              </a:ext>
            </a:extLst>
          </p:cNvPr>
          <p:cNvSpPr/>
          <p:nvPr/>
        </p:nvSpPr>
        <p:spPr>
          <a:xfrm>
            <a:off x="8152279" y="4454338"/>
            <a:ext cx="1288676" cy="3810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436433-2DCC-B9C0-E93A-548C80E8A116}"/>
              </a:ext>
            </a:extLst>
          </p:cNvPr>
          <p:cNvSpPr/>
          <p:nvPr/>
        </p:nvSpPr>
        <p:spPr>
          <a:xfrm>
            <a:off x="5406837" y="3655919"/>
            <a:ext cx="2723029" cy="246529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Sabon Next LT"/>
              </a:rPr>
              <a:t>Sentiment and identification and classification using learned classifiers</a:t>
            </a:r>
            <a:endParaRPr lang="en-US" dirty="0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DFEE03D6-6AB2-3443-4638-7A3D1C374C6D}"/>
              </a:ext>
            </a:extLst>
          </p:cNvPr>
          <p:cNvSpPr/>
          <p:nvPr/>
        </p:nvSpPr>
        <p:spPr>
          <a:xfrm>
            <a:off x="4034118" y="4608419"/>
            <a:ext cx="1243852" cy="53788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8F3A79-04A1-5638-362B-6ECDF34766FA}"/>
              </a:ext>
            </a:extLst>
          </p:cNvPr>
          <p:cNvSpPr/>
          <p:nvPr/>
        </p:nvSpPr>
        <p:spPr>
          <a:xfrm>
            <a:off x="784411" y="4300257"/>
            <a:ext cx="3227294" cy="1524000"/>
          </a:xfrm>
          <a:prstGeom prst="rect">
            <a:avLst/>
          </a:prstGeom>
          <a:solidFill>
            <a:srgbClr val="202C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Sabon Next LT"/>
              </a:rPr>
              <a:t>Analysis and evaluation of model by accuracy and precision</a:t>
            </a:r>
            <a:endParaRPr lang="en-US" dirty="0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5411B1C0-2DD8-441B-0321-03895882B03D}"/>
              </a:ext>
            </a:extLst>
          </p:cNvPr>
          <p:cNvSpPr/>
          <p:nvPr/>
        </p:nvSpPr>
        <p:spPr>
          <a:xfrm>
            <a:off x="1736911" y="3137646"/>
            <a:ext cx="459441" cy="98611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8B6CEF1-83D6-03B7-8F23-296DDBC49F5A}"/>
              </a:ext>
            </a:extLst>
          </p:cNvPr>
          <p:cNvSpPr/>
          <p:nvPr/>
        </p:nvSpPr>
        <p:spPr>
          <a:xfrm>
            <a:off x="532279" y="1554815"/>
            <a:ext cx="2241176" cy="138952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Sabon Next LT"/>
              </a:rPr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Classifiers Used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 vert="horz" lIns="91440" tIns="0" rIns="91440" bIns="0" rtlCol="0" anchor="t">
            <a:norm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/>
                <a:cs typeface="Sabon Next LT"/>
              </a:rPr>
              <a:t>1)Logistic Regression model</a:t>
            </a:r>
          </a:p>
          <a:p>
            <a:endParaRPr lang="en-US" dirty="0">
              <a:solidFill>
                <a:srgbClr val="6A9955"/>
              </a:solidFill>
              <a:latin typeface="Consolas"/>
              <a:cs typeface="Sabon Next LT"/>
            </a:endParaRPr>
          </a:p>
          <a:p>
            <a:r>
              <a:rPr lang="en-US" dirty="0">
                <a:solidFill>
                  <a:srgbClr val="6A9955"/>
                </a:solidFill>
                <a:latin typeface="Consolas"/>
                <a:cs typeface="Sabon Next LT"/>
              </a:rPr>
              <a:t>2)Decision Tree</a:t>
            </a:r>
          </a:p>
          <a:p>
            <a:endParaRPr lang="en-US" dirty="0">
              <a:solidFill>
                <a:srgbClr val="6A9955"/>
              </a:solidFill>
              <a:latin typeface="Consolas"/>
              <a:cs typeface="Sabon Next LT"/>
            </a:endParaRPr>
          </a:p>
          <a:p>
            <a:r>
              <a:rPr lang="en-US" dirty="0">
                <a:solidFill>
                  <a:srgbClr val="6A9955"/>
                </a:solidFill>
                <a:latin typeface="Consolas"/>
                <a:cs typeface="Sabon Next LT"/>
              </a:rPr>
              <a:t>3)Voting Classifier</a:t>
            </a:r>
          </a:p>
          <a:p>
            <a:endParaRPr lang="en-US" dirty="0">
              <a:solidFill>
                <a:srgbClr val="6A9955"/>
              </a:solidFill>
              <a:latin typeface="Consolas"/>
              <a:cs typeface="Sabon Next LT"/>
            </a:endParaRPr>
          </a:p>
          <a:p>
            <a:r>
              <a:rPr lang="en-US" dirty="0">
                <a:solidFill>
                  <a:srgbClr val="6A9955"/>
                </a:solidFill>
                <a:latin typeface="Consolas"/>
                <a:cs typeface="Sabon Next LT"/>
              </a:rPr>
              <a:t>4)Support Vector Machine</a:t>
            </a:r>
          </a:p>
          <a:p>
            <a:endParaRPr lang="en-US" dirty="0">
              <a:solidFill>
                <a:srgbClr val="6A9955"/>
              </a:solidFill>
              <a:latin typeface="Consolas"/>
              <a:cs typeface="Sabon Next LT"/>
            </a:endParaRPr>
          </a:p>
          <a:p>
            <a:r>
              <a:rPr lang="en-US" dirty="0">
                <a:solidFill>
                  <a:srgbClr val="6A9955"/>
                </a:solidFill>
                <a:latin typeface="Consolas"/>
                <a:cs typeface="Sabon Next LT"/>
              </a:rPr>
              <a:t>5)Multi-Nominal Naive Bayes</a:t>
            </a:r>
          </a:p>
          <a:p>
            <a:endParaRPr lang="en-US" dirty="0">
              <a:solidFill>
                <a:srgbClr val="6A9955"/>
              </a:solidFill>
              <a:latin typeface="Consolas"/>
              <a:cs typeface="Sabon Next LT"/>
            </a:endParaRPr>
          </a:p>
          <a:p>
            <a:endParaRPr lang="en-US" dirty="0">
              <a:cs typeface="Sabon Next LT"/>
            </a:endParaRP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768" y="809065"/>
            <a:ext cx="8725232" cy="790344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B3991E-0605-C20E-53AD-D64E13638D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79897590"/>
              </p:ext>
            </p:extLst>
          </p:nvPr>
        </p:nvGraphicFramePr>
        <p:xfrm>
          <a:off x="1367117" y="1927411"/>
          <a:ext cx="8632253" cy="446237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55919">
                  <a:extLst>
                    <a:ext uri="{9D8B030D-6E8A-4147-A177-3AD203B41FA5}">
                      <a16:colId xmlns:a16="http://schemas.microsoft.com/office/drawing/2014/main" val="180956085"/>
                    </a:ext>
                  </a:extLst>
                </a:gridCol>
                <a:gridCol w="3468709">
                  <a:extLst>
                    <a:ext uri="{9D8B030D-6E8A-4147-A177-3AD203B41FA5}">
                      <a16:colId xmlns:a16="http://schemas.microsoft.com/office/drawing/2014/main" val="1180706872"/>
                    </a:ext>
                  </a:extLst>
                </a:gridCol>
                <a:gridCol w="1507625">
                  <a:extLst>
                    <a:ext uri="{9D8B030D-6E8A-4147-A177-3AD203B41FA5}">
                      <a16:colId xmlns:a16="http://schemas.microsoft.com/office/drawing/2014/main" val="2050154702"/>
                    </a:ext>
                  </a:extLst>
                </a:gridCol>
              </a:tblGrid>
              <a:tr h="66511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Classifier 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Accuracy(%)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F-measure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142786"/>
                  </a:ext>
                </a:extLst>
              </a:tr>
              <a:tr h="826433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6A9955"/>
                          </a:solidFill>
                          <a:latin typeface="Consolas"/>
                        </a:rPr>
                        <a:t>Logistic Regression model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accent6"/>
                          </a:solidFill>
                          <a:latin typeface="Arial Black"/>
                        </a:rPr>
                        <a:t>95.16955354964626</a:t>
                      </a:r>
                      <a:endParaRPr lang="en-US" b="1" dirty="0">
                        <a:solidFill>
                          <a:schemeClr val="accent6"/>
                        </a:solidFill>
                        <a:latin typeface="Arial Blac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+</a:t>
                      </a:r>
                      <a:r>
                        <a:rPr lang="en-US" dirty="0" err="1">
                          <a:solidFill>
                            <a:schemeClr val="accent6"/>
                          </a:solidFill>
                        </a:rPr>
                        <a:t>ve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=0.63</a:t>
                      </a:r>
                    </a:p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-</a:t>
                      </a:r>
                      <a:r>
                        <a:rPr lang="en-US" dirty="0" err="1">
                          <a:solidFill>
                            <a:schemeClr val="accent6"/>
                          </a:solidFill>
                        </a:rPr>
                        <a:t>ve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=0.97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576737"/>
                  </a:ext>
                </a:extLst>
              </a:tr>
              <a:tr h="73901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6A9955"/>
                          </a:solidFill>
                          <a:latin typeface="Consolas"/>
                        </a:rPr>
                        <a:t>Decision Tree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6"/>
                          </a:solidFill>
                          <a:latin typeface="Sabon Next LT"/>
                        </a:rPr>
                        <a:t>90.07074896316175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+</a:t>
                      </a:r>
                      <a:r>
                        <a:rPr lang="en-US" dirty="0" err="1">
                          <a:solidFill>
                            <a:schemeClr val="accent6"/>
                          </a:solidFill>
                        </a:rPr>
                        <a:t>ve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=0.38</a:t>
                      </a:r>
                    </a:p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-</a:t>
                      </a:r>
                      <a:r>
                        <a:rPr lang="en-US" dirty="0" err="1">
                          <a:solidFill>
                            <a:schemeClr val="accent6"/>
                          </a:solidFill>
                        </a:rPr>
                        <a:t>ve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=0.95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410507"/>
                  </a:ext>
                </a:extLst>
              </a:tr>
              <a:tr h="66511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6A9955"/>
                          </a:solidFill>
                          <a:latin typeface="Consolas"/>
                        </a:rPr>
                        <a:t>Voting Classifier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6"/>
                          </a:solidFill>
                          <a:latin typeface="Sabon Next LT"/>
                        </a:rPr>
                        <a:t>90.2903147109051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+</a:t>
                      </a:r>
                      <a:r>
                        <a:rPr lang="en-US" dirty="0" err="1">
                          <a:solidFill>
                            <a:schemeClr val="accent6"/>
                          </a:solidFill>
                        </a:rPr>
                        <a:t>ve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=0.4</a:t>
                      </a:r>
                    </a:p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-</a:t>
                      </a:r>
                      <a:r>
                        <a:rPr lang="en-US" dirty="0" err="1">
                          <a:solidFill>
                            <a:schemeClr val="accent6"/>
                          </a:solidFill>
                        </a:rPr>
                        <a:t>ve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=0.95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116840"/>
                  </a:ext>
                </a:extLst>
              </a:tr>
              <a:tr h="66511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6A9955"/>
                          </a:solidFill>
                          <a:latin typeface="Consolas"/>
                        </a:rPr>
                        <a:t>Support Vector Machine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chemeClr val="accent6"/>
                        </a:solidFill>
                        <a:latin typeface="Sabon Next 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6"/>
                          </a:solidFill>
                          <a:latin typeface="Sabon Next LT"/>
                        </a:rPr>
                        <a:t>94.58404488899732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+</a:t>
                      </a:r>
                      <a:r>
                        <a:rPr lang="en-US" dirty="0" err="1">
                          <a:solidFill>
                            <a:schemeClr val="accent6"/>
                          </a:solidFill>
                        </a:rPr>
                        <a:t>ve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=0.53</a:t>
                      </a:r>
                    </a:p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-</a:t>
                      </a:r>
                      <a:r>
                        <a:rPr lang="en-US" dirty="0" err="1">
                          <a:solidFill>
                            <a:schemeClr val="accent6"/>
                          </a:solidFill>
                        </a:rPr>
                        <a:t>ve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=0.97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592559"/>
                  </a:ext>
                </a:extLst>
              </a:tr>
              <a:tr h="90159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6A9955"/>
                          </a:solidFill>
                          <a:latin typeface="Consolas"/>
                        </a:rPr>
                        <a:t>Multi-Nominal Naive Bayes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6"/>
                          </a:solidFill>
                          <a:latin typeface="Sabon Next LT"/>
                        </a:rPr>
                        <a:t>92.8275189070505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+</a:t>
                      </a:r>
                      <a:r>
                        <a:rPr lang="en-US" dirty="0" err="1">
                          <a:solidFill>
                            <a:schemeClr val="accent6"/>
                          </a:solidFill>
                        </a:rPr>
                        <a:t>ve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=0.17</a:t>
                      </a:r>
                    </a:p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-</a:t>
                      </a:r>
                      <a:r>
                        <a:rPr lang="en-US" dirty="0" err="1">
                          <a:solidFill>
                            <a:schemeClr val="accent6"/>
                          </a:solidFill>
                        </a:rPr>
                        <a:t>ve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=0.96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56495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D3E149-ED19-7383-81C0-A2FCAAB90E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652916" y="3575810"/>
            <a:ext cx="106512" cy="6235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Final takeaways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0" rIns="91440" bIns="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Sabon Next LT"/>
              </a:rPr>
              <a:t>In various classifiers , </a:t>
            </a:r>
            <a:r>
              <a:rPr lang="en-US" dirty="0">
                <a:solidFill>
                  <a:srgbClr val="6A9955"/>
                </a:solidFill>
                <a:latin typeface="Consolas"/>
                <a:cs typeface="Sabon Next LT"/>
              </a:rPr>
              <a:t>Logistic Regression model is the most </a:t>
            </a:r>
            <a:r>
              <a:rPr lang="en-US" dirty="0" err="1">
                <a:solidFill>
                  <a:srgbClr val="6A9955"/>
                </a:solidFill>
                <a:latin typeface="Consolas"/>
                <a:cs typeface="Sabon Next LT"/>
              </a:rPr>
              <a:t>accurated</a:t>
            </a:r>
            <a:r>
              <a:rPr lang="en-US" dirty="0">
                <a:solidFill>
                  <a:srgbClr val="6A9955"/>
                </a:solidFill>
                <a:latin typeface="Consolas"/>
                <a:cs typeface="Sabon Next LT"/>
              </a:rPr>
              <a:t> one.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6A9955"/>
              </a:solidFill>
              <a:latin typeface="Consolas"/>
              <a:cs typeface="Sabon Next 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A9955"/>
                </a:solidFill>
                <a:latin typeface="Consolas"/>
                <a:cs typeface="Sabon Next LT"/>
              </a:rPr>
              <a:t>Logistic regression model is the best for the accuracy in the sentimental analysis of hotel reviews.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2607085" y="2561198"/>
            <a:ext cx="3484562" cy="396081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>
                <a:cs typeface="Sabon Next LT"/>
              </a:rPr>
              <a:t>Kummari Bharath</a:t>
            </a:r>
          </a:p>
          <a:p>
            <a:r>
              <a:rPr lang="en-US" dirty="0">
                <a:cs typeface="Sabon Next LT"/>
              </a:rPr>
              <a:t>Kummari.bharath@outlook.com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99543C-82E8-4821-93BD-5A60BEB423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FA76D1-3C6D-40BC-A42D-496B6EDE8B8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D7B7F6F-2C08-4296-B7AB-C2C3F42192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422</Words>
  <Application>Microsoft Office PowerPoint</Application>
  <PresentationFormat>Widescreen</PresentationFormat>
  <Paragraphs>120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Custom</vt:lpstr>
      <vt:lpstr>Sentiment Analysis On Hotel Reviews</vt:lpstr>
      <vt:lpstr>Introduction</vt:lpstr>
      <vt:lpstr>Methods Implemented</vt:lpstr>
      <vt:lpstr>Resource based Classification</vt:lpstr>
      <vt:lpstr>Flow Chart</vt:lpstr>
      <vt:lpstr>Classifiers Used</vt:lpstr>
      <vt:lpstr>Results</vt:lpstr>
      <vt:lpstr>Final takeaways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 presentation</dc:title>
  <dc:subject/>
  <dc:creator/>
  <cp:lastModifiedBy/>
  <cp:revision>274</cp:revision>
  <dcterms:created xsi:type="dcterms:W3CDTF">2024-05-18T09:52:34Z</dcterms:created>
  <dcterms:modified xsi:type="dcterms:W3CDTF">2024-05-18T10:52:34Z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