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7" r:id="rId2"/>
    <p:sldId id="402" r:id="rId3"/>
    <p:sldId id="403" r:id="rId4"/>
    <p:sldId id="391" r:id="rId5"/>
    <p:sldId id="366" r:id="rId6"/>
    <p:sldId id="392" r:id="rId7"/>
    <p:sldId id="367" r:id="rId8"/>
    <p:sldId id="370" r:id="rId9"/>
    <p:sldId id="371" r:id="rId10"/>
    <p:sldId id="372" r:id="rId11"/>
    <p:sldId id="373" r:id="rId12"/>
    <p:sldId id="393" r:id="rId13"/>
    <p:sldId id="404" r:id="rId14"/>
    <p:sldId id="311" r:id="rId15"/>
    <p:sldId id="312" r:id="rId16"/>
    <p:sldId id="314" r:id="rId17"/>
    <p:sldId id="315" r:id="rId18"/>
    <p:sldId id="316" r:id="rId19"/>
    <p:sldId id="318" r:id="rId20"/>
    <p:sldId id="320" r:id="rId21"/>
    <p:sldId id="364" r:id="rId22"/>
    <p:sldId id="321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5" r:id="rId34"/>
    <p:sldId id="336" r:id="rId35"/>
    <p:sldId id="343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405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FF"/>
    <a:srgbClr val="00FF00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Relationship Id="rId4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1EE5-6220-5144-B7F6-DD95F54F563D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F9857-F0BF-D345-84AF-B8F2AF6F2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45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8CFDD-D55B-AD4F-9366-BA51B121E1F9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B7DDF-654C-274D-92C7-DE94B9900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5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2141A1-C4E9-784C-B537-2918D4286638}" type="datetime8">
              <a:rPr lang="en-US"/>
              <a:pPr/>
              <a:t>7/23/2014 1:56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5D594-B440-4047-A329-D9E02CB39363}" type="slidenum">
              <a:rPr lang="en-US"/>
              <a:pPr/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21200" y="6451212"/>
            <a:ext cx="660400" cy="273051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F3592C3-84BD-4D48-8B4B-D669F0DF7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21200" y="6451212"/>
            <a:ext cx="660400" cy="273051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F3592C3-84BD-4D48-8B4B-D669F0DF7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21200" y="6451212"/>
            <a:ext cx="660400" cy="273051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F3592C3-84BD-4D48-8B4B-D669F0DF7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21200" y="6451212"/>
            <a:ext cx="660400" cy="273051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F3592C3-84BD-4D48-8B4B-D669F0DF7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507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507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24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22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24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22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21200" y="6451212"/>
            <a:ext cx="660400" cy="273051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F3592C3-84BD-4D48-8B4B-D669F0DF7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21200" y="6451212"/>
            <a:ext cx="660400" cy="273051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F3592C3-84BD-4D48-8B4B-D669F0DF7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521200" y="6451212"/>
            <a:ext cx="660400" cy="273051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F3592C3-84BD-4D48-8B4B-D669F0DF7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21200" y="6451212"/>
            <a:ext cx="660400" cy="273051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F3592C3-84BD-4D48-8B4B-D669F0DF7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21200" y="6451212"/>
            <a:ext cx="660400" cy="273051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F3592C3-84BD-4D48-8B4B-D669F0DF7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9110"/>
            <a:ext cx="8229600" cy="49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pic>
        <p:nvPicPr>
          <p:cNvPr id="1031" name="Picture 7" descr="YorkULogoHor(large)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313525"/>
            <a:ext cx="1365250" cy="5444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75053" y="6447263"/>
            <a:ext cx="276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Last Updated:  </a:t>
            </a:r>
            <a:r>
              <a:rPr lang="en-CA" sz="1200" dirty="0" smtClean="0"/>
              <a:t>2014-02-25 9:59 AM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365250" y="6322237"/>
            <a:ext cx="87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CSE 2011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365250" y="6542901"/>
            <a:ext cx="107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Prof. J. Elder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92600" y="6447263"/>
            <a:ext cx="56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</a:t>
            </a:r>
            <a:fld id="{B2C42470-DA64-F644-A452-83824504D888}" type="slidenum">
              <a:rPr lang="en-US" sz="1200" smtClean="0"/>
              <a:pPr/>
              <a:t>‹#›</a:t>
            </a:fld>
            <a:r>
              <a:rPr lang="en-US" sz="1200" dirty="0" smtClean="0"/>
              <a:t> -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Font typeface="Wingdings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accent3"/>
        </a:buClr>
        <a:buFont typeface="Wingdings" charset="2"/>
        <a:buChar char="²"/>
        <a:defRPr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1" fontAlgn="base" hangingPunct="1">
        <a:spcBef>
          <a:spcPct val="50000"/>
        </a:spcBef>
        <a:spcAft>
          <a:spcPct val="0"/>
        </a:spcAft>
        <a:buClr>
          <a:srgbClr val="FF00FF"/>
        </a:buClr>
        <a:buFont typeface="Wingdings" charset="2"/>
        <a:buChar char="v"/>
        <a:defRPr sz="16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1" fontAlgn="base" hangingPunct="1">
        <a:spcBef>
          <a:spcPct val="500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ch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.jpe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 Invariants and Binary Search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 smtClean="0"/>
              <a:t>4.4, </a:t>
            </a:r>
            <a:r>
              <a:rPr lang="en-US"/>
              <a:t>5.1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ChangeArrowheads="1"/>
          </p:cNvSpPr>
          <p:nvPr/>
        </p:nvSpPr>
        <p:spPr bwMode="auto">
          <a:xfrm>
            <a:off x="381000" y="1447800"/>
            <a:ext cx="85502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9276" tIns="49638" rIns="99276" bIns="49638"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000" b="0">
              <a:latin typeface="Times New Roman" charset="0"/>
            </a:endParaRPr>
          </a:p>
        </p:txBody>
      </p:sp>
      <p:sp>
        <p:nvSpPr>
          <p:cNvPr id="1002499" name="Text Box 3"/>
          <p:cNvSpPr txBox="1">
            <a:spLocks noChangeArrowheads="1"/>
          </p:cNvSpPr>
          <p:nvPr/>
        </p:nvSpPr>
        <p:spPr bwMode="auto">
          <a:xfrm>
            <a:off x="4803775" y="5873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sz="4400" b="0" u="sng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002500" name="Rectangle 4"/>
          <p:cNvSpPr>
            <a:spLocks noChangeArrowheads="1"/>
          </p:cNvSpPr>
          <p:nvPr/>
        </p:nvSpPr>
        <p:spPr bwMode="auto">
          <a:xfrm>
            <a:off x="1751013" y="152400"/>
            <a:ext cx="5676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u="sng">
                <a:solidFill>
                  <a:schemeClr val="tx2"/>
                </a:solidFill>
                <a:latin typeface="Times New Roman" charset="0"/>
              </a:rPr>
              <a:t>Maintain Loop Invariant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14400" y="838200"/>
            <a:ext cx="6629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000" b="0">
                <a:latin typeface="Times New Roman" charset="0"/>
              </a:rPr>
              <a:t> By </a:t>
            </a:r>
            <a:r>
              <a:rPr lang="en-US" sz="3000" b="0" u="sng">
                <a:solidFill>
                  <a:schemeClr val="hlink"/>
                </a:solidFill>
                <a:latin typeface="Times New Roman" charset="0"/>
              </a:rPr>
              <a:t>Induction</a:t>
            </a:r>
            <a:r>
              <a:rPr lang="en-US" sz="3000" b="0">
                <a:latin typeface="Times New Roman" charset="0"/>
              </a:rPr>
              <a:t> the computation will always be in a safe location.</a:t>
            </a:r>
          </a:p>
        </p:txBody>
      </p:sp>
      <p:grpSp>
        <p:nvGrpSpPr>
          <p:cNvPr id="1002502" name="Group 6"/>
          <p:cNvGrpSpPr>
            <a:grpSpLocks/>
          </p:cNvGrpSpPr>
          <p:nvPr/>
        </p:nvGrpSpPr>
        <p:grpSpPr bwMode="auto">
          <a:xfrm>
            <a:off x="304800" y="3962400"/>
            <a:ext cx="1447800" cy="1447800"/>
            <a:chOff x="2496" y="1104"/>
            <a:chExt cx="912" cy="912"/>
          </a:xfrm>
        </p:grpSpPr>
        <p:grpSp>
          <p:nvGrpSpPr>
            <p:cNvPr id="1002503" name="Group 7"/>
            <p:cNvGrpSpPr>
              <a:grpSpLocks noChangeAspect="1"/>
            </p:cNvGrpSpPr>
            <p:nvPr/>
          </p:nvGrpSpPr>
          <p:grpSpPr bwMode="auto">
            <a:xfrm rot="2360341">
              <a:off x="2592" y="1248"/>
              <a:ext cx="680" cy="680"/>
              <a:chOff x="1224" y="1212"/>
              <a:chExt cx="3144" cy="3112"/>
            </a:xfrm>
          </p:grpSpPr>
          <p:sp>
            <p:nvSpPr>
              <p:cNvPr id="1002504" name="Freeform 8" descr="Green marble"/>
              <p:cNvSpPr>
                <a:spLocks noChangeAspect="1"/>
              </p:cNvSpPr>
              <p:nvPr/>
            </p:nvSpPr>
            <p:spPr bwMode="auto">
              <a:xfrm>
                <a:off x="1224" y="2539"/>
                <a:ext cx="2280" cy="1785"/>
              </a:xfrm>
              <a:custGeom>
                <a:avLst/>
                <a:gdLst>
                  <a:gd name="T0" fmla="*/ 748 w 2280"/>
                  <a:gd name="T1" fmla="*/ 30 h 1785"/>
                  <a:gd name="T2" fmla="*/ 1224 w 2280"/>
                  <a:gd name="T3" fmla="*/ 305 h 1785"/>
                  <a:gd name="T4" fmla="*/ 2184 w 2280"/>
                  <a:gd name="T5" fmla="*/ 257 h 1785"/>
                  <a:gd name="T6" fmla="*/ 1800 w 2280"/>
                  <a:gd name="T7" fmla="*/ 1121 h 1785"/>
                  <a:gd name="T8" fmla="*/ 1743 w 2280"/>
                  <a:gd name="T9" fmla="*/ 1313 h 1785"/>
                  <a:gd name="T10" fmla="*/ 1717 w 2280"/>
                  <a:gd name="T11" fmla="*/ 1479 h 1785"/>
                  <a:gd name="T12" fmla="*/ 1560 w 2280"/>
                  <a:gd name="T13" fmla="*/ 1549 h 1785"/>
                  <a:gd name="T14" fmla="*/ 1272 w 2280"/>
                  <a:gd name="T15" fmla="*/ 1553 h 1785"/>
                  <a:gd name="T16" fmla="*/ 168 w 2280"/>
                  <a:gd name="T17" fmla="*/ 1649 h 1785"/>
                  <a:gd name="T18" fmla="*/ 264 w 2280"/>
                  <a:gd name="T19" fmla="*/ 737 h 1785"/>
                  <a:gd name="T20" fmla="*/ 425 w 2280"/>
                  <a:gd name="T21" fmla="*/ 126 h 1785"/>
                  <a:gd name="T22" fmla="*/ 748 w 2280"/>
                  <a:gd name="T23" fmla="*/ 3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0" h="1785">
                    <a:moveTo>
                      <a:pt x="748" y="30"/>
                    </a:moveTo>
                    <a:cubicBezTo>
                      <a:pt x="881" y="60"/>
                      <a:pt x="985" y="267"/>
                      <a:pt x="1224" y="305"/>
                    </a:cubicBezTo>
                    <a:cubicBezTo>
                      <a:pt x="1463" y="343"/>
                      <a:pt x="2088" y="121"/>
                      <a:pt x="2184" y="257"/>
                    </a:cubicBezTo>
                    <a:cubicBezTo>
                      <a:pt x="2280" y="393"/>
                      <a:pt x="1873" y="945"/>
                      <a:pt x="1800" y="1121"/>
                    </a:cubicBezTo>
                    <a:cubicBezTo>
                      <a:pt x="1727" y="1297"/>
                      <a:pt x="1757" y="1253"/>
                      <a:pt x="1743" y="1313"/>
                    </a:cubicBezTo>
                    <a:cubicBezTo>
                      <a:pt x="1729" y="1373"/>
                      <a:pt x="1747" y="1440"/>
                      <a:pt x="1717" y="1479"/>
                    </a:cubicBezTo>
                    <a:cubicBezTo>
                      <a:pt x="1687" y="1518"/>
                      <a:pt x="1634" y="1537"/>
                      <a:pt x="1560" y="1549"/>
                    </a:cubicBezTo>
                    <a:cubicBezTo>
                      <a:pt x="1486" y="1561"/>
                      <a:pt x="1504" y="1536"/>
                      <a:pt x="1272" y="1553"/>
                    </a:cubicBezTo>
                    <a:cubicBezTo>
                      <a:pt x="1040" y="1570"/>
                      <a:pt x="336" y="1785"/>
                      <a:pt x="168" y="1649"/>
                    </a:cubicBezTo>
                    <a:cubicBezTo>
                      <a:pt x="0" y="1513"/>
                      <a:pt x="221" y="991"/>
                      <a:pt x="264" y="737"/>
                    </a:cubicBezTo>
                    <a:cubicBezTo>
                      <a:pt x="307" y="483"/>
                      <a:pt x="344" y="244"/>
                      <a:pt x="425" y="126"/>
                    </a:cubicBezTo>
                    <a:cubicBezTo>
                      <a:pt x="506" y="8"/>
                      <a:pt x="615" y="0"/>
                      <a:pt x="748" y="30"/>
                    </a:cubicBez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505" name="Freeform 9" descr="Green marble"/>
              <p:cNvSpPr>
                <a:spLocks noChangeAspect="1"/>
              </p:cNvSpPr>
              <p:nvPr/>
            </p:nvSpPr>
            <p:spPr bwMode="auto">
              <a:xfrm>
                <a:off x="3056" y="1628"/>
                <a:ext cx="1312" cy="1296"/>
              </a:xfrm>
              <a:custGeom>
                <a:avLst/>
                <a:gdLst>
                  <a:gd name="T0" fmla="*/ 592 w 1312"/>
                  <a:gd name="T1" fmla="*/ 160 h 1296"/>
                  <a:gd name="T2" fmla="*/ 16 w 1312"/>
                  <a:gd name="T3" fmla="*/ 640 h 1296"/>
                  <a:gd name="T4" fmla="*/ 496 w 1312"/>
                  <a:gd name="T5" fmla="*/ 1024 h 1296"/>
                  <a:gd name="T6" fmla="*/ 1216 w 1312"/>
                  <a:gd name="T7" fmla="*/ 1216 h 1296"/>
                  <a:gd name="T8" fmla="*/ 1072 w 1312"/>
                  <a:gd name="T9" fmla="*/ 544 h 1296"/>
                  <a:gd name="T10" fmla="*/ 1120 w 1312"/>
                  <a:gd name="T11" fmla="*/ 64 h 1296"/>
                  <a:gd name="T12" fmla="*/ 592 w 1312"/>
                  <a:gd name="T13" fmla="*/ 160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2" h="1296">
                    <a:moveTo>
                      <a:pt x="592" y="160"/>
                    </a:moveTo>
                    <a:cubicBezTo>
                      <a:pt x="408" y="256"/>
                      <a:pt x="32" y="496"/>
                      <a:pt x="16" y="640"/>
                    </a:cubicBezTo>
                    <a:cubicBezTo>
                      <a:pt x="0" y="784"/>
                      <a:pt x="296" y="928"/>
                      <a:pt x="496" y="1024"/>
                    </a:cubicBezTo>
                    <a:cubicBezTo>
                      <a:pt x="696" y="1120"/>
                      <a:pt x="1120" y="1296"/>
                      <a:pt x="1216" y="1216"/>
                    </a:cubicBezTo>
                    <a:cubicBezTo>
                      <a:pt x="1312" y="1136"/>
                      <a:pt x="1088" y="736"/>
                      <a:pt x="1072" y="544"/>
                    </a:cubicBezTo>
                    <a:cubicBezTo>
                      <a:pt x="1056" y="352"/>
                      <a:pt x="1208" y="128"/>
                      <a:pt x="1120" y="64"/>
                    </a:cubicBezTo>
                    <a:cubicBezTo>
                      <a:pt x="1032" y="0"/>
                      <a:pt x="776" y="64"/>
                      <a:pt x="592" y="160"/>
                    </a:cubicBez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2506" name="Group 10"/>
              <p:cNvGrpSpPr>
                <a:grpSpLocks noChangeAspect="1"/>
              </p:cNvGrpSpPr>
              <p:nvPr/>
            </p:nvGrpSpPr>
            <p:grpSpPr bwMode="auto">
              <a:xfrm>
                <a:off x="1776" y="1212"/>
                <a:ext cx="1944" cy="2413"/>
                <a:chOff x="2227" y="1194"/>
                <a:chExt cx="1944" cy="2413"/>
              </a:xfrm>
            </p:grpSpPr>
            <p:sp>
              <p:nvSpPr>
                <p:cNvPr id="1002507" name="Freeform 11"/>
                <p:cNvSpPr>
                  <a:spLocks noChangeAspect="1"/>
                </p:cNvSpPr>
                <p:nvPr/>
              </p:nvSpPr>
              <p:spPr bwMode="auto">
                <a:xfrm rot="-2705309">
                  <a:off x="2708" y="1513"/>
                  <a:ext cx="406" cy="340"/>
                </a:xfrm>
                <a:custGeom>
                  <a:avLst/>
                  <a:gdLst>
                    <a:gd name="T0" fmla="*/ 388 w 600"/>
                    <a:gd name="T1" fmla="*/ 289 h 608"/>
                    <a:gd name="T2" fmla="*/ 372 w 600"/>
                    <a:gd name="T3" fmla="*/ 177 h 608"/>
                    <a:gd name="T4" fmla="*/ 341 w 600"/>
                    <a:gd name="T5" fmla="*/ 78 h 608"/>
                    <a:gd name="T6" fmla="*/ 284 w 600"/>
                    <a:gd name="T7" fmla="*/ 24 h 608"/>
                    <a:gd name="T8" fmla="*/ 185 w 600"/>
                    <a:gd name="T9" fmla="*/ 0 h 608"/>
                    <a:gd name="T10" fmla="*/ 100 w 600"/>
                    <a:gd name="T11" fmla="*/ 24 h 608"/>
                    <a:gd name="T12" fmla="*/ 19 w 600"/>
                    <a:gd name="T13" fmla="*/ 123 h 608"/>
                    <a:gd name="T14" fmla="*/ 0 w 600"/>
                    <a:gd name="T15" fmla="*/ 243 h 608"/>
                    <a:gd name="T16" fmla="*/ 19 w 600"/>
                    <a:gd name="T17" fmla="*/ 370 h 608"/>
                    <a:gd name="T18" fmla="*/ 50 w 600"/>
                    <a:gd name="T19" fmla="*/ 447 h 608"/>
                    <a:gd name="T20" fmla="*/ 88 w 600"/>
                    <a:gd name="T21" fmla="*/ 528 h 608"/>
                    <a:gd name="T22" fmla="*/ 130 w 600"/>
                    <a:gd name="T23" fmla="*/ 582 h 608"/>
                    <a:gd name="T24" fmla="*/ 177 w 600"/>
                    <a:gd name="T25" fmla="*/ 608 h 608"/>
                    <a:gd name="T26" fmla="*/ 242 w 600"/>
                    <a:gd name="T27" fmla="*/ 585 h 608"/>
                    <a:gd name="T28" fmla="*/ 307 w 600"/>
                    <a:gd name="T29" fmla="*/ 531 h 608"/>
                    <a:gd name="T30" fmla="*/ 349 w 600"/>
                    <a:gd name="T31" fmla="*/ 455 h 608"/>
                    <a:gd name="T32" fmla="*/ 388 w 600"/>
                    <a:gd name="T33" fmla="*/ 390 h 608"/>
                    <a:gd name="T34" fmla="*/ 400 w 600"/>
                    <a:gd name="T35" fmla="*/ 351 h 608"/>
                    <a:gd name="T36" fmla="*/ 565 w 600"/>
                    <a:gd name="T37" fmla="*/ 293 h 608"/>
                    <a:gd name="T38" fmla="*/ 600 w 600"/>
                    <a:gd name="T39" fmla="*/ 270 h 608"/>
                    <a:gd name="T40" fmla="*/ 580 w 600"/>
                    <a:gd name="T41" fmla="*/ 235 h 608"/>
                    <a:gd name="T42" fmla="*/ 388 w 600"/>
                    <a:gd name="T43" fmla="*/ 289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00" h="608">
                      <a:moveTo>
                        <a:pt x="388" y="289"/>
                      </a:moveTo>
                      <a:lnTo>
                        <a:pt x="372" y="177"/>
                      </a:lnTo>
                      <a:lnTo>
                        <a:pt x="341" y="78"/>
                      </a:lnTo>
                      <a:lnTo>
                        <a:pt x="284" y="24"/>
                      </a:lnTo>
                      <a:lnTo>
                        <a:pt x="185" y="0"/>
                      </a:lnTo>
                      <a:lnTo>
                        <a:pt x="100" y="24"/>
                      </a:lnTo>
                      <a:lnTo>
                        <a:pt x="19" y="123"/>
                      </a:lnTo>
                      <a:lnTo>
                        <a:pt x="0" y="243"/>
                      </a:lnTo>
                      <a:lnTo>
                        <a:pt x="19" y="370"/>
                      </a:lnTo>
                      <a:lnTo>
                        <a:pt x="50" y="447"/>
                      </a:lnTo>
                      <a:lnTo>
                        <a:pt x="88" y="528"/>
                      </a:lnTo>
                      <a:lnTo>
                        <a:pt x="130" y="582"/>
                      </a:lnTo>
                      <a:lnTo>
                        <a:pt x="177" y="608"/>
                      </a:lnTo>
                      <a:lnTo>
                        <a:pt x="242" y="585"/>
                      </a:lnTo>
                      <a:lnTo>
                        <a:pt x="307" y="531"/>
                      </a:lnTo>
                      <a:lnTo>
                        <a:pt x="349" y="455"/>
                      </a:lnTo>
                      <a:lnTo>
                        <a:pt x="388" y="390"/>
                      </a:lnTo>
                      <a:lnTo>
                        <a:pt x="400" y="351"/>
                      </a:lnTo>
                      <a:lnTo>
                        <a:pt x="565" y="293"/>
                      </a:lnTo>
                      <a:lnTo>
                        <a:pt x="600" y="270"/>
                      </a:lnTo>
                      <a:lnTo>
                        <a:pt x="580" y="235"/>
                      </a:lnTo>
                      <a:lnTo>
                        <a:pt x="388" y="28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2508" name="Freeform 12"/>
                <p:cNvSpPr>
                  <a:spLocks noChangeAspect="1"/>
                </p:cNvSpPr>
                <p:nvPr/>
              </p:nvSpPr>
              <p:spPr bwMode="auto">
                <a:xfrm rot="-2705309">
                  <a:off x="2999" y="1873"/>
                  <a:ext cx="418" cy="758"/>
                </a:xfrm>
                <a:custGeom>
                  <a:avLst/>
                  <a:gdLst>
                    <a:gd name="T0" fmla="*/ 208 w 619"/>
                    <a:gd name="T1" fmla="*/ 161 h 1085"/>
                    <a:gd name="T2" fmla="*/ 284 w 619"/>
                    <a:gd name="T3" fmla="*/ 80 h 1085"/>
                    <a:gd name="T4" fmla="*/ 411 w 619"/>
                    <a:gd name="T5" fmla="*/ 3 h 1085"/>
                    <a:gd name="T6" fmla="*/ 469 w 619"/>
                    <a:gd name="T7" fmla="*/ 0 h 1085"/>
                    <a:gd name="T8" fmla="*/ 573 w 619"/>
                    <a:gd name="T9" fmla="*/ 34 h 1085"/>
                    <a:gd name="T10" fmla="*/ 619 w 619"/>
                    <a:gd name="T11" fmla="*/ 85 h 1085"/>
                    <a:gd name="T12" fmla="*/ 619 w 619"/>
                    <a:gd name="T13" fmla="*/ 161 h 1085"/>
                    <a:gd name="T14" fmla="*/ 542 w 619"/>
                    <a:gd name="T15" fmla="*/ 304 h 1085"/>
                    <a:gd name="T16" fmla="*/ 458 w 619"/>
                    <a:gd name="T17" fmla="*/ 415 h 1085"/>
                    <a:gd name="T18" fmla="*/ 422 w 619"/>
                    <a:gd name="T19" fmla="*/ 508 h 1085"/>
                    <a:gd name="T20" fmla="*/ 399 w 619"/>
                    <a:gd name="T21" fmla="*/ 615 h 1085"/>
                    <a:gd name="T22" fmla="*/ 422 w 619"/>
                    <a:gd name="T23" fmla="*/ 719 h 1085"/>
                    <a:gd name="T24" fmla="*/ 445 w 619"/>
                    <a:gd name="T25" fmla="*/ 820 h 1085"/>
                    <a:gd name="T26" fmla="*/ 445 w 619"/>
                    <a:gd name="T27" fmla="*/ 935 h 1085"/>
                    <a:gd name="T28" fmla="*/ 411 w 619"/>
                    <a:gd name="T29" fmla="*/ 1005 h 1085"/>
                    <a:gd name="T30" fmla="*/ 334 w 619"/>
                    <a:gd name="T31" fmla="*/ 1043 h 1085"/>
                    <a:gd name="T32" fmla="*/ 242 w 619"/>
                    <a:gd name="T33" fmla="*/ 1085 h 1085"/>
                    <a:gd name="T34" fmla="*/ 157 w 619"/>
                    <a:gd name="T35" fmla="*/ 1085 h 1085"/>
                    <a:gd name="T36" fmla="*/ 100 w 619"/>
                    <a:gd name="T37" fmla="*/ 1054 h 1085"/>
                    <a:gd name="T38" fmla="*/ 23 w 619"/>
                    <a:gd name="T39" fmla="*/ 927 h 1085"/>
                    <a:gd name="T40" fmla="*/ 0 w 619"/>
                    <a:gd name="T41" fmla="*/ 797 h 1085"/>
                    <a:gd name="T42" fmla="*/ 8 w 619"/>
                    <a:gd name="T43" fmla="*/ 628 h 1085"/>
                    <a:gd name="T44" fmla="*/ 65 w 619"/>
                    <a:gd name="T45" fmla="*/ 415 h 1085"/>
                    <a:gd name="T46" fmla="*/ 123 w 619"/>
                    <a:gd name="T47" fmla="*/ 277 h 1085"/>
                    <a:gd name="T48" fmla="*/ 208 w 619"/>
                    <a:gd name="T49" fmla="*/ 161 h 10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19" h="1085">
                      <a:moveTo>
                        <a:pt x="208" y="161"/>
                      </a:moveTo>
                      <a:lnTo>
                        <a:pt x="284" y="80"/>
                      </a:lnTo>
                      <a:lnTo>
                        <a:pt x="411" y="3"/>
                      </a:lnTo>
                      <a:lnTo>
                        <a:pt x="469" y="0"/>
                      </a:lnTo>
                      <a:lnTo>
                        <a:pt x="573" y="34"/>
                      </a:lnTo>
                      <a:lnTo>
                        <a:pt x="619" y="85"/>
                      </a:lnTo>
                      <a:lnTo>
                        <a:pt x="619" y="161"/>
                      </a:lnTo>
                      <a:lnTo>
                        <a:pt x="542" y="304"/>
                      </a:lnTo>
                      <a:lnTo>
                        <a:pt x="458" y="415"/>
                      </a:lnTo>
                      <a:lnTo>
                        <a:pt x="422" y="508"/>
                      </a:lnTo>
                      <a:lnTo>
                        <a:pt x="399" y="615"/>
                      </a:lnTo>
                      <a:lnTo>
                        <a:pt x="422" y="719"/>
                      </a:lnTo>
                      <a:lnTo>
                        <a:pt x="445" y="820"/>
                      </a:lnTo>
                      <a:lnTo>
                        <a:pt x="445" y="935"/>
                      </a:lnTo>
                      <a:lnTo>
                        <a:pt x="411" y="1005"/>
                      </a:lnTo>
                      <a:lnTo>
                        <a:pt x="334" y="1043"/>
                      </a:lnTo>
                      <a:lnTo>
                        <a:pt x="242" y="1085"/>
                      </a:lnTo>
                      <a:lnTo>
                        <a:pt x="157" y="1085"/>
                      </a:lnTo>
                      <a:lnTo>
                        <a:pt x="100" y="1054"/>
                      </a:lnTo>
                      <a:lnTo>
                        <a:pt x="23" y="927"/>
                      </a:lnTo>
                      <a:lnTo>
                        <a:pt x="0" y="797"/>
                      </a:lnTo>
                      <a:lnTo>
                        <a:pt x="8" y="628"/>
                      </a:lnTo>
                      <a:lnTo>
                        <a:pt x="65" y="415"/>
                      </a:lnTo>
                      <a:lnTo>
                        <a:pt x="123" y="277"/>
                      </a:lnTo>
                      <a:lnTo>
                        <a:pt x="208" y="16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2509" name="Freeform 13"/>
                <p:cNvSpPr>
                  <a:spLocks noChangeAspect="1"/>
                </p:cNvSpPr>
                <p:nvPr/>
              </p:nvSpPr>
              <p:spPr bwMode="auto">
                <a:xfrm rot="-2705309">
                  <a:off x="3504" y="2064"/>
                  <a:ext cx="812" cy="523"/>
                </a:xfrm>
                <a:custGeom>
                  <a:avLst/>
                  <a:gdLst>
                    <a:gd name="T0" fmla="*/ 0 w 782"/>
                    <a:gd name="T1" fmla="*/ 76 h 808"/>
                    <a:gd name="T2" fmla="*/ 66 w 782"/>
                    <a:gd name="T3" fmla="*/ 0 h 808"/>
                    <a:gd name="T4" fmla="*/ 163 w 782"/>
                    <a:gd name="T5" fmla="*/ 0 h 808"/>
                    <a:gd name="T6" fmla="*/ 343 w 782"/>
                    <a:gd name="T7" fmla="*/ 19 h 808"/>
                    <a:gd name="T8" fmla="*/ 555 w 782"/>
                    <a:gd name="T9" fmla="*/ 30 h 808"/>
                    <a:gd name="T10" fmla="*/ 636 w 782"/>
                    <a:gd name="T11" fmla="*/ 65 h 808"/>
                    <a:gd name="T12" fmla="*/ 670 w 782"/>
                    <a:gd name="T13" fmla="*/ 110 h 808"/>
                    <a:gd name="T14" fmla="*/ 678 w 782"/>
                    <a:gd name="T15" fmla="*/ 180 h 808"/>
                    <a:gd name="T16" fmla="*/ 654 w 782"/>
                    <a:gd name="T17" fmla="*/ 253 h 808"/>
                    <a:gd name="T18" fmla="*/ 589 w 782"/>
                    <a:gd name="T19" fmla="*/ 365 h 808"/>
                    <a:gd name="T20" fmla="*/ 504 w 782"/>
                    <a:gd name="T21" fmla="*/ 457 h 808"/>
                    <a:gd name="T22" fmla="*/ 439 w 782"/>
                    <a:gd name="T23" fmla="*/ 541 h 808"/>
                    <a:gd name="T24" fmla="*/ 412 w 782"/>
                    <a:gd name="T25" fmla="*/ 607 h 808"/>
                    <a:gd name="T26" fmla="*/ 393 w 782"/>
                    <a:gd name="T27" fmla="*/ 653 h 808"/>
                    <a:gd name="T28" fmla="*/ 400 w 782"/>
                    <a:gd name="T29" fmla="*/ 689 h 808"/>
                    <a:gd name="T30" fmla="*/ 405 w 782"/>
                    <a:gd name="T31" fmla="*/ 711 h 808"/>
                    <a:gd name="T32" fmla="*/ 482 w 782"/>
                    <a:gd name="T33" fmla="*/ 711 h 808"/>
                    <a:gd name="T34" fmla="*/ 601 w 782"/>
                    <a:gd name="T35" fmla="*/ 692 h 808"/>
                    <a:gd name="T36" fmla="*/ 678 w 782"/>
                    <a:gd name="T37" fmla="*/ 692 h 808"/>
                    <a:gd name="T38" fmla="*/ 758 w 782"/>
                    <a:gd name="T39" fmla="*/ 723 h 808"/>
                    <a:gd name="T40" fmla="*/ 782 w 782"/>
                    <a:gd name="T41" fmla="*/ 761 h 808"/>
                    <a:gd name="T42" fmla="*/ 758 w 782"/>
                    <a:gd name="T43" fmla="*/ 796 h 808"/>
                    <a:gd name="T44" fmla="*/ 724 w 782"/>
                    <a:gd name="T45" fmla="*/ 808 h 808"/>
                    <a:gd name="T46" fmla="*/ 670 w 782"/>
                    <a:gd name="T47" fmla="*/ 792 h 808"/>
                    <a:gd name="T48" fmla="*/ 597 w 782"/>
                    <a:gd name="T49" fmla="*/ 749 h 808"/>
                    <a:gd name="T50" fmla="*/ 520 w 782"/>
                    <a:gd name="T51" fmla="*/ 757 h 808"/>
                    <a:gd name="T52" fmla="*/ 393 w 782"/>
                    <a:gd name="T53" fmla="*/ 780 h 808"/>
                    <a:gd name="T54" fmla="*/ 355 w 782"/>
                    <a:gd name="T55" fmla="*/ 773 h 808"/>
                    <a:gd name="T56" fmla="*/ 335 w 782"/>
                    <a:gd name="T57" fmla="*/ 746 h 808"/>
                    <a:gd name="T58" fmla="*/ 335 w 782"/>
                    <a:gd name="T59" fmla="*/ 681 h 808"/>
                    <a:gd name="T60" fmla="*/ 335 w 782"/>
                    <a:gd name="T61" fmla="*/ 588 h 808"/>
                    <a:gd name="T62" fmla="*/ 389 w 782"/>
                    <a:gd name="T63" fmla="*/ 518 h 808"/>
                    <a:gd name="T64" fmla="*/ 470 w 782"/>
                    <a:gd name="T65" fmla="*/ 414 h 808"/>
                    <a:gd name="T66" fmla="*/ 540 w 782"/>
                    <a:gd name="T67" fmla="*/ 323 h 808"/>
                    <a:gd name="T68" fmla="*/ 586 w 782"/>
                    <a:gd name="T69" fmla="*/ 253 h 808"/>
                    <a:gd name="T70" fmla="*/ 609 w 782"/>
                    <a:gd name="T71" fmla="*/ 192 h 808"/>
                    <a:gd name="T72" fmla="*/ 597 w 782"/>
                    <a:gd name="T73" fmla="*/ 157 h 808"/>
                    <a:gd name="T74" fmla="*/ 566 w 782"/>
                    <a:gd name="T75" fmla="*/ 115 h 808"/>
                    <a:gd name="T76" fmla="*/ 520 w 782"/>
                    <a:gd name="T77" fmla="*/ 103 h 808"/>
                    <a:gd name="T78" fmla="*/ 470 w 782"/>
                    <a:gd name="T79" fmla="*/ 103 h 808"/>
                    <a:gd name="T80" fmla="*/ 358 w 782"/>
                    <a:gd name="T81" fmla="*/ 103 h 808"/>
                    <a:gd name="T82" fmla="*/ 193 w 782"/>
                    <a:gd name="T83" fmla="*/ 134 h 808"/>
                    <a:gd name="T84" fmla="*/ 70 w 782"/>
                    <a:gd name="T85" fmla="*/ 146 h 808"/>
                    <a:gd name="T86" fmla="*/ 20 w 782"/>
                    <a:gd name="T87" fmla="*/ 134 h 808"/>
                    <a:gd name="T88" fmla="*/ 0 w 782"/>
                    <a:gd name="T89" fmla="*/ 115 h 808"/>
                    <a:gd name="T90" fmla="*/ 0 w 782"/>
                    <a:gd name="T91" fmla="*/ 76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82" h="808">
                      <a:moveTo>
                        <a:pt x="0" y="76"/>
                      </a:moveTo>
                      <a:lnTo>
                        <a:pt x="66" y="0"/>
                      </a:lnTo>
                      <a:lnTo>
                        <a:pt x="163" y="0"/>
                      </a:lnTo>
                      <a:lnTo>
                        <a:pt x="343" y="19"/>
                      </a:lnTo>
                      <a:lnTo>
                        <a:pt x="555" y="30"/>
                      </a:lnTo>
                      <a:lnTo>
                        <a:pt x="636" y="65"/>
                      </a:lnTo>
                      <a:lnTo>
                        <a:pt x="670" y="110"/>
                      </a:lnTo>
                      <a:lnTo>
                        <a:pt x="678" y="180"/>
                      </a:lnTo>
                      <a:lnTo>
                        <a:pt x="654" y="253"/>
                      </a:lnTo>
                      <a:lnTo>
                        <a:pt x="589" y="365"/>
                      </a:lnTo>
                      <a:lnTo>
                        <a:pt x="504" y="457"/>
                      </a:lnTo>
                      <a:lnTo>
                        <a:pt x="439" y="541"/>
                      </a:lnTo>
                      <a:lnTo>
                        <a:pt x="412" y="607"/>
                      </a:lnTo>
                      <a:lnTo>
                        <a:pt x="393" y="653"/>
                      </a:lnTo>
                      <a:lnTo>
                        <a:pt x="400" y="689"/>
                      </a:lnTo>
                      <a:lnTo>
                        <a:pt x="405" y="711"/>
                      </a:lnTo>
                      <a:lnTo>
                        <a:pt x="482" y="711"/>
                      </a:lnTo>
                      <a:lnTo>
                        <a:pt x="601" y="692"/>
                      </a:lnTo>
                      <a:lnTo>
                        <a:pt x="678" y="692"/>
                      </a:lnTo>
                      <a:lnTo>
                        <a:pt x="758" y="723"/>
                      </a:lnTo>
                      <a:lnTo>
                        <a:pt x="782" y="761"/>
                      </a:lnTo>
                      <a:lnTo>
                        <a:pt x="758" y="796"/>
                      </a:lnTo>
                      <a:lnTo>
                        <a:pt x="724" y="808"/>
                      </a:lnTo>
                      <a:lnTo>
                        <a:pt x="670" y="792"/>
                      </a:lnTo>
                      <a:lnTo>
                        <a:pt x="597" y="749"/>
                      </a:lnTo>
                      <a:lnTo>
                        <a:pt x="520" y="757"/>
                      </a:lnTo>
                      <a:lnTo>
                        <a:pt x="393" y="780"/>
                      </a:lnTo>
                      <a:lnTo>
                        <a:pt x="355" y="773"/>
                      </a:lnTo>
                      <a:lnTo>
                        <a:pt x="335" y="746"/>
                      </a:lnTo>
                      <a:lnTo>
                        <a:pt x="335" y="681"/>
                      </a:lnTo>
                      <a:lnTo>
                        <a:pt x="335" y="588"/>
                      </a:lnTo>
                      <a:lnTo>
                        <a:pt x="389" y="518"/>
                      </a:lnTo>
                      <a:lnTo>
                        <a:pt x="470" y="414"/>
                      </a:lnTo>
                      <a:lnTo>
                        <a:pt x="540" y="323"/>
                      </a:lnTo>
                      <a:lnTo>
                        <a:pt x="586" y="253"/>
                      </a:lnTo>
                      <a:lnTo>
                        <a:pt x="609" y="192"/>
                      </a:lnTo>
                      <a:lnTo>
                        <a:pt x="597" y="157"/>
                      </a:lnTo>
                      <a:lnTo>
                        <a:pt x="566" y="115"/>
                      </a:lnTo>
                      <a:lnTo>
                        <a:pt x="520" y="103"/>
                      </a:lnTo>
                      <a:lnTo>
                        <a:pt x="470" y="103"/>
                      </a:lnTo>
                      <a:lnTo>
                        <a:pt x="358" y="103"/>
                      </a:lnTo>
                      <a:lnTo>
                        <a:pt x="193" y="134"/>
                      </a:lnTo>
                      <a:lnTo>
                        <a:pt x="70" y="146"/>
                      </a:lnTo>
                      <a:lnTo>
                        <a:pt x="20" y="134"/>
                      </a:lnTo>
                      <a:lnTo>
                        <a:pt x="0" y="115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2510" name="Freeform 14"/>
                <p:cNvSpPr>
                  <a:spLocks noChangeAspect="1"/>
                </p:cNvSpPr>
                <p:nvPr/>
              </p:nvSpPr>
              <p:spPr bwMode="auto">
                <a:xfrm rot="-4121048">
                  <a:off x="2675" y="2797"/>
                  <a:ext cx="1159" cy="461"/>
                </a:xfrm>
                <a:custGeom>
                  <a:avLst/>
                  <a:gdLst>
                    <a:gd name="T0" fmla="*/ 808 w 992"/>
                    <a:gd name="T1" fmla="*/ 320 h 770"/>
                    <a:gd name="T2" fmla="*/ 823 w 992"/>
                    <a:gd name="T3" fmla="*/ 219 h 770"/>
                    <a:gd name="T4" fmla="*/ 881 w 992"/>
                    <a:gd name="T5" fmla="*/ 181 h 770"/>
                    <a:gd name="T6" fmla="*/ 950 w 992"/>
                    <a:gd name="T7" fmla="*/ 174 h 770"/>
                    <a:gd name="T8" fmla="*/ 992 w 992"/>
                    <a:gd name="T9" fmla="*/ 219 h 770"/>
                    <a:gd name="T10" fmla="*/ 973 w 992"/>
                    <a:gd name="T11" fmla="*/ 308 h 770"/>
                    <a:gd name="T12" fmla="*/ 935 w 992"/>
                    <a:gd name="T13" fmla="*/ 427 h 770"/>
                    <a:gd name="T14" fmla="*/ 857 w 992"/>
                    <a:gd name="T15" fmla="*/ 562 h 770"/>
                    <a:gd name="T16" fmla="*/ 761 w 992"/>
                    <a:gd name="T17" fmla="*/ 677 h 770"/>
                    <a:gd name="T18" fmla="*/ 681 w 992"/>
                    <a:gd name="T19" fmla="*/ 739 h 770"/>
                    <a:gd name="T20" fmla="*/ 592 w 992"/>
                    <a:gd name="T21" fmla="*/ 770 h 770"/>
                    <a:gd name="T22" fmla="*/ 507 w 992"/>
                    <a:gd name="T23" fmla="*/ 759 h 770"/>
                    <a:gd name="T24" fmla="*/ 442 w 992"/>
                    <a:gd name="T25" fmla="*/ 723 h 770"/>
                    <a:gd name="T26" fmla="*/ 419 w 992"/>
                    <a:gd name="T27" fmla="*/ 666 h 770"/>
                    <a:gd name="T28" fmla="*/ 392 w 992"/>
                    <a:gd name="T29" fmla="*/ 566 h 770"/>
                    <a:gd name="T30" fmla="*/ 361 w 992"/>
                    <a:gd name="T31" fmla="*/ 382 h 770"/>
                    <a:gd name="T32" fmla="*/ 338 w 992"/>
                    <a:gd name="T33" fmla="*/ 254 h 770"/>
                    <a:gd name="T34" fmla="*/ 338 w 992"/>
                    <a:gd name="T35" fmla="*/ 104 h 770"/>
                    <a:gd name="T36" fmla="*/ 323 w 992"/>
                    <a:gd name="T37" fmla="*/ 78 h 770"/>
                    <a:gd name="T38" fmla="*/ 277 w 992"/>
                    <a:gd name="T39" fmla="*/ 70 h 770"/>
                    <a:gd name="T40" fmla="*/ 223 w 992"/>
                    <a:gd name="T41" fmla="*/ 112 h 770"/>
                    <a:gd name="T42" fmla="*/ 173 w 992"/>
                    <a:gd name="T43" fmla="*/ 181 h 770"/>
                    <a:gd name="T44" fmla="*/ 115 w 992"/>
                    <a:gd name="T45" fmla="*/ 219 h 770"/>
                    <a:gd name="T46" fmla="*/ 27 w 992"/>
                    <a:gd name="T47" fmla="*/ 219 h 770"/>
                    <a:gd name="T48" fmla="*/ 0 w 992"/>
                    <a:gd name="T49" fmla="*/ 196 h 770"/>
                    <a:gd name="T50" fmla="*/ 0 w 992"/>
                    <a:gd name="T51" fmla="*/ 158 h 770"/>
                    <a:gd name="T52" fmla="*/ 39 w 992"/>
                    <a:gd name="T53" fmla="*/ 123 h 770"/>
                    <a:gd name="T54" fmla="*/ 81 w 992"/>
                    <a:gd name="T55" fmla="*/ 135 h 770"/>
                    <a:gd name="T56" fmla="*/ 119 w 992"/>
                    <a:gd name="T57" fmla="*/ 127 h 770"/>
                    <a:gd name="T58" fmla="*/ 189 w 992"/>
                    <a:gd name="T59" fmla="*/ 78 h 770"/>
                    <a:gd name="T60" fmla="*/ 257 w 992"/>
                    <a:gd name="T61" fmla="*/ 23 h 770"/>
                    <a:gd name="T62" fmla="*/ 323 w 992"/>
                    <a:gd name="T63" fmla="*/ 8 h 770"/>
                    <a:gd name="T64" fmla="*/ 415 w 992"/>
                    <a:gd name="T65" fmla="*/ 0 h 770"/>
                    <a:gd name="T66" fmla="*/ 419 w 992"/>
                    <a:gd name="T67" fmla="*/ 42 h 770"/>
                    <a:gd name="T68" fmla="*/ 397 w 992"/>
                    <a:gd name="T69" fmla="*/ 89 h 770"/>
                    <a:gd name="T70" fmla="*/ 392 w 992"/>
                    <a:gd name="T71" fmla="*/ 208 h 770"/>
                    <a:gd name="T72" fmla="*/ 419 w 992"/>
                    <a:gd name="T73" fmla="*/ 366 h 770"/>
                    <a:gd name="T74" fmla="*/ 462 w 992"/>
                    <a:gd name="T75" fmla="*/ 520 h 770"/>
                    <a:gd name="T76" fmla="*/ 499 w 992"/>
                    <a:gd name="T77" fmla="*/ 612 h 770"/>
                    <a:gd name="T78" fmla="*/ 558 w 992"/>
                    <a:gd name="T79" fmla="*/ 655 h 770"/>
                    <a:gd name="T80" fmla="*/ 615 w 992"/>
                    <a:gd name="T81" fmla="*/ 655 h 770"/>
                    <a:gd name="T82" fmla="*/ 673 w 992"/>
                    <a:gd name="T83" fmla="*/ 612 h 770"/>
                    <a:gd name="T84" fmla="*/ 750 w 992"/>
                    <a:gd name="T85" fmla="*/ 515 h 770"/>
                    <a:gd name="T86" fmla="*/ 800 w 992"/>
                    <a:gd name="T87" fmla="*/ 377 h 770"/>
                    <a:gd name="T88" fmla="*/ 808 w 992"/>
                    <a:gd name="T89" fmla="*/ 320 h 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92" h="770">
                      <a:moveTo>
                        <a:pt x="808" y="320"/>
                      </a:moveTo>
                      <a:lnTo>
                        <a:pt x="823" y="219"/>
                      </a:lnTo>
                      <a:lnTo>
                        <a:pt x="881" y="181"/>
                      </a:lnTo>
                      <a:lnTo>
                        <a:pt x="950" y="174"/>
                      </a:lnTo>
                      <a:lnTo>
                        <a:pt x="992" y="219"/>
                      </a:lnTo>
                      <a:lnTo>
                        <a:pt x="973" y="308"/>
                      </a:lnTo>
                      <a:lnTo>
                        <a:pt x="935" y="427"/>
                      </a:lnTo>
                      <a:lnTo>
                        <a:pt x="857" y="562"/>
                      </a:lnTo>
                      <a:lnTo>
                        <a:pt x="761" y="677"/>
                      </a:lnTo>
                      <a:lnTo>
                        <a:pt x="681" y="739"/>
                      </a:lnTo>
                      <a:lnTo>
                        <a:pt x="592" y="770"/>
                      </a:lnTo>
                      <a:lnTo>
                        <a:pt x="507" y="759"/>
                      </a:lnTo>
                      <a:lnTo>
                        <a:pt x="442" y="723"/>
                      </a:lnTo>
                      <a:lnTo>
                        <a:pt x="419" y="666"/>
                      </a:lnTo>
                      <a:lnTo>
                        <a:pt x="392" y="566"/>
                      </a:lnTo>
                      <a:lnTo>
                        <a:pt x="361" y="382"/>
                      </a:lnTo>
                      <a:lnTo>
                        <a:pt x="338" y="254"/>
                      </a:lnTo>
                      <a:lnTo>
                        <a:pt x="338" y="104"/>
                      </a:lnTo>
                      <a:lnTo>
                        <a:pt x="323" y="78"/>
                      </a:lnTo>
                      <a:lnTo>
                        <a:pt x="277" y="70"/>
                      </a:lnTo>
                      <a:lnTo>
                        <a:pt x="223" y="112"/>
                      </a:lnTo>
                      <a:lnTo>
                        <a:pt x="173" y="181"/>
                      </a:lnTo>
                      <a:lnTo>
                        <a:pt x="115" y="219"/>
                      </a:lnTo>
                      <a:lnTo>
                        <a:pt x="27" y="219"/>
                      </a:lnTo>
                      <a:lnTo>
                        <a:pt x="0" y="196"/>
                      </a:lnTo>
                      <a:lnTo>
                        <a:pt x="0" y="158"/>
                      </a:lnTo>
                      <a:lnTo>
                        <a:pt x="39" y="123"/>
                      </a:lnTo>
                      <a:lnTo>
                        <a:pt x="81" y="135"/>
                      </a:lnTo>
                      <a:lnTo>
                        <a:pt x="119" y="127"/>
                      </a:lnTo>
                      <a:lnTo>
                        <a:pt x="189" y="78"/>
                      </a:lnTo>
                      <a:lnTo>
                        <a:pt x="257" y="23"/>
                      </a:lnTo>
                      <a:lnTo>
                        <a:pt x="323" y="8"/>
                      </a:lnTo>
                      <a:lnTo>
                        <a:pt x="415" y="0"/>
                      </a:lnTo>
                      <a:lnTo>
                        <a:pt x="419" y="42"/>
                      </a:lnTo>
                      <a:lnTo>
                        <a:pt x="397" y="89"/>
                      </a:lnTo>
                      <a:lnTo>
                        <a:pt x="392" y="208"/>
                      </a:lnTo>
                      <a:lnTo>
                        <a:pt x="419" y="366"/>
                      </a:lnTo>
                      <a:lnTo>
                        <a:pt x="462" y="520"/>
                      </a:lnTo>
                      <a:lnTo>
                        <a:pt x="499" y="612"/>
                      </a:lnTo>
                      <a:lnTo>
                        <a:pt x="558" y="655"/>
                      </a:lnTo>
                      <a:lnTo>
                        <a:pt x="615" y="655"/>
                      </a:lnTo>
                      <a:lnTo>
                        <a:pt x="673" y="612"/>
                      </a:lnTo>
                      <a:lnTo>
                        <a:pt x="750" y="515"/>
                      </a:lnTo>
                      <a:lnTo>
                        <a:pt x="800" y="377"/>
                      </a:lnTo>
                      <a:lnTo>
                        <a:pt x="808" y="32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2511" name="Freeform 15"/>
                <p:cNvSpPr>
                  <a:spLocks noChangeAspect="1"/>
                </p:cNvSpPr>
                <p:nvPr/>
              </p:nvSpPr>
              <p:spPr bwMode="auto">
                <a:xfrm rot="-2705309">
                  <a:off x="2414" y="1540"/>
                  <a:ext cx="474" cy="848"/>
                </a:xfrm>
                <a:custGeom>
                  <a:avLst/>
                  <a:gdLst>
                    <a:gd name="T0" fmla="*/ 445 w 699"/>
                    <a:gd name="T1" fmla="*/ 923 h 1216"/>
                    <a:gd name="T2" fmla="*/ 560 w 699"/>
                    <a:gd name="T3" fmla="*/ 1039 h 1216"/>
                    <a:gd name="T4" fmla="*/ 606 w 699"/>
                    <a:gd name="T5" fmla="*/ 1039 h 1216"/>
                    <a:gd name="T6" fmla="*/ 684 w 699"/>
                    <a:gd name="T7" fmla="*/ 1086 h 1216"/>
                    <a:gd name="T8" fmla="*/ 699 w 699"/>
                    <a:gd name="T9" fmla="*/ 1139 h 1216"/>
                    <a:gd name="T10" fmla="*/ 676 w 699"/>
                    <a:gd name="T11" fmla="*/ 1208 h 1216"/>
                    <a:gd name="T12" fmla="*/ 614 w 699"/>
                    <a:gd name="T13" fmla="*/ 1216 h 1216"/>
                    <a:gd name="T14" fmla="*/ 537 w 699"/>
                    <a:gd name="T15" fmla="*/ 1162 h 1216"/>
                    <a:gd name="T16" fmla="*/ 383 w 699"/>
                    <a:gd name="T17" fmla="*/ 1016 h 1216"/>
                    <a:gd name="T18" fmla="*/ 284 w 699"/>
                    <a:gd name="T19" fmla="*/ 878 h 1216"/>
                    <a:gd name="T20" fmla="*/ 237 w 699"/>
                    <a:gd name="T21" fmla="*/ 769 h 1216"/>
                    <a:gd name="T22" fmla="*/ 206 w 699"/>
                    <a:gd name="T23" fmla="*/ 585 h 1216"/>
                    <a:gd name="T24" fmla="*/ 206 w 699"/>
                    <a:gd name="T25" fmla="*/ 346 h 1216"/>
                    <a:gd name="T26" fmla="*/ 198 w 699"/>
                    <a:gd name="T27" fmla="*/ 285 h 1216"/>
                    <a:gd name="T28" fmla="*/ 153 w 699"/>
                    <a:gd name="T29" fmla="*/ 239 h 1216"/>
                    <a:gd name="T30" fmla="*/ 22 w 699"/>
                    <a:gd name="T31" fmla="*/ 247 h 1216"/>
                    <a:gd name="T32" fmla="*/ 0 w 699"/>
                    <a:gd name="T33" fmla="*/ 223 h 1216"/>
                    <a:gd name="T34" fmla="*/ 29 w 699"/>
                    <a:gd name="T35" fmla="*/ 208 h 1216"/>
                    <a:gd name="T36" fmla="*/ 122 w 699"/>
                    <a:gd name="T37" fmla="*/ 200 h 1216"/>
                    <a:gd name="T38" fmla="*/ 138 w 699"/>
                    <a:gd name="T39" fmla="*/ 185 h 1216"/>
                    <a:gd name="T40" fmla="*/ 6 w 699"/>
                    <a:gd name="T41" fmla="*/ 107 h 1216"/>
                    <a:gd name="T42" fmla="*/ 6 w 699"/>
                    <a:gd name="T43" fmla="*/ 77 h 1216"/>
                    <a:gd name="T44" fmla="*/ 29 w 699"/>
                    <a:gd name="T45" fmla="*/ 70 h 1216"/>
                    <a:gd name="T46" fmla="*/ 138 w 699"/>
                    <a:gd name="T47" fmla="*/ 130 h 1216"/>
                    <a:gd name="T48" fmla="*/ 161 w 699"/>
                    <a:gd name="T49" fmla="*/ 123 h 1216"/>
                    <a:gd name="T50" fmla="*/ 138 w 699"/>
                    <a:gd name="T51" fmla="*/ 8 h 1216"/>
                    <a:gd name="T52" fmla="*/ 153 w 699"/>
                    <a:gd name="T53" fmla="*/ 0 h 1216"/>
                    <a:gd name="T54" fmla="*/ 169 w 699"/>
                    <a:gd name="T55" fmla="*/ 8 h 1216"/>
                    <a:gd name="T56" fmla="*/ 198 w 699"/>
                    <a:gd name="T57" fmla="*/ 123 h 1216"/>
                    <a:gd name="T58" fmla="*/ 222 w 699"/>
                    <a:gd name="T59" fmla="*/ 130 h 1216"/>
                    <a:gd name="T60" fmla="*/ 284 w 699"/>
                    <a:gd name="T61" fmla="*/ 8 h 1216"/>
                    <a:gd name="T62" fmla="*/ 299 w 699"/>
                    <a:gd name="T63" fmla="*/ 8 h 1216"/>
                    <a:gd name="T64" fmla="*/ 299 w 699"/>
                    <a:gd name="T65" fmla="*/ 46 h 1216"/>
                    <a:gd name="T66" fmla="*/ 260 w 699"/>
                    <a:gd name="T67" fmla="*/ 146 h 1216"/>
                    <a:gd name="T68" fmla="*/ 260 w 699"/>
                    <a:gd name="T69" fmla="*/ 200 h 1216"/>
                    <a:gd name="T70" fmla="*/ 276 w 699"/>
                    <a:gd name="T71" fmla="*/ 270 h 1216"/>
                    <a:gd name="T72" fmla="*/ 268 w 699"/>
                    <a:gd name="T73" fmla="*/ 361 h 1216"/>
                    <a:gd name="T74" fmla="*/ 276 w 699"/>
                    <a:gd name="T75" fmla="*/ 531 h 1216"/>
                    <a:gd name="T76" fmla="*/ 291 w 699"/>
                    <a:gd name="T77" fmla="*/ 639 h 1216"/>
                    <a:gd name="T78" fmla="*/ 330 w 699"/>
                    <a:gd name="T79" fmla="*/ 762 h 1216"/>
                    <a:gd name="T80" fmla="*/ 383 w 699"/>
                    <a:gd name="T81" fmla="*/ 855 h 1216"/>
                    <a:gd name="T82" fmla="*/ 445 w 699"/>
                    <a:gd name="T83" fmla="*/ 923 h 1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99" h="1216">
                      <a:moveTo>
                        <a:pt x="445" y="923"/>
                      </a:moveTo>
                      <a:lnTo>
                        <a:pt x="560" y="1039"/>
                      </a:lnTo>
                      <a:lnTo>
                        <a:pt x="606" y="1039"/>
                      </a:lnTo>
                      <a:lnTo>
                        <a:pt x="684" y="1086"/>
                      </a:lnTo>
                      <a:lnTo>
                        <a:pt x="699" y="1139"/>
                      </a:lnTo>
                      <a:lnTo>
                        <a:pt x="676" y="1208"/>
                      </a:lnTo>
                      <a:lnTo>
                        <a:pt x="614" y="1216"/>
                      </a:lnTo>
                      <a:lnTo>
                        <a:pt x="537" y="1162"/>
                      </a:lnTo>
                      <a:lnTo>
                        <a:pt x="383" y="1016"/>
                      </a:lnTo>
                      <a:lnTo>
                        <a:pt x="284" y="878"/>
                      </a:lnTo>
                      <a:lnTo>
                        <a:pt x="237" y="769"/>
                      </a:lnTo>
                      <a:lnTo>
                        <a:pt x="206" y="585"/>
                      </a:lnTo>
                      <a:lnTo>
                        <a:pt x="206" y="346"/>
                      </a:lnTo>
                      <a:lnTo>
                        <a:pt x="198" y="285"/>
                      </a:lnTo>
                      <a:lnTo>
                        <a:pt x="153" y="239"/>
                      </a:lnTo>
                      <a:lnTo>
                        <a:pt x="22" y="247"/>
                      </a:lnTo>
                      <a:lnTo>
                        <a:pt x="0" y="223"/>
                      </a:lnTo>
                      <a:lnTo>
                        <a:pt x="29" y="208"/>
                      </a:lnTo>
                      <a:lnTo>
                        <a:pt x="122" y="200"/>
                      </a:lnTo>
                      <a:lnTo>
                        <a:pt x="138" y="185"/>
                      </a:lnTo>
                      <a:lnTo>
                        <a:pt x="6" y="107"/>
                      </a:lnTo>
                      <a:lnTo>
                        <a:pt x="6" y="77"/>
                      </a:lnTo>
                      <a:lnTo>
                        <a:pt x="29" y="70"/>
                      </a:lnTo>
                      <a:lnTo>
                        <a:pt x="138" y="130"/>
                      </a:lnTo>
                      <a:lnTo>
                        <a:pt x="161" y="123"/>
                      </a:lnTo>
                      <a:lnTo>
                        <a:pt x="138" y="8"/>
                      </a:lnTo>
                      <a:lnTo>
                        <a:pt x="153" y="0"/>
                      </a:lnTo>
                      <a:lnTo>
                        <a:pt x="169" y="8"/>
                      </a:lnTo>
                      <a:lnTo>
                        <a:pt x="198" y="123"/>
                      </a:lnTo>
                      <a:lnTo>
                        <a:pt x="222" y="130"/>
                      </a:lnTo>
                      <a:lnTo>
                        <a:pt x="284" y="8"/>
                      </a:lnTo>
                      <a:lnTo>
                        <a:pt x="299" y="8"/>
                      </a:lnTo>
                      <a:lnTo>
                        <a:pt x="299" y="46"/>
                      </a:lnTo>
                      <a:lnTo>
                        <a:pt x="260" y="146"/>
                      </a:lnTo>
                      <a:lnTo>
                        <a:pt x="260" y="200"/>
                      </a:lnTo>
                      <a:lnTo>
                        <a:pt x="276" y="270"/>
                      </a:lnTo>
                      <a:lnTo>
                        <a:pt x="268" y="361"/>
                      </a:lnTo>
                      <a:lnTo>
                        <a:pt x="276" y="531"/>
                      </a:lnTo>
                      <a:lnTo>
                        <a:pt x="291" y="639"/>
                      </a:lnTo>
                      <a:lnTo>
                        <a:pt x="330" y="762"/>
                      </a:lnTo>
                      <a:lnTo>
                        <a:pt x="383" y="855"/>
                      </a:lnTo>
                      <a:lnTo>
                        <a:pt x="445" y="92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2512" name="Freeform 16"/>
                <p:cNvSpPr>
                  <a:spLocks noChangeAspect="1"/>
                </p:cNvSpPr>
                <p:nvPr/>
              </p:nvSpPr>
              <p:spPr bwMode="auto">
                <a:xfrm rot="-2705309">
                  <a:off x="2793" y="1150"/>
                  <a:ext cx="620" cy="708"/>
                </a:xfrm>
                <a:custGeom>
                  <a:avLst/>
                  <a:gdLst>
                    <a:gd name="T0" fmla="*/ 15 w 915"/>
                    <a:gd name="T1" fmla="*/ 1008 h 1139"/>
                    <a:gd name="T2" fmla="*/ 0 w 915"/>
                    <a:gd name="T3" fmla="*/ 1061 h 1139"/>
                    <a:gd name="T4" fmla="*/ 15 w 915"/>
                    <a:gd name="T5" fmla="*/ 1139 h 1139"/>
                    <a:gd name="T6" fmla="*/ 70 w 915"/>
                    <a:gd name="T7" fmla="*/ 1139 h 1139"/>
                    <a:gd name="T8" fmla="*/ 231 w 915"/>
                    <a:gd name="T9" fmla="*/ 1108 h 1139"/>
                    <a:gd name="T10" fmla="*/ 408 w 915"/>
                    <a:gd name="T11" fmla="*/ 1046 h 1139"/>
                    <a:gd name="T12" fmla="*/ 554 w 915"/>
                    <a:gd name="T13" fmla="*/ 946 h 1139"/>
                    <a:gd name="T14" fmla="*/ 639 w 915"/>
                    <a:gd name="T15" fmla="*/ 816 h 1139"/>
                    <a:gd name="T16" fmla="*/ 715 w 915"/>
                    <a:gd name="T17" fmla="*/ 593 h 1139"/>
                    <a:gd name="T18" fmla="*/ 738 w 915"/>
                    <a:gd name="T19" fmla="*/ 385 h 1139"/>
                    <a:gd name="T20" fmla="*/ 738 w 915"/>
                    <a:gd name="T21" fmla="*/ 285 h 1139"/>
                    <a:gd name="T22" fmla="*/ 777 w 915"/>
                    <a:gd name="T23" fmla="*/ 224 h 1139"/>
                    <a:gd name="T24" fmla="*/ 845 w 915"/>
                    <a:gd name="T25" fmla="*/ 200 h 1139"/>
                    <a:gd name="T26" fmla="*/ 907 w 915"/>
                    <a:gd name="T27" fmla="*/ 200 h 1139"/>
                    <a:gd name="T28" fmla="*/ 915 w 915"/>
                    <a:gd name="T29" fmla="*/ 169 h 1139"/>
                    <a:gd name="T30" fmla="*/ 823 w 915"/>
                    <a:gd name="T31" fmla="*/ 177 h 1139"/>
                    <a:gd name="T32" fmla="*/ 808 w 915"/>
                    <a:gd name="T33" fmla="*/ 154 h 1139"/>
                    <a:gd name="T34" fmla="*/ 884 w 915"/>
                    <a:gd name="T35" fmla="*/ 70 h 1139"/>
                    <a:gd name="T36" fmla="*/ 868 w 915"/>
                    <a:gd name="T37" fmla="*/ 47 h 1139"/>
                    <a:gd name="T38" fmla="*/ 853 w 915"/>
                    <a:gd name="T39" fmla="*/ 62 h 1139"/>
                    <a:gd name="T40" fmla="*/ 792 w 915"/>
                    <a:gd name="T41" fmla="*/ 123 h 1139"/>
                    <a:gd name="T42" fmla="*/ 777 w 915"/>
                    <a:gd name="T43" fmla="*/ 123 h 1139"/>
                    <a:gd name="T44" fmla="*/ 777 w 915"/>
                    <a:gd name="T45" fmla="*/ 16 h 1139"/>
                    <a:gd name="T46" fmla="*/ 761 w 915"/>
                    <a:gd name="T47" fmla="*/ 0 h 1139"/>
                    <a:gd name="T48" fmla="*/ 738 w 915"/>
                    <a:gd name="T49" fmla="*/ 8 h 1139"/>
                    <a:gd name="T50" fmla="*/ 746 w 915"/>
                    <a:gd name="T51" fmla="*/ 123 h 1139"/>
                    <a:gd name="T52" fmla="*/ 730 w 915"/>
                    <a:gd name="T53" fmla="*/ 131 h 1139"/>
                    <a:gd name="T54" fmla="*/ 668 w 915"/>
                    <a:gd name="T55" fmla="*/ 70 h 1139"/>
                    <a:gd name="T56" fmla="*/ 623 w 915"/>
                    <a:gd name="T57" fmla="*/ 62 h 1139"/>
                    <a:gd name="T58" fmla="*/ 631 w 915"/>
                    <a:gd name="T59" fmla="*/ 93 h 1139"/>
                    <a:gd name="T60" fmla="*/ 699 w 915"/>
                    <a:gd name="T61" fmla="*/ 162 h 1139"/>
                    <a:gd name="T62" fmla="*/ 699 w 915"/>
                    <a:gd name="T63" fmla="*/ 200 h 1139"/>
                    <a:gd name="T64" fmla="*/ 676 w 915"/>
                    <a:gd name="T65" fmla="*/ 278 h 1139"/>
                    <a:gd name="T66" fmla="*/ 676 w 915"/>
                    <a:gd name="T67" fmla="*/ 346 h 1139"/>
                    <a:gd name="T68" fmla="*/ 676 w 915"/>
                    <a:gd name="T69" fmla="*/ 462 h 1139"/>
                    <a:gd name="T70" fmla="*/ 645 w 915"/>
                    <a:gd name="T71" fmla="*/ 608 h 1139"/>
                    <a:gd name="T72" fmla="*/ 615 w 915"/>
                    <a:gd name="T73" fmla="*/ 700 h 1139"/>
                    <a:gd name="T74" fmla="*/ 561 w 915"/>
                    <a:gd name="T75" fmla="*/ 816 h 1139"/>
                    <a:gd name="T76" fmla="*/ 499 w 915"/>
                    <a:gd name="T77" fmla="*/ 908 h 1139"/>
                    <a:gd name="T78" fmla="*/ 454 w 915"/>
                    <a:gd name="T79" fmla="*/ 954 h 1139"/>
                    <a:gd name="T80" fmla="*/ 330 w 915"/>
                    <a:gd name="T81" fmla="*/ 993 h 1139"/>
                    <a:gd name="T82" fmla="*/ 215 w 915"/>
                    <a:gd name="T83" fmla="*/ 1008 h 1139"/>
                    <a:gd name="T84" fmla="*/ 99 w 915"/>
                    <a:gd name="T85" fmla="*/ 1024 h 1139"/>
                    <a:gd name="T86" fmla="*/ 15 w 915"/>
                    <a:gd name="T87" fmla="*/ 1008 h 1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15" h="1139">
                      <a:moveTo>
                        <a:pt x="15" y="1008"/>
                      </a:moveTo>
                      <a:lnTo>
                        <a:pt x="0" y="1061"/>
                      </a:lnTo>
                      <a:lnTo>
                        <a:pt x="15" y="1139"/>
                      </a:lnTo>
                      <a:lnTo>
                        <a:pt x="70" y="1139"/>
                      </a:lnTo>
                      <a:lnTo>
                        <a:pt x="231" y="1108"/>
                      </a:lnTo>
                      <a:lnTo>
                        <a:pt x="408" y="1046"/>
                      </a:lnTo>
                      <a:lnTo>
                        <a:pt x="554" y="946"/>
                      </a:lnTo>
                      <a:lnTo>
                        <a:pt x="639" y="816"/>
                      </a:lnTo>
                      <a:lnTo>
                        <a:pt x="715" y="593"/>
                      </a:lnTo>
                      <a:lnTo>
                        <a:pt x="738" y="385"/>
                      </a:lnTo>
                      <a:lnTo>
                        <a:pt x="738" y="285"/>
                      </a:lnTo>
                      <a:lnTo>
                        <a:pt x="777" y="224"/>
                      </a:lnTo>
                      <a:lnTo>
                        <a:pt x="845" y="200"/>
                      </a:lnTo>
                      <a:lnTo>
                        <a:pt x="907" y="200"/>
                      </a:lnTo>
                      <a:lnTo>
                        <a:pt x="915" y="169"/>
                      </a:lnTo>
                      <a:lnTo>
                        <a:pt x="823" y="177"/>
                      </a:lnTo>
                      <a:lnTo>
                        <a:pt x="808" y="154"/>
                      </a:lnTo>
                      <a:lnTo>
                        <a:pt x="884" y="70"/>
                      </a:lnTo>
                      <a:lnTo>
                        <a:pt x="868" y="47"/>
                      </a:lnTo>
                      <a:lnTo>
                        <a:pt x="853" y="62"/>
                      </a:lnTo>
                      <a:lnTo>
                        <a:pt x="792" y="123"/>
                      </a:lnTo>
                      <a:lnTo>
                        <a:pt x="777" y="123"/>
                      </a:lnTo>
                      <a:lnTo>
                        <a:pt x="777" y="16"/>
                      </a:lnTo>
                      <a:lnTo>
                        <a:pt x="761" y="0"/>
                      </a:lnTo>
                      <a:lnTo>
                        <a:pt x="738" y="8"/>
                      </a:lnTo>
                      <a:lnTo>
                        <a:pt x="746" y="123"/>
                      </a:lnTo>
                      <a:lnTo>
                        <a:pt x="730" y="131"/>
                      </a:lnTo>
                      <a:lnTo>
                        <a:pt x="668" y="70"/>
                      </a:lnTo>
                      <a:lnTo>
                        <a:pt x="623" y="62"/>
                      </a:lnTo>
                      <a:lnTo>
                        <a:pt x="631" y="93"/>
                      </a:lnTo>
                      <a:lnTo>
                        <a:pt x="699" y="162"/>
                      </a:lnTo>
                      <a:lnTo>
                        <a:pt x="699" y="200"/>
                      </a:lnTo>
                      <a:lnTo>
                        <a:pt x="676" y="278"/>
                      </a:lnTo>
                      <a:lnTo>
                        <a:pt x="676" y="346"/>
                      </a:lnTo>
                      <a:lnTo>
                        <a:pt x="676" y="462"/>
                      </a:lnTo>
                      <a:lnTo>
                        <a:pt x="645" y="608"/>
                      </a:lnTo>
                      <a:lnTo>
                        <a:pt x="615" y="700"/>
                      </a:lnTo>
                      <a:lnTo>
                        <a:pt x="561" y="816"/>
                      </a:lnTo>
                      <a:lnTo>
                        <a:pt x="499" y="908"/>
                      </a:lnTo>
                      <a:lnTo>
                        <a:pt x="454" y="954"/>
                      </a:lnTo>
                      <a:lnTo>
                        <a:pt x="330" y="993"/>
                      </a:lnTo>
                      <a:lnTo>
                        <a:pt x="215" y="1008"/>
                      </a:lnTo>
                      <a:lnTo>
                        <a:pt x="99" y="1024"/>
                      </a:lnTo>
                      <a:lnTo>
                        <a:pt x="15" y="100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02513" name="Oval 17"/>
            <p:cNvSpPr>
              <a:spLocks noChangeAspect="1" noChangeArrowheads="1"/>
            </p:cNvSpPr>
            <p:nvPr/>
          </p:nvSpPr>
          <p:spPr bwMode="auto">
            <a:xfrm>
              <a:off x="2496" y="1104"/>
              <a:ext cx="912" cy="912"/>
            </a:xfrm>
            <a:prstGeom prst="ellips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02514" name="Object 18"/>
          <p:cNvGraphicFramePr>
            <a:graphicFrameLocks noChangeAspect="1"/>
          </p:cNvGraphicFramePr>
          <p:nvPr/>
        </p:nvGraphicFramePr>
        <p:xfrm>
          <a:off x="1787525" y="2532063"/>
          <a:ext cx="5876925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6" name="Equation" r:id="rId4" imgW="2298600" imgH="914400" progId="Equation.DSMT4">
                  <p:embed/>
                </p:oleObj>
              </mc:Choice>
              <mc:Fallback>
                <p:oleObj name="Equation" r:id="rId4" imgW="2298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532063"/>
                        <a:ext cx="5876925" cy="272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2515" name="Group 19"/>
          <p:cNvGrpSpPr>
            <a:grpSpLocks/>
          </p:cNvGrpSpPr>
          <p:nvPr/>
        </p:nvGrpSpPr>
        <p:grpSpPr bwMode="auto">
          <a:xfrm>
            <a:off x="7620000" y="3200400"/>
            <a:ext cx="1447800" cy="1447800"/>
            <a:chOff x="4464" y="2736"/>
            <a:chExt cx="912" cy="912"/>
          </a:xfrm>
        </p:grpSpPr>
        <p:grpSp>
          <p:nvGrpSpPr>
            <p:cNvPr id="1002516" name="Group 20"/>
            <p:cNvGrpSpPr>
              <a:grpSpLocks/>
            </p:cNvGrpSpPr>
            <p:nvPr/>
          </p:nvGrpSpPr>
          <p:grpSpPr bwMode="auto">
            <a:xfrm>
              <a:off x="4560" y="2832"/>
              <a:ext cx="744" cy="672"/>
              <a:chOff x="1224" y="2539"/>
              <a:chExt cx="2280" cy="1785"/>
            </a:xfrm>
          </p:grpSpPr>
          <p:sp>
            <p:nvSpPr>
              <p:cNvPr id="1002517" name="Freeform 21" descr="Green marble"/>
              <p:cNvSpPr>
                <a:spLocks/>
              </p:cNvSpPr>
              <p:nvPr/>
            </p:nvSpPr>
            <p:spPr bwMode="auto">
              <a:xfrm>
                <a:off x="1224" y="2539"/>
                <a:ext cx="2280" cy="1785"/>
              </a:xfrm>
              <a:custGeom>
                <a:avLst/>
                <a:gdLst>
                  <a:gd name="T0" fmla="*/ 748 w 2280"/>
                  <a:gd name="T1" fmla="*/ 30 h 1785"/>
                  <a:gd name="T2" fmla="*/ 1224 w 2280"/>
                  <a:gd name="T3" fmla="*/ 305 h 1785"/>
                  <a:gd name="T4" fmla="*/ 2184 w 2280"/>
                  <a:gd name="T5" fmla="*/ 257 h 1785"/>
                  <a:gd name="T6" fmla="*/ 1800 w 2280"/>
                  <a:gd name="T7" fmla="*/ 1121 h 1785"/>
                  <a:gd name="T8" fmla="*/ 1743 w 2280"/>
                  <a:gd name="T9" fmla="*/ 1313 h 1785"/>
                  <a:gd name="T10" fmla="*/ 1717 w 2280"/>
                  <a:gd name="T11" fmla="*/ 1479 h 1785"/>
                  <a:gd name="T12" fmla="*/ 1560 w 2280"/>
                  <a:gd name="T13" fmla="*/ 1549 h 1785"/>
                  <a:gd name="T14" fmla="*/ 1272 w 2280"/>
                  <a:gd name="T15" fmla="*/ 1553 h 1785"/>
                  <a:gd name="T16" fmla="*/ 168 w 2280"/>
                  <a:gd name="T17" fmla="*/ 1649 h 1785"/>
                  <a:gd name="T18" fmla="*/ 264 w 2280"/>
                  <a:gd name="T19" fmla="*/ 737 h 1785"/>
                  <a:gd name="T20" fmla="*/ 425 w 2280"/>
                  <a:gd name="T21" fmla="*/ 126 h 1785"/>
                  <a:gd name="T22" fmla="*/ 748 w 2280"/>
                  <a:gd name="T23" fmla="*/ 3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0" h="1785">
                    <a:moveTo>
                      <a:pt x="748" y="30"/>
                    </a:moveTo>
                    <a:cubicBezTo>
                      <a:pt x="881" y="60"/>
                      <a:pt x="985" y="267"/>
                      <a:pt x="1224" y="305"/>
                    </a:cubicBezTo>
                    <a:cubicBezTo>
                      <a:pt x="1463" y="343"/>
                      <a:pt x="2088" y="121"/>
                      <a:pt x="2184" y="257"/>
                    </a:cubicBezTo>
                    <a:cubicBezTo>
                      <a:pt x="2280" y="393"/>
                      <a:pt x="1873" y="945"/>
                      <a:pt x="1800" y="1121"/>
                    </a:cubicBezTo>
                    <a:cubicBezTo>
                      <a:pt x="1727" y="1297"/>
                      <a:pt x="1757" y="1253"/>
                      <a:pt x="1743" y="1313"/>
                    </a:cubicBezTo>
                    <a:cubicBezTo>
                      <a:pt x="1729" y="1373"/>
                      <a:pt x="1747" y="1440"/>
                      <a:pt x="1717" y="1479"/>
                    </a:cubicBezTo>
                    <a:cubicBezTo>
                      <a:pt x="1687" y="1518"/>
                      <a:pt x="1634" y="1537"/>
                      <a:pt x="1560" y="1549"/>
                    </a:cubicBezTo>
                    <a:cubicBezTo>
                      <a:pt x="1486" y="1561"/>
                      <a:pt x="1504" y="1536"/>
                      <a:pt x="1272" y="1553"/>
                    </a:cubicBezTo>
                    <a:cubicBezTo>
                      <a:pt x="1040" y="1570"/>
                      <a:pt x="336" y="1785"/>
                      <a:pt x="168" y="1649"/>
                    </a:cubicBezTo>
                    <a:cubicBezTo>
                      <a:pt x="0" y="1513"/>
                      <a:pt x="221" y="991"/>
                      <a:pt x="264" y="737"/>
                    </a:cubicBezTo>
                    <a:cubicBezTo>
                      <a:pt x="307" y="483"/>
                      <a:pt x="344" y="244"/>
                      <a:pt x="425" y="126"/>
                    </a:cubicBezTo>
                    <a:cubicBezTo>
                      <a:pt x="506" y="8"/>
                      <a:pt x="615" y="0"/>
                      <a:pt x="748" y="30"/>
                    </a:cubicBez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2518" name="Group 22"/>
              <p:cNvGrpSpPr>
                <a:grpSpLocks/>
              </p:cNvGrpSpPr>
              <p:nvPr/>
            </p:nvGrpSpPr>
            <p:grpSpPr bwMode="auto">
              <a:xfrm>
                <a:off x="1584" y="2688"/>
                <a:ext cx="1216" cy="1440"/>
                <a:chOff x="2641" y="1488"/>
                <a:chExt cx="2655" cy="2488"/>
              </a:xfrm>
            </p:grpSpPr>
            <p:grpSp>
              <p:nvGrpSpPr>
                <p:cNvPr id="1002519" name="Group 23"/>
                <p:cNvGrpSpPr>
                  <a:grpSpLocks/>
                </p:cNvGrpSpPr>
                <p:nvPr/>
              </p:nvGrpSpPr>
              <p:grpSpPr bwMode="auto">
                <a:xfrm>
                  <a:off x="2641" y="1488"/>
                  <a:ext cx="2496" cy="2436"/>
                  <a:chOff x="2641" y="1488"/>
                  <a:chExt cx="2496" cy="2436"/>
                </a:xfrm>
              </p:grpSpPr>
              <p:sp>
                <p:nvSpPr>
                  <p:cNvPr id="1002520" name="Freeform 24"/>
                  <p:cNvSpPr>
                    <a:spLocks/>
                  </p:cNvSpPr>
                  <p:nvPr/>
                </p:nvSpPr>
                <p:spPr bwMode="auto">
                  <a:xfrm>
                    <a:off x="3465" y="1900"/>
                    <a:ext cx="434" cy="514"/>
                  </a:xfrm>
                  <a:custGeom>
                    <a:avLst/>
                    <a:gdLst>
                      <a:gd name="T0" fmla="*/ 132 w 434"/>
                      <a:gd name="T1" fmla="*/ 186 h 514"/>
                      <a:gd name="T2" fmla="*/ 157 w 434"/>
                      <a:gd name="T3" fmla="*/ 114 h 514"/>
                      <a:gd name="T4" fmla="*/ 189 w 434"/>
                      <a:gd name="T5" fmla="*/ 42 h 514"/>
                      <a:gd name="T6" fmla="*/ 236 w 434"/>
                      <a:gd name="T7" fmla="*/ 6 h 514"/>
                      <a:gd name="T8" fmla="*/ 302 w 434"/>
                      <a:gd name="T9" fmla="*/ 0 h 514"/>
                      <a:gd name="T10" fmla="*/ 355 w 434"/>
                      <a:gd name="T11" fmla="*/ 24 h 514"/>
                      <a:gd name="T12" fmla="*/ 393 w 434"/>
                      <a:gd name="T13" fmla="*/ 63 h 514"/>
                      <a:gd name="T14" fmla="*/ 421 w 434"/>
                      <a:gd name="T15" fmla="*/ 135 h 514"/>
                      <a:gd name="T16" fmla="*/ 434 w 434"/>
                      <a:gd name="T17" fmla="*/ 222 h 514"/>
                      <a:gd name="T18" fmla="*/ 434 w 434"/>
                      <a:gd name="T19" fmla="*/ 312 h 514"/>
                      <a:gd name="T20" fmla="*/ 412 w 434"/>
                      <a:gd name="T21" fmla="*/ 411 h 514"/>
                      <a:gd name="T22" fmla="*/ 355 w 434"/>
                      <a:gd name="T23" fmla="*/ 474 h 514"/>
                      <a:gd name="T24" fmla="*/ 299 w 434"/>
                      <a:gd name="T25" fmla="*/ 514 h 514"/>
                      <a:gd name="T26" fmla="*/ 245 w 434"/>
                      <a:gd name="T27" fmla="*/ 510 h 514"/>
                      <a:gd name="T28" fmla="*/ 198 w 434"/>
                      <a:gd name="T29" fmla="*/ 468 h 514"/>
                      <a:gd name="T30" fmla="*/ 157 w 434"/>
                      <a:gd name="T31" fmla="*/ 396 h 514"/>
                      <a:gd name="T32" fmla="*/ 129 w 434"/>
                      <a:gd name="T33" fmla="*/ 333 h 514"/>
                      <a:gd name="T34" fmla="*/ 129 w 434"/>
                      <a:gd name="T35" fmla="*/ 252 h 514"/>
                      <a:gd name="T36" fmla="*/ 0 w 434"/>
                      <a:gd name="T37" fmla="*/ 234 h 514"/>
                      <a:gd name="T38" fmla="*/ 16 w 434"/>
                      <a:gd name="T39" fmla="*/ 189 h 514"/>
                      <a:gd name="T40" fmla="*/ 132 w 434"/>
                      <a:gd name="T41" fmla="*/ 186 h 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34" h="514">
                        <a:moveTo>
                          <a:pt x="132" y="186"/>
                        </a:moveTo>
                        <a:lnTo>
                          <a:pt x="157" y="114"/>
                        </a:lnTo>
                        <a:lnTo>
                          <a:pt x="189" y="42"/>
                        </a:lnTo>
                        <a:lnTo>
                          <a:pt x="236" y="6"/>
                        </a:lnTo>
                        <a:lnTo>
                          <a:pt x="302" y="0"/>
                        </a:lnTo>
                        <a:lnTo>
                          <a:pt x="355" y="24"/>
                        </a:lnTo>
                        <a:lnTo>
                          <a:pt x="393" y="63"/>
                        </a:lnTo>
                        <a:lnTo>
                          <a:pt x="421" y="135"/>
                        </a:lnTo>
                        <a:lnTo>
                          <a:pt x="434" y="222"/>
                        </a:lnTo>
                        <a:lnTo>
                          <a:pt x="434" y="312"/>
                        </a:lnTo>
                        <a:lnTo>
                          <a:pt x="412" y="411"/>
                        </a:lnTo>
                        <a:lnTo>
                          <a:pt x="355" y="474"/>
                        </a:lnTo>
                        <a:lnTo>
                          <a:pt x="299" y="514"/>
                        </a:lnTo>
                        <a:lnTo>
                          <a:pt x="245" y="510"/>
                        </a:lnTo>
                        <a:lnTo>
                          <a:pt x="198" y="468"/>
                        </a:lnTo>
                        <a:lnTo>
                          <a:pt x="157" y="396"/>
                        </a:lnTo>
                        <a:lnTo>
                          <a:pt x="129" y="333"/>
                        </a:lnTo>
                        <a:lnTo>
                          <a:pt x="129" y="252"/>
                        </a:lnTo>
                        <a:lnTo>
                          <a:pt x="0" y="234"/>
                        </a:lnTo>
                        <a:lnTo>
                          <a:pt x="16" y="189"/>
                        </a:lnTo>
                        <a:lnTo>
                          <a:pt x="132" y="186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2521" name="Freeform 25"/>
                  <p:cNvSpPr>
                    <a:spLocks/>
                  </p:cNvSpPr>
                  <p:nvPr/>
                </p:nvSpPr>
                <p:spPr bwMode="auto">
                  <a:xfrm>
                    <a:off x="3752" y="1488"/>
                    <a:ext cx="566" cy="1154"/>
                  </a:xfrm>
                  <a:custGeom>
                    <a:avLst/>
                    <a:gdLst>
                      <a:gd name="T0" fmla="*/ 13 w 566"/>
                      <a:gd name="T1" fmla="*/ 1145 h 1154"/>
                      <a:gd name="T2" fmla="*/ 0 w 566"/>
                      <a:gd name="T3" fmla="*/ 1088 h 1154"/>
                      <a:gd name="T4" fmla="*/ 31 w 566"/>
                      <a:gd name="T5" fmla="*/ 1042 h 1154"/>
                      <a:gd name="T6" fmla="*/ 134 w 566"/>
                      <a:gd name="T7" fmla="*/ 988 h 1154"/>
                      <a:gd name="T8" fmla="*/ 226 w 566"/>
                      <a:gd name="T9" fmla="*/ 927 h 1154"/>
                      <a:gd name="T10" fmla="*/ 313 w 566"/>
                      <a:gd name="T11" fmla="*/ 827 h 1154"/>
                      <a:gd name="T12" fmla="*/ 432 w 566"/>
                      <a:gd name="T13" fmla="*/ 689 h 1154"/>
                      <a:gd name="T14" fmla="*/ 463 w 566"/>
                      <a:gd name="T15" fmla="*/ 634 h 1154"/>
                      <a:gd name="T16" fmla="*/ 479 w 566"/>
                      <a:gd name="T17" fmla="*/ 580 h 1154"/>
                      <a:gd name="T18" fmla="*/ 472 w 566"/>
                      <a:gd name="T19" fmla="*/ 526 h 1154"/>
                      <a:gd name="T20" fmla="*/ 444 w 566"/>
                      <a:gd name="T21" fmla="*/ 426 h 1154"/>
                      <a:gd name="T22" fmla="*/ 376 w 566"/>
                      <a:gd name="T23" fmla="*/ 299 h 1154"/>
                      <a:gd name="T24" fmla="*/ 301 w 566"/>
                      <a:gd name="T25" fmla="*/ 229 h 1154"/>
                      <a:gd name="T26" fmla="*/ 235 w 566"/>
                      <a:gd name="T27" fmla="*/ 190 h 1154"/>
                      <a:gd name="T28" fmla="*/ 181 w 566"/>
                      <a:gd name="T29" fmla="*/ 184 h 1154"/>
                      <a:gd name="T30" fmla="*/ 153 w 566"/>
                      <a:gd name="T31" fmla="*/ 190 h 1154"/>
                      <a:gd name="T32" fmla="*/ 150 w 566"/>
                      <a:gd name="T33" fmla="*/ 163 h 1154"/>
                      <a:gd name="T34" fmla="*/ 215 w 566"/>
                      <a:gd name="T35" fmla="*/ 154 h 1154"/>
                      <a:gd name="T36" fmla="*/ 291 w 566"/>
                      <a:gd name="T37" fmla="*/ 154 h 1154"/>
                      <a:gd name="T38" fmla="*/ 238 w 566"/>
                      <a:gd name="T39" fmla="*/ 93 h 1154"/>
                      <a:gd name="T40" fmla="*/ 206 w 566"/>
                      <a:gd name="T41" fmla="*/ 45 h 1154"/>
                      <a:gd name="T42" fmla="*/ 229 w 566"/>
                      <a:gd name="T43" fmla="*/ 27 h 1154"/>
                      <a:gd name="T44" fmla="*/ 313 w 566"/>
                      <a:gd name="T45" fmla="*/ 109 h 1154"/>
                      <a:gd name="T46" fmla="*/ 329 w 566"/>
                      <a:gd name="T47" fmla="*/ 121 h 1154"/>
                      <a:gd name="T48" fmla="*/ 313 w 566"/>
                      <a:gd name="T49" fmla="*/ 57 h 1154"/>
                      <a:gd name="T50" fmla="*/ 301 w 566"/>
                      <a:gd name="T51" fmla="*/ 9 h 1154"/>
                      <a:gd name="T52" fmla="*/ 313 w 566"/>
                      <a:gd name="T53" fmla="*/ 0 h 1154"/>
                      <a:gd name="T54" fmla="*/ 341 w 566"/>
                      <a:gd name="T55" fmla="*/ 9 h 1154"/>
                      <a:gd name="T56" fmla="*/ 366 w 566"/>
                      <a:gd name="T57" fmla="*/ 121 h 1154"/>
                      <a:gd name="T58" fmla="*/ 379 w 566"/>
                      <a:gd name="T59" fmla="*/ 118 h 1154"/>
                      <a:gd name="T60" fmla="*/ 379 w 566"/>
                      <a:gd name="T61" fmla="*/ 30 h 1154"/>
                      <a:gd name="T62" fmla="*/ 404 w 566"/>
                      <a:gd name="T63" fmla="*/ 21 h 1154"/>
                      <a:gd name="T64" fmla="*/ 422 w 566"/>
                      <a:gd name="T65" fmla="*/ 36 h 1154"/>
                      <a:gd name="T66" fmla="*/ 413 w 566"/>
                      <a:gd name="T67" fmla="*/ 154 h 1154"/>
                      <a:gd name="T68" fmla="*/ 407 w 566"/>
                      <a:gd name="T69" fmla="*/ 202 h 1154"/>
                      <a:gd name="T70" fmla="*/ 422 w 566"/>
                      <a:gd name="T71" fmla="*/ 299 h 1154"/>
                      <a:gd name="T72" fmla="*/ 472 w 566"/>
                      <a:gd name="T73" fmla="*/ 402 h 1154"/>
                      <a:gd name="T74" fmla="*/ 525 w 566"/>
                      <a:gd name="T75" fmla="*/ 520 h 1154"/>
                      <a:gd name="T76" fmla="*/ 566 w 566"/>
                      <a:gd name="T77" fmla="*/ 607 h 1154"/>
                      <a:gd name="T78" fmla="*/ 563 w 566"/>
                      <a:gd name="T79" fmla="*/ 652 h 1154"/>
                      <a:gd name="T80" fmla="*/ 488 w 566"/>
                      <a:gd name="T81" fmla="*/ 734 h 1154"/>
                      <a:gd name="T82" fmla="*/ 385 w 566"/>
                      <a:gd name="T83" fmla="*/ 836 h 1154"/>
                      <a:gd name="T84" fmla="*/ 301 w 566"/>
                      <a:gd name="T85" fmla="*/ 937 h 1154"/>
                      <a:gd name="T86" fmla="*/ 197 w 566"/>
                      <a:gd name="T87" fmla="*/ 1070 h 1154"/>
                      <a:gd name="T88" fmla="*/ 112 w 566"/>
                      <a:gd name="T89" fmla="*/ 1136 h 1154"/>
                      <a:gd name="T90" fmla="*/ 47 w 566"/>
                      <a:gd name="T91" fmla="*/ 1154 h 1154"/>
                      <a:gd name="T92" fmla="*/ 13 w 566"/>
                      <a:gd name="T93" fmla="*/ 1145 h 1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566" h="1154">
                        <a:moveTo>
                          <a:pt x="13" y="1145"/>
                        </a:moveTo>
                        <a:lnTo>
                          <a:pt x="0" y="1088"/>
                        </a:lnTo>
                        <a:lnTo>
                          <a:pt x="31" y="1042"/>
                        </a:lnTo>
                        <a:lnTo>
                          <a:pt x="134" y="988"/>
                        </a:lnTo>
                        <a:lnTo>
                          <a:pt x="226" y="927"/>
                        </a:lnTo>
                        <a:lnTo>
                          <a:pt x="313" y="827"/>
                        </a:lnTo>
                        <a:lnTo>
                          <a:pt x="432" y="689"/>
                        </a:lnTo>
                        <a:lnTo>
                          <a:pt x="463" y="634"/>
                        </a:lnTo>
                        <a:lnTo>
                          <a:pt x="479" y="580"/>
                        </a:lnTo>
                        <a:lnTo>
                          <a:pt x="472" y="526"/>
                        </a:lnTo>
                        <a:lnTo>
                          <a:pt x="444" y="426"/>
                        </a:lnTo>
                        <a:lnTo>
                          <a:pt x="376" y="299"/>
                        </a:lnTo>
                        <a:lnTo>
                          <a:pt x="301" y="229"/>
                        </a:lnTo>
                        <a:lnTo>
                          <a:pt x="235" y="190"/>
                        </a:lnTo>
                        <a:lnTo>
                          <a:pt x="181" y="184"/>
                        </a:lnTo>
                        <a:lnTo>
                          <a:pt x="153" y="190"/>
                        </a:lnTo>
                        <a:lnTo>
                          <a:pt x="150" y="163"/>
                        </a:lnTo>
                        <a:lnTo>
                          <a:pt x="215" y="154"/>
                        </a:lnTo>
                        <a:lnTo>
                          <a:pt x="291" y="154"/>
                        </a:lnTo>
                        <a:lnTo>
                          <a:pt x="238" y="93"/>
                        </a:lnTo>
                        <a:lnTo>
                          <a:pt x="206" y="45"/>
                        </a:lnTo>
                        <a:lnTo>
                          <a:pt x="229" y="27"/>
                        </a:lnTo>
                        <a:lnTo>
                          <a:pt x="313" y="109"/>
                        </a:lnTo>
                        <a:lnTo>
                          <a:pt x="329" y="121"/>
                        </a:lnTo>
                        <a:lnTo>
                          <a:pt x="313" y="57"/>
                        </a:lnTo>
                        <a:lnTo>
                          <a:pt x="301" y="9"/>
                        </a:lnTo>
                        <a:lnTo>
                          <a:pt x="313" y="0"/>
                        </a:lnTo>
                        <a:lnTo>
                          <a:pt x="341" y="9"/>
                        </a:lnTo>
                        <a:lnTo>
                          <a:pt x="366" y="121"/>
                        </a:lnTo>
                        <a:lnTo>
                          <a:pt x="379" y="118"/>
                        </a:lnTo>
                        <a:lnTo>
                          <a:pt x="379" y="30"/>
                        </a:lnTo>
                        <a:lnTo>
                          <a:pt x="404" y="21"/>
                        </a:lnTo>
                        <a:lnTo>
                          <a:pt x="422" y="36"/>
                        </a:lnTo>
                        <a:lnTo>
                          <a:pt x="413" y="154"/>
                        </a:lnTo>
                        <a:lnTo>
                          <a:pt x="407" y="202"/>
                        </a:lnTo>
                        <a:lnTo>
                          <a:pt x="422" y="299"/>
                        </a:lnTo>
                        <a:lnTo>
                          <a:pt x="472" y="402"/>
                        </a:lnTo>
                        <a:lnTo>
                          <a:pt x="525" y="520"/>
                        </a:lnTo>
                        <a:lnTo>
                          <a:pt x="566" y="607"/>
                        </a:lnTo>
                        <a:lnTo>
                          <a:pt x="563" y="652"/>
                        </a:lnTo>
                        <a:lnTo>
                          <a:pt x="488" y="734"/>
                        </a:lnTo>
                        <a:lnTo>
                          <a:pt x="385" y="836"/>
                        </a:lnTo>
                        <a:lnTo>
                          <a:pt x="301" y="937"/>
                        </a:lnTo>
                        <a:lnTo>
                          <a:pt x="197" y="1070"/>
                        </a:lnTo>
                        <a:lnTo>
                          <a:pt x="112" y="1136"/>
                        </a:lnTo>
                        <a:lnTo>
                          <a:pt x="47" y="1154"/>
                        </a:lnTo>
                        <a:lnTo>
                          <a:pt x="13" y="1145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2522" name="Freeform 26"/>
                  <p:cNvSpPr>
                    <a:spLocks/>
                  </p:cNvSpPr>
                  <p:nvPr/>
                </p:nvSpPr>
                <p:spPr bwMode="auto">
                  <a:xfrm>
                    <a:off x="2641" y="2564"/>
                    <a:ext cx="1037" cy="581"/>
                  </a:xfrm>
                  <a:custGeom>
                    <a:avLst/>
                    <a:gdLst>
                      <a:gd name="T0" fmla="*/ 210 w 1037"/>
                      <a:gd name="T1" fmla="*/ 468 h 581"/>
                      <a:gd name="T2" fmla="*/ 361 w 1037"/>
                      <a:gd name="T3" fmla="*/ 462 h 581"/>
                      <a:gd name="T4" fmla="*/ 498 w 1037"/>
                      <a:gd name="T5" fmla="*/ 444 h 581"/>
                      <a:gd name="T6" fmla="*/ 583 w 1037"/>
                      <a:gd name="T7" fmla="*/ 423 h 581"/>
                      <a:gd name="T8" fmla="*/ 705 w 1037"/>
                      <a:gd name="T9" fmla="*/ 354 h 581"/>
                      <a:gd name="T10" fmla="*/ 792 w 1037"/>
                      <a:gd name="T11" fmla="*/ 288 h 581"/>
                      <a:gd name="T12" fmla="*/ 906 w 1037"/>
                      <a:gd name="T13" fmla="*/ 207 h 581"/>
                      <a:gd name="T14" fmla="*/ 959 w 1037"/>
                      <a:gd name="T15" fmla="*/ 156 h 581"/>
                      <a:gd name="T16" fmla="*/ 1000 w 1037"/>
                      <a:gd name="T17" fmla="*/ 120 h 581"/>
                      <a:gd name="T18" fmla="*/ 1037 w 1037"/>
                      <a:gd name="T19" fmla="*/ 81 h 581"/>
                      <a:gd name="T20" fmla="*/ 1037 w 1037"/>
                      <a:gd name="T21" fmla="*/ 39 h 581"/>
                      <a:gd name="T22" fmla="*/ 996 w 1037"/>
                      <a:gd name="T23" fmla="*/ 0 h 581"/>
                      <a:gd name="T24" fmla="*/ 971 w 1037"/>
                      <a:gd name="T25" fmla="*/ 9 h 581"/>
                      <a:gd name="T26" fmla="*/ 903 w 1037"/>
                      <a:gd name="T27" fmla="*/ 90 h 581"/>
                      <a:gd name="T28" fmla="*/ 828 w 1037"/>
                      <a:gd name="T29" fmla="*/ 183 h 581"/>
                      <a:gd name="T30" fmla="*/ 752 w 1037"/>
                      <a:gd name="T31" fmla="*/ 270 h 581"/>
                      <a:gd name="T32" fmla="*/ 642 w 1037"/>
                      <a:gd name="T33" fmla="*/ 342 h 581"/>
                      <a:gd name="T34" fmla="*/ 548 w 1037"/>
                      <a:gd name="T35" fmla="*/ 390 h 581"/>
                      <a:gd name="T36" fmla="*/ 445 w 1037"/>
                      <a:gd name="T37" fmla="*/ 414 h 581"/>
                      <a:gd name="T38" fmla="*/ 301 w 1037"/>
                      <a:gd name="T39" fmla="*/ 417 h 581"/>
                      <a:gd name="T40" fmla="*/ 216 w 1037"/>
                      <a:gd name="T41" fmla="*/ 417 h 581"/>
                      <a:gd name="T42" fmla="*/ 144 w 1037"/>
                      <a:gd name="T43" fmla="*/ 363 h 581"/>
                      <a:gd name="T44" fmla="*/ 125 w 1037"/>
                      <a:gd name="T45" fmla="*/ 327 h 581"/>
                      <a:gd name="T46" fmla="*/ 94 w 1037"/>
                      <a:gd name="T47" fmla="*/ 327 h 581"/>
                      <a:gd name="T48" fmla="*/ 116 w 1037"/>
                      <a:gd name="T49" fmla="*/ 372 h 581"/>
                      <a:gd name="T50" fmla="*/ 150 w 1037"/>
                      <a:gd name="T51" fmla="*/ 414 h 581"/>
                      <a:gd name="T52" fmla="*/ 66 w 1037"/>
                      <a:gd name="T53" fmla="*/ 396 h 581"/>
                      <a:gd name="T54" fmla="*/ 3 w 1037"/>
                      <a:gd name="T55" fmla="*/ 387 h 581"/>
                      <a:gd name="T56" fmla="*/ 3 w 1037"/>
                      <a:gd name="T57" fmla="*/ 405 h 581"/>
                      <a:gd name="T58" fmla="*/ 59 w 1037"/>
                      <a:gd name="T59" fmla="*/ 417 h 581"/>
                      <a:gd name="T60" fmla="*/ 97 w 1037"/>
                      <a:gd name="T61" fmla="*/ 441 h 581"/>
                      <a:gd name="T62" fmla="*/ 131 w 1037"/>
                      <a:gd name="T63" fmla="*/ 444 h 581"/>
                      <a:gd name="T64" fmla="*/ 78 w 1037"/>
                      <a:gd name="T65" fmla="*/ 462 h 581"/>
                      <a:gd name="T66" fmla="*/ 0 w 1037"/>
                      <a:gd name="T67" fmla="*/ 481 h 581"/>
                      <a:gd name="T68" fmla="*/ 3 w 1037"/>
                      <a:gd name="T69" fmla="*/ 499 h 581"/>
                      <a:gd name="T70" fmla="*/ 28 w 1037"/>
                      <a:gd name="T71" fmla="*/ 505 h 581"/>
                      <a:gd name="T72" fmla="*/ 103 w 1037"/>
                      <a:gd name="T73" fmla="*/ 481 h 581"/>
                      <a:gd name="T74" fmla="*/ 150 w 1037"/>
                      <a:gd name="T75" fmla="*/ 477 h 581"/>
                      <a:gd name="T76" fmla="*/ 122 w 1037"/>
                      <a:gd name="T77" fmla="*/ 505 h 581"/>
                      <a:gd name="T78" fmla="*/ 78 w 1037"/>
                      <a:gd name="T79" fmla="*/ 550 h 581"/>
                      <a:gd name="T80" fmla="*/ 59 w 1037"/>
                      <a:gd name="T81" fmla="*/ 562 h 581"/>
                      <a:gd name="T82" fmla="*/ 75 w 1037"/>
                      <a:gd name="T83" fmla="*/ 581 h 581"/>
                      <a:gd name="T84" fmla="*/ 113 w 1037"/>
                      <a:gd name="T85" fmla="*/ 559 h 581"/>
                      <a:gd name="T86" fmla="*/ 163 w 1037"/>
                      <a:gd name="T87" fmla="*/ 514 h 581"/>
                      <a:gd name="T88" fmla="*/ 210 w 1037"/>
                      <a:gd name="T89" fmla="*/ 468 h 5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037" h="581">
                        <a:moveTo>
                          <a:pt x="210" y="468"/>
                        </a:moveTo>
                        <a:lnTo>
                          <a:pt x="361" y="462"/>
                        </a:lnTo>
                        <a:lnTo>
                          <a:pt x="498" y="444"/>
                        </a:lnTo>
                        <a:lnTo>
                          <a:pt x="583" y="423"/>
                        </a:lnTo>
                        <a:lnTo>
                          <a:pt x="705" y="354"/>
                        </a:lnTo>
                        <a:lnTo>
                          <a:pt x="792" y="288"/>
                        </a:lnTo>
                        <a:lnTo>
                          <a:pt x="906" y="207"/>
                        </a:lnTo>
                        <a:lnTo>
                          <a:pt x="959" y="156"/>
                        </a:lnTo>
                        <a:lnTo>
                          <a:pt x="1000" y="120"/>
                        </a:lnTo>
                        <a:lnTo>
                          <a:pt x="1037" y="81"/>
                        </a:lnTo>
                        <a:lnTo>
                          <a:pt x="1037" y="39"/>
                        </a:lnTo>
                        <a:lnTo>
                          <a:pt x="996" y="0"/>
                        </a:lnTo>
                        <a:lnTo>
                          <a:pt x="971" y="9"/>
                        </a:lnTo>
                        <a:lnTo>
                          <a:pt x="903" y="90"/>
                        </a:lnTo>
                        <a:lnTo>
                          <a:pt x="828" y="183"/>
                        </a:lnTo>
                        <a:lnTo>
                          <a:pt x="752" y="270"/>
                        </a:lnTo>
                        <a:lnTo>
                          <a:pt x="642" y="342"/>
                        </a:lnTo>
                        <a:lnTo>
                          <a:pt x="548" y="390"/>
                        </a:lnTo>
                        <a:lnTo>
                          <a:pt x="445" y="414"/>
                        </a:lnTo>
                        <a:lnTo>
                          <a:pt x="301" y="417"/>
                        </a:lnTo>
                        <a:lnTo>
                          <a:pt x="216" y="417"/>
                        </a:lnTo>
                        <a:lnTo>
                          <a:pt x="144" y="363"/>
                        </a:lnTo>
                        <a:lnTo>
                          <a:pt x="125" y="327"/>
                        </a:lnTo>
                        <a:lnTo>
                          <a:pt x="94" y="327"/>
                        </a:lnTo>
                        <a:lnTo>
                          <a:pt x="116" y="372"/>
                        </a:lnTo>
                        <a:lnTo>
                          <a:pt x="150" y="414"/>
                        </a:lnTo>
                        <a:lnTo>
                          <a:pt x="66" y="396"/>
                        </a:lnTo>
                        <a:lnTo>
                          <a:pt x="3" y="387"/>
                        </a:lnTo>
                        <a:lnTo>
                          <a:pt x="3" y="405"/>
                        </a:lnTo>
                        <a:lnTo>
                          <a:pt x="59" y="417"/>
                        </a:lnTo>
                        <a:lnTo>
                          <a:pt x="97" y="441"/>
                        </a:lnTo>
                        <a:lnTo>
                          <a:pt x="131" y="444"/>
                        </a:lnTo>
                        <a:lnTo>
                          <a:pt x="78" y="462"/>
                        </a:lnTo>
                        <a:lnTo>
                          <a:pt x="0" y="481"/>
                        </a:lnTo>
                        <a:lnTo>
                          <a:pt x="3" y="499"/>
                        </a:lnTo>
                        <a:lnTo>
                          <a:pt x="28" y="505"/>
                        </a:lnTo>
                        <a:lnTo>
                          <a:pt x="103" y="481"/>
                        </a:lnTo>
                        <a:lnTo>
                          <a:pt x="150" y="477"/>
                        </a:lnTo>
                        <a:lnTo>
                          <a:pt x="122" y="505"/>
                        </a:lnTo>
                        <a:lnTo>
                          <a:pt x="78" y="550"/>
                        </a:lnTo>
                        <a:lnTo>
                          <a:pt x="59" y="562"/>
                        </a:lnTo>
                        <a:lnTo>
                          <a:pt x="75" y="581"/>
                        </a:lnTo>
                        <a:lnTo>
                          <a:pt x="113" y="559"/>
                        </a:lnTo>
                        <a:lnTo>
                          <a:pt x="163" y="514"/>
                        </a:lnTo>
                        <a:lnTo>
                          <a:pt x="210" y="46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2523" name="Freeform 27"/>
                  <p:cNvSpPr>
                    <a:spLocks/>
                  </p:cNvSpPr>
                  <p:nvPr/>
                </p:nvSpPr>
                <p:spPr bwMode="auto">
                  <a:xfrm>
                    <a:off x="3596" y="2504"/>
                    <a:ext cx="608" cy="800"/>
                  </a:xfrm>
                  <a:custGeom>
                    <a:avLst/>
                    <a:gdLst>
                      <a:gd name="T0" fmla="*/ 38 w 608"/>
                      <a:gd name="T1" fmla="*/ 90 h 800"/>
                      <a:gd name="T2" fmla="*/ 63 w 608"/>
                      <a:gd name="T3" fmla="*/ 27 h 800"/>
                      <a:gd name="T4" fmla="*/ 104 w 608"/>
                      <a:gd name="T5" fmla="*/ 0 h 800"/>
                      <a:gd name="T6" fmla="*/ 141 w 608"/>
                      <a:gd name="T7" fmla="*/ 0 h 800"/>
                      <a:gd name="T8" fmla="*/ 179 w 608"/>
                      <a:gd name="T9" fmla="*/ 18 h 800"/>
                      <a:gd name="T10" fmla="*/ 216 w 608"/>
                      <a:gd name="T11" fmla="*/ 54 h 800"/>
                      <a:gd name="T12" fmla="*/ 235 w 608"/>
                      <a:gd name="T13" fmla="*/ 117 h 800"/>
                      <a:gd name="T14" fmla="*/ 245 w 608"/>
                      <a:gd name="T15" fmla="*/ 180 h 800"/>
                      <a:gd name="T16" fmla="*/ 263 w 608"/>
                      <a:gd name="T17" fmla="*/ 243 h 800"/>
                      <a:gd name="T18" fmla="*/ 298 w 608"/>
                      <a:gd name="T19" fmla="*/ 312 h 800"/>
                      <a:gd name="T20" fmla="*/ 357 w 608"/>
                      <a:gd name="T21" fmla="*/ 384 h 800"/>
                      <a:gd name="T22" fmla="*/ 415 w 608"/>
                      <a:gd name="T23" fmla="*/ 432 h 800"/>
                      <a:gd name="T24" fmla="*/ 499 w 608"/>
                      <a:gd name="T25" fmla="*/ 468 h 800"/>
                      <a:gd name="T26" fmla="*/ 571 w 608"/>
                      <a:gd name="T27" fmla="*/ 522 h 800"/>
                      <a:gd name="T28" fmla="*/ 608 w 608"/>
                      <a:gd name="T29" fmla="*/ 577 h 800"/>
                      <a:gd name="T30" fmla="*/ 602 w 608"/>
                      <a:gd name="T31" fmla="*/ 622 h 800"/>
                      <a:gd name="T32" fmla="*/ 593 w 608"/>
                      <a:gd name="T33" fmla="*/ 676 h 800"/>
                      <a:gd name="T34" fmla="*/ 565 w 608"/>
                      <a:gd name="T35" fmla="*/ 712 h 800"/>
                      <a:gd name="T36" fmla="*/ 518 w 608"/>
                      <a:gd name="T37" fmla="*/ 757 h 800"/>
                      <a:gd name="T38" fmla="*/ 449 w 608"/>
                      <a:gd name="T39" fmla="*/ 790 h 800"/>
                      <a:gd name="T40" fmla="*/ 396 w 608"/>
                      <a:gd name="T41" fmla="*/ 800 h 800"/>
                      <a:gd name="T42" fmla="*/ 320 w 608"/>
                      <a:gd name="T43" fmla="*/ 784 h 800"/>
                      <a:gd name="T44" fmla="*/ 251 w 608"/>
                      <a:gd name="T45" fmla="*/ 748 h 800"/>
                      <a:gd name="T46" fmla="*/ 179 w 608"/>
                      <a:gd name="T47" fmla="*/ 694 h 800"/>
                      <a:gd name="T48" fmla="*/ 129 w 608"/>
                      <a:gd name="T49" fmla="*/ 631 h 800"/>
                      <a:gd name="T50" fmla="*/ 82 w 608"/>
                      <a:gd name="T51" fmla="*/ 550 h 800"/>
                      <a:gd name="T52" fmla="*/ 44 w 608"/>
                      <a:gd name="T53" fmla="*/ 456 h 800"/>
                      <a:gd name="T54" fmla="*/ 19 w 608"/>
                      <a:gd name="T55" fmla="*/ 375 h 800"/>
                      <a:gd name="T56" fmla="*/ 7 w 608"/>
                      <a:gd name="T57" fmla="*/ 297 h 800"/>
                      <a:gd name="T58" fmla="*/ 0 w 608"/>
                      <a:gd name="T59" fmla="*/ 189 h 800"/>
                      <a:gd name="T60" fmla="*/ 19 w 608"/>
                      <a:gd name="T61" fmla="*/ 117 h 800"/>
                      <a:gd name="T62" fmla="*/ 38 w 608"/>
                      <a:gd name="T63" fmla="*/ 90 h 8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8" h="800">
                        <a:moveTo>
                          <a:pt x="38" y="90"/>
                        </a:moveTo>
                        <a:lnTo>
                          <a:pt x="63" y="27"/>
                        </a:lnTo>
                        <a:lnTo>
                          <a:pt x="104" y="0"/>
                        </a:lnTo>
                        <a:lnTo>
                          <a:pt x="141" y="0"/>
                        </a:lnTo>
                        <a:lnTo>
                          <a:pt x="179" y="18"/>
                        </a:lnTo>
                        <a:lnTo>
                          <a:pt x="216" y="54"/>
                        </a:lnTo>
                        <a:lnTo>
                          <a:pt x="235" y="117"/>
                        </a:lnTo>
                        <a:lnTo>
                          <a:pt x="245" y="180"/>
                        </a:lnTo>
                        <a:lnTo>
                          <a:pt x="263" y="243"/>
                        </a:lnTo>
                        <a:lnTo>
                          <a:pt x="298" y="312"/>
                        </a:lnTo>
                        <a:lnTo>
                          <a:pt x="357" y="384"/>
                        </a:lnTo>
                        <a:lnTo>
                          <a:pt x="415" y="432"/>
                        </a:lnTo>
                        <a:lnTo>
                          <a:pt x="499" y="468"/>
                        </a:lnTo>
                        <a:lnTo>
                          <a:pt x="571" y="522"/>
                        </a:lnTo>
                        <a:lnTo>
                          <a:pt x="608" y="577"/>
                        </a:lnTo>
                        <a:lnTo>
                          <a:pt x="602" y="622"/>
                        </a:lnTo>
                        <a:lnTo>
                          <a:pt x="593" y="676"/>
                        </a:lnTo>
                        <a:lnTo>
                          <a:pt x="565" y="712"/>
                        </a:lnTo>
                        <a:lnTo>
                          <a:pt x="518" y="757"/>
                        </a:lnTo>
                        <a:lnTo>
                          <a:pt x="449" y="790"/>
                        </a:lnTo>
                        <a:lnTo>
                          <a:pt x="396" y="800"/>
                        </a:lnTo>
                        <a:lnTo>
                          <a:pt x="320" y="784"/>
                        </a:lnTo>
                        <a:lnTo>
                          <a:pt x="251" y="748"/>
                        </a:lnTo>
                        <a:lnTo>
                          <a:pt x="179" y="694"/>
                        </a:lnTo>
                        <a:lnTo>
                          <a:pt x="129" y="631"/>
                        </a:lnTo>
                        <a:lnTo>
                          <a:pt x="82" y="550"/>
                        </a:lnTo>
                        <a:lnTo>
                          <a:pt x="44" y="456"/>
                        </a:lnTo>
                        <a:lnTo>
                          <a:pt x="19" y="375"/>
                        </a:lnTo>
                        <a:lnTo>
                          <a:pt x="7" y="297"/>
                        </a:lnTo>
                        <a:lnTo>
                          <a:pt x="0" y="189"/>
                        </a:lnTo>
                        <a:lnTo>
                          <a:pt x="19" y="117"/>
                        </a:lnTo>
                        <a:lnTo>
                          <a:pt x="38" y="9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2524" name="Freeform 28"/>
                  <p:cNvSpPr>
                    <a:spLocks/>
                  </p:cNvSpPr>
                  <p:nvPr/>
                </p:nvSpPr>
                <p:spPr bwMode="auto">
                  <a:xfrm>
                    <a:off x="4094" y="2846"/>
                    <a:ext cx="1043" cy="726"/>
                  </a:xfrm>
                  <a:custGeom>
                    <a:avLst/>
                    <a:gdLst>
                      <a:gd name="T0" fmla="*/ 116 w 1043"/>
                      <a:gd name="T1" fmla="*/ 230 h 726"/>
                      <a:gd name="T2" fmla="*/ 216 w 1043"/>
                      <a:gd name="T3" fmla="*/ 147 h 726"/>
                      <a:gd name="T4" fmla="*/ 338 w 1043"/>
                      <a:gd name="T5" fmla="*/ 72 h 726"/>
                      <a:gd name="T6" fmla="*/ 417 w 1043"/>
                      <a:gd name="T7" fmla="*/ 27 h 726"/>
                      <a:gd name="T8" fmla="*/ 479 w 1043"/>
                      <a:gd name="T9" fmla="*/ 12 h 726"/>
                      <a:gd name="T10" fmla="*/ 529 w 1043"/>
                      <a:gd name="T11" fmla="*/ 0 h 726"/>
                      <a:gd name="T12" fmla="*/ 573 w 1043"/>
                      <a:gd name="T13" fmla="*/ 18 h 726"/>
                      <a:gd name="T14" fmla="*/ 601 w 1043"/>
                      <a:gd name="T15" fmla="*/ 75 h 726"/>
                      <a:gd name="T16" fmla="*/ 620 w 1043"/>
                      <a:gd name="T17" fmla="*/ 230 h 726"/>
                      <a:gd name="T18" fmla="*/ 620 w 1043"/>
                      <a:gd name="T19" fmla="*/ 416 h 726"/>
                      <a:gd name="T20" fmla="*/ 620 w 1043"/>
                      <a:gd name="T21" fmla="*/ 536 h 726"/>
                      <a:gd name="T22" fmla="*/ 642 w 1043"/>
                      <a:gd name="T23" fmla="*/ 609 h 726"/>
                      <a:gd name="T24" fmla="*/ 686 w 1043"/>
                      <a:gd name="T25" fmla="*/ 597 h 726"/>
                      <a:gd name="T26" fmla="*/ 717 w 1043"/>
                      <a:gd name="T27" fmla="*/ 552 h 726"/>
                      <a:gd name="T28" fmla="*/ 779 w 1043"/>
                      <a:gd name="T29" fmla="*/ 500 h 726"/>
                      <a:gd name="T30" fmla="*/ 876 w 1043"/>
                      <a:gd name="T31" fmla="*/ 470 h 726"/>
                      <a:gd name="T32" fmla="*/ 943 w 1043"/>
                      <a:gd name="T33" fmla="*/ 470 h 726"/>
                      <a:gd name="T34" fmla="*/ 1043 w 1043"/>
                      <a:gd name="T35" fmla="*/ 488 h 726"/>
                      <a:gd name="T36" fmla="*/ 1037 w 1043"/>
                      <a:gd name="T37" fmla="*/ 524 h 726"/>
                      <a:gd name="T38" fmla="*/ 1015 w 1043"/>
                      <a:gd name="T39" fmla="*/ 555 h 726"/>
                      <a:gd name="T40" fmla="*/ 981 w 1043"/>
                      <a:gd name="T41" fmla="*/ 561 h 726"/>
                      <a:gd name="T42" fmla="*/ 943 w 1043"/>
                      <a:gd name="T43" fmla="*/ 542 h 726"/>
                      <a:gd name="T44" fmla="*/ 886 w 1043"/>
                      <a:gd name="T45" fmla="*/ 518 h 726"/>
                      <a:gd name="T46" fmla="*/ 829 w 1043"/>
                      <a:gd name="T47" fmla="*/ 518 h 726"/>
                      <a:gd name="T48" fmla="*/ 754 w 1043"/>
                      <a:gd name="T49" fmla="*/ 564 h 726"/>
                      <a:gd name="T50" fmla="*/ 708 w 1043"/>
                      <a:gd name="T51" fmla="*/ 633 h 726"/>
                      <a:gd name="T52" fmla="*/ 698 w 1043"/>
                      <a:gd name="T53" fmla="*/ 690 h 726"/>
                      <a:gd name="T54" fmla="*/ 679 w 1043"/>
                      <a:gd name="T55" fmla="*/ 726 h 726"/>
                      <a:gd name="T56" fmla="*/ 604 w 1043"/>
                      <a:gd name="T57" fmla="*/ 723 h 726"/>
                      <a:gd name="T58" fmla="*/ 601 w 1043"/>
                      <a:gd name="T59" fmla="*/ 669 h 726"/>
                      <a:gd name="T60" fmla="*/ 576 w 1043"/>
                      <a:gd name="T61" fmla="*/ 591 h 726"/>
                      <a:gd name="T62" fmla="*/ 567 w 1043"/>
                      <a:gd name="T63" fmla="*/ 509 h 726"/>
                      <a:gd name="T64" fmla="*/ 573 w 1043"/>
                      <a:gd name="T65" fmla="*/ 401 h 726"/>
                      <a:gd name="T66" fmla="*/ 564 w 1043"/>
                      <a:gd name="T67" fmla="*/ 248 h 726"/>
                      <a:gd name="T68" fmla="*/ 558 w 1043"/>
                      <a:gd name="T69" fmla="*/ 147 h 726"/>
                      <a:gd name="T70" fmla="*/ 539 w 1043"/>
                      <a:gd name="T71" fmla="*/ 111 h 726"/>
                      <a:gd name="T72" fmla="*/ 501 w 1043"/>
                      <a:gd name="T73" fmla="*/ 75 h 726"/>
                      <a:gd name="T74" fmla="*/ 461 w 1043"/>
                      <a:gd name="T75" fmla="*/ 75 h 726"/>
                      <a:gd name="T76" fmla="*/ 403 w 1043"/>
                      <a:gd name="T77" fmla="*/ 111 h 726"/>
                      <a:gd name="T78" fmla="*/ 328 w 1043"/>
                      <a:gd name="T79" fmla="*/ 181 h 726"/>
                      <a:gd name="T80" fmla="*/ 235 w 1043"/>
                      <a:gd name="T81" fmla="*/ 272 h 726"/>
                      <a:gd name="T82" fmla="*/ 141 w 1043"/>
                      <a:gd name="T83" fmla="*/ 356 h 726"/>
                      <a:gd name="T84" fmla="*/ 94 w 1043"/>
                      <a:gd name="T85" fmla="*/ 383 h 726"/>
                      <a:gd name="T86" fmla="*/ 38 w 1043"/>
                      <a:gd name="T87" fmla="*/ 383 h 726"/>
                      <a:gd name="T88" fmla="*/ 0 w 1043"/>
                      <a:gd name="T89" fmla="*/ 344 h 726"/>
                      <a:gd name="T90" fmla="*/ 3 w 1043"/>
                      <a:gd name="T91" fmla="*/ 281 h 726"/>
                      <a:gd name="T92" fmla="*/ 41 w 1043"/>
                      <a:gd name="T93" fmla="*/ 248 h 726"/>
                      <a:gd name="T94" fmla="*/ 84 w 1043"/>
                      <a:gd name="T95" fmla="*/ 239 h 726"/>
                      <a:gd name="T96" fmla="*/ 116 w 1043"/>
                      <a:gd name="T97" fmla="*/ 230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43" h="726">
                        <a:moveTo>
                          <a:pt x="116" y="230"/>
                        </a:moveTo>
                        <a:lnTo>
                          <a:pt x="216" y="147"/>
                        </a:lnTo>
                        <a:lnTo>
                          <a:pt x="338" y="72"/>
                        </a:lnTo>
                        <a:lnTo>
                          <a:pt x="417" y="27"/>
                        </a:lnTo>
                        <a:lnTo>
                          <a:pt x="479" y="12"/>
                        </a:lnTo>
                        <a:lnTo>
                          <a:pt x="529" y="0"/>
                        </a:lnTo>
                        <a:lnTo>
                          <a:pt x="573" y="18"/>
                        </a:lnTo>
                        <a:lnTo>
                          <a:pt x="601" y="75"/>
                        </a:lnTo>
                        <a:lnTo>
                          <a:pt x="620" y="230"/>
                        </a:lnTo>
                        <a:lnTo>
                          <a:pt x="620" y="416"/>
                        </a:lnTo>
                        <a:lnTo>
                          <a:pt x="620" y="536"/>
                        </a:lnTo>
                        <a:lnTo>
                          <a:pt x="642" y="609"/>
                        </a:lnTo>
                        <a:lnTo>
                          <a:pt x="686" y="597"/>
                        </a:lnTo>
                        <a:lnTo>
                          <a:pt x="717" y="552"/>
                        </a:lnTo>
                        <a:lnTo>
                          <a:pt x="779" y="500"/>
                        </a:lnTo>
                        <a:lnTo>
                          <a:pt x="876" y="470"/>
                        </a:lnTo>
                        <a:lnTo>
                          <a:pt x="943" y="470"/>
                        </a:lnTo>
                        <a:lnTo>
                          <a:pt x="1043" y="488"/>
                        </a:lnTo>
                        <a:lnTo>
                          <a:pt x="1037" y="524"/>
                        </a:lnTo>
                        <a:lnTo>
                          <a:pt x="1015" y="555"/>
                        </a:lnTo>
                        <a:lnTo>
                          <a:pt x="981" y="561"/>
                        </a:lnTo>
                        <a:lnTo>
                          <a:pt x="943" y="542"/>
                        </a:lnTo>
                        <a:lnTo>
                          <a:pt x="886" y="518"/>
                        </a:lnTo>
                        <a:lnTo>
                          <a:pt x="829" y="518"/>
                        </a:lnTo>
                        <a:lnTo>
                          <a:pt x="754" y="564"/>
                        </a:lnTo>
                        <a:lnTo>
                          <a:pt x="708" y="633"/>
                        </a:lnTo>
                        <a:lnTo>
                          <a:pt x="698" y="690"/>
                        </a:lnTo>
                        <a:lnTo>
                          <a:pt x="679" y="726"/>
                        </a:lnTo>
                        <a:lnTo>
                          <a:pt x="604" y="723"/>
                        </a:lnTo>
                        <a:lnTo>
                          <a:pt x="601" y="669"/>
                        </a:lnTo>
                        <a:lnTo>
                          <a:pt x="576" y="591"/>
                        </a:lnTo>
                        <a:lnTo>
                          <a:pt x="567" y="509"/>
                        </a:lnTo>
                        <a:lnTo>
                          <a:pt x="573" y="401"/>
                        </a:lnTo>
                        <a:lnTo>
                          <a:pt x="564" y="248"/>
                        </a:lnTo>
                        <a:lnTo>
                          <a:pt x="558" y="147"/>
                        </a:lnTo>
                        <a:lnTo>
                          <a:pt x="539" y="111"/>
                        </a:lnTo>
                        <a:lnTo>
                          <a:pt x="501" y="75"/>
                        </a:lnTo>
                        <a:lnTo>
                          <a:pt x="461" y="75"/>
                        </a:lnTo>
                        <a:lnTo>
                          <a:pt x="403" y="111"/>
                        </a:lnTo>
                        <a:lnTo>
                          <a:pt x="328" y="181"/>
                        </a:lnTo>
                        <a:lnTo>
                          <a:pt x="235" y="272"/>
                        </a:lnTo>
                        <a:lnTo>
                          <a:pt x="141" y="356"/>
                        </a:lnTo>
                        <a:lnTo>
                          <a:pt x="94" y="383"/>
                        </a:lnTo>
                        <a:lnTo>
                          <a:pt x="38" y="383"/>
                        </a:lnTo>
                        <a:lnTo>
                          <a:pt x="0" y="344"/>
                        </a:lnTo>
                        <a:lnTo>
                          <a:pt x="3" y="281"/>
                        </a:lnTo>
                        <a:lnTo>
                          <a:pt x="41" y="248"/>
                        </a:lnTo>
                        <a:lnTo>
                          <a:pt x="84" y="239"/>
                        </a:lnTo>
                        <a:lnTo>
                          <a:pt x="116" y="23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2525" name="Freeform 29"/>
                  <p:cNvSpPr>
                    <a:spLocks/>
                  </p:cNvSpPr>
                  <p:nvPr/>
                </p:nvSpPr>
                <p:spPr bwMode="auto">
                  <a:xfrm>
                    <a:off x="4038" y="3162"/>
                    <a:ext cx="713" cy="762"/>
                  </a:xfrm>
                  <a:custGeom>
                    <a:avLst/>
                    <a:gdLst>
                      <a:gd name="T0" fmla="*/ 0 w 713"/>
                      <a:gd name="T1" fmla="*/ 64 h 762"/>
                      <a:gd name="T2" fmla="*/ 22 w 713"/>
                      <a:gd name="T3" fmla="*/ 16 h 762"/>
                      <a:gd name="T4" fmla="*/ 69 w 713"/>
                      <a:gd name="T5" fmla="*/ 0 h 762"/>
                      <a:gd name="T6" fmla="*/ 134 w 713"/>
                      <a:gd name="T7" fmla="*/ 7 h 762"/>
                      <a:gd name="T8" fmla="*/ 150 w 713"/>
                      <a:gd name="T9" fmla="*/ 52 h 762"/>
                      <a:gd name="T10" fmla="*/ 125 w 713"/>
                      <a:gd name="T11" fmla="*/ 227 h 762"/>
                      <a:gd name="T12" fmla="*/ 122 w 713"/>
                      <a:gd name="T13" fmla="*/ 360 h 762"/>
                      <a:gd name="T14" fmla="*/ 116 w 713"/>
                      <a:gd name="T15" fmla="*/ 435 h 762"/>
                      <a:gd name="T16" fmla="*/ 116 w 713"/>
                      <a:gd name="T17" fmla="*/ 450 h 762"/>
                      <a:gd name="T18" fmla="*/ 131 w 713"/>
                      <a:gd name="T19" fmla="*/ 524 h 762"/>
                      <a:gd name="T20" fmla="*/ 172 w 713"/>
                      <a:gd name="T21" fmla="*/ 536 h 762"/>
                      <a:gd name="T22" fmla="*/ 225 w 713"/>
                      <a:gd name="T23" fmla="*/ 524 h 762"/>
                      <a:gd name="T24" fmla="*/ 303 w 713"/>
                      <a:gd name="T25" fmla="*/ 481 h 762"/>
                      <a:gd name="T26" fmla="*/ 387 w 713"/>
                      <a:gd name="T27" fmla="*/ 460 h 762"/>
                      <a:gd name="T28" fmla="*/ 482 w 713"/>
                      <a:gd name="T29" fmla="*/ 444 h 762"/>
                      <a:gd name="T30" fmla="*/ 585 w 713"/>
                      <a:gd name="T31" fmla="*/ 432 h 762"/>
                      <a:gd name="T32" fmla="*/ 660 w 713"/>
                      <a:gd name="T33" fmla="*/ 432 h 762"/>
                      <a:gd name="T34" fmla="*/ 694 w 713"/>
                      <a:gd name="T35" fmla="*/ 441 h 762"/>
                      <a:gd name="T36" fmla="*/ 713 w 713"/>
                      <a:gd name="T37" fmla="*/ 463 h 762"/>
                      <a:gd name="T38" fmla="*/ 704 w 713"/>
                      <a:gd name="T39" fmla="*/ 496 h 762"/>
                      <a:gd name="T40" fmla="*/ 657 w 713"/>
                      <a:gd name="T41" fmla="*/ 524 h 762"/>
                      <a:gd name="T42" fmla="*/ 613 w 713"/>
                      <a:gd name="T43" fmla="*/ 563 h 762"/>
                      <a:gd name="T44" fmla="*/ 572 w 713"/>
                      <a:gd name="T45" fmla="*/ 618 h 762"/>
                      <a:gd name="T46" fmla="*/ 547 w 713"/>
                      <a:gd name="T47" fmla="*/ 663 h 762"/>
                      <a:gd name="T48" fmla="*/ 526 w 713"/>
                      <a:gd name="T49" fmla="*/ 708 h 762"/>
                      <a:gd name="T50" fmla="*/ 510 w 713"/>
                      <a:gd name="T51" fmla="*/ 762 h 762"/>
                      <a:gd name="T52" fmla="*/ 488 w 713"/>
                      <a:gd name="T53" fmla="*/ 762 h 762"/>
                      <a:gd name="T54" fmla="*/ 469 w 713"/>
                      <a:gd name="T55" fmla="*/ 741 h 762"/>
                      <a:gd name="T56" fmla="*/ 462 w 713"/>
                      <a:gd name="T57" fmla="*/ 681 h 762"/>
                      <a:gd name="T58" fmla="*/ 507 w 713"/>
                      <a:gd name="T59" fmla="*/ 627 h 762"/>
                      <a:gd name="T60" fmla="*/ 566 w 713"/>
                      <a:gd name="T61" fmla="*/ 563 h 762"/>
                      <a:gd name="T62" fmla="*/ 622 w 713"/>
                      <a:gd name="T63" fmla="*/ 515 h 762"/>
                      <a:gd name="T64" fmla="*/ 647 w 713"/>
                      <a:gd name="T65" fmla="*/ 499 h 762"/>
                      <a:gd name="T66" fmla="*/ 657 w 713"/>
                      <a:gd name="T67" fmla="*/ 478 h 762"/>
                      <a:gd name="T68" fmla="*/ 632 w 713"/>
                      <a:gd name="T69" fmla="*/ 463 h 762"/>
                      <a:gd name="T70" fmla="*/ 547 w 713"/>
                      <a:gd name="T71" fmla="*/ 463 h 762"/>
                      <a:gd name="T72" fmla="*/ 440 w 713"/>
                      <a:gd name="T73" fmla="*/ 481 h 762"/>
                      <a:gd name="T74" fmla="*/ 356 w 713"/>
                      <a:gd name="T75" fmla="*/ 509 h 762"/>
                      <a:gd name="T76" fmla="*/ 265 w 713"/>
                      <a:gd name="T77" fmla="*/ 560 h 762"/>
                      <a:gd name="T78" fmla="*/ 187 w 713"/>
                      <a:gd name="T79" fmla="*/ 596 h 762"/>
                      <a:gd name="T80" fmla="*/ 103 w 713"/>
                      <a:gd name="T81" fmla="*/ 599 h 762"/>
                      <a:gd name="T82" fmla="*/ 69 w 713"/>
                      <a:gd name="T83" fmla="*/ 587 h 762"/>
                      <a:gd name="T84" fmla="*/ 50 w 713"/>
                      <a:gd name="T85" fmla="*/ 542 h 762"/>
                      <a:gd name="T86" fmla="*/ 37 w 713"/>
                      <a:gd name="T87" fmla="*/ 478 h 762"/>
                      <a:gd name="T88" fmla="*/ 31 w 713"/>
                      <a:gd name="T89" fmla="*/ 360 h 762"/>
                      <a:gd name="T90" fmla="*/ 19 w 713"/>
                      <a:gd name="T91" fmla="*/ 151 h 762"/>
                      <a:gd name="T92" fmla="*/ 0 w 713"/>
                      <a:gd name="T93" fmla="*/ 64 h 7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713" h="762">
                        <a:moveTo>
                          <a:pt x="0" y="64"/>
                        </a:moveTo>
                        <a:lnTo>
                          <a:pt x="22" y="16"/>
                        </a:lnTo>
                        <a:lnTo>
                          <a:pt x="69" y="0"/>
                        </a:lnTo>
                        <a:lnTo>
                          <a:pt x="134" y="7"/>
                        </a:lnTo>
                        <a:lnTo>
                          <a:pt x="150" y="52"/>
                        </a:lnTo>
                        <a:lnTo>
                          <a:pt x="125" y="227"/>
                        </a:lnTo>
                        <a:lnTo>
                          <a:pt x="122" y="360"/>
                        </a:lnTo>
                        <a:lnTo>
                          <a:pt x="116" y="435"/>
                        </a:lnTo>
                        <a:lnTo>
                          <a:pt x="116" y="450"/>
                        </a:lnTo>
                        <a:lnTo>
                          <a:pt x="131" y="524"/>
                        </a:lnTo>
                        <a:lnTo>
                          <a:pt x="172" y="536"/>
                        </a:lnTo>
                        <a:lnTo>
                          <a:pt x="225" y="524"/>
                        </a:lnTo>
                        <a:lnTo>
                          <a:pt x="303" y="481"/>
                        </a:lnTo>
                        <a:lnTo>
                          <a:pt x="387" y="460"/>
                        </a:lnTo>
                        <a:lnTo>
                          <a:pt x="482" y="444"/>
                        </a:lnTo>
                        <a:lnTo>
                          <a:pt x="585" y="432"/>
                        </a:lnTo>
                        <a:lnTo>
                          <a:pt x="660" y="432"/>
                        </a:lnTo>
                        <a:lnTo>
                          <a:pt x="694" y="441"/>
                        </a:lnTo>
                        <a:lnTo>
                          <a:pt x="713" y="463"/>
                        </a:lnTo>
                        <a:lnTo>
                          <a:pt x="704" y="496"/>
                        </a:lnTo>
                        <a:lnTo>
                          <a:pt x="657" y="524"/>
                        </a:lnTo>
                        <a:lnTo>
                          <a:pt x="613" y="563"/>
                        </a:lnTo>
                        <a:lnTo>
                          <a:pt x="572" y="618"/>
                        </a:lnTo>
                        <a:lnTo>
                          <a:pt x="547" y="663"/>
                        </a:lnTo>
                        <a:lnTo>
                          <a:pt x="526" y="708"/>
                        </a:lnTo>
                        <a:lnTo>
                          <a:pt x="510" y="762"/>
                        </a:lnTo>
                        <a:lnTo>
                          <a:pt x="488" y="762"/>
                        </a:lnTo>
                        <a:lnTo>
                          <a:pt x="469" y="741"/>
                        </a:lnTo>
                        <a:lnTo>
                          <a:pt x="462" y="681"/>
                        </a:lnTo>
                        <a:lnTo>
                          <a:pt x="507" y="627"/>
                        </a:lnTo>
                        <a:lnTo>
                          <a:pt x="566" y="563"/>
                        </a:lnTo>
                        <a:lnTo>
                          <a:pt x="622" y="515"/>
                        </a:lnTo>
                        <a:lnTo>
                          <a:pt x="647" y="499"/>
                        </a:lnTo>
                        <a:lnTo>
                          <a:pt x="657" y="478"/>
                        </a:lnTo>
                        <a:lnTo>
                          <a:pt x="632" y="463"/>
                        </a:lnTo>
                        <a:lnTo>
                          <a:pt x="547" y="463"/>
                        </a:lnTo>
                        <a:lnTo>
                          <a:pt x="440" y="481"/>
                        </a:lnTo>
                        <a:lnTo>
                          <a:pt x="356" y="509"/>
                        </a:lnTo>
                        <a:lnTo>
                          <a:pt x="265" y="560"/>
                        </a:lnTo>
                        <a:lnTo>
                          <a:pt x="187" y="596"/>
                        </a:lnTo>
                        <a:lnTo>
                          <a:pt x="103" y="599"/>
                        </a:lnTo>
                        <a:lnTo>
                          <a:pt x="69" y="587"/>
                        </a:lnTo>
                        <a:lnTo>
                          <a:pt x="50" y="542"/>
                        </a:lnTo>
                        <a:lnTo>
                          <a:pt x="37" y="478"/>
                        </a:lnTo>
                        <a:lnTo>
                          <a:pt x="31" y="360"/>
                        </a:lnTo>
                        <a:lnTo>
                          <a:pt x="19" y="151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02526" name="Group 30"/>
                <p:cNvGrpSpPr>
                  <a:grpSpLocks/>
                </p:cNvGrpSpPr>
                <p:nvPr/>
              </p:nvGrpSpPr>
              <p:grpSpPr bwMode="auto">
                <a:xfrm>
                  <a:off x="4864" y="3099"/>
                  <a:ext cx="432" cy="877"/>
                  <a:chOff x="4864" y="3099"/>
                  <a:chExt cx="432" cy="877"/>
                </a:xfrm>
              </p:grpSpPr>
              <p:sp>
                <p:nvSpPr>
                  <p:cNvPr id="1002527" name="Freeform 31"/>
                  <p:cNvSpPr>
                    <a:spLocks/>
                  </p:cNvSpPr>
                  <p:nvPr/>
                </p:nvSpPr>
                <p:spPr bwMode="auto">
                  <a:xfrm>
                    <a:off x="4956" y="3588"/>
                    <a:ext cx="340" cy="109"/>
                  </a:xfrm>
                  <a:custGeom>
                    <a:avLst/>
                    <a:gdLst>
                      <a:gd name="T0" fmla="*/ 340 w 340"/>
                      <a:gd name="T1" fmla="*/ 109 h 109"/>
                      <a:gd name="T2" fmla="*/ 165 w 340"/>
                      <a:gd name="T3" fmla="*/ 30 h 109"/>
                      <a:gd name="T4" fmla="*/ 48 w 340"/>
                      <a:gd name="T5" fmla="*/ 0 h 109"/>
                      <a:gd name="T6" fmla="*/ 10 w 340"/>
                      <a:gd name="T7" fmla="*/ 0 h 109"/>
                      <a:gd name="T8" fmla="*/ 0 w 340"/>
                      <a:gd name="T9" fmla="*/ 27 h 109"/>
                      <a:gd name="T10" fmla="*/ 22 w 340"/>
                      <a:gd name="T11" fmla="*/ 48 h 109"/>
                      <a:gd name="T12" fmla="*/ 70 w 340"/>
                      <a:gd name="T13" fmla="*/ 54 h 109"/>
                      <a:gd name="T14" fmla="*/ 184 w 340"/>
                      <a:gd name="T15" fmla="*/ 75 h 109"/>
                      <a:gd name="T16" fmla="*/ 340 w 340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0" h="109">
                        <a:moveTo>
                          <a:pt x="340" y="109"/>
                        </a:moveTo>
                        <a:lnTo>
                          <a:pt x="165" y="30"/>
                        </a:lnTo>
                        <a:lnTo>
                          <a:pt x="48" y="0"/>
                        </a:lnTo>
                        <a:lnTo>
                          <a:pt x="10" y="0"/>
                        </a:lnTo>
                        <a:lnTo>
                          <a:pt x="0" y="27"/>
                        </a:lnTo>
                        <a:lnTo>
                          <a:pt x="22" y="48"/>
                        </a:lnTo>
                        <a:lnTo>
                          <a:pt x="70" y="54"/>
                        </a:lnTo>
                        <a:lnTo>
                          <a:pt x="184" y="75"/>
                        </a:lnTo>
                        <a:lnTo>
                          <a:pt x="340" y="109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2528" name="Freeform 32"/>
                  <p:cNvSpPr>
                    <a:spLocks/>
                  </p:cNvSpPr>
                  <p:nvPr/>
                </p:nvSpPr>
                <p:spPr bwMode="auto">
                  <a:xfrm>
                    <a:off x="4864" y="3685"/>
                    <a:ext cx="97" cy="291"/>
                  </a:xfrm>
                  <a:custGeom>
                    <a:avLst/>
                    <a:gdLst>
                      <a:gd name="T0" fmla="*/ 97 w 97"/>
                      <a:gd name="T1" fmla="*/ 291 h 291"/>
                      <a:gd name="T2" fmla="*/ 94 w 97"/>
                      <a:gd name="T3" fmla="*/ 148 h 291"/>
                      <a:gd name="T4" fmla="*/ 69 w 97"/>
                      <a:gd name="T5" fmla="*/ 39 h 291"/>
                      <a:gd name="T6" fmla="*/ 41 w 97"/>
                      <a:gd name="T7" fmla="*/ 0 h 291"/>
                      <a:gd name="T8" fmla="*/ 19 w 97"/>
                      <a:gd name="T9" fmla="*/ 0 h 291"/>
                      <a:gd name="T10" fmla="*/ 0 w 97"/>
                      <a:gd name="T11" fmla="*/ 12 h 291"/>
                      <a:gd name="T12" fmla="*/ 0 w 97"/>
                      <a:gd name="T13" fmla="*/ 54 h 291"/>
                      <a:gd name="T14" fmla="*/ 47 w 97"/>
                      <a:gd name="T15" fmla="*/ 184 h 291"/>
                      <a:gd name="T16" fmla="*/ 97 w 97"/>
                      <a:gd name="T17" fmla="*/ 291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7" h="291">
                        <a:moveTo>
                          <a:pt x="97" y="291"/>
                        </a:moveTo>
                        <a:lnTo>
                          <a:pt x="94" y="148"/>
                        </a:lnTo>
                        <a:lnTo>
                          <a:pt x="69" y="39"/>
                        </a:lnTo>
                        <a:lnTo>
                          <a:pt x="41" y="0"/>
                        </a:lnTo>
                        <a:lnTo>
                          <a:pt x="19" y="0"/>
                        </a:lnTo>
                        <a:lnTo>
                          <a:pt x="0" y="12"/>
                        </a:lnTo>
                        <a:lnTo>
                          <a:pt x="0" y="54"/>
                        </a:lnTo>
                        <a:lnTo>
                          <a:pt x="47" y="184"/>
                        </a:lnTo>
                        <a:lnTo>
                          <a:pt x="97" y="29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2529" name="Freeform 33"/>
                  <p:cNvSpPr>
                    <a:spLocks/>
                  </p:cNvSpPr>
                  <p:nvPr/>
                </p:nvSpPr>
                <p:spPr bwMode="auto">
                  <a:xfrm>
                    <a:off x="5004" y="3099"/>
                    <a:ext cx="214" cy="111"/>
                  </a:xfrm>
                  <a:custGeom>
                    <a:avLst/>
                    <a:gdLst>
                      <a:gd name="T0" fmla="*/ 0 w 214"/>
                      <a:gd name="T1" fmla="*/ 72 h 111"/>
                      <a:gd name="T2" fmla="*/ 42 w 214"/>
                      <a:gd name="T3" fmla="*/ 30 h 111"/>
                      <a:gd name="T4" fmla="*/ 100 w 214"/>
                      <a:gd name="T5" fmla="*/ 3 h 111"/>
                      <a:gd name="T6" fmla="*/ 166 w 214"/>
                      <a:gd name="T7" fmla="*/ 0 h 111"/>
                      <a:gd name="T8" fmla="*/ 214 w 214"/>
                      <a:gd name="T9" fmla="*/ 9 h 111"/>
                      <a:gd name="T10" fmla="*/ 138 w 214"/>
                      <a:gd name="T11" fmla="*/ 18 h 111"/>
                      <a:gd name="T12" fmla="*/ 109 w 214"/>
                      <a:gd name="T13" fmla="*/ 36 h 111"/>
                      <a:gd name="T14" fmla="*/ 81 w 214"/>
                      <a:gd name="T15" fmla="*/ 63 h 111"/>
                      <a:gd name="T16" fmla="*/ 68 w 214"/>
                      <a:gd name="T17" fmla="*/ 93 h 111"/>
                      <a:gd name="T18" fmla="*/ 42 w 214"/>
                      <a:gd name="T19" fmla="*/ 111 h 111"/>
                      <a:gd name="T20" fmla="*/ 10 w 214"/>
                      <a:gd name="T21" fmla="*/ 108 h 111"/>
                      <a:gd name="T22" fmla="*/ 0 w 214"/>
                      <a:gd name="T23" fmla="*/ 72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4" h="111">
                        <a:moveTo>
                          <a:pt x="0" y="72"/>
                        </a:moveTo>
                        <a:lnTo>
                          <a:pt x="42" y="30"/>
                        </a:lnTo>
                        <a:lnTo>
                          <a:pt x="100" y="3"/>
                        </a:lnTo>
                        <a:lnTo>
                          <a:pt x="166" y="0"/>
                        </a:lnTo>
                        <a:lnTo>
                          <a:pt x="214" y="9"/>
                        </a:lnTo>
                        <a:lnTo>
                          <a:pt x="138" y="18"/>
                        </a:lnTo>
                        <a:lnTo>
                          <a:pt x="109" y="36"/>
                        </a:lnTo>
                        <a:lnTo>
                          <a:pt x="81" y="63"/>
                        </a:lnTo>
                        <a:lnTo>
                          <a:pt x="68" y="93"/>
                        </a:lnTo>
                        <a:lnTo>
                          <a:pt x="42" y="111"/>
                        </a:lnTo>
                        <a:lnTo>
                          <a:pt x="10" y="108"/>
                        </a:lnTo>
                        <a:lnTo>
                          <a:pt x="0" y="72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002530" name="Oval 34"/>
            <p:cNvSpPr>
              <a:spLocks noChangeAspect="1" noChangeArrowheads="1"/>
            </p:cNvSpPr>
            <p:nvPr/>
          </p:nvSpPr>
          <p:spPr bwMode="auto">
            <a:xfrm>
              <a:off x="4464" y="2736"/>
              <a:ext cx="912" cy="912"/>
            </a:xfrm>
            <a:prstGeom prst="ellips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2531" name="Group 35"/>
          <p:cNvGrpSpPr>
            <a:grpSpLocks/>
          </p:cNvGrpSpPr>
          <p:nvPr/>
        </p:nvGrpSpPr>
        <p:grpSpPr bwMode="auto">
          <a:xfrm>
            <a:off x="304800" y="2217738"/>
            <a:ext cx="1439863" cy="1439862"/>
            <a:chOff x="3077" y="2352"/>
            <a:chExt cx="907" cy="907"/>
          </a:xfrm>
        </p:grpSpPr>
        <p:grpSp>
          <p:nvGrpSpPr>
            <p:cNvPr id="1002532" name="Group 36"/>
            <p:cNvGrpSpPr>
              <a:grpSpLocks/>
            </p:cNvGrpSpPr>
            <p:nvPr/>
          </p:nvGrpSpPr>
          <p:grpSpPr bwMode="auto">
            <a:xfrm>
              <a:off x="3077" y="2352"/>
              <a:ext cx="907" cy="907"/>
              <a:chOff x="2976" y="2352"/>
              <a:chExt cx="907" cy="907"/>
            </a:xfrm>
          </p:grpSpPr>
          <p:sp>
            <p:nvSpPr>
              <p:cNvPr id="1002533" name="Freeform 37" descr="Green marble"/>
              <p:cNvSpPr>
                <a:spLocks noChangeAspect="1"/>
              </p:cNvSpPr>
              <p:nvPr/>
            </p:nvSpPr>
            <p:spPr bwMode="auto">
              <a:xfrm rot="2360341">
                <a:off x="3403" y="2606"/>
                <a:ext cx="480" cy="380"/>
              </a:xfrm>
              <a:custGeom>
                <a:avLst/>
                <a:gdLst>
                  <a:gd name="T0" fmla="*/ 748 w 2280"/>
                  <a:gd name="T1" fmla="*/ 30 h 1785"/>
                  <a:gd name="T2" fmla="*/ 1224 w 2280"/>
                  <a:gd name="T3" fmla="*/ 305 h 1785"/>
                  <a:gd name="T4" fmla="*/ 2184 w 2280"/>
                  <a:gd name="T5" fmla="*/ 257 h 1785"/>
                  <a:gd name="T6" fmla="*/ 1800 w 2280"/>
                  <a:gd name="T7" fmla="*/ 1121 h 1785"/>
                  <a:gd name="T8" fmla="*/ 1743 w 2280"/>
                  <a:gd name="T9" fmla="*/ 1313 h 1785"/>
                  <a:gd name="T10" fmla="*/ 1717 w 2280"/>
                  <a:gd name="T11" fmla="*/ 1479 h 1785"/>
                  <a:gd name="T12" fmla="*/ 1560 w 2280"/>
                  <a:gd name="T13" fmla="*/ 1549 h 1785"/>
                  <a:gd name="T14" fmla="*/ 1272 w 2280"/>
                  <a:gd name="T15" fmla="*/ 1553 h 1785"/>
                  <a:gd name="T16" fmla="*/ 168 w 2280"/>
                  <a:gd name="T17" fmla="*/ 1649 h 1785"/>
                  <a:gd name="T18" fmla="*/ 264 w 2280"/>
                  <a:gd name="T19" fmla="*/ 737 h 1785"/>
                  <a:gd name="T20" fmla="*/ 425 w 2280"/>
                  <a:gd name="T21" fmla="*/ 126 h 1785"/>
                  <a:gd name="T22" fmla="*/ 748 w 2280"/>
                  <a:gd name="T23" fmla="*/ 3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0" h="1785">
                    <a:moveTo>
                      <a:pt x="748" y="30"/>
                    </a:moveTo>
                    <a:cubicBezTo>
                      <a:pt x="881" y="60"/>
                      <a:pt x="985" y="267"/>
                      <a:pt x="1224" y="305"/>
                    </a:cubicBezTo>
                    <a:cubicBezTo>
                      <a:pt x="1463" y="343"/>
                      <a:pt x="2088" y="121"/>
                      <a:pt x="2184" y="257"/>
                    </a:cubicBezTo>
                    <a:cubicBezTo>
                      <a:pt x="2280" y="393"/>
                      <a:pt x="1873" y="945"/>
                      <a:pt x="1800" y="1121"/>
                    </a:cubicBezTo>
                    <a:cubicBezTo>
                      <a:pt x="1727" y="1297"/>
                      <a:pt x="1757" y="1253"/>
                      <a:pt x="1743" y="1313"/>
                    </a:cubicBezTo>
                    <a:cubicBezTo>
                      <a:pt x="1729" y="1373"/>
                      <a:pt x="1747" y="1440"/>
                      <a:pt x="1717" y="1479"/>
                    </a:cubicBezTo>
                    <a:cubicBezTo>
                      <a:pt x="1687" y="1518"/>
                      <a:pt x="1634" y="1537"/>
                      <a:pt x="1560" y="1549"/>
                    </a:cubicBezTo>
                    <a:cubicBezTo>
                      <a:pt x="1486" y="1561"/>
                      <a:pt x="1504" y="1536"/>
                      <a:pt x="1272" y="1553"/>
                    </a:cubicBezTo>
                    <a:cubicBezTo>
                      <a:pt x="1040" y="1570"/>
                      <a:pt x="336" y="1785"/>
                      <a:pt x="168" y="1649"/>
                    </a:cubicBezTo>
                    <a:cubicBezTo>
                      <a:pt x="0" y="1513"/>
                      <a:pt x="221" y="991"/>
                      <a:pt x="264" y="737"/>
                    </a:cubicBezTo>
                    <a:cubicBezTo>
                      <a:pt x="307" y="483"/>
                      <a:pt x="344" y="244"/>
                      <a:pt x="425" y="126"/>
                    </a:cubicBezTo>
                    <a:cubicBezTo>
                      <a:pt x="506" y="8"/>
                      <a:pt x="615" y="0"/>
                      <a:pt x="748" y="30"/>
                    </a:cubicBez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534" name="Oval 38"/>
              <p:cNvSpPr>
                <a:spLocks noChangeAspect="1" noChangeArrowheads="1"/>
              </p:cNvSpPr>
              <p:nvPr/>
            </p:nvSpPr>
            <p:spPr bwMode="auto">
              <a:xfrm>
                <a:off x="2976" y="2352"/>
                <a:ext cx="907" cy="907"/>
              </a:xfrm>
              <a:prstGeom prst="ellips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02535" name="Picture 3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" y="2621"/>
                <a:ext cx="26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02536" name="Group 40"/>
            <p:cNvGrpSpPr>
              <a:grpSpLocks noChangeAspect="1"/>
            </p:cNvGrpSpPr>
            <p:nvPr/>
          </p:nvGrpSpPr>
          <p:grpSpPr bwMode="auto">
            <a:xfrm rot="2360341">
              <a:off x="3360" y="2401"/>
              <a:ext cx="421" cy="527"/>
              <a:chOff x="2227" y="1194"/>
              <a:chExt cx="1944" cy="2413"/>
            </a:xfrm>
          </p:grpSpPr>
          <p:sp>
            <p:nvSpPr>
              <p:cNvPr id="1002537" name="Freeform 41"/>
              <p:cNvSpPr>
                <a:spLocks noChangeAspect="1"/>
              </p:cNvSpPr>
              <p:nvPr/>
            </p:nvSpPr>
            <p:spPr bwMode="auto">
              <a:xfrm rot="-2705309">
                <a:off x="2708" y="1513"/>
                <a:ext cx="406" cy="340"/>
              </a:xfrm>
              <a:custGeom>
                <a:avLst/>
                <a:gdLst>
                  <a:gd name="T0" fmla="*/ 388 w 600"/>
                  <a:gd name="T1" fmla="*/ 289 h 608"/>
                  <a:gd name="T2" fmla="*/ 372 w 600"/>
                  <a:gd name="T3" fmla="*/ 177 h 608"/>
                  <a:gd name="T4" fmla="*/ 341 w 600"/>
                  <a:gd name="T5" fmla="*/ 78 h 608"/>
                  <a:gd name="T6" fmla="*/ 284 w 600"/>
                  <a:gd name="T7" fmla="*/ 24 h 608"/>
                  <a:gd name="T8" fmla="*/ 185 w 600"/>
                  <a:gd name="T9" fmla="*/ 0 h 608"/>
                  <a:gd name="T10" fmla="*/ 100 w 600"/>
                  <a:gd name="T11" fmla="*/ 24 h 608"/>
                  <a:gd name="T12" fmla="*/ 19 w 600"/>
                  <a:gd name="T13" fmla="*/ 123 h 608"/>
                  <a:gd name="T14" fmla="*/ 0 w 600"/>
                  <a:gd name="T15" fmla="*/ 243 h 608"/>
                  <a:gd name="T16" fmla="*/ 19 w 600"/>
                  <a:gd name="T17" fmla="*/ 370 h 608"/>
                  <a:gd name="T18" fmla="*/ 50 w 600"/>
                  <a:gd name="T19" fmla="*/ 447 h 608"/>
                  <a:gd name="T20" fmla="*/ 88 w 600"/>
                  <a:gd name="T21" fmla="*/ 528 h 608"/>
                  <a:gd name="T22" fmla="*/ 130 w 600"/>
                  <a:gd name="T23" fmla="*/ 582 h 608"/>
                  <a:gd name="T24" fmla="*/ 177 w 600"/>
                  <a:gd name="T25" fmla="*/ 608 h 608"/>
                  <a:gd name="T26" fmla="*/ 242 w 600"/>
                  <a:gd name="T27" fmla="*/ 585 h 608"/>
                  <a:gd name="T28" fmla="*/ 307 w 600"/>
                  <a:gd name="T29" fmla="*/ 531 h 608"/>
                  <a:gd name="T30" fmla="*/ 349 w 600"/>
                  <a:gd name="T31" fmla="*/ 455 h 608"/>
                  <a:gd name="T32" fmla="*/ 388 w 600"/>
                  <a:gd name="T33" fmla="*/ 390 h 608"/>
                  <a:gd name="T34" fmla="*/ 400 w 600"/>
                  <a:gd name="T35" fmla="*/ 351 h 608"/>
                  <a:gd name="T36" fmla="*/ 565 w 600"/>
                  <a:gd name="T37" fmla="*/ 293 h 608"/>
                  <a:gd name="T38" fmla="*/ 600 w 600"/>
                  <a:gd name="T39" fmla="*/ 270 h 608"/>
                  <a:gd name="T40" fmla="*/ 580 w 600"/>
                  <a:gd name="T41" fmla="*/ 235 h 608"/>
                  <a:gd name="T42" fmla="*/ 388 w 600"/>
                  <a:gd name="T43" fmla="*/ 289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0" h="608">
                    <a:moveTo>
                      <a:pt x="388" y="289"/>
                    </a:moveTo>
                    <a:lnTo>
                      <a:pt x="372" y="177"/>
                    </a:lnTo>
                    <a:lnTo>
                      <a:pt x="341" y="78"/>
                    </a:lnTo>
                    <a:lnTo>
                      <a:pt x="284" y="24"/>
                    </a:lnTo>
                    <a:lnTo>
                      <a:pt x="185" y="0"/>
                    </a:lnTo>
                    <a:lnTo>
                      <a:pt x="100" y="24"/>
                    </a:lnTo>
                    <a:lnTo>
                      <a:pt x="19" y="123"/>
                    </a:lnTo>
                    <a:lnTo>
                      <a:pt x="0" y="243"/>
                    </a:lnTo>
                    <a:lnTo>
                      <a:pt x="19" y="370"/>
                    </a:lnTo>
                    <a:lnTo>
                      <a:pt x="50" y="447"/>
                    </a:lnTo>
                    <a:lnTo>
                      <a:pt x="88" y="528"/>
                    </a:lnTo>
                    <a:lnTo>
                      <a:pt x="130" y="582"/>
                    </a:lnTo>
                    <a:lnTo>
                      <a:pt x="177" y="608"/>
                    </a:lnTo>
                    <a:lnTo>
                      <a:pt x="242" y="585"/>
                    </a:lnTo>
                    <a:lnTo>
                      <a:pt x="307" y="531"/>
                    </a:lnTo>
                    <a:lnTo>
                      <a:pt x="349" y="455"/>
                    </a:lnTo>
                    <a:lnTo>
                      <a:pt x="388" y="390"/>
                    </a:lnTo>
                    <a:lnTo>
                      <a:pt x="400" y="351"/>
                    </a:lnTo>
                    <a:lnTo>
                      <a:pt x="565" y="293"/>
                    </a:lnTo>
                    <a:lnTo>
                      <a:pt x="600" y="270"/>
                    </a:lnTo>
                    <a:lnTo>
                      <a:pt x="580" y="235"/>
                    </a:lnTo>
                    <a:lnTo>
                      <a:pt x="388" y="28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538" name="Freeform 42"/>
              <p:cNvSpPr>
                <a:spLocks noChangeAspect="1"/>
              </p:cNvSpPr>
              <p:nvPr/>
            </p:nvSpPr>
            <p:spPr bwMode="auto">
              <a:xfrm rot="-2705309">
                <a:off x="2999" y="1873"/>
                <a:ext cx="418" cy="758"/>
              </a:xfrm>
              <a:custGeom>
                <a:avLst/>
                <a:gdLst>
                  <a:gd name="T0" fmla="*/ 208 w 619"/>
                  <a:gd name="T1" fmla="*/ 161 h 1085"/>
                  <a:gd name="T2" fmla="*/ 284 w 619"/>
                  <a:gd name="T3" fmla="*/ 80 h 1085"/>
                  <a:gd name="T4" fmla="*/ 411 w 619"/>
                  <a:gd name="T5" fmla="*/ 3 h 1085"/>
                  <a:gd name="T6" fmla="*/ 469 w 619"/>
                  <a:gd name="T7" fmla="*/ 0 h 1085"/>
                  <a:gd name="T8" fmla="*/ 573 w 619"/>
                  <a:gd name="T9" fmla="*/ 34 h 1085"/>
                  <a:gd name="T10" fmla="*/ 619 w 619"/>
                  <a:gd name="T11" fmla="*/ 85 h 1085"/>
                  <a:gd name="T12" fmla="*/ 619 w 619"/>
                  <a:gd name="T13" fmla="*/ 161 h 1085"/>
                  <a:gd name="T14" fmla="*/ 542 w 619"/>
                  <a:gd name="T15" fmla="*/ 304 h 1085"/>
                  <a:gd name="T16" fmla="*/ 458 w 619"/>
                  <a:gd name="T17" fmla="*/ 415 h 1085"/>
                  <a:gd name="T18" fmla="*/ 422 w 619"/>
                  <a:gd name="T19" fmla="*/ 508 h 1085"/>
                  <a:gd name="T20" fmla="*/ 399 w 619"/>
                  <a:gd name="T21" fmla="*/ 615 h 1085"/>
                  <a:gd name="T22" fmla="*/ 422 w 619"/>
                  <a:gd name="T23" fmla="*/ 719 h 1085"/>
                  <a:gd name="T24" fmla="*/ 445 w 619"/>
                  <a:gd name="T25" fmla="*/ 820 h 1085"/>
                  <a:gd name="T26" fmla="*/ 445 w 619"/>
                  <a:gd name="T27" fmla="*/ 935 h 1085"/>
                  <a:gd name="T28" fmla="*/ 411 w 619"/>
                  <a:gd name="T29" fmla="*/ 1005 h 1085"/>
                  <a:gd name="T30" fmla="*/ 334 w 619"/>
                  <a:gd name="T31" fmla="*/ 1043 h 1085"/>
                  <a:gd name="T32" fmla="*/ 242 w 619"/>
                  <a:gd name="T33" fmla="*/ 1085 h 1085"/>
                  <a:gd name="T34" fmla="*/ 157 w 619"/>
                  <a:gd name="T35" fmla="*/ 1085 h 1085"/>
                  <a:gd name="T36" fmla="*/ 100 w 619"/>
                  <a:gd name="T37" fmla="*/ 1054 h 1085"/>
                  <a:gd name="T38" fmla="*/ 23 w 619"/>
                  <a:gd name="T39" fmla="*/ 927 h 1085"/>
                  <a:gd name="T40" fmla="*/ 0 w 619"/>
                  <a:gd name="T41" fmla="*/ 797 h 1085"/>
                  <a:gd name="T42" fmla="*/ 8 w 619"/>
                  <a:gd name="T43" fmla="*/ 628 h 1085"/>
                  <a:gd name="T44" fmla="*/ 65 w 619"/>
                  <a:gd name="T45" fmla="*/ 415 h 1085"/>
                  <a:gd name="T46" fmla="*/ 123 w 619"/>
                  <a:gd name="T47" fmla="*/ 277 h 1085"/>
                  <a:gd name="T48" fmla="*/ 208 w 619"/>
                  <a:gd name="T49" fmla="*/ 161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9" h="1085">
                    <a:moveTo>
                      <a:pt x="208" y="161"/>
                    </a:moveTo>
                    <a:lnTo>
                      <a:pt x="284" y="80"/>
                    </a:lnTo>
                    <a:lnTo>
                      <a:pt x="411" y="3"/>
                    </a:lnTo>
                    <a:lnTo>
                      <a:pt x="469" y="0"/>
                    </a:lnTo>
                    <a:lnTo>
                      <a:pt x="573" y="34"/>
                    </a:lnTo>
                    <a:lnTo>
                      <a:pt x="619" y="85"/>
                    </a:lnTo>
                    <a:lnTo>
                      <a:pt x="619" y="161"/>
                    </a:lnTo>
                    <a:lnTo>
                      <a:pt x="542" y="304"/>
                    </a:lnTo>
                    <a:lnTo>
                      <a:pt x="458" y="415"/>
                    </a:lnTo>
                    <a:lnTo>
                      <a:pt x="422" y="508"/>
                    </a:lnTo>
                    <a:lnTo>
                      <a:pt x="399" y="615"/>
                    </a:lnTo>
                    <a:lnTo>
                      <a:pt x="422" y="719"/>
                    </a:lnTo>
                    <a:lnTo>
                      <a:pt x="445" y="820"/>
                    </a:lnTo>
                    <a:lnTo>
                      <a:pt x="445" y="935"/>
                    </a:lnTo>
                    <a:lnTo>
                      <a:pt x="411" y="1005"/>
                    </a:lnTo>
                    <a:lnTo>
                      <a:pt x="334" y="1043"/>
                    </a:lnTo>
                    <a:lnTo>
                      <a:pt x="242" y="1085"/>
                    </a:lnTo>
                    <a:lnTo>
                      <a:pt x="157" y="1085"/>
                    </a:lnTo>
                    <a:lnTo>
                      <a:pt x="100" y="1054"/>
                    </a:lnTo>
                    <a:lnTo>
                      <a:pt x="23" y="927"/>
                    </a:lnTo>
                    <a:lnTo>
                      <a:pt x="0" y="797"/>
                    </a:lnTo>
                    <a:lnTo>
                      <a:pt x="8" y="628"/>
                    </a:lnTo>
                    <a:lnTo>
                      <a:pt x="65" y="415"/>
                    </a:lnTo>
                    <a:lnTo>
                      <a:pt x="123" y="277"/>
                    </a:lnTo>
                    <a:lnTo>
                      <a:pt x="208" y="16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539" name="Freeform 43"/>
              <p:cNvSpPr>
                <a:spLocks noChangeAspect="1"/>
              </p:cNvSpPr>
              <p:nvPr/>
            </p:nvSpPr>
            <p:spPr bwMode="auto">
              <a:xfrm rot="-2705309">
                <a:off x="3504" y="2064"/>
                <a:ext cx="812" cy="523"/>
              </a:xfrm>
              <a:custGeom>
                <a:avLst/>
                <a:gdLst>
                  <a:gd name="T0" fmla="*/ 0 w 782"/>
                  <a:gd name="T1" fmla="*/ 76 h 808"/>
                  <a:gd name="T2" fmla="*/ 66 w 782"/>
                  <a:gd name="T3" fmla="*/ 0 h 808"/>
                  <a:gd name="T4" fmla="*/ 163 w 782"/>
                  <a:gd name="T5" fmla="*/ 0 h 808"/>
                  <a:gd name="T6" fmla="*/ 343 w 782"/>
                  <a:gd name="T7" fmla="*/ 19 h 808"/>
                  <a:gd name="T8" fmla="*/ 555 w 782"/>
                  <a:gd name="T9" fmla="*/ 30 h 808"/>
                  <a:gd name="T10" fmla="*/ 636 w 782"/>
                  <a:gd name="T11" fmla="*/ 65 h 808"/>
                  <a:gd name="T12" fmla="*/ 670 w 782"/>
                  <a:gd name="T13" fmla="*/ 110 h 808"/>
                  <a:gd name="T14" fmla="*/ 678 w 782"/>
                  <a:gd name="T15" fmla="*/ 180 h 808"/>
                  <a:gd name="T16" fmla="*/ 654 w 782"/>
                  <a:gd name="T17" fmla="*/ 253 h 808"/>
                  <a:gd name="T18" fmla="*/ 589 w 782"/>
                  <a:gd name="T19" fmla="*/ 365 h 808"/>
                  <a:gd name="T20" fmla="*/ 504 w 782"/>
                  <a:gd name="T21" fmla="*/ 457 h 808"/>
                  <a:gd name="T22" fmla="*/ 439 w 782"/>
                  <a:gd name="T23" fmla="*/ 541 h 808"/>
                  <a:gd name="T24" fmla="*/ 412 w 782"/>
                  <a:gd name="T25" fmla="*/ 607 h 808"/>
                  <a:gd name="T26" fmla="*/ 393 w 782"/>
                  <a:gd name="T27" fmla="*/ 653 h 808"/>
                  <a:gd name="T28" fmla="*/ 400 w 782"/>
                  <a:gd name="T29" fmla="*/ 689 h 808"/>
                  <a:gd name="T30" fmla="*/ 405 w 782"/>
                  <a:gd name="T31" fmla="*/ 711 h 808"/>
                  <a:gd name="T32" fmla="*/ 482 w 782"/>
                  <a:gd name="T33" fmla="*/ 711 h 808"/>
                  <a:gd name="T34" fmla="*/ 601 w 782"/>
                  <a:gd name="T35" fmla="*/ 692 h 808"/>
                  <a:gd name="T36" fmla="*/ 678 w 782"/>
                  <a:gd name="T37" fmla="*/ 692 h 808"/>
                  <a:gd name="T38" fmla="*/ 758 w 782"/>
                  <a:gd name="T39" fmla="*/ 723 h 808"/>
                  <a:gd name="T40" fmla="*/ 782 w 782"/>
                  <a:gd name="T41" fmla="*/ 761 h 808"/>
                  <a:gd name="T42" fmla="*/ 758 w 782"/>
                  <a:gd name="T43" fmla="*/ 796 h 808"/>
                  <a:gd name="T44" fmla="*/ 724 w 782"/>
                  <a:gd name="T45" fmla="*/ 808 h 808"/>
                  <a:gd name="T46" fmla="*/ 670 w 782"/>
                  <a:gd name="T47" fmla="*/ 792 h 808"/>
                  <a:gd name="T48" fmla="*/ 597 w 782"/>
                  <a:gd name="T49" fmla="*/ 749 h 808"/>
                  <a:gd name="T50" fmla="*/ 520 w 782"/>
                  <a:gd name="T51" fmla="*/ 757 h 808"/>
                  <a:gd name="T52" fmla="*/ 393 w 782"/>
                  <a:gd name="T53" fmla="*/ 780 h 808"/>
                  <a:gd name="T54" fmla="*/ 355 w 782"/>
                  <a:gd name="T55" fmla="*/ 773 h 808"/>
                  <a:gd name="T56" fmla="*/ 335 w 782"/>
                  <a:gd name="T57" fmla="*/ 746 h 808"/>
                  <a:gd name="T58" fmla="*/ 335 w 782"/>
                  <a:gd name="T59" fmla="*/ 681 h 808"/>
                  <a:gd name="T60" fmla="*/ 335 w 782"/>
                  <a:gd name="T61" fmla="*/ 588 h 808"/>
                  <a:gd name="T62" fmla="*/ 389 w 782"/>
                  <a:gd name="T63" fmla="*/ 518 h 808"/>
                  <a:gd name="T64" fmla="*/ 470 w 782"/>
                  <a:gd name="T65" fmla="*/ 414 h 808"/>
                  <a:gd name="T66" fmla="*/ 540 w 782"/>
                  <a:gd name="T67" fmla="*/ 323 h 808"/>
                  <a:gd name="T68" fmla="*/ 586 w 782"/>
                  <a:gd name="T69" fmla="*/ 253 h 808"/>
                  <a:gd name="T70" fmla="*/ 609 w 782"/>
                  <a:gd name="T71" fmla="*/ 192 h 808"/>
                  <a:gd name="T72" fmla="*/ 597 w 782"/>
                  <a:gd name="T73" fmla="*/ 157 h 808"/>
                  <a:gd name="T74" fmla="*/ 566 w 782"/>
                  <a:gd name="T75" fmla="*/ 115 h 808"/>
                  <a:gd name="T76" fmla="*/ 520 w 782"/>
                  <a:gd name="T77" fmla="*/ 103 h 808"/>
                  <a:gd name="T78" fmla="*/ 470 w 782"/>
                  <a:gd name="T79" fmla="*/ 103 h 808"/>
                  <a:gd name="T80" fmla="*/ 358 w 782"/>
                  <a:gd name="T81" fmla="*/ 103 h 808"/>
                  <a:gd name="T82" fmla="*/ 193 w 782"/>
                  <a:gd name="T83" fmla="*/ 134 h 808"/>
                  <a:gd name="T84" fmla="*/ 70 w 782"/>
                  <a:gd name="T85" fmla="*/ 146 h 808"/>
                  <a:gd name="T86" fmla="*/ 20 w 782"/>
                  <a:gd name="T87" fmla="*/ 134 h 808"/>
                  <a:gd name="T88" fmla="*/ 0 w 782"/>
                  <a:gd name="T89" fmla="*/ 115 h 808"/>
                  <a:gd name="T90" fmla="*/ 0 w 782"/>
                  <a:gd name="T91" fmla="*/ 76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2" h="808">
                    <a:moveTo>
                      <a:pt x="0" y="76"/>
                    </a:moveTo>
                    <a:lnTo>
                      <a:pt x="66" y="0"/>
                    </a:lnTo>
                    <a:lnTo>
                      <a:pt x="163" y="0"/>
                    </a:lnTo>
                    <a:lnTo>
                      <a:pt x="343" y="19"/>
                    </a:lnTo>
                    <a:lnTo>
                      <a:pt x="555" y="30"/>
                    </a:lnTo>
                    <a:lnTo>
                      <a:pt x="636" y="65"/>
                    </a:lnTo>
                    <a:lnTo>
                      <a:pt x="670" y="110"/>
                    </a:lnTo>
                    <a:lnTo>
                      <a:pt x="678" y="180"/>
                    </a:lnTo>
                    <a:lnTo>
                      <a:pt x="654" y="253"/>
                    </a:lnTo>
                    <a:lnTo>
                      <a:pt x="589" y="365"/>
                    </a:lnTo>
                    <a:lnTo>
                      <a:pt x="504" y="457"/>
                    </a:lnTo>
                    <a:lnTo>
                      <a:pt x="439" y="541"/>
                    </a:lnTo>
                    <a:lnTo>
                      <a:pt x="412" y="607"/>
                    </a:lnTo>
                    <a:lnTo>
                      <a:pt x="393" y="653"/>
                    </a:lnTo>
                    <a:lnTo>
                      <a:pt x="400" y="689"/>
                    </a:lnTo>
                    <a:lnTo>
                      <a:pt x="405" y="711"/>
                    </a:lnTo>
                    <a:lnTo>
                      <a:pt x="482" y="711"/>
                    </a:lnTo>
                    <a:lnTo>
                      <a:pt x="601" y="692"/>
                    </a:lnTo>
                    <a:lnTo>
                      <a:pt x="678" y="692"/>
                    </a:lnTo>
                    <a:lnTo>
                      <a:pt x="758" y="723"/>
                    </a:lnTo>
                    <a:lnTo>
                      <a:pt x="782" y="761"/>
                    </a:lnTo>
                    <a:lnTo>
                      <a:pt x="758" y="796"/>
                    </a:lnTo>
                    <a:lnTo>
                      <a:pt x="724" y="808"/>
                    </a:lnTo>
                    <a:lnTo>
                      <a:pt x="670" y="792"/>
                    </a:lnTo>
                    <a:lnTo>
                      <a:pt x="597" y="749"/>
                    </a:lnTo>
                    <a:lnTo>
                      <a:pt x="520" y="757"/>
                    </a:lnTo>
                    <a:lnTo>
                      <a:pt x="393" y="780"/>
                    </a:lnTo>
                    <a:lnTo>
                      <a:pt x="355" y="773"/>
                    </a:lnTo>
                    <a:lnTo>
                      <a:pt x="335" y="746"/>
                    </a:lnTo>
                    <a:lnTo>
                      <a:pt x="335" y="681"/>
                    </a:lnTo>
                    <a:lnTo>
                      <a:pt x="335" y="588"/>
                    </a:lnTo>
                    <a:lnTo>
                      <a:pt x="389" y="518"/>
                    </a:lnTo>
                    <a:lnTo>
                      <a:pt x="470" y="414"/>
                    </a:lnTo>
                    <a:lnTo>
                      <a:pt x="540" y="323"/>
                    </a:lnTo>
                    <a:lnTo>
                      <a:pt x="586" y="253"/>
                    </a:lnTo>
                    <a:lnTo>
                      <a:pt x="609" y="192"/>
                    </a:lnTo>
                    <a:lnTo>
                      <a:pt x="597" y="157"/>
                    </a:lnTo>
                    <a:lnTo>
                      <a:pt x="566" y="115"/>
                    </a:lnTo>
                    <a:lnTo>
                      <a:pt x="520" y="103"/>
                    </a:lnTo>
                    <a:lnTo>
                      <a:pt x="470" y="103"/>
                    </a:lnTo>
                    <a:lnTo>
                      <a:pt x="358" y="103"/>
                    </a:lnTo>
                    <a:lnTo>
                      <a:pt x="193" y="134"/>
                    </a:lnTo>
                    <a:lnTo>
                      <a:pt x="70" y="146"/>
                    </a:lnTo>
                    <a:lnTo>
                      <a:pt x="20" y="134"/>
                    </a:lnTo>
                    <a:lnTo>
                      <a:pt x="0" y="115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540" name="Freeform 44"/>
              <p:cNvSpPr>
                <a:spLocks noChangeAspect="1"/>
              </p:cNvSpPr>
              <p:nvPr/>
            </p:nvSpPr>
            <p:spPr bwMode="auto">
              <a:xfrm rot="-4121048">
                <a:off x="2675" y="2797"/>
                <a:ext cx="1159" cy="461"/>
              </a:xfrm>
              <a:custGeom>
                <a:avLst/>
                <a:gdLst>
                  <a:gd name="T0" fmla="*/ 808 w 992"/>
                  <a:gd name="T1" fmla="*/ 320 h 770"/>
                  <a:gd name="T2" fmla="*/ 823 w 992"/>
                  <a:gd name="T3" fmla="*/ 219 h 770"/>
                  <a:gd name="T4" fmla="*/ 881 w 992"/>
                  <a:gd name="T5" fmla="*/ 181 h 770"/>
                  <a:gd name="T6" fmla="*/ 950 w 992"/>
                  <a:gd name="T7" fmla="*/ 174 h 770"/>
                  <a:gd name="T8" fmla="*/ 992 w 992"/>
                  <a:gd name="T9" fmla="*/ 219 h 770"/>
                  <a:gd name="T10" fmla="*/ 973 w 992"/>
                  <a:gd name="T11" fmla="*/ 308 h 770"/>
                  <a:gd name="T12" fmla="*/ 935 w 992"/>
                  <a:gd name="T13" fmla="*/ 427 h 770"/>
                  <a:gd name="T14" fmla="*/ 857 w 992"/>
                  <a:gd name="T15" fmla="*/ 562 h 770"/>
                  <a:gd name="T16" fmla="*/ 761 w 992"/>
                  <a:gd name="T17" fmla="*/ 677 h 770"/>
                  <a:gd name="T18" fmla="*/ 681 w 992"/>
                  <a:gd name="T19" fmla="*/ 739 h 770"/>
                  <a:gd name="T20" fmla="*/ 592 w 992"/>
                  <a:gd name="T21" fmla="*/ 770 h 770"/>
                  <a:gd name="T22" fmla="*/ 507 w 992"/>
                  <a:gd name="T23" fmla="*/ 759 h 770"/>
                  <a:gd name="T24" fmla="*/ 442 w 992"/>
                  <a:gd name="T25" fmla="*/ 723 h 770"/>
                  <a:gd name="T26" fmla="*/ 419 w 992"/>
                  <a:gd name="T27" fmla="*/ 666 h 770"/>
                  <a:gd name="T28" fmla="*/ 392 w 992"/>
                  <a:gd name="T29" fmla="*/ 566 h 770"/>
                  <a:gd name="T30" fmla="*/ 361 w 992"/>
                  <a:gd name="T31" fmla="*/ 382 h 770"/>
                  <a:gd name="T32" fmla="*/ 338 w 992"/>
                  <a:gd name="T33" fmla="*/ 254 h 770"/>
                  <a:gd name="T34" fmla="*/ 338 w 992"/>
                  <a:gd name="T35" fmla="*/ 104 h 770"/>
                  <a:gd name="T36" fmla="*/ 323 w 992"/>
                  <a:gd name="T37" fmla="*/ 78 h 770"/>
                  <a:gd name="T38" fmla="*/ 277 w 992"/>
                  <a:gd name="T39" fmla="*/ 70 h 770"/>
                  <a:gd name="T40" fmla="*/ 223 w 992"/>
                  <a:gd name="T41" fmla="*/ 112 h 770"/>
                  <a:gd name="T42" fmla="*/ 173 w 992"/>
                  <a:gd name="T43" fmla="*/ 181 h 770"/>
                  <a:gd name="T44" fmla="*/ 115 w 992"/>
                  <a:gd name="T45" fmla="*/ 219 h 770"/>
                  <a:gd name="T46" fmla="*/ 27 w 992"/>
                  <a:gd name="T47" fmla="*/ 219 h 770"/>
                  <a:gd name="T48" fmla="*/ 0 w 992"/>
                  <a:gd name="T49" fmla="*/ 196 h 770"/>
                  <a:gd name="T50" fmla="*/ 0 w 992"/>
                  <a:gd name="T51" fmla="*/ 158 h 770"/>
                  <a:gd name="T52" fmla="*/ 39 w 992"/>
                  <a:gd name="T53" fmla="*/ 123 h 770"/>
                  <a:gd name="T54" fmla="*/ 81 w 992"/>
                  <a:gd name="T55" fmla="*/ 135 h 770"/>
                  <a:gd name="T56" fmla="*/ 119 w 992"/>
                  <a:gd name="T57" fmla="*/ 127 h 770"/>
                  <a:gd name="T58" fmla="*/ 189 w 992"/>
                  <a:gd name="T59" fmla="*/ 78 h 770"/>
                  <a:gd name="T60" fmla="*/ 257 w 992"/>
                  <a:gd name="T61" fmla="*/ 23 h 770"/>
                  <a:gd name="T62" fmla="*/ 323 w 992"/>
                  <a:gd name="T63" fmla="*/ 8 h 770"/>
                  <a:gd name="T64" fmla="*/ 415 w 992"/>
                  <a:gd name="T65" fmla="*/ 0 h 770"/>
                  <a:gd name="T66" fmla="*/ 419 w 992"/>
                  <a:gd name="T67" fmla="*/ 42 h 770"/>
                  <a:gd name="T68" fmla="*/ 397 w 992"/>
                  <a:gd name="T69" fmla="*/ 89 h 770"/>
                  <a:gd name="T70" fmla="*/ 392 w 992"/>
                  <a:gd name="T71" fmla="*/ 208 h 770"/>
                  <a:gd name="T72" fmla="*/ 419 w 992"/>
                  <a:gd name="T73" fmla="*/ 366 h 770"/>
                  <a:gd name="T74" fmla="*/ 462 w 992"/>
                  <a:gd name="T75" fmla="*/ 520 h 770"/>
                  <a:gd name="T76" fmla="*/ 499 w 992"/>
                  <a:gd name="T77" fmla="*/ 612 h 770"/>
                  <a:gd name="T78" fmla="*/ 558 w 992"/>
                  <a:gd name="T79" fmla="*/ 655 h 770"/>
                  <a:gd name="T80" fmla="*/ 615 w 992"/>
                  <a:gd name="T81" fmla="*/ 655 h 770"/>
                  <a:gd name="T82" fmla="*/ 673 w 992"/>
                  <a:gd name="T83" fmla="*/ 612 h 770"/>
                  <a:gd name="T84" fmla="*/ 750 w 992"/>
                  <a:gd name="T85" fmla="*/ 515 h 770"/>
                  <a:gd name="T86" fmla="*/ 800 w 992"/>
                  <a:gd name="T87" fmla="*/ 377 h 770"/>
                  <a:gd name="T88" fmla="*/ 808 w 992"/>
                  <a:gd name="T89" fmla="*/ 32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2" h="770">
                    <a:moveTo>
                      <a:pt x="808" y="320"/>
                    </a:moveTo>
                    <a:lnTo>
                      <a:pt x="823" y="219"/>
                    </a:lnTo>
                    <a:lnTo>
                      <a:pt x="881" y="181"/>
                    </a:lnTo>
                    <a:lnTo>
                      <a:pt x="950" y="174"/>
                    </a:lnTo>
                    <a:lnTo>
                      <a:pt x="992" y="219"/>
                    </a:lnTo>
                    <a:lnTo>
                      <a:pt x="973" y="308"/>
                    </a:lnTo>
                    <a:lnTo>
                      <a:pt x="935" y="427"/>
                    </a:lnTo>
                    <a:lnTo>
                      <a:pt x="857" y="562"/>
                    </a:lnTo>
                    <a:lnTo>
                      <a:pt x="761" y="677"/>
                    </a:lnTo>
                    <a:lnTo>
                      <a:pt x="681" y="739"/>
                    </a:lnTo>
                    <a:lnTo>
                      <a:pt x="592" y="770"/>
                    </a:lnTo>
                    <a:lnTo>
                      <a:pt x="507" y="759"/>
                    </a:lnTo>
                    <a:lnTo>
                      <a:pt x="442" y="723"/>
                    </a:lnTo>
                    <a:lnTo>
                      <a:pt x="419" y="666"/>
                    </a:lnTo>
                    <a:lnTo>
                      <a:pt x="392" y="566"/>
                    </a:lnTo>
                    <a:lnTo>
                      <a:pt x="361" y="382"/>
                    </a:lnTo>
                    <a:lnTo>
                      <a:pt x="338" y="254"/>
                    </a:lnTo>
                    <a:lnTo>
                      <a:pt x="338" y="104"/>
                    </a:lnTo>
                    <a:lnTo>
                      <a:pt x="323" y="78"/>
                    </a:lnTo>
                    <a:lnTo>
                      <a:pt x="277" y="70"/>
                    </a:lnTo>
                    <a:lnTo>
                      <a:pt x="223" y="112"/>
                    </a:lnTo>
                    <a:lnTo>
                      <a:pt x="173" y="181"/>
                    </a:lnTo>
                    <a:lnTo>
                      <a:pt x="115" y="219"/>
                    </a:lnTo>
                    <a:lnTo>
                      <a:pt x="27" y="219"/>
                    </a:lnTo>
                    <a:lnTo>
                      <a:pt x="0" y="196"/>
                    </a:lnTo>
                    <a:lnTo>
                      <a:pt x="0" y="158"/>
                    </a:lnTo>
                    <a:lnTo>
                      <a:pt x="39" y="123"/>
                    </a:lnTo>
                    <a:lnTo>
                      <a:pt x="81" y="135"/>
                    </a:lnTo>
                    <a:lnTo>
                      <a:pt x="119" y="127"/>
                    </a:lnTo>
                    <a:lnTo>
                      <a:pt x="189" y="78"/>
                    </a:lnTo>
                    <a:lnTo>
                      <a:pt x="257" y="23"/>
                    </a:lnTo>
                    <a:lnTo>
                      <a:pt x="323" y="8"/>
                    </a:lnTo>
                    <a:lnTo>
                      <a:pt x="415" y="0"/>
                    </a:lnTo>
                    <a:lnTo>
                      <a:pt x="419" y="42"/>
                    </a:lnTo>
                    <a:lnTo>
                      <a:pt x="397" y="89"/>
                    </a:lnTo>
                    <a:lnTo>
                      <a:pt x="392" y="208"/>
                    </a:lnTo>
                    <a:lnTo>
                      <a:pt x="419" y="366"/>
                    </a:lnTo>
                    <a:lnTo>
                      <a:pt x="462" y="520"/>
                    </a:lnTo>
                    <a:lnTo>
                      <a:pt x="499" y="612"/>
                    </a:lnTo>
                    <a:lnTo>
                      <a:pt x="558" y="655"/>
                    </a:lnTo>
                    <a:lnTo>
                      <a:pt x="615" y="655"/>
                    </a:lnTo>
                    <a:lnTo>
                      <a:pt x="673" y="612"/>
                    </a:lnTo>
                    <a:lnTo>
                      <a:pt x="750" y="515"/>
                    </a:lnTo>
                    <a:lnTo>
                      <a:pt x="800" y="377"/>
                    </a:lnTo>
                    <a:lnTo>
                      <a:pt x="808" y="32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541" name="Freeform 45"/>
              <p:cNvSpPr>
                <a:spLocks noChangeAspect="1"/>
              </p:cNvSpPr>
              <p:nvPr/>
            </p:nvSpPr>
            <p:spPr bwMode="auto">
              <a:xfrm rot="-2705309">
                <a:off x="2414" y="1540"/>
                <a:ext cx="474" cy="848"/>
              </a:xfrm>
              <a:custGeom>
                <a:avLst/>
                <a:gdLst>
                  <a:gd name="T0" fmla="*/ 445 w 699"/>
                  <a:gd name="T1" fmla="*/ 923 h 1216"/>
                  <a:gd name="T2" fmla="*/ 560 w 699"/>
                  <a:gd name="T3" fmla="*/ 1039 h 1216"/>
                  <a:gd name="T4" fmla="*/ 606 w 699"/>
                  <a:gd name="T5" fmla="*/ 1039 h 1216"/>
                  <a:gd name="T6" fmla="*/ 684 w 699"/>
                  <a:gd name="T7" fmla="*/ 1086 h 1216"/>
                  <a:gd name="T8" fmla="*/ 699 w 699"/>
                  <a:gd name="T9" fmla="*/ 1139 h 1216"/>
                  <a:gd name="T10" fmla="*/ 676 w 699"/>
                  <a:gd name="T11" fmla="*/ 1208 h 1216"/>
                  <a:gd name="T12" fmla="*/ 614 w 699"/>
                  <a:gd name="T13" fmla="*/ 1216 h 1216"/>
                  <a:gd name="T14" fmla="*/ 537 w 699"/>
                  <a:gd name="T15" fmla="*/ 1162 h 1216"/>
                  <a:gd name="T16" fmla="*/ 383 w 699"/>
                  <a:gd name="T17" fmla="*/ 1016 h 1216"/>
                  <a:gd name="T18" fmla="*/ 284 w 699"/>
                  <a:gd name="T19" fmla="*/ 878 h 1216"/>
                  <a:gd name="T20" fmla="*/ 237 w 699"/>
                  <a:gd name="T21" fmla="*/ 769 h 1216"/>
                  <a:gd name="T22" fmla="*/ 206 w 699"/>
                  <a:gd name="T23" fmla="*/ 585 h 1216"/>
                  <a:gd name="T24" fmla="*/ 206 w 699"/>
                  <a:gd name="T25" fmla="*/ 346 h 1216"/>
                  <a:gd name="T26" fmla="*/ 198 w 699"/>
                  <a:gd name="T27" fmla="*/ 285 h 1216"/>
                  <a:gd name="T28" fmla="*/ 153 w 699"/>
                  <a:gd name="T29" fmla="*/ 239 h 1216"/>
                  <a:gd name="T30" fmla="*/ 22 w 699"/>
                  <a:gd name="T31" fmla="*/ 247 h 1216"/>
                  <a:gd name="T32" fmla="*/ 0 w 699"/>
                  <a:gd name="T33" fmla="*/ 223 h 1216"/>
                  <a:gd name="T34" fmla="*/ 29 w 699"/>
                  <a:gd name="T35" fmla="*/ 208 h 1216"/>
                  <a:gd name="T36" fmla="*/ 122 w 699"/>
                  <a:gd name="T37" fmla="*/ 200 h 1216"/>
                  <a:gd name="T38" fmla="*/ 138 w 699"/>
                  <a:gd name="T39" fmla="*/ 185 h 1216"/>
                  <a:gd name="T40" fmla="*/ 6 w 699"/>
                  <a:gd name="T41" fmla="*/ 107 h 1216"/>
                  <a:gd name="T42" fmla="*/ 6 w 699"/>
                  <a:gd name="T43" fmla="*/ 77 h 1216"/>
                  <a:gd name="T44" fmla="*/ 29 w 699"/>
                  <a:gd name="T45" fmla="*/ 70 h 1216"/>
                  <a:gd name="T46" fmla="*/ 138 w 699"/>
                  <a:gd name="T47" fmla="*/ 130 h 1216"/>
                  <a:gd name="T48" fmla="*/ 161 w 699"/>
                  <a:gd name="T49" fmla="*/ 123 h 1216"/>
                  <a:gd name="T50" fmla="*/ 138 w 699"/>
                  <a:gd name="T51" fmla="*/ 8 h 1216"/>
                  <a:gd name="T52" fmla="*/ 153 w 699"/>
                  <a:gd name="T53" fmla="*/ 0 h 1216"/>
                  <a:gd name="T54" fmla="*/ 169 w 699"/>
                  <a:gd name="T55" fmla="*/ 8 h 1216"/>
                  <a:gd name="T56" fmla="*/ 198 w 699"/>
                  <a:gd name="T57" fmla="*/ 123 h 1216"/>
                  <a:gd name="T58" fmla="*/ 222 w 699"/>
                  <a:gd name="T59" fmla="*/ 130 h 1216"/>
                  <a:gd name="T60" fmla="*/ 284 w 699"/>
                  <a:gd name="T61" fmla="*/ 8 h 1216"/>
                  <a:gd name="T62" fmla="*/ 299 w 699"/>
                  <a:gd name="T63" fmla="*/ 8 h 1216"/>
                  <a:gd name="T64" fmla="*/ 299 w 699"/>
                  <a:gd name="T65" fmla="*/ 46 h 1216"/>
                  <a:gd name="T66" fmla="*/ 260 w 699"/>
                  <a:gd name="T67" fmla="*/ 146 h 1216"/>
                  <a:gd name="T68" fmla="*/ 260 w 699"/>
                  <a:gd name="T69" fmla="*/ 200 h 1216"/>
                  <a:gd name="T70" fmla="*/ 276 w 699"/>
                  <a:gd name="T71" fmla="*/ 270 h 1216"/>
                  <a:gd name="T72" fmla="*/ 268 w 699"/>
                  <a:gd name="T73" fmla="*/ 361 h 1216"/>
                  <a:gd name="T74" fmla="*/ 276 w 699"/>
                  <a:gd name="T75" fmla="*/ 531 h 1216"/>
                  <a:gd name="T76" fmla="*/ 291 w 699"/>
                  <a:gd name="T77" fmla="*/ 639 h 1216"/>
                  <a:gd name="T78" fmla="*/ 330 w 699"/>
                  <a:gd name="T79" fmla="*/ 762 h 1216"/>
                  <a:gd name="T80" fmla="*/ 383 w 699"/>
                  <a:gd name="T81" fmla="*/ 855 h 1216"/>
                  <a:gd name="T82" fmla="*/ 445 w 699"/>
                  <a:gd name="T83" fmla="*/ 923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9" h="1216">
                    <a:moveTo>
                      <a:pt x="445" y="923"/>
                    </a:moveTo>
                    <a:lnTo>
                      <a:pt x="560" y="1039"/>
                    </a:lnTo>
                    <a:lnTo>
                      <a:pt x="606" y="1039"/>
                    </a:lnTo>
                    <a:lnTo>
                      <a:pt x="684" y="1086"/>
                    </a:lnTo>
                    <a:lnTo>
                      <a:pt x="699" y="1139"/>
                    </a:lnTo>
                    <a:lnTo>
                      <a:pt x="676" y="1208"/>
                    </a:lnTo>
                    <a:lnTo>
                      <a:pt x="614" y="1216"/>
                    </a:lnTo>
                    <a:lnTo>
                      <a:pt x="537" y="1162"/>
                    </a:lnTo>
                    <a:lnTo>
                      <a:pt x="383" y="1016"/>
                    </a:lnTo>
                    <a:lnTo>
                      <a:pt x="284" y="878"/>
                    </a:lnTo>
                    <a:lnTo>
                      <a:pt x="237" y="769"/>
                    </a:lnTo>
                    <a:lnTo>
                      <a:pt x="206" y="585"/>
                    </a:lnTo>
                    <a:lnTo>
                      <a:pt x="206" y="346"/>
                    </a:lnTo>
                    <a:lnTo>
                      <a:pt x="198" y="285"/>
                    </a:lnTo>
                    <a:lnTo>
                      <a:pt x="153" y="239"/>
                    </a:lnTo>
                    <a:lnTo>
                      <a:pt x="22" y="247"/>
                    </a:lnTo>
                    <a:lnTo>
                      <a:pt x="0" y="223"/>
                    </a:lnTo>
                    <a:lnTo>
                      <a:pt x="29" y="208"/>
                    </a:lnTo>
                    <a:lnTo>
                      <a:pt x="122" y="200"/>
                    </a:lnTo>
                    <a:lnTo>
                      <a:pt x="138" y="185"/>
                    </a:lnTo>
                    <a:lnTo>
                      <a:pt x="6" y="107"/>
                    </a:lnTo>
                    <a:lnTo>
                      <a:pt x="6" y="77"/>
                    </a:lnTo>
                    <a:lnTo>
                      <a:pt x="29" y="70"/>
                    </a:lnTo>
                    <a:lnTo>
                      <a:pt x="138" y="130"/>
                    </a:lnTo>
                    <a:lnTo>
                      <a:pt x="161" y="123"/>
                    </a:lnTo>
                    <a:lnTo>
                      <a:pt x="138" y="8"/>
                    </a:lnTo>
                    <a:lnTo>
                      <a:pt x="153" y="0"/>
                    </a:lnTo>
                    <a:lnTo>
                      <a:pt x="169" y="8"/>
                    </a:lnTo>
                    <a:lnTo>
                      <a:pt x="198" y="123"/>
                    </a:lnTo>
                    <a:lnTo>
                      <a:pt x="222" y="130"/>
                    </a:lnTo>
                    <a:lnTo>
                      <a:pt x="284" y="8"/>
                    </a:lnTo>
                    <a:lnTo>
                      <a:pt x="299" y="8"/>
                    </a:lnTo>
                    <a:lnTo>
                      <a:pt x="299" y="46"/>
                    </a:lnTo>
                    <a:lnTo>
                      <a:pt x="260" y="146"/>
                    </a:lnTo>
                    <a:lnTo>
                      <a:pt x="260" y="200"/>
                    </a:lnTo>
                    <a:lnTo>
                      <a:pt x="276" y="270"/>
                    </a:lnTo>
                    <a:lnTo>
                      <a:pt x="268" y="361"/>
                    </a:lnTo>
                    <a:lnTo>
                      <a:pt x="276" y="531"/>
                    </a:lnTo>
                    <a:lnTo>
                      <a:pt x="291" y="639"/>
                    </a:lnTo>
                    <a:lnTo>
                      <a:pt x="330" y="762"/>
                    </a:lnTo>
                    <a:lnTo>
                      <a:pt x="383" y="855"/>
                    </a:lnTo>
                    <a:lnTo>
                      <a:pt x="445" y="92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542" name="Freeform 46"/>
              <p:cNvSpPr>
                <a:spLocks noChangeAspect="1"/>
              </p:cNvSpPr>
              <p:nvPr/>
            </p:nvSpPr>
            <p:spPr bwMode="auto">
              <a:xfrm rot="-2705309">
                <a:off x="2793" y="1150"/>
                <a:ext cx="620" cy="708"/>
              </a:xfrm>
              <a:custGeom>
                <a:avLst/>
                <a:gdLst>
                  <a:gd name="T0" fmla="*/ 15 w 915"/>
                  <a:gd name="T1" fmla="*/ 1008 h 1139"/>
                  <a:gd name="T2" fmla="*/ 0 w 915"/>
                  <a:gd name="T3" fmla="*/ 1061 h 1139"/>
                  <a:gd name="T4" fmla="*/ 15 w 915"/>
                  <a:gd name="T5" fmla="*/ 1139 h 1139"/>
                  <a:gd name="T6" fmla="*/ 70 w 915"/>
                  <a:gd name="T7" fmla="*/ 1139 h 1139"/>
                  <a:gd name="T8" fmla="*/ 231 w 915"/>
                  <a:gd name="T9" fmla="*/ 1108 h 1139"/>
                  <a:gd name="T10" fmla="*/ 408 w 915"/>
                  <a:gd name="T11" fmla="*/ 1046 h 1139"/>
                  <a:gd name="T12" fmla="*/ 554 w 915"/>
                  <a:gd name="T13" fmla="*/ 946 h 1139"/>
                  <a:gd name="T14" fmla="*/ 639 w 915"/>
                  <a:gd name="T15" fmla="*/ 816 h 1139"/>
                  <a:gd name="T16" fmla="*/ 715 w 915"/>
                  <a:gd name="T17" fmla="*/ 593 h 1139"/>
                  <a:gd name="T18" fmla="*/ 738 w 915"/>
                  <a:gd name="T19" fmla="*/ 385 h 1139"/>
                  <a:gd name="T20" fmla="*/ 738 w 915"/>
                  <a:gd name="T21" fmla="*/ 285 h 1139"/>
                  <a:gd name="T22" fmla="*/ 777 w 915"/>
                  <a:gd name="T23" fmla="*/ 224 h 1139"/>
                  <a:gd name="T24" fmla="*/ 845 w 915"/>
                  <a:gd name="T25" fmla="*/ 200 h 1139"/>
                  <a:gd name="T26" fmla="*/ 907 w 915"/>
                  <a:gd name="T27" fmla="*/ 200 h 1139"/>
                  <a:gd name="T28" fmla="*/ 915 w 915"/>
                  <a:gd name="T29" fmla="*/ 169 h 1139"/>
                  <a:gd name="T30" fmla="*/ 823 w 915"/>
                  <a:gd name="T31" fmla="*/ 177 h 1139"/>
                  <a:gd name="T32" fmla="*/ 808 w 915"/>
                  <a:gd name="T33" fmla="*/ 154 h 1139"/>
                  <a:gd name="T34" fmla="*/ 884 w 915"/>
                  <a:gd name="T35" fmla="*/ 70 h 1139"/>
                  <a:gd name="T36" fmla="*/ 868 w 915"/>
                  <a:gd name="T37" fmla="*/ 47 h 1139"/>
                  <a:gd name="T38" fmla="*/ 853 w 915"/>
                  <a:gd name="T39" fmla="*/ 62 h 1139"/>
                  <a:gd name="T40" fmla="*/ 792 w 915"/>
                  <a:gd name="T41" fmla="*/ 123 h 1139"/>
                  <a:gd name="T42" fmla="*/ 777 w 915"/>
                  <a:gd name="T43" fmla="*/ 123 h 1139"/>
                  <a:gd name="T44" fmla="*/ 777 w 915"/>
                  <a:gd name="T45" fmla="*/ 16 h 1139"/>
                  <a:gd name="T46" fmla="*/ 761 w 915"/>
                  <a:gd name="T47" fmla="*/ 0 h 1139"/>
                  <a:gd name="T48" fmla="*/ 738 w 915"/>
                  <a:gd name="T49" fmla="*/ 8 h 1139"/>
                  <a:gd name="T50" fmla="*/ 746 w 915"/>
                  <a:gd name="T51" fmla="*/ 123 h 1139"/>
                  <a:gd name="T52" fmla="*/ 730 w 915"/>
                  <a:gd name="T53" fmla="*/ 131 h 1139"/>
                  <a:gd name="T54" fmla="*/ 668 w 915"/>
                  <a:gd name="T55" fmla="*/ 70 h 1139"/>
                  <a:gd name="T56" fmla="*/ 623 w 915"/>
                  <a:gd name="T57" fmla="*/ 62 h 1139"/>
                  <a:gd name="T58" fmla="*/ 631 w 915"/>
                  <a:gd name="T59" fmla="*/ 93 h 1139"/>
                  <a:gd name="T60" fmla="*/ 699 w 915"/>
                  <a:gd name="T61" fmla="*/ 162 h 1139"/>
                  <a:gd name="T62" fmla="*/ 699 w 915"/>
                  <a:gd name="T63" fmla="*/ 200 h 1139"/>
                  <a:gd name="T64" fmla="*/ 676 w 915"/>
                  <a:gd name="T65" fmla="*/ 278 h 1139"/>
                  <a:gd name="T66" fmla="*/ 676 w 915"/>
                  <a:gd name="T67" fmla="*/ 346 h 1139"/>
                  <a:gd name="T68" fmla="*/ 676 w 915"/>
                  <a:gd name="T69" fmla="*/ 462 h 1139"/>
                  <a:gd name="T70" fmla="*/ 645 w 915"/>
                  <a:gd name="T71" fmla="*/ 608 h 1139"/>
                  <a:gd name="T72" fmla="*/ 615 w 915"/>
                  <a:gd name="T73" fmla="*/ 700 h 1139"/>
                  <a:gd name="T74" fmla="*/ 561 w 915"/>
                  <a:gd name="T75" fmla="*/ 816 h 1139"/>
                  <a:gd name="T76" fmla="*/ 499 w 915"/>
                  <a:gd name="T77" fmla="*/ 908 h 1139"/>
                  <a:gd name="T78" fmla="*/ 454 w 915"/>
                  <a:gd name="T79" fmla="*/ 954 h 1139"/>
                  <a:gd name="T80" fmla="*/ 330 w 915"/>
                  <a:gd name="T81" fmla="*/ 993 h 1139"/>
                  <a:gd name="T82" fmla="*/ 215 w 915"/>
                  <a:gd name="T83" fmla="*/ 1008 h 1139"/>
                  <a:gd name="T84" fmla="*/ 99 w 915"/>
                  <a:gd name="T85" fmla="*/ 1024 h 1139"/>
                  <a:gd name="T86" fmla="*/ 15 w 915"/>
                  <a:gd name="T87" fmla="*/ 1008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139">
                    <a:moveTo>
                      <a:pt x="15" y="1008"/>
                    </a:moveTo>
                    <a:lnTo>
                      <a:pt x="0" y="1061"/>
                    </a:lnTo>
                    <a:lnTo>
                      <a:pt x="15" y="1139"/>
                    </a:lnTo>
                    <a:lnTo>
                      <a:pt x="70" y="1139"/>
                    </a:lnTo>
                    <a:lnTo>
                      <a:pt x="231" y="1108"/>
                    </a:lnTo>
                    <a:lnTo>
                      <a:pt x="408" y="1046"/>
                    </a:lnTo>
                    <a:lnTo>
                      <a:pt x="554" y="946"/>
                    </a:lnTo>
                    <a:lnTo>
                      <a:pt x="639" y="816"/>
                    </a:lnTo>
                    <a:lnTo>
                      <a:pt x="715" y="593"/>
                    </a:lnTo>
                    <a:lnTo>
                      <a:pt x="738" y="385"/>
                    </a:lnTo>
                    <a:lnTo>
                      <a:pt x="738" y="285"/>
                    </a:lnTo>
                    <a:lnTo>
                      <a:pt x="777" y="224"/>
                    </a:lnTo>
                    <a:lnTo>
                      <a:pt x="845" y="200"/>
                    </a:lnTo>
                    <a:lnTo>
                      <a:pt x="907" y="200"/>
                    </a:lnTo>
                    <a:lnTo>
                      <a:pt x="915" y="169"/>
                    </a:lnTo>
                    <a:lnTo>
                      <a:pt x="823" y="177"/>
                    </a:lnTo>
                    <a:lnTo>
                      <a:pt x="808" y="154"/>
                    </a:lnTo>
                    <a:lnTo>
                      <a:pt x="884" y="70"/>
                    </a:lnTo>
                    <a:lnTo>
                      <a:pt x="868" y="47"/>
                    </a:lnTo>
                    <a:lnTo>
                      <a:pt x="853" y="62"/>
                    </a:lnTo>
                    <a:lnTo>
                      <a:pt x="792" y="123"/>
                    </a:lnTo>
                    <a:lnTo>
                      <a:pt x="777" y="123"/>
                    </a:lnTo>
                    <a:lnTo>
                      <a:pt x="777" y="16"/>
                    </a:lnTo>
                    <a:lnTo>
                      <a:pt x="761" y="0"/>
                    </a:lnTo>
                    <a:lnTo>
                      <a:pt x="738" y="8"/>
                    </a:lnTo>
                    <a:lnTo>
                      <a:pt x="746" y="123"/>
                    </a:lnTo>
                    <a:lnTo>
                      <a:pt x="730" y="131"/>
                    </a:lnTo>
                    <a:lnTo>
                      <a:pt x="668" y="70"/>
                    </a:lnTo>
                    <a:lnTo>
                      <a:pt x="623" y="62"/>
                    </a:lnTo>
                    <a:lnTo>
                      <a:pt x="631" y="93"/>
                    </a:lnTo>
                    <a:lnTo>
                      <a:pt x="699" y="162"/>
                    </a:lnTo>
                    <a:lnTo>
                      <a:pt x="699" y="200"/>
                    </a:lnTo>
                    <a:lnTo>
                      <a:pt x="676" y="278"/>
                    </a:lnTo>
                    <a:lnTo>
                      <a:pt x="676" y="346"/>
                    </a:lnTo>
                    <a:lnTo>
                      <a:pt x="676" y="462"/>
                    </a:lnTo>
                    <a:lnTo>
                      <a:pt x="645" y="608"/>
                    </a:lnTo>
                    <a:lnTo>
                      <a:pt x="615" y="700"/>
                    </a:lnTo>
                    <a:lnTo>
                      <a:pt x="561" y="816"/>
                    </a:lnTo>
                    <a:lnTo>
                      <a:pt x="499" y="908"/>
                    </a:lnTo>
                    <a:lnTo>
                      <a:pt x="454" y="954"/>
                    </a:lnTo>
                    <a:lnTo>
                      <a:pt x="330" y="993"/>
                    </a:lnTo>
                    <a:lnTo>
                      <a:pt x="215" y="1008"/>
                    </a:lnTo>
                    <a:lnTo>
                      <a:pt x="99" y="1024"/>
                    </a:lnTo>
                    <a:lnTo>
                      <a:pt x="15" y="100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002543" name="Object 47"/>
          <p:cNvGraphicFramePr>
            <a:graphicFrameLocks noChangeAspect="1"/>
          </p:cNvGraphicFramePr>
          <p:nvPr/>
        </p:nvGraphicFramePr>
        <p:xfrm>
          <a:off x="6096000" y="1066800"/>
          <a:ext cx="29718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7" name="Clip" r:id="rId7" imgW="4831920" imgH="2253960" progId="MS_ClipArt_Gallery.2">
                  <p:embed/>
                </p:oleObj>
              </mc:Choice>
              <mc:Fallback>
                <p:oleObj name="Clip" r:id="rId7" imgW="4831920" imgH="2253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66800"/>
                        <a:ext cx="29718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5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Ending The Algorithm</a:t>
            </a:r>
            <a:endParaRPr lang="en-CA"/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r>
              <a:rPr lang="en-US" sz="2000"/>
              <a:t>Define Exit Condition</a:t>
            </a:r>
          </a:p>
          <a:p>
            <a:endParaRPr lang="en-US" sz="2000"/>
          </a:p>
          <a:p>
            <a:r>
              <a:rPr lang="en-US" sz="2000"/>
              <a:t>Termination: With sufficient progress, </a:t>
            </a:r>
          </a:p>
          <a:p>
            <a:pPr>
              <a:buFontTx/>
              <a:buNone/>
            </a:pPr>
            <a:r>
              <a:rPr lang="en-US" sz="2000"/>
              <a:t>     the exit condition will be met.</a:t>
            </a:r>
          </a:p>
          <a:p>
            <a:endParaRPr lang="en-US" sz="2000"/>
          </a:p>
          <a:p>
            <a:r>
              <a:rPr lang="en-US" sz="2000"/>
              <a:t>When we exit, we know</a:t>
            </a:r>
          </a:p>
          <a:p>
            <a:pPr lvl="1"/>
            <a:r>
              <a:rPr lang="en-US" sz="1800"/>
              <a:t>exit condition is true</a:t>
            </a:r>
          </a:p>
          <a:p>
            <a:pPr lvl="1"/>
            <a:r>
              <a:rPr lang="en-US" sz="1800"/>
              <a:t>loop invariant is true</a:t>
            </a:r>
          </a:p>
          <a:p>
            <a:pPr>
              <a:buFontTx/>
              <a:buNone/>
            </a:pPr>
            <a:r>
              <a:rPr lang="en-US" sz="2000"/>
              <a:t>    from these we must establish  </a:t>
            </a:r>
          </a:p>
          <a:p>
            <a:pPr>
              <a:buFontTx/>
              <a:buNone/>
            </a:pPr>
            <a:r>
              <a:rPr lang="en-US" sz="2000"/>
              <a:t>    the post conditions.</a:t>
            </a:r>
            <a:endParaRPr lang="en-CA" sz="2000"/>
          </a:p>
        </p:txBody>
      </p:sp>
      <p:grpSp>
        <p:nvGrpSpPr>
          <p:cNvPr id="1003524" name="Group 4"/>
          <p:cNvGrpSpPr>
            <a:grpSpLocks noChangeAspect="1"/>
          </p:cNvGrpSpPr>
          <p:nvPr/>
        </p:nvGrpSpPr>
        <p:grpSpPr bwMode="auto">
          <a:xfrm>
            <a:off x="6858000" y="4343400"/>
            <a:ext cx="1119188" cy="1169988"/>
            <a:chOff x="4641" y="2352"/>
            <a:chExt cx="735" cy="768"/>
          </a:xfrm>
        </p:grpSpPr>
        <p:sp>
          <p:nvSpPr>
            <p:cNvPr id="1003525" name="Freeform 5" descr="Green marble"/>
            <p:cNvSpPr>
              <a:spLocks noChangeAspect="1"/>
            </p:cNvSpPr>
            <p:nvPr/>
          </p:nvSpPr>
          <p:spPr bwMode="auto">
            <a:xfrm rot="2360341">
              <a:off x="4656" y="2619"/>
              <a:ext cx="390" cy="309"/>
            </a:xfrm>
            <a:custGeom>
              <a:avLst/>
              <a:gdLst>
                <a:gd name="T0" fmla="*/ 748 w 2280"/>
                <a:gd name="T1" fmla="*/ 30 h 1785"/>
                <a:gd name="T2" fmla="*/ 1224 w 2280"/>
                <a:gd name="T3" fmla="*/ 305 h 1785"/>
                <a:gd name="T4" fmla="*/ 2184 w 2280"/>
                <a:gd name="T5" fmla="*/ 257 h 1785"/>
                <a:gd name="T6" fmla="*/ 1800 w 2280"/>
                <a:gd name="T7" fmla="*/ 1121 h 1785"/>
                <a:gd name="T8" fmla="*/ 1743 w 2280"/>
                <a:gd name="T9" fmla="*/ 1313 h 1785"/>
                <a:gd name="T10" fmla="*/ 1717 w 2280"/>
                <a:gd name="T11" fmla="*/ 1479 h 1785"/>
                <a:gd name="T12" fmla="*/ 1560 w 2280"/>
                <a:gd name="T13" fmla="*/ 1549 h 1785"/>
                <a:gd name="T14" fmla="*/ 1272 w 2280"/>
                <a:gd name="T15" fmla="*/ 1553 h 1785"/>
                <a:gd name="T16" fmla="*/ 168 w 2280"/>
                <a:gd name="T17" fmla="*/ 1649 h 1785"/>
                <a:gd name="T18" fmla="*/ 264 w 2280"/>
                <a:gd name="T19" fmla="*/ 737 h 1785"/>
                <a:gd name="T20" fmla="*/ 425 w 2280"/>
                <a:gd name="T21" fmla="*/ 126 h 1785"/>
                <a:gd name="T22" fmla="*/ 748 w 2280"/>
                <a:gd name="T23" fmla="*/ 30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0" h="1785">
                  <a:moveTo>
                    <a:pt x="748" y="30"/>
                  </a:moveTo>
                  <a:cubicBezTo>
                    <a:pt x="881" y="60"/>
                    <a:pt x="985" y="267"/>
                    <a:pt x="1224" y="305"/>
                  </a:cubicBezTo>
                  <a:cubicBezTo>
                    <a:pt x="1463" y="343"/>
                    <a:pt x="2088" y="121"/>
                    <a:pt x="2184" y="257"/>
                  </a:cubicBezTo>
                  <a:cubicBezTo>
                    <a:pt x="2280" y="393"/>
                    <a:pt x="1873" y="945"/>
                    <a:pt x="1800" y="1121"/>
                  </a:cubicBezTo>
                  <a:cubicBezTo>
                    <a:pt x="1727" y="1297"/>
                    <a:pt x="1757" y="1253"/>
                    <a:pt x="1743" y="1313"/>
                  </a:cubicBezTo>
                  <a:cubicBezTo>
                    <a:pt x="1729" y="1373"/>
                    <a:pt x="1747" y="1440"/>
                    <a:pt x="1717" y="1479"/>
                  </a:cubicBezTo>
                  <a:cubicBezTo>
                    <a:pt x="1687" y="1518"/>
                    <a:pt x="1634" y="1537"/>
                    <a:pt x="1560" y="1549"/>
                  </a:cubicBezTo>
                  <a:cubicBezTo>
                    <a:pt x="1486" y="1561"/>
                    <a:pt x="1504" y="1536"/>
                    <a:pt x="1272" y="1553"/>
                  </a:cubicBezTo>
                  <a:cubicBezTo>
                    <a:pt x="1040" y="1570"/>
                    <a:pt x="336" y="1785"/>
                    <a:pt x="168" y="1649"/>
                  </a:cubicBezTo>
                  <a:cubicBezTo>
                    <a:pt x="0" y="1513"/>
                    <a:pt x="221" y="991"/>
                    <a:pt x="264" y="737"/>
                  </a:cubicBezTo>
                  <a:cubicBezTo>
                    <a:pt x="307" y="483"/>
                    <a:pt x="344" y="244"/>
                    <a:pt x="425" y="126"/>
                  </a:cubicBezTo>
                  <a:cubicBezTo>
                    <a:pt x="506" y="8"/>
                    <a:pt x="615" y="0"/>
                    <a:pt x="748" y="3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526" name="Group 6"/>
            <p:cNvGrpSpPr>
              <a:grpSpLocks noChangeAspect="1"/>
            </p:cNvGrpSpPr>
            <p:nvPr/>
          </p:nvGrpSpPr>
          <p:grpSpPr bwMode="auto">
            <a:xfrm>
              <a:off x="4703" y="2655"/>
              <a:ext cx="208" cy="170"/>
              <a:chOff x="1728" y="2064"/>
              <a:chExt cx="768" cy="672"/>
            </a:xfrm>
          </p:grpSpPr>
          <p:sp>
            <p:nvSpPr>
              <p:cNvPr id="1003527" name="AutoShape 7"/>
              <p:cNvSpPr>
                <a:spLocks noChangeAspect="1" noChangeArrowheads="1"/>
              </p:cNvSpPr>
              <p:nvPr/>
            </p:nvSpPr>
            <p:spPr bwMode="auto">
              <a:xfrm>
                <a:off x="1728" y="2064"/>
                <a:ext cx="768" cy="576"/>
              </a:xfrm>
              <a:prstGeom prst="horizontalScroll">
                <a:avLst>
                  <a:gd name="adj" fmla="val 12500"/>
                </a:avLst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b="0" baseline="-8000">
                    <a:latin typeface="Times New Roman" charset="0"/>
                  </a:rPr>
                  <a:t>Exit</a:t>
                </a:r>
                <a:endParaRPr lang="en-CA" sz="1800" b="0" baseline="-8000">
                  <a:latin typeface="Times New Roman" charset="0"/>
                </a:endParaRPr>
              </a:p>
            </p:txBody>
          </p:sp>
          <p:sp>
            <p:nvSpPr>
              <p:cNvPr id="1003528" name="Line 8"/>
              <p:cNvSpPr>
                <a:spLocks noChangeAspect="1" noChangeShapeType="1"/>
              </p:cNvSpPr>
              <p:nvPr/>
            </p:nvSpPr>
            <p:spPr bwMode="auto">
              <a:xfrm>
                <a:off x="2112" y="2592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3529" name="Oval 9"/>
            <p:cNvSpPr>
              <a:spLocks noChangeAspect="1" noChangeArrowheads="1"/>
            </p:cNvSpPr>
            <p:nvPr/>
          </p:nvSpPr>
          <p:spPr bwMode="auto">
            <a:xfrm>
              <a:off x="4641" y="2384"/>
              <a:ext cx="735" cy="736"/>
            </a:xfrm>
            <a:prstGeom prst="ellips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03530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" y="2540"/>
              <a:ext cx="389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003531" name="Group 11"/>
            <p:cNvGrpSpPr>
              <a:grpSpLocks noChangeAspect="1"/>
            </p:cNvGrpSpPr>
            <p:nvPr/>
          </p:nvGrpSpPr>
          <p:grpSpPr bwMode="auto">
            <a:xfrm rot="2360341">
              <a:off x="4794" y="2352"/>
              <a:ext cx="342" cy="428"/>
              <a:chOff x="2227" y="1194"/>
              <a:chExt cx="1944" cy="2413"/>
            </a:xfrm>
          </p:grpSpPr>
          <p:sp>
            <p:nvSpPr>
              <p:cNvPr id="1003532" name="Freeform 12"/>
              <p:cNvSpPr>
                <a:spLocks noChangeAspect="1"/>
              </p:cNvSpPr>
              <p:nvPr/>
            </p:nvSpPr>
            <p:spPr bwMode="auto">
              <a:xfrm rot="-2705309">
                <a:off x="2708" y="1513"/>
                <a:ext cx="406" cy="340"/>
              </a:xfrm>
              <a:custGeom>
                <a:avLst/>
                <a:gdLst>
                  <a:gd name="T0" fmla="*/ 388 w 600"/>
                  <a:gd name="T1" fmla="*/ 289 h 608"/>
                  <a:gd name="T2" fmla="*/ 372 w 600"/>
                  <a:gd name="T3" fmla="*/ 177 h 608"/>
                  <a:gd name="T4" fmla="*/ 341 w 600"/>
                  <a:gd name="T5" fmla="*/ 78 h 608"/>
                  <a:gd name="T6" fmla="*/ 284 w 600"/>
                  <a:gd name="T7" fmla="*/ 24 h 608"/>
                  <a:gd name="T8" fmla="*/ 185 w 600"/>
                  <a:gd name="T9" fmla="*/ 0 h 608"/>
                  <a:gd name="T10" fmla="*/ 100 w 600"/>
                  <a:gd name="T11" fmla="*/ 24 h 608"/>
                  <a:gd name="T12" fmla="*/ 19 w 600"/>
                  <a:gd name="T13" fmla="*/ 123 h 608"/>
                  <a:gd name="T14" fmla="*/ 0 w 600"/>
                  <a:gd name="T15" fmla="*/ 243 h 608"/>
                  <a:gd name="T16" fmla="*/ 19 w 600"/>
                  <a:gd name="T17" fmla="*/ 370 h 608"/>
                  <a:gd name="T18" fmla="*/ 50 w 600"/>
                  <a:gd name="T19" fmla="*/ 447 h 608"/>
                  <a:gd name="T20" fmla="*/ 88 w 600"/>
                  <a:gd name="T21" fmla="*/ 528 h 608"/>
                  <a:gd name="T22" fmla="*/ 130 w 600"/>
                  <a:gd name="T23" fmla="*/ 582 h 608"/>
                  <a:gd name="T24" fmla="*/ 177 w 600"/>
                  <a:gd name="T25" fmla="*/ 608 h 608"/>
                  <a:gd name="T26" fmla="*/ 242 w 600"/>
                  <a:gd name="T27" fmla="*/ 585 h 608"/>
                  <a:gd name="T28" fmla="*/ 307 w 600"/>
                  <a:gd name="T29" fmla="*/ 531 h 608"/>
                  <a:gd name="T30" fmla="*/ 349 w 600"/>
                  <a:gd name="T31" fmla="*/ 455 h 608"/>
                  <a:gd name="T32" fmla="*/ 388 w 600"/>
                  <a:gd name="T33" fmla="*/ 390 h 608"/>
                  <a:gd name="T34" fmla="*/ 400 w 600"/>
                  <a:gd name="T35" fmla="*/ 351 h 608"/>
                  <a:gd name="T36" fmla="*/ 565 w 600"/>
                  <a:gd name="T37" fmla="*/ 293 h 608"/>
                  <a:gd name="T38" fmla="*/ 600 w 600"/>
                  <a:gd name="T39" fmla="*/ 270 h 608"/>
                  <a:gd name="T40" fmla="*/ 580 w 600"/>
                  <a:gd name="T41" fmla="*/ 235 h 608"/>
                  <a:gd name="T42" fmla="*/ 388 w 600"/>
                  <a:gd name="T43" fmla="*/ 289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0" h="608">
                    <a:moveTo>
                      <a:pt x="388" y="289"/>
                    </a:moveTo>
                    <a:lnTo>
                      <a:pt x="372" y="177"/>
                    </a:lnTo>
                    <a:lnTo>
                      <a:pt x="341" y="78"/>
                    </a:lnTo>
                    <a:lnTo>
                      <a:pt x="284" y="24"/>
                    </a:lnTo>
                    <a:lnTo>
                      <a:pt x="185" y="0"/>
                    </a:lnTo>
                    <a:lnTo>
                      <a:pt x="100" y="24"/>
                    </a:lnTo>
                    <a:lnTo>
                      <a:pt x="19" y="123"/>
                    </a:lnTo>
                    <a:lnTo>
                      <a:pt x="0" y="243"/>
                    </a:lnTo>
                    <a:lnTo>
                      <a:pt x="19" y="370"/>
                    </a:lnTo>
                    <a:lnTo>
                      <a:pt x="50" y="447"/>
                    </a:lnTo>
                    <a:lnTo>
                      <a:pt x="88" y="528"/>
                    </a:lnTo>
                    <a:lnTo>
                      <a:pt x="130" y="582"/>
                    </a:lnTo>
                    <a:lnTo>
                      <a:pt x="177" y="608"/>
                    </a:lnTo>
                    <a:lnTo>
                      <a:pt x="242" y="585"/>
                    </a:lnTo>
                    <a:lnTo>
                      <a:pt x="307" y="531"/>
                    </a:lnTo>
                    <a:lnTo>
                      <a:pt x="349" y="455"/>
                    </a:lnTo>
                    <a:lnTo>
                      <a:pt x="388" y="390"/>
                    </a:lnTo>
                    <a:lnTo>
                      <a:pt x="400" y="351"/>
                    </a:lnTo>
                    <a:lnTo>
                      <a:pt x="565" y="293"/>
                    </a:lnTo>
                    <a:lnTo>
                      <a:pt x="600" y="270"/>
                    </a:lnTo>
                    <a:lnTo>
                      <a:pt x="580" y="235"/>
                    </a:lnTo>
                    <a:lnTo>
                      <a:pt x="388" y="28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533" name="Freeform 13"/>
              <p:cNvSpPr>
                <a:spLocks noChangeAspect="1"/>
              </p:cNvSpPr>
              <p:nvPr/>
            </p:nvSpPr>
            <p:spPr bwMode="auto">
              <a:xfrm rot="-2705309">
                <a:off x="2999" y="1873"/>
                <a:ext cx="418" cy="758"/>
              </a:xfrm>
              <a:custGeom>
                <a:avLst/>
                <a:gdLst>
                  <a:gd name="T0" fmla="*/ 208 w 619"/>
                  <a:gd name="T1" fmla="*/ 161 h 1085"/>
                  <a:gd name="T2" fmla="*/ 284 w 619"/>
                  <a:gd name="T3" fmla="*/ 80 h 1085"/>
                  <a:gd name="T4" fmla="*/ 411 w 619"/>
                  <a:gd name="T5" fmla="*/ 3 h 1085"/>
                  <a:gd name="T6" fmla="*/ 469 w 619"/>
                  <a:gd name="T7" fmla="*/ 0 h 1085"/>
                  <a:gd name="T8" fmla="*/ 573 w 619"/>
                  <a:gd name="T9" fmla="*/ 34 h 1085"/>
                  <a:gd name="T10" fmla="*/ 619 w 619"/>
                  <a:gd name="T11" fmla="*/ 85 h 1085"/>
                  <a:gd name="T12" fmla="*/ 619 w 619"/>
                  <a:gd name="T13" fmla="*/ 161 h 1085"/>
                  <a:gd name="T14" fmla="*/ 542 w 619"/>
                  <a:gd name="T15" fmla="*/ 304 h 1085"/>
                  <a:gd name="T16" fmla="*/ 458 w 619"/>
                  <a:gd name="T17" fmla="*/ 415 h 1085"/>
                  <a:gd name="T18" fmla="*/ 422 w 619"/>
                  <a:gd name="T19" fmla="*/ 508 h 1085"/>
                  <a:gd name="T20" fmla="*/ 399 w 619"/>
                  <a:gd name="T21" fmla="*/ 615 h 1085"/>
                  <a:gd name="T22" fmla="*/ 422 w 619"/>
                  <a:gd name="T23" fmla="*/ 719 h 1085"/>
                  <a:gd name="T24" fmla="*/ 445 w 619"/>
                  <a:gd name="T25" fmla="*/ 820 h 1085"/>
                  <a:gd name="T26" fmla="*/ 445 w 619"/>
                  <a:gd name="T27" fmla="*/ 935 h 1085"/>
                  <a:gd name="T28" fmla="*/ 411 w 619"/>
                  <a:gd name="T29" fmla="*/ 1005 h 1085"/>
                  <a:gd name="T30" fmla="*/ 334 w 619"/>
                  <a:gd name="T31" fmla="*/ 1043 h 1085"/>
                  <a:gd name="T32" fmla="*/ 242 w 619"/>
                  <a:gd name="T33" fmla="*/ 1085 h 1085"/>
                  <a:gd name="T34" fmla="*/ 157 w 619"/>
                  <a:gd name="T35" fmla="*/ 1085 h 1085"/>
                  <a:gd name="T36" fmla="*/ 100 w 619"/>
                  <a:gd name="T37" fmla="*/ 1054 h 1085"/>
                  <a:gd name="T38" fmla="*/ 23 w 619"/>
                  <a:gd name="T39" fmla="*/ 927 h 1085"/>
                  <a:gd name="T40" fmla="*/ 0 w 619"/>
                  <a:gd name="T41" fmla="*/ 797 h 1085"/>
                  <a:gd name="T42" fmla="*/ 8 w 619"/>
                  <a:gd name="T43" fmla="*/ 628 h 1085"/>
                  <a:gd name="T44" fmla="*/ 65 w 619"/>
                  <a:gd name="T45" fmla="*/ 415 h 1085"/>
                  <a:gd name="T46" fmla="*/ 123 w 619"/>
                  <a:gd name="T47" fmla="*/ 277 h 1085"/>
                  <a:gd name="T48" fmla="*/ 208 w 619"/>
                  <a:gd name="T49" fmla="*/ 161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9" h="1085">
                    <a:moveTo>
                      <a:pt x="208" y="161"/>
                    </a:moveTo>
                    <a:lnTo>
                      <a:pt x="284" y="80"/>
                    </a:lnTo>
                    <a:lnTo>
                      <a:pt x="411" y="3"/>
                    </a:lnTo>
                    <a:lnTo>
                      <a:pt x="469" y="0"/>
                    </a:lnTo>
                    <a:lnTo>
                      <a:pt x="573" y="34"/>
                    </a:lnTo>
                    <a:lnTo>
                      <a:pt x="619" y="85"/>
                    </a:lnTo>
                    <a:lnTo>
                      <a:pt x="619" y="161"/>
                    </a:lnTo>
                    <a:lnTo>
                      <a:pt x="542" y="304"/>
                    </a:lnTo>
                    <a:lnTo>
                      <a:pt x="458" y="415"/>
                    </a:lnTo>
                    <a:lnTo>
                      <a:pt x="422" y="508"/>
                    </a:lnTo>
                    <a:lnTo>
                      <a:pt x="399" y="615"/>
                    </a:lnTo>
                    <a:lnTo>
                      <a:pt x="422" y="719"/>
                    </a:lnTo>
                    <a:lnTo>
                      <a:pt x="445" y="820"/>
                    </a:lnTo>
                    <a:lnTo>
                      <a:pt x="445" y="935"/>
                    </a:lnTo>
                    <a:lnTo>
                      <a:pt x="411" y="1005"/>
                    </a:lnTo>
                    <a:lnTo>
                      <a:pt x="334" y="1043"/>
                    </a:lnTo>
                    <a:lnTo>
                      <a:pt x="242" y="1085"/>
                    </a:lnTo>
                    <a:lnTo>
                      <a:pt x="157" y="1085"/>
                    </a:lnTo>
                    <a:lnTo>
                      <a:pt x="100" y="1054"/>
                    </a:lnTo>
                    <a:lnTo>
                      <a:pt x="23" y="927"/>
                    </a:lnTo>
                    <a:lnTo>
                      <a:pt x="0" y="797"/>
                    </a:lnTo>
                    <a:lnTo>
                      <a:pt x="8" y="628"/>
                    </a:lnTo>
                    <a:lnTo>
                      <a:pt x="65" y="415"/>
                    </a:lnTo>
                    <a:lnTo>
                      <a:pt x="123" y="277"/>
                    </a:lnTo>
                    <a:lnTo>
                      <a:pt x="208" y="16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534" name="Freeform 14"/>
              <p:cNvSpPr>
                <a:spLocks noChangeAspect="1"/>
              </p:cNvSpPr>
              <p:nvPr/>
            </p:nvSpPr>
            <p:spPr bwMode="auto">
              <a:xfrm rot="-2705309">
                <a:off x="3504" y="2064"/>
                <a:ext cx="812" cy="523"/>
              </a:xfrm>
              <a:custGeom>
                <a:avLst/>
                <a:gdLst>
                  <a:gd name="T0" fmla="*/ 0 w 782"/>
                  <a:gd name="T1" fmla="*/ 76 h 808"/>
                  <a:gd name="T2" fmla="*/ 66 w 782"/>
                  <a:gd name="T3" fmla="*/ 0 h 808"/>
                  <a:gd name="T4" fmla="*/ 163 w 782"/>
                  <a:gd name="T5" fmla="*/ 0 h 808"/>
                  <a:gd name="T6" fmla="*/ 343 w 782"/>
                  <a:gd name="T7" fmla="*/ 19 h 808"/>
                  <a:gd name="T8" fmla="*/ 555 w 782"/>
                  <a:gd name="T9" fmla="*/ 30 h 808"/>
                  <a:gd name="T10" fmla="*/ 636 w 782"/>
                  <a:gd name="T11" fmla="*/ 65 h 808"/>
                  <a:gd name="T12" fmla="*/ 670 w 782"/>
                  <a:gd name="T13" fmla="*/ 110 h 808"/>
                  <a:gd name="T14" fmla="*/ 678 w 782"/>
                  <a:gd name="T15" fmla="*/ 180 h 808"/>
                  <a:gd name="T16" fmla="*/ 654 w 782"/>
                  <a:gd name="T17" fmla="*/ 253 h 808"/>
                  <a:gd name="T18" fmla="*/ 589 w 782"/>
                  <a:gd name="T19" fmla="*/ 365 h 808"/>
                  <a:gd name="T20" fmla="*/ 504 w 782"/>
                  <a:gd name="T21" fmla="*/ 457 h 808"/>
                  <a:gd name="T22" fmla="*/ 439 w 782"/>
                  <a:gd name="T23" fmla="*/ 541 h 808"/>
                  <a:gd name="T24" fmla="*/ 412 w 782"/>
                  <a:gd name="T25" fmla="*/ 607 h 808"/>
                  <a:gd name="T26" fmla="*/ 393 w 782"/>
                  <a:gd name="T27" fmla="*/ 653 h 808"/>
                  <a:gd name="T28" fmla="*/ 400 w 782"/>
                  <a:gd name="T29" fmla="*/ 689 h 808"/>
                  <a:gd name="T30" fmla="*/ 405 w 782"/>
                  <a:gd name="T31" fmla="*/ 711 h 808"/>
                  <a:gd name="T32" fmla="*/ 482 w 782"/>
                  <a:gd name="T33" fmla="*/ 711 h 808"/>
                  <a:gd name="T34" fmla="*/ 601 w 782"/>
                  <a:gd name="T35" fmla="*/ 692 h 808"/>
                  <a:gd name="T36" fmla="*/ 678 w 782"/>
                  <a:gd name="T37" fmla="*/ 692 h 808"/>
                  <a:gd name="T38" fmla="*/ 758 w 782"/>
                  <a:gd name="T39" fmla="*/ 723 h 808"/>
                  <a:gd name="T40" fmla="*/ 782 w 782"/>
                  <a:gd name="T41" fmla="*/ 761 h 808"/>
                  <a:gd name="T42" fmla="*/ 758 w 782"/>
                  <a:gd name="T43" fmla="*/ 796 h 808"/>
                  <a:gd name="T44" fmla="*/ 724 w 782"/>
                  <a:gd name="T45" fmla="*/ 808 h 808"/>
                  <a:gd name="T46" fmla="*/ 670 w 782"/>
                  <a:gd name="T47" fmla="*/ 792 h 808"/>
                  <a:gd name="T48" fmla="*/ 597 w 782"/>
                  <a:gd name="T49" fmla="*/ 749 h 808"/>
                  <a:gd name="T50" fmla="*/ 520 w 782"/>
                  <a:gd name="T51" fmla="*/ 757 h 808"/>
                  <a:gd name="T52" fmla="*/ 393 w 782"/>
                  <a:gd name="T53" fmla="*/ 780 h 808"/>
                  <a:gd name="T54" fmla="*/ 355 w 782"/>
                  <a:gd name="T55" fmla="*/ 773 h 808"/>
                  <a:gd name="T56" fmla="*/ 335 w 782"/>
                  <a:gd name="T57" fmla="*/ 746 h 808"/>
                  <a:gd name="T58" fmla="*/ 335 w 782"/>
                  <a:gd name="T59" fmla="*/ 681 h 808"/>
                  <a:gd name="T60" fmla="*/ 335 w 782"/>
                  <a:gd name="T61" fmla="*/ 588 h 808"/>
                  <a:gd name="T62" fmla="*/ 389 w 782"/>
                  <a:gd name="T63" fmla="*/ 518 h 808"/>
                  <a:gd name="T64" fmla="*/ 470 w 782"/>
                  <a:gd name="T65" fmla="*/ 414 h 808"/>
                  <a:gd name="T66" fmla="*/ 540 w 782"/>
                  <a:gd name="T67" fmla="*/ 323 h 808"/>
                  <a:gd name="T68" fmla="*/ 586 w 782"/>
                  <a:gd name="T69" fmla="*/ 253 h 808"/>
                  <a:gd name="T70" fmla="*/ 609 w 782"/>
                  <a:gd name="T71" fmla="*/ 192 h 808"/>
                  <a:gd name="T72" fmla="*/ 597 w 782"/>
                  <a:gd name="T73" fmla="*/ 157 h 808"/>
                  <a:gd name="T74" fmla="*/ 566 w 782"/>
                  <a:gd name="T75" fmla="*/ 115 h 808"/>
                  <a:gd name="T76" fmla="*/ 520 w 782"/>
                  <a:gd name="T77" fmla="*/ 103 h 808"/>
                  <a:gd name="T78" fmla="*/ 470 w 782"/>
                  <a:gd name="T79" fmla="*/ 103 h 808"/>
                  <a:gd name="T80" fmla="*/ 358 w 782"/>
                  <a:gd name="T81" fmla="*/ 103 h 808"/>
                  <a:gd name="T82" fmla="*/ 193 w 782"/>
                  <a:gd name="T83" fmla="*/ 134 h 808"/>
                  <a:gd name="T84" fmla="*/ 70 w 782"/>
                  <a:gd name="T85" fmla="*/ 146 h 808"/>
                  <a:gd name="T86" fmla="*/ 20 w 782"/>
                  <a:gd name="T87" fmla="*/ 134 h 808"/>
                  <a:gd name="T88" fmla="*/ 0 w 782"/>
                  <a:gd name="T89" fmla="*/ 115 h 808"/>
                  <a:gd name="T90" fmla="*/ 0 w 782"/>
                  <a:gd name="T91" fmla="*/ 76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2" h="808">
                    <a:moveTo>
                      <a:pt x="0" y="76"/>
                    </a:moveTo>
                    <a:lnTo>
                      <a:pt x="66" y="0"/>
                    </a:lnTo>
                    <a:lnTo>
                      <a:pt x="163" y="0"/>
                    </a:lnTo>
                    <a:lnTo>
                      <a:pt x="343" y="19"/>
                    </a:lnTo>
                    <a:lnTo>
                      <a:pt x="555" y="30"/>
                    </a:lnTo>
                    <a:lnTo>
                      <a:pt x="636" y="65"/>
                    </a:lnTo>
                    <a:lnTo>
                      <a:pt x="670" y="110"/>
                    </a:lnTo>
                    <a:lnTo>
                      <a:pt x="678" y="180"/>
                    </a:lnTo>
                    <a:lnTo>
                      <a:pt x="654" y="253"/>
                    </a:lnTo>
                    <a:lnTo>
                      <a:pt x="589" y="365"/>
                    </a:lnTo>
                    <a:lnTo>
                      <a:pt x="504" y="457"/>
                    </a:lnTo>
                    <a:lnTo>
                      <a:pt x="439" y="541"/>
                    </a:lnTo>
                    <a:lnTo>
                      <a:pt x="412" y="607"/>
                    </a:lnTo>
                    <a:lnTo>
                      <a:pt x="393" y="653"/>
                    </a:lnTo>
                    <a:lnTo>
                      <a:pt x="400" y="689"/>
                    </a:lnTo>
                    <a:lnTo>
                      <a:pt x="405" y="711"/>
                    </a:lnTo>
                    <a:lnTo>
                      <a:pt x="482" y="711"/>
                    </a:lnTo>
                    <a:lnTo>
                      <a:pt x="601" y="692"/>
                    </a:lnTo>
                    <a:lnTo>
                      <a:pt x="678" y="692"/>
                    </a:lnTo>
                    <a:lnTo>
                      <a:pt x="758" y="723"/>
                    </a:lnTo>
                    <a:lnTo>
                      <a:pt x="782" y="761"/>
                    </a:lnTo>
                    <a:lnTo>
                      <a:pt x="758" y="796"/>
                    </a:lnTo>
                    <a:lnTo>
                      <a:pt x="724" y="808"/>
                    </a:lnTo>
                    <a:lnTo>
                      <a:pt x="670" y="792"/>
                    </a:lnTo>
                    <a:lnTo>
                      <a:pt x="597" y="749"/>
                    </a:lnTo>
                    <a:lnTo>
                      <a:pt x="520" y="757"/>
                    </a:lnTo>
                    <a:lnTo>
                      <a:pt x="393" y="780"/>
                    </a:lnTo>
                    <a:lnTo>
                      <a:pt x="355" y="773"/>
                    </a:lnTo>
                    <a:lnTo>
                      <a:pt x="335" y="746"/>
                    </a:lnTo>
                    <a:lnTo>
                      <a:pt x="335" y="681"/>
                    </a:lnTo>
                    <a:lnTo>
                      <a:pt x="335" y="588"/>
                    </a:lnTo>
                    <a:lnTo>
                      <a:pt x="389" y="518"/>
                    </a:lnTo>
                    <a:lnTo>
                      <a:pt x="470" y="414"/>
                    </a:lnTo>
                    <a:lnTo>
                      <a:pt x="540" y="323"/>
                    </a:lnTo>
                    <a:lnTo>
                      <a:pt x="586" y="253"/>
                    </a:lnTo>
                    <a:lnTo>
                      <a:pt x="609" y="192"/>
                    </a:lnTo>
                    <a:lnTo>
                      <a:pt x="597" y="157"/>
                    </a:lnTo>
                    <a:lnTo>
                      <a:pt x="566" y="115"/>
                    </a:lnTo>
                    <a:lnTo>
                      <a:pt x="520" y="103"/>
                    </a:lnTo>
                    <a:lnTo>
                      <a:pt x="470" y="103"/>
                    </a:lnTo>
                    <a:lnTo>
                      <a:pt x="358" y="103"/>
                    </a:lnTo>
                    <a:lnTo>
                      <a:pt x="193" y="134"/>
                    </a:lnTo>
                    <a:lnTo>
                      <a:pt x="70" y="146"/>
                    </a:lnTo>
                    <a:lnTo>
                      <a:pt x="20" y="134"/>
                    </a:lnTo>
                    <a:lnTo>
                      <a:pt x="0" y="115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535" name="Freeform 15"/>
              <p:cNvSpPr>
                <a:spLocks noChangeAspect="1"/>
              </p:cNvSpPr>
              <p:nvPr/>
            </p:nvSpPr>
            <p:spPr bwMode="auto">
              <a:xfrm rot="-4121048">
                <a:off x="2675" y="2797"/>
                <a:ext cx="1159" cy="461"/>
              </a:xfrm>
              <a:custGeom>
                <a:avLst/>
                <a:gdLst>
                  <a:gd name="T0" fmla="*/ 808 w 992"/>
                  <a:gd name="T1" fmla="*/ 320 h 770"/>
                  <a:gd name="T2" fmla="*/ 823 w 992"/>
                  <a:gd name="T3" fmla="*/ 219 h 770"/>
                  <a:gd name="T4" fmla="*/ 881 w 992"/>
                  <a:gd name="T5" fmla="*/ 181 h 770"/>
                  <a:gd name="T6" fmla="*/ 950 w 992"/>
                  <a:gd name="T7" fmla="*/ 174 h 770"/>
                  <a:gd name="T8" fmla="*/ 992 w 992"/>
                  <a:gd name="T9" fmla="*/ 219 h 770"/>
                  <a:gd name="T10" fmla="*/ 973 w 992"/>
                  <a:gd name="T11" fmla="*/ 308 h 770"/>
                  <a:gd name="T12" fmla="*/ 935 w 992"/>
                  <a:gd name="T13" fmla="*/ 427 h 770"/>
                  <a:gd name="T14" fmla="*/ 857 w 992"/>
                  <a:gd name="T15" fmla="*/ 562 h 770"/>
                  <a:gd name="T16" fmla="*/ 761 w 992"/>
                  <a:gd name="T17" fmla="*/ 677 h 770"/>
                  <a:gd name="T18" fmla="*/ 681 w 992"/>
                  <a:gd name="T19" fmla="*/ 739 h 770"/>
                  <a:gd name="T20" fmla="*/ 592 w 992"/>
                  <a:gd name="T21" fmla="*/ 770 h 770"/>
                  <a:gd name="T22" fmla="*/ 507 w 992"/>
                  <a:gd name="T23" fmla="*/ 759 h 770"/>
                  <a:gd name="T24" fmla="*/ 442 w 992"/>
                  <a:gd name="T25" fmla="*/ 723 h 770"/>
                  <a:gd name="T26" fmla="*/ 419 w 992"/>
                  <a:gd name="T27" fmla="*/ 666 h 770"/>
                  <a:gd name="T28" fmla="*/ 392 w 992"/>
                  <a:gd name="T29" fmla="*/ 566 h 770"/>
                  <a:gd name="T30" fmla="*/ 361 w 992"/>
                  <a:gd name="T31" fmla="*/ 382 h 770"/>
                  <a:gd name="T32" fmla="*/ 338 w 992"/>
                  <a:gd name="T33" fmla="*/ 254 h 770"/>
                  <a:gd name="T34" fmla="*/ 338 w 992"/>
                  <a:gd name="T35" fmla="*/ 104 h 770"/>
                  <a:gd name="T36" fmla="*/ 323 w 992"/>
                  <a:gd name="T37" fmla="*/ 78 h 770"/>
                  <a:gd name="T38" fmla="*/ 277 w 992"/>
                  <a:gd name="T39" fmla="*/ 70 h 770"/>
                  <a:gd name="T40" fmla="*/ 223 w 992"/>
                  <a:gd name="T41" fmla="*/ 112 h 770"/>
                  <a:gd name="T42" fmla="*/ 173 w 992"/>
                  <a:gd name="T43" fmla="*/ 181 h 770"/>
                  <a:gd name="T44" fmla="*/ 115 w 992"/>
                  <a:gd name="T45" fmla="*/ 219 h 770"/>
                  <a:gd name="T46" fmla="*/ 27 w 992"/>
                  <a:gd name="T47" fmla="*/ 219 h 770"/>
                  <a:gd name="T48" fmla="*/ 0 w 992"/>
                  <a:gd name="T49" fmla="*/ 196 h 770"/>
                  <a:gd name="T50" fmla="*/ 0 w 992"/>
                  <a:gd name="T51" fmla="*/ 158 h 770"/>
                  <a:gd name="T52" fmla="*/ 39 w 992"/>
                  <a:gd name="T53" fmla="*/ 123 h 770"/>
                  <a:gd name="T54" fmla="*/ 81 w 992"/>
                  <a:gd name="T55" fmla="*/ 135 h 770"/>
                  <a:gd name="T56" fmla="*/ 119 w 992"/>
                  <a:gd name="T57" fmla="*/ 127 h 770"/>
                  <a:gd name="T58" fmla="*/ 189 w 992"/>
                  <a:gd name="T59" fmla="*/ 78 h 770"/>
                  <a:gd name="T60" fmla="*/ 257 w 992"/>
                  <a:gd name="T61" fmla="*/ 23 h 770"/>
                  <a:gd name="T62" fmla="*/ 323 w 992"/>
                  <a:gd name="T63" fmla="*/ 8 h 770"/>
                  <a:gd name="T64" fmla="*/ 415 w 992"/>
                  <a:gd name="T65" fmla="*/ 0 h 770"/>
                  <a:gd name="T66" fmla="*/ 419 w 992"/>
                  <a:gd name="T67" fmla="*/ 42 h 770"/>
                  <a:gd name="T68" fmla="*/ 397 w 992"/>
                  <a:gd name="T69" fmla="*/ 89 h 770"/>
                  <a:gd name="T70" fmla="*/ 392 w 992"/>
                  <a:gd name="T71" fmla="*/ 208 h 770"/>
                  <a:gd name="T72" fmla="*/ 419 w 992"/>
                  <a:gd name="T73" fmla="*/ 366 h 770"/>
                  <a:gd name="T74" fmla="*/ 462 w 992"/>
                  <a:gd name="T75" fmla="*/ 520 h 770"/>
                  <a:gd name="T76" fmla="*/ 499 w 992"/>
                  <a:gd name="T77" fmla="*/ 612 h 770"/>
                  <a:gd name="T78" fmla="*/ 558 w 992"/>
                  <a:gd name="T79" fmla="*/ 655 h 770"/>
                  <a:gd name="T80" fmla="*/ 615 w 992"/>
                  <a:gd name="T81" fmla="*/ 655 h 770"/>
                  <a:gd name="T82" fmla="*/ 673 w 992"/>
                  <a:gd name="T83" fmla="*/ 612 h 770"/>
                  <a:gd name="T84" fmla="*/ 750 w 992"/>
                  <a:gd name="T85" fmla="*/ 515 h 770"/>
                  <a:gd name="T86" fmla="*/ 800 w 992"/>
                  <a:gd name="T87" fmla="*/ 377 h 770"/>
                  <a:gd name="T88" fmla="*/ 808 w 992"/>
                  <a:gd name="T89" fmla="*/ 32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2" h="770">
                    <a:moveTo>
                      <a:pt x="808" y="320"/>
                    </a:moveTo>
                    <a:lnTo>
                      <a:pt x="823" y="219"/>
                    </a:lnTo>
                    <a:lnTo>
                      <a:pt x="881" y="181"/>
                    </a:lnTo>
                    <a:lnTo>
                      <a:pt x="950" y="174"/>
                    </a:lnTo>
                    <a:lnTo>
                      <a:pt x="992" y="219"/>
                    </a:lnTo>
                    <a:lnTo>
                      <a:pt x="973" y="308"/>
                    </a:lnTo>
                    <a:lnTo>
                      <a:pt x="935" y="427"/>
                    </a:lnTo>
                    <a:lnTo>
                      <a:pt x="857" y="562"/>
                    </a:lnTo>
                    <a:lnTo>
                      <a:pt x="761" y="677"/>
                    </a:lnTo>
                    <a:lnTo>
                      <a:pt x="681" y="739"/>
                    </a:lnTo>
                    <a:lnTo>
                      <a:pt x="592" y="770"/>
                    </a:lnTo>
                    <a:lnTo>
                      <a:pt x="507" y="759"/>
                    </a:lnTo>
                    <a:lnTo>
                      <a:pt x="442" y="723"/>
                    </a:lnTo>
                    <a:lnTo>
                      <a:pt x="419" y="666"/>
                    </a:lnTo>
                    <a:lnTo>
                      <a:pt x="392" y="566"/>
                    </a:lnTo>
                    <a:lnTo>
                      <a:pt x="361" y="382"/>
                    </a:lnTo>
                    <a:lnTo>
                      <a:pt x="338" y="254"/>
                    </a:lnTo>
                    <a:lnTo>
                      <a:pt x="338" y="104"/>
                    </a:lnTo>
                    <a:lnTo>
                      <a:pt x="323" y="78"/>
                    </a:lnTo>
                    <a:lnTo>
                      <a:pt x="277" y="70"/>
                    </a:lnTo>
                    <a:lnTo>
                      <a:pt x="223" y="112"/>
                    </a:lnTo>
                    <a:lnTo>
                      <a:pt x="173" y="181"/>
                    </a:lnTo>
                    <a:lnTo>
                      <a:pt x="115" y="219"/>
                    </a:lnTo>
                    <a:lnTo>
                      <a:pt x="27" y="219"/>
                    </a:lnTo>
                    <a:lnTo>
                      <a:pt x="0" y="196"/>
                    </a:lnTo>
                    <a:lnTo>
                      <a:pt x="0" y="158"/>
                    </a:lnTo>
                    <a:lnTo>
                      <a:pt x="39" y="123"/>
                    </a:lnTo>
                    <a:lnTo>
                      <a:pt x="81" y="135"/>
                    </a:lnTo>
                    <a:lnTo>
                      <a:pt x="119" y="127"/>
                    </a:lnTo>
                    <a:lnTo>
                      <a:pt x="189" y="78"/>
                    </a:lnTo>
                    <a:lnTo>
                      <a:pt x="257" y="23"/>
                    </a:lnTo>
                    <a:lnTo>
                      <a:pt x="323" y="8"/>
                    </a:lnTo>
                    <a:lnTo>
                      <a:pt x="415" y="0"/>
                    </a:lnTo>
                    <a:lnTo>
                      <a:pt x="419" y="42"/>
                    </a:lnTo>
                    <a:lnTo>
                      <a:pt x="397" y="89"/>
                    </a:lnTo>
                    <a:lnTo>
                      <a:pt x="392" y="208"/>
                    </a:lnTo>
                    <a:lnTo>
                      <a:pt x="419" y="366"/>
                    </a:lnTo>
                    <a:lnTo>
                      <a:pt x="462" y="520"/>
                    </a:lnTo>
                    <a:lnTo>
                      <a:pt x="499" y="612"/>
                    </a:lnTo>
                    <a:lnTo>
                      <a:pt x="558" y="655"/>
                    </a:lnTo>
                    <a:lnTo>
                      <a:pt x="615" y="655"/>
                    </a:lnTo>
                    <a:lnTo>
                      <a:pt x="673" y="612"/>
                    </a:lnTo>
                    <a:lnTo>
                      <a:pt x="750" y="515"/>
                    </a:lnTo>
                    <a:lnTo>
                      <a:pt x="800" y="377"/>
                    </a:lnTo>
                    <a:lnTo>
                      <a:pt x="808" y="32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536" name="Freeform 16"/>
              <p:cNvSpPr>
                <a:spLocks noChangeAspect="1"/>
              </p:cNvSpPr>
              <p:nvPr/>
            </p:nvSpPr>
            <p:spPr bwMode="auto">
              <a:xfrm rot="-2705309">
                <a:off x="2414" y="1540"/>
                <a:ext cx="474" cy="848"/>
              </a:xfrm>
              <a:custGeom>
                <a:avLst/>
                <a:gdLst>
                  <a:gd name="T0" fmla="*/ 445 w 699"/>
                  <a:gd name="T1" fmla="*/ 923 h 1216"/>
                  <a:gd name="T2" fmla="*/ 560 w 699"/>
                  <a:gd name="T3" fmla="*/ 1039 h 1216"/>
                  <a:gd name="T4" fmla="*/ 606 w 699"/>
                  <a:gd name="T5" fmla="*/ 1039 h 1216"/>
                  <a:gd name="T6" fmla="*/ 684 w 699"/>
                  <a:gd name="T7" fmla="*/ 1086 h 1216"/>
                  <a:gd name="T8" fmla="*/ 699 w 699"/>
                  <a:gd name="T9" fmla="*/ 1139 h 1216"/>
                  <a:gd name="T10" fmla="*/ 676 w 699"/>
                  <a:gd name="T11" fmla="*/ 1208 h 1216"/>
                  <a:gd name="T12" fmla="*/ 614 w 699"/>
                  <a:gd name="T13" fmla="*/ 1216 h 1216"/>
                  <a:gd name="T14" fmla="*/ 537 w 699"/>
                  <a:gd name="T15" fmla="*/ 1162 h 1216"/>
                  <a:gd name="T16" fmla="*/ 383 w 699"/>
                  <a:gd name="T17" fmla="*/ 1016 h 1216"/>
                  <a:gd name="T18" fmla="*/ 284 w 699"/>
                  <a:gd name="T19" fmla="*/ 878 h 1216"/>
                  <a:gd name="T20" fmla="*/ 237 w 699"/>
                  <a:gd name="T21" fmla="*/ 769 h 1216"/>
                  <a:gd name="T22" fmla="*/ 206 w 699"/>
                  <a:gd name="T23" fmla="*/ 585 h 1216"/>
                  <a:gd name="T24" fmla="*/ 206 w 699"/>
                  <a:gd name="T25" fmla="*/ 346 h 1216"/>
                  <a:gd name="T26" fmla="*/ 198 w 699"/>
                  <a:gd name="T27" fmla="*/ 285 h 1216"/>
                  <a:gd name="T28" fmla="*/ 153 w 699"/>
                  <a:gd name="T29" fmla="*/ 239 h 1216"/>
                  <a:gd name="T30" fmla="*/ 22 w 699"/>
                  <a:gd name="T31" fmla="*/ 247 h 1216"/>
                  <a:gd name="T32" fmla="*/ 0 w 699"/>
                  <a:gd name="T33" fmla="*/ 223 h 1216"/>
                  <a:gd name="T34" fmla="*/ 29 w 699"/>
                  <a:gd name="T35" fmla="*/ 208 h 1216"/>
                  <a:gd name="T36" fmla="*/ 122 w 699"/>
                  <a:gd name="T37" fmla="*/ 200 h 1216"/>
                  <a:gd name="T38" fmla="*/ 138 w 699"/>
                  <a:gd name="T39" fmla="*/ 185 h 1216"/>
                  <a:gd name="T40" fmla="*/ 6 w 699"/>
                  <a:gd name="T41" fmla="*/ 107 h 1216"/>
                  <a:gd name="T42" fmla="*/ 6 w 699"/>
                  <a:gd name="T43" fmla="*/ 77 h 1216"/>
                  <a:gd name="T44" fmla="*/ 29 w 699"/>
                  <a:gd name="T45" fmla="*/ 70 h 1216"/>
                  <a:gd name="T46" fmla="*/ 138 w 699"/>
                  <a:gd name="T47" fmla="*/ 130 h 1216"/>
                  <a:gd name="T48" fmla="*/ 161 w 699"/>
                  <a:gd name="T49" fmla="*/ 123 h 1216"/>
                  <a:gd name="T50" fmla="*/ 138 w 699"/>
                  <a:gd name="T51" fmla="*/ 8 h 1216"/>
                  <a:gd name="T52" fmla="*/ 153 w 699"/>
                  <a:gd name="T53" fmla="*/ 0 h 1216"/>
                  <a:gd name="T54" fmla="*/ 169 w 699"/>
                  <a:gd name="T55" fmla="*/ 8 h 1216"/>
                  <a:gd name="T56" fmla="*/ 198 w 699"/>
                  <a:gd name="T57" fmla="*/ 123 h 1216"/>
                  <a:gd name="T58" fmla="*/ 222 w 699"/>
                  <a:gd name="T59" fmla="*/ 130 h 1216"/>
                  <a:gd name="T60" fmla="*/ 284 w 699"/>
                  <a:gd name="T61" fmla="*/ 8 h 1216"/>
                  <a:gd name="T62" fmla="*/ 299 w 699"/>
                  <a:gd name="T63" fmla="*/ 8 h 1216"/>
                  <a:gd name="T64" fmla="*/ 299 w 699"/>
                  <a:gd name="T65" fmla="*/ 46 h 1216"/>
                  <a:gd name="T66" fmla="*/ 260 w 699"/>
                  <a:gd name="T67" fmla="*/ 146 h 1216"/>
                  <a:gd name="T68" fmla="*/ 260 w 699"/>
                  <a:gd name="T69" fmla="*/ 200 h 1216"/>
                  <a:gd name="T70" fmla="*/ 276 w 699"/>
                  <a:gd name="T71" fmla="*/ 270 h 1216"/>
                  <a:gd name="T72" fmla="*/ 268 w 699"/>
                  <a:gd name="T73" fmla="*/ 361 h 1216"/>
                  <a:gd name="T74" fmla="*/ 276 w 699"/>
                  <a:gd name="T75" fmla="*/ 531 h 1216"/>
                  <a:gd name="T76" fmla="*/ 291 w 699"/>
                  <a:gd name="T77" fmla="*/ 639 h 1216"/>
                  <a:gd name="T78" fmla="*/ 330 w 699"/>
                  <a:gd name="T79" fmla="*/ 762 h 1216"/>
                  <a:gd name="T80" fmla="*/ 383 w 699"/>
                  <a:gd name="T81" fmla="*/ 855 h 1216"/>
                  <a:gd name="T82" fmla="*/ 445 w 699"/>
                  <a:gd name="T83" fmla="*/ 923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9" h="1216">
                    <a:moveTo>
                      <a:pt x="445" y="923"/>
                    </a:moveTo>
                    <a:lnTo>
                      <a:pt x="560" y="1039"/>
                    </a:lnTo>
                    <a:lnTo>
                      <a:pt x="606" y="1039"/>
                    </a:lnTo>
                    <a:lnTo>
                      <a:pt x="684" y="1086"/>
                    </a:lnTo>
                    <a:lnTo>
                      <a:pt x="699" y="1139"/>
                    </a:lnTo>
                    <a:lnTo>
                      <a:pt x="676" y="1208"/>
                    </a:lnTo>
                    <a:lnTo>
                      <a:pt x="614" y="1216"/>
                    </a:lnTo>
                    <a:lnTo>
                      <a:pt x="537" y="1162"/>
                    </a:lnTo>
                    <a:lnTo>
                      <a:pt x="383" y="1016"/>
                    </a:lnTo>
                    <a:lnTo>
                      <a:pt x="284" y="878"/>
                    </a:lnTo>
                    <a:lnTo>
                      <a:pt x="237" y="769"/>
                    </a:lnTo>
                    <a:lnTo>
                      <a:pt x="206" y="585"/>
                    </a:lnTo>
                    <a:lnTo>
                      <a:pt x="206" y="346"/>
                    </a:lnTo>
                    <a:lnTo>
                      <a:pt x="198" y="285"/>
                    </a:lnTo>
                    <a:lnTo>
                      <a:pt x="153" y="239"/>
                    </a:lnTo>
                    <a:lnTo>
                      <a:pt x="22" y="247"/>
                    </a:lnTo>
                    <a:lnTo>
                      <a:pt x="0" y="223"/>
                    </a:lnTo>
                    <a:lnTo>
                      <a:pt x="29" y="208"/>
                    </a:lnTo>
                    <a:lnTo>
                      <a:pt x="122" y="200"/>
                    </a:lnTo>
                    <a:lnTo>
                      <a:pt x="138" y="185"/>
                    </a:lnTo>
                    <a:lnTo>
                      <a:pt x="6" y="107"/>
                    </a:lnTo>
                    <a:lnTo>
                      <a:pt x="6" y="77"/>
                    </a:lnTo>
                    <a:lnTo>
                      <a:pt x="29" y="70"/>
                    </a:lnTo>
                    <a:lnTo>
                      <a:pt x="138" y="130"/>
                    </a:lnTo>
                    <a:lnTo>
                      <a:pt x="161" y="123"/>
                    </a:lnTo>
                    <a:lnTo>
                      <a:pt x="138" y="8"/>
                    </a:lnTo>
                    <a:lnTo>
                      <a:pt x="153" y="0"/>
                    </a:lnTo>
                    <a:lnTo>
                      <a:pt x="169" y="8"/>
                    </a:lnTo>
                    <a:lnTo>
                      <a:pt x="198" y="123"/>
                    </a:lnTo>
                    <a:lnTo>
                      <a:pt x="222" y="130"/>
                    </a:lnTo>
                    <a:lnTo>
                      <a:pt x="284" y="8"/>
                    </a:lnTo>
                    <a:lnTo>
                      <a:pt x="299" y="8"/>
                    </a:lnTo>
                    <a:lnTo>
                      <a:pt x="299" y="46"/>
                    </a:lnTo>
                    <a:lnTo>
                      <a:pt x="260" y="146"/>
                    </a:lnTo>
                    <a:lnTo>
                      <a:pt x="260" y="200"/>
                    </a:lnTo>
                    <a:lnTo>
                      <a:pt x="276" y="270"/>
                    </a:lnTo>
                    <a:lnTo>
                      <a:pt x="268" y="361"/>
                    </a:lnTo>
                    <a:lnTo>
                      <a:pt x="276" y="531"/>
                    </a:lnTo>
                    <a:lnTo>
                      <a:pt x="291" y="639"/>
                    </a:lnTo>
                    <a:lnTo>
                      <a:pt x="330" y="762"/>
                    </a:lnTo>
                    <a:lnTo>
                      <a:pt x="383" y="855"/>
                    </a:lnTo>
                    <a:lnTo>
                      <a:pt x="445" y="92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537" name="Freeform 17"/>
              <p:cNvSpPr>
                <a:spLocks noChangeAspect="1"/>
              </p:cNvSpPr>
              <p:nvPr/>
            </p:nvSpPr>
            <p:spPr bwMode="auto">
              <a:xfrm rot="-2705309">
                <a:off x="2793" y="1150"/>
                <a:ext cx="620" cy="708"/>
              </a:xfrm>
              <a:custGeom>
                <a:avLst/>
                <a:gdLst>
                  <a:gd name="T0" fmla="*/ 15 w 915"/>
                  <a:gd name="T1" fmla="*/ 1008 h 1139"/>
                  <a:gd name="T2" fmla="*/ 0 w 915"/>
                  <a:gd name="T3" fmla="*/ 1061 h 1139"/>
                  <a:gd name="T4" fmla="*/ 15 w 915"/>
                  <a:gd name="T5" fmla="*/ 1139 h 1139"/>
                  <a:gd name="T6" fmla="*/ 70 w 915"/>
                  <a:gd name="T7" fmla="*/ 1139 h 1139"/>
                  <a:gd name="T8" fmla="*/ 231 w 915"/>
                  <a:gd name="T9" fmla="*/ 1108 h 1139"/>
                  <a:gd name="T10" fmla="*/ 408 w 915"/>
                  <a:gd name="T11" fmla="*/ 1046 h 1139"/>
                  <a:gd name="T12" fmla="*/ 554 w 915"/>
                  <a:gd name="T13" fmla="*/ 946 h 1139"/>
                  <a:gd name="T14" fmla="*/ 639 w 915"/>
                  <a:gd name="T15" fmla="*/ 816 h 1139"/>
                  <a:gd name="T16" fmla="*/ 715 w 915"/>
                  <a:gd name="T17" fmla="*/ 593 h 1139"/>
                  <a:gd name="T18" fmla="*/ 738 w 915"/>
                  <a:gd name="T19" fmla="*/ 385 h 1139"/>
                  <a:gd name="T20" fmla="*/ 738 w 915"/>
                  <a:gd name="T21" fmla="*/ 285 h 1139"/>
                  <a:gd name="T22" fmla="*/ 777 w 915"/>
                  <a:gd name="T23" fmla="*/ 224 h 1139"/>
                  <a:gd name="T24" fmla="*/ 845 w 915"/>
                  <a:gd name="T25" fmla="*/ 200 h 1139"/>
                  <a:gd name="T26" fmla="*/ 907 w 915"/>
                  <a:gd name="T27" fmla="*/ 200 h 1139"/>
                  <a:gd name="T28" fmla="*/ 915 w 915"/>
                  <a:gd name="T29" fmla="*/ 169 h 1139"/>
                  <a:gd name="T30" fmla="*/ 823 w 915"/>
                  <a:gd name="T31" fmla="*/ 177 h 1139"/>
                  <a:gd name="T32" fmla="*/ 808 w 915"/>
                  <a:gd name="T33" fmla="*/ 154 h 1139"/>
                  <a:gd name="T34" fmla="*/ 884 w 915"/>
                  <a:gd name="T35" fmla="*/ 70 h 1139"/>
                  <a:gd name="T36" fmla="*/ 868 w 915"/>
                  <a:gd name="T37" fmla="*/ 47 h 1139"/>
                  <a:gd name="T38" fmla="*/ 853 w 915"/>
                  <a:gd name="T39" fmla="*/ 62 h 1139"/>
                  <a:gd name="T40" fmla="*/ 792 w 915"/>
                  <a:gd name="T41" fmla="*/ 123 h 1139"/>
                  <a:gd name="T42" fmla="*/ 777 w 915"/>
                  <a:gd name="T43" fmla="*/ 123 h 1139"/>
                  <a:gd name="T44" fmla="*/ 777 w 915"/>
                  <a:gd name="T45" fmla="*/ 16 h 1139"/>
                  <a:gd name="T46" fmla="*/ 761 w 915"/>
                  <a:gd name="T47" fmla="*/ 0 h 1139"/>
                  <a:gd name="T48" fmla="*/ 738 w 915"/>
                  <a:gd name="T49" fmla="*/ 8 h 1139"/>
                  <a:gd name="T50" fmla="*/ 746 w 915"/>
                  <a:gd name="T51" fmla="*/ 123 h 1139"/>
                  <a:gd name="T52" fmla="*/ 730 w 915"/>
                  <a:gd name="T53" fmla="*/ 131 h 1139"/>
                  <a:gd name="T54" fmla="*/ 668 w 915"/>
                  <a:gd name="T55" fmla="*/ 70 h 1139"/>
                  <a:gd name="T56" fmla="*/ 623 w 915"/>
                  <a:gd name="T57" fmla="*/ 62 h 1139"/>
                  <a:gd name="T58" fmla="*/ 631 w 915"/>
                  <a:gd name="T59" fmla="*/ 93 h 1139"/>
                  <a:gd name="T60" fmla="*/ 699 w 915"/>
                  <a:gd name="T61" fmla="*/ 162 h 1139"/>
                  <a:gd name="T62" fmla="*/ 699 w 915"/>
                  <a:gd name="T63" fmla="*/ 200 h 1139"/>
                  <a:gd name="T64" fmla="*/ 676 w 915"/>
                  <a:gd name="T65" fmla="*/ 278 h 1139"/>
                  <a:gd name="T66" fmla="*/ 676 w 915"/>
                  <a:gd name="T67" fmla="*/ 346 h 1139"/>
                  <a:gd name="T68" fmla="*/ 676 w 915"/>
                  <a:gd name="T69" fmla="*/ 462 h 1139"/>
                  <a:gd name="T70" fmla="*/ 645 w 915"/>
                  <a:gd name="T71" fmla="*/ 608 h 1139"/>
                  <a:gd name="T72" fmla="*/ 615 w 915"/>
                  <a:gd name="T73" fmla="*/ 700 h 1139"/>
                  <a:gd name="T74" fmla="*/ 561 w 915"/>
                  <a:gd name="T75" fmla="*/ 816 h 1139"/>
                  <a:gd name="T76" fmla="*/ 499 w 915"/>
                  <a:gd name="T77" fmla="*/ 908 h 1139"/>
                  <a:gd name="T78" fmla="*/ 454 w 915"/>
                  <a:gd name="T79" fmla="*/ 954 h 1139"/>
                  <a:gd name="T80" fmla="*/ 330 w 915"/>
                  <a:gd name="T81" fmla="*/ 993 h 1139"/>
                  <a:gd name="T82" fmla="*/ 215 w 915"/>
                  <a:gd name="T83" fmla="*/ 1008 h 1139"/>
                  <a:gd name="T84" fmla="*/ 99 w 915"/>
                  <a:gd name="T85" fmla="*/ 1024 h 1139"/>
                  <a:gd name="T86" fmla="*/ 15 w 915"/>
                  <a:gd name="T87" fmla="*/ 1008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139">
                    <a:moveTo>
                      <a:pt x="15" y="1008"/>
                    </a:moveTo>
                    <a:lnTo>
                      <a:pt x="0" y="1061"/>
                    </a:lnTo>
                    <a:lnTo>
                      <a:pt x="15" y="1139"/>
                    </a:lnTo>
                    <a:lnTo>
                      <a:pt x="70" y="1139"/>
                    </a:lnTo>
                    <a:lnTo>
                      <a:pt x="231" y="1108"/>
                    </a:lnTo>
                    <a:lnTo>
                      <a:pt x="408" y="1046"/>
                    </a:lnTo>
                    <a:lnTo>
                      <a:pt x="554" y="946"/>
                    </a:lnTo>
                    <a:lnTo>
                      <a:pt x="639" y="816"/>
                    </a:lnTo>
                    <a:lnTo>
                      <a:pt x="715" y="593"/>
                    </a:lnTo>
                    <a:lnTo>
                      <a:pt x="738" y="385"/>
                    </a:lnTo>
                    <a:lnTo>
                      <a:pt x="738" y="285"/>
                    </a:lnTo>
                    <a:lnTo>
                      <a:pt x="777" y="224"/>
                    </a:lnTo>
                    <a:lnTo>
                      <a:pt x="845" y="200"/>
                    </a:lnTo>
                    <a:lnTo>
                      <a:pt x="907" y="200"/>
                    </a:lnTo>
                    <a:lnTo>
                      <a:pt x="915" y="169"/>
                    </a:lnTo>
                    <a:lnTo>
                      <a:pt x="823" y="177"/>
                    </a:lnTo>
                    <a:lnTo>
                      <a:pt x="808" y="154"/>
                    </a:lnTo>
                    <a:lnTo>
                      <a:pt x="884" y="70"/>
                    </a:lnTo>
                    <a:lnTo>
                      <a:pt x="868" y="47"/>
                    </a:lnTo>
                    <a:lnTo>
                      <a:pt x="853" y="62"/>
                    </a:lnTo>
                    <a:lnTo>
                      <a:pt x="792" y="123"/>
                    </a:lnTo>
                    <a:lnTo>
                      <a:pt x="777" y="123"/>
                    </a:lnTo>
                    <a:lnTo>
                      <a:pt x="777" y="16"/>
                    </a:lnTo>
                    <a:lnTo>
                      <a:pt x="761" y="0"/>
                    </a:lnTo>
                    <a:lnTo>
                      <a:pt x="738" y="8"/>
                    </a:lnTo>
                    <a:lnTo>
                      <a:pt x="746" y="123"/>
                    </a:lnTo>
                    <a:lnTo>
                      <a:pt x="730" y="131"/>
                    </a:lnTo>
                    <a:lnTo>
                      <a:pt x="668" y="70"/>
                    </a:lnTo>
                    <a:lnTo>
                      <a:pt x="623" y="62"/>
                    </a:lnTo>
                    <a:lnTo>
                      <a:pt x="631" y="93"/>
                    </a:lnTo>
                    <a:lnTo>
                      <a:pt x="699" y="162"/>
                    </a:lnTo>
                    <a:lnTo>
                      <a:pt x="699" y="200"/>
                    </a:lnTo>
                    <a:lnTo>
                      <a:pt x="676" y="278"/>
                    </a:lnTo>
                    <a:lnTo>
                      <a:pt x="676" y="346"/>
                    </a:lnTo>
                    <a:lnTo>
                      <a:pt x="676" y="462"/>
                    </a:lnTo>
                    <a:lnTo>
                      <a:pt x="645" y="608"/>
                    </a:lnTo>
                    <a:lnTo>
                      <a:pt x="615" y="700"/>
                    </a:lnTo>
                    <a:lnTo>
                      <a:pt x="561" y="816"/>
                    </a:lnTo>
                    <a:lnTo>
                      <a:pt x="499" y="908"/>
                    </a:lnTo>
                    <a:lnTo>
                      <a:pt x="454" y="954"/>
                    </a:lnTo>
                    <a:lnTo>
                      <a:pt x="330" y="993"/>
                    </a:lnTo>
                    <a:lnTo>
                      <a:pt x="215" y="1008"/>
                    </a:lnTo>
                    <a:lnTo>
                      <a:pt x="99" y="1024"/>
                    </a:lnTo>
                    <a:lnTo>
                      <a:pt x="15" y="100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3538" name="Group 18"/>
          <p:cNvGrpSpPr>
            <a:grpSpLocks/>
          </p:cNvGrpSpPr>
          <p:nvPr/>
        </p:nvGrpSpPr>
        <p:grpSpPr bwMode="auto">
          <a:xfrm>
            <a:off x="6997700" y="1143000"/>
            <a:ext cx="838200" cy="533400"/>
            <a:chOff x="1584" y="2256"/>
            <a:chExt cx="768" cy="672"/>
          </a:xfrm>
        </p:grpSpPr>
        <p:sp>
          <p:nvSpPr>
            <p:cNvPr id="1003539" name="AutoShape 19"/>
            <p:cNvSpPr>
              <a:spLocks noChangeArrowheads="1"/>
            </p:cNvSpPr>
            <p:nvPr/>
          </p:nvSpPr>
          <p:spPr bwMode="auto">
            <a:xfrm>
              <a:off x="1584" y="2256"/>
              <a:ext cx="768" cy="576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3600" b="0" baseline="-8000"/>
                <a:t>Exit</a:t>
              </a:r>
              <a:endParaRPr lang="en-CA" sz="3600" b="0" baseline="-8000"/>
            </a:p>
          </p:txBody>
        </p:sp>
        <p:sp>
          <p:nvSpPr>
            <p:cNvPr id="1003540" name="Line 20"/>
            <p:cNvSpPr>
              <a:spLocks noChangeShapeType="1"/>
            </p:cNvSpPr>
            <p:nvPr/>
          </p:nvSpPr>
          <p:spPr bwMode="auto">
            <a:xfrm>
              <a:off x="1968" y="2784"/>
              <a:ext cx="0" cy="14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3541" name="Group 21"/>
          <p:cNvGrpSpPr>
            <a:grpSpLocks/>
          </p:cNvGrpSpPr>
          <p:nvPr/>
        </p:nvGrpSpPr>
        <p:grpSpPr bwMode="auto">
          <a:xfrm>
            <a:off x="6834188" y="2032000"/>
            <a:ext cx="1166812" cy="1168400"/>
            <a:chOff x="1824" y="2928"/>
            <a:chExt cx="735" cy="736"/>
          </a:xfrm>
        </p:grpSpPr>
        <p:grpSp>
          <p:nvGrpSpPr>
            <p:cNvPr id="1003542" name="Group 22"/>
            <p:cNvGrpSpPr>
              <a:grpSpLocks noChangeAspect="1"/>
            </p:cNvGrpSpPr>
            <p:nvPr/>
          </p:nvGrpSpPr>
          <p:grpSpPr bwMode="auto">
            <a:xfrm>
              <a:off x="1886" y="3216"/>
              <a:ext cx="208" cy="170"/>
              <a:chOff x="1728" y="2064"/>
              <a:chExt cx="768" cy="672"/>
            </a:xfrm>
          </p:grpSpPr>
          <p:sp>
            <p:nvSpPr>
              <p:cNvPr id="1003543" name="AutoShape 23"/>
              <p:cNvSpPr>
                <a:spLocks noChangeAspect="1" noChangeArrowheads="1"/>
              </p:cNvSpPr>
              <p:nvPr/>
            </p:nvSpPr>
            <p:spPr bwMode="auto">
              <a:xfrm>
                <a:off x="1728" y="2064"/>
                <a:ext cx="768" cy="576"/>
              </a:xfrm>
              <a:prstGeom prst="horizontalScroll">
                <a:avLst>
                  <a:gd name="adj" fmla="val 12500"/>
                </a:avLst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b="0" baseline="-8000">
                    <a:latin typeface="Times New Roman" charset="0"/>
                  </a:rPr>
                  <a:t>0 km</a:t>
                </a:r>
                <a:endParaRPr lang="en-CA" sz="1800" b="0" baseline="-8000">
                  <a:latin typeface="Times New Roman" charset="0"/>
                </a:endParaRPr>
              </a:p>
            </p:txBody>
          </p:sp>
          <p:sp>
            <p:nvSpPr>
              <p:cNvPr id="1003544" name="Line 24"/>
              <p:cNvSpPr>
                <a:spLocks noChangeAspect="1" noChangeShapeType="1"/>
              </p:cNvSpPr>
              <p:nvPr/>
            </p:nvSpPr>
            <p:spPr bwMode="auto">
              <a:xfrm>
                <a:off x="2112" y="2592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3545" name="Oval 25"/>
            <p:cNvSpPr>
              <a:spLocks noChangeAspect="1" noChangeArrowheads="1"/>
            </p:cNvSpPr>
            <p:nvPr/>
          </p:nvSpPr>
          <p:spPr bwMode="auto">
            <a:xfrm>
              <a:off x="1824" y="2928"/>
              <a:ext cx="735" cy="736"/>
            </a:xfrm>
            <a:prstGeom prst="ellips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3546" name="Group 26"/>
            <p:cNvGrpSpPr>
              <a:grpSpLocks noChangeAspect="1"/>
            </p:cNvGrpSpPr>
            <p:nvPr/>
          </p:nvGrpSpPr>
          <p:grpSpPr bwMode="auto">
            <a:xfrm>
              <a:off x="2288" y="3216"/>
              <a:ext cx="208" cy="170"/>
              <a:chOff x="1728" y="2064"/>
              <a:chExt cx="768" cy="672"/>
            </a:xfrm>
          </p:grpSpPr>
          <p:sp>
            <p:nvSpPr>
              <p:cNvPr id="1003547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1728" y="2064"/>
                <a:ext cx="768" cy="576"/>
              </a:xfrm>
              <a:prstGeom prst="horizontalScroll">
                <a:avLst>
                  <a:gd name="adj" fmla="val 12500"/>
                </a:avLst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b="0" baseline="-8000">
                    <a:latin typeface="Times New Roman" charset="0"/>
                  </a:rPr>
                  <a:t>Exit</a:t>
                </a:r>
                <a:endParaRPr lang="en-CA" sz="1800" b="0" baseline="-8000">
                  <a:latin typeface="Times New Roman" charset="0"/>
                </a:endParaRPr>
              </a:p>
            </p:txBody>
          </p:sp>
          <p:sp>
            <p:nvSpPr>
              <p:cNvPr id="1003548" name="Line 28"/>
              <p:cNvSpPr>
                <a:spLocks noChangeAspect="1" noChangeShapeType="1"/>
              </p:cNvSpPr>
              <p:nvPr/>
            </p:nvSpPr>
            <p:spPr bwMode="auto">
              <a:xfrm>
                <a:off x="2112" y="2592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3549" name="AutoShape 29"/>
            <p:cNvSpPr>
              <a:spLocks noChangeArrowheads="1"/>
            </p:cNvSpPr>
            <p:nvPr/>
          </p:nvSpPr>
          <p:spPr bwMode="auto">
            <a:xfrm>
              <a:off x="2112" y="3264"/>
              <a:ext cx="144" cy="48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6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Definition of Correctness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CA" sz="2800" dirty="0">
                <a:solidFill>
                  <a:srgbClr val="009900"/>
                </a:solidFill>
              </a:rPr>
              <a:t>&lt;</a:t>
            </a:r>
            <a:r>
              <a:rPr lang="en-CA" sz="2800" dirty="0" err="1">
                <a:solidFill>
                  <a:srgbClr val="009900"/>
                </a:solidFill>
              </a:rPr>
              <a:t>PreCond</a:t>
            </a:r>
            <a:r>
              <a:rPr lang="en-CA" sz="2800" dirty="0">
                <a:solidFill>
                  <a:srgbClr val="009900"/>
                </a:solidFill>
              </a:rPr>
              <a:t>&gt;</a:t>
            </a:r>
            <a:r>
              <a:rPr lang="en-CA" sz="2800" dirty="0"/>
              <a:t> </a:t>
            </a:r>
            <a:r>
              <a:rPr lang="en-US" sz="2800" dirty="0"/>
              <a:t>&amp;</a:t>
            </a:r>
            <a:r>
              <a:rPr lang="en-CA" sz="2800" dirty="0"/>
              <a:t> </a:t>
            </a:r>
            <a:r>
              <a:rPr lang="en-CA" sz="2800" dirty="0">
                <a:solidFill>
                  <a:srgbClr val="0066FF"/>
                </a:solidFill>
              </a:rPr>
              <a:t>&lt;</a:t>
            </a:r>
            <a:r>
              <a:rPr lang="en-US" sz="2800" dirty="0">
                <a:solidFill>
                  <a:srgbClr val="0066FF"/>
                </a:solidFill>
              </a:rPr>
              <a:t>code</a:t>
            </a:r>
            <a:r>
              <a:rPr lang="en-CA" sz="2800" dirty="0">
                <a:solidFill>
                  <a:srgbClr val="0066FF"/>
                </a:solidFill>
              </a:rPr>
              <a:t>&gt;</a:t>
            </a:r>
            <a:r>
              <a:rPr lang="en-CA" sz="2800" dirty="0"/>
              <a:t> </a:t>
            </a:r>
            <a:r>
              <a:rPr lang="en-CA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CA" sz="2800" dirty="0" smtClean="0">
                <a:solidFill>
                  <a:srgbClr val="009900"/>
                </a:solidFill>
              </a:rPr>
              <a:t>&lt;</a:t>
            </a:r>
            <a:r>
              <a:rPr lang="en-CA" sz="2800" dirty="0" err="1">
                <a:solidFill>
                  <a:srgbClr val="009900"/>
                </a:solidFill>
              </a:rPr>
              <a:t>PostCond</a:t>
            </a:r>
            <a:r>
              <a:rPr lang="en-CA" sz="2800" dirty="0">
                <a:solidFill>
                  <a:srgbClr val="009900"/>
                </a:solidFill>
              </a:rPr>
              <a:t>&gt;</a:t>
            </a:r>
            <a:r>
              <a:rPr lang="en-CA" sz="2800" dirty="0"/>
              <a:t>   </a:t>
            </a:r>
            <a:endParaRPr lang="en-US" sz="2800" dirty="0"/>
          </a:p>
          <a:p>
            <a:pPr algn="ctr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CA" sz="2800" dirty="0"/>
              <a:t>If the input meets the preconditions, </a:t>
            </a:r>
            <a:endParaRPr lang="en-US" sz="28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CA" sz="2800" dirty="0"/>
              <a:t>then the output must meet the </a:t>
            </a:r>
            <a:r>
              <a:rPr lang="en-CA" sz="2800" dirty="0" err="1"/>
              <a:t>postconditions</a:t>
            </a:r>
            <a:r>
              <a:rPr lang="en-CA" sz="2800" dirty="0"/>
              <a:t>. </a:t>
            </a:r>
            <a:endParaRPr lang="en-US" sz="2800" dirty="0"/>
          </a:p>
          <a:p>
            <a:pPr algn="ctr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CA" sz="2800" dirty="0"/>
              <a:t>If the input does not meet the preconditions, then </a:t>
            </a:r>
            <a:r>
              <a:rPr lang="en-US" sz="2800" dirty="0"/>
              <a:t>nothing is required.</a:t>
            </a:r>
            <a:endParaRPr lang="en-CA" sz="2800" dirty="0"/>
          </a:p>
          <a:p>
            <a:pPr algn="ctr">
              <a:lnSpc>
                <a:spcPct val="90000"/>
              </a:lnSpc>
              <a:buFontTx/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064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110"/>
            <a:ext cx="8686800" cy="4957054"/>
          </a:xfrm>
        </p:spPr>
        <p:txBody>
          <a:bodyPr/>
          <a:lstStyle/>
          <a:p>
            <a:r>
              <a:rPr lang="en-US" sz="2000" dirty="0" smtClean="0"/>
              <a:t>Iterative Algorithms, Assertions and Proofs of Correctness</a:t>
            </a:r>
          </a:p>
          <a:p>
            <a:r>
              <a:rPr lang="en-US" sz="2000" b="1" dirty="0" smtClean="0">
                <a:solidFill>
                  <a:srgbClr val="800000"/>
                </a:solidFill>
              </a:rPr>
              <a:t>Binary Search:  A Case Study</a:t>
            </a:r>
            <a:endParaRPr lang="en-US" sz="2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Problem: </a:t>
            </a:r>
            <a:r>
              <a:rPr lang="en-US">
                <a:solidFill>
                  <a:schemeClr val="tx1"/>
                </a:solidFill>
              </a:rPr>
              <a:t>Binary Search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PreConditions</a:t>
            </a:r>
          </a:p>
          <a:p>
            <a:pPr lvl="1"/>
            <a:r>
              <a:rPr lang="en-US"/>
              <a:t>Key       </a:t>
            </a:r>
            <a:r>
              <a:rPr lang="en-US">
                <a:solidFill>
                  <a:schemeClr val="accent2"/>
                </a:solidFill>
              </a:rPr>
              <a:t>25</a:t>
            </a:r>
          </a:p>
          <a:p>
            <a:pPr lvl="1"/>
            <a:r>
              <a:rPr lang="en-US"/>
              <a:t>Sorted List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PostConditions</a:t>
            </a:r>
          </a:p>
          <a:p>
            <a:pPr lvl="1"/>
            <a:r>
              <a:rPr lang="en-US"/>
              <a:t>Find key in list (if there).</a:t>
            </a:r>
          </a:p>
          <a:p>
            <a:pPr lvl="1"/>
            <a:endParaRPr lang="en-US"/>
          </a:p>
          <a:p>
            <a:endParaRPr lang="en-CA"/>
          </a:p>
        </p:txBody>
      </p:sp>
      <p:graphicFrame>
        <p:nvGraphicFramePr>
          <p:cNvPr id="1063940" name="Group 4"/>
          <p:cNvGraphicFramePr>
            <a:graphicFrameLocks noGrp="1"/>
          </p:cNvGraphicFramePr>
          <p:nvPr/>
        </p:nvGraphicFramePr>
        <p:xfrm>
          <a:off x="76200" y="3079750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3984" name="Group 48"/>
          <p:cNvGraphicFramePr>
            <a:graphicFrameLocks noGrp="1"/>
          </p:cNvGraphicFramePr>
          <p:nvPr/>
        </p:nvGraphicFramePr>
        <p:xfrm>
          <a:off x="76200" y="5167313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4028" name="Oval 92"/>
          <p:cNvSpPr>
            <a:spLocks noChangeArrowheads="1"/>
          </p:cNvSpPr>
          <p:nvPr/>
        </p:nvSpPr>
        <p:spPr bwMode="auto">
          <a:xfrm>
            <a:off x="3124200" y="5121275"/>
            <a:ext cx="608013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037" name="Rectangle 53" descr="Green marble"/>
          <p:cNvSpPr>
            <a:spLocks noChangeArrowheads="1"/>
          </p:cNvSpPr>
          <p:nvPr/>
        </p:nvSpPr>
        <p:spPr bwMode="auto">
          <a:xfrm>
            <a:off x="1447800" y="4343400"/>
            <a:ext cx="5867400" cy="381000"/>
          </a:xfrm>
          <a:prstGeom prst="rect">
            <a:avLst/>
          </a:prstGeom>
          <a:blipFill dpi="0" rotWithShape="0">
            <a:blip r:embed="rId2">
              <a:alphaModFix amt="49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Loop Invariant</a:t>
            </a:r>
            <a:endParaRPr lang="en-CA"/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001000" cy="1676400"/>
          </a:xfrm>
        </p:spPr>
        <p:txBody>
          <a:bodyPr/>
          <a:lstStyle/>
          <a:p>
            <a:r>
              <a:rPr lang="en-US" dirty="0"/>
              <a:t>Maintain a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r>
              <a:rPr lang="en-CA" dirty="0"/>
              <a:t>If the key is contained in the original list, then the key is contained in the </a:t>
            </a:r>
            <a:r>
              <a:rPr lang="en-CA" dirty="0" err="1"/>
              <a:t>sublist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065988" name="Text Box 4"/>
          <p:cNvSpPr txBox="1">
            <a:spLocks noChangeArrowheads="1"/>
          </p:cNvSpPr>
          <p:nvPr/>
        </p:nvSpPr>
        <p:spPr bwMode="auto">
          <a:xfrm>
            <a:off x="1341438" y="3794125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25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  <p:graphicFrame>
        <p:nvGraphicFramePr>
          <p:cNvPr id="1065990" name="Group 6"/>
          <p:cNvGraphicFramePr>
            <a:graphicFrameLocks noGrp="1"/>
          </p:cNvGraphicFramePr>
          <p:nvPr/>
        </p:nvGraphicFramePr>
        <p:xfrm>
          <a:off x="76200" y="4327525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235" name="Rectangle 179" descr="Green marble"/>
          <p:cNvSpPr>
            <a:spLocks noChangeArrowheads="1"/>
          </p:cNvSpPr>
          <p:nvPr/>
        </p:nvSpPr>
        <p:spPr bwMode="auto">
          <a:xfrm>
            <a:off x="1447800" y="4343400"/>
            <a:ext cx="5867400" cy="381000"/>
          </a:xfrm>
          <a:prstGeom prst="rect">
            <a:avLst/>
          </a:prstGeom>
          <a:blipFill dpi="0" rotWithShape="0">
            <a:blip r:embed="rId2">
              <a:alphaModFix amt="49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Step</a:t>
            </a:r>
            <a:endParaRPr lang="en-CA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Cut sublist in half.</a:t>
            </a:r>
          </a:p>
          <a:p>
            <a:r>
              <a:rPr lang="en-US"/>
              <a:t>Determine which half the key would be in.</a:t>
            </a:r>
          </a:p>
          <a:p>
            <a:r>
              <a:rPr lang="en-US"/>
              <a:t>Keep that half.</a:t>
            </a:r>
            <a:endParaRPr lang="en-CA"/>
          </a:p>
        </p:txBody>
      </p:sp>
      <p:sp>
        <p:nvSpPr>
          <p:cNvPr id="1069060" name="Text Box 4"/>
          <p:cNvSpPr txBox="1">
            <a:spLocks noChangeArrowheads="1"/>
          </p:cNvSpPr>
          <p:nvPr/>
        </p:nvSpPr>
        <p:spPr bwMode="auto">
          <a:xfrm>
            <a:off x="1341438" y="3794125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25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  <p:graphicFrame>
        <p:nvGraphicFramePr>
          <p:cNvPr id="1069062" name="Group 6"/>
          <p:cNvGraphicFramePr>
            <a:graphicFrameLocks noGrp="1"/>
          </p:cNvGraphicFramePr>
          <p:nvPr/>
        </p:nvGraphicFramePr>
        <p:xfrm>
          <a:off x="76200" y="4329113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9108" name="Freeform 52"/>
          <p:cNvSpPr>
            <a:spLocks/>
          </p:cNvSpPr>
          <p:nvPr/>
        </p:nvSpPr>
        <p:spPr bwMode="auto">
          <a:xfrm>
            <a:off x="2133600" y="3657600"/>
            <a:ext cx="2133600" cy="7620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864" y="48"/>
              </a:cxn>
              <a:cxn ang="0">
                <a:pos x="1344" y="480"/>
              </a:cxn>
            </a:cxnLst>
            <a:rect l="0" t="0" r="r" b="b"/>
            <a:pathLst>
              <a:path w="1344" h="480">
                <a:moveTo>
                  <a:pt x="0" y="192"/>
                </a:moveTo>
                <a:cubicBezTo>
                  <a:pt x="320" y="96"/>
                  <a:pt x="640" y="0"/>
                  <a:pt x="864" y="48"/>
                </a:cubicBezTo>
                <a:cubicBezTo>
                  <a:pt x="1088" y="96"/>
                  <a:pt x="1216" y="288"/>
                  <a:pt x="1344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1409700" y="4876800"/>
            <a:ext cx="3009900" cy="1571625"/>
            <a:chOff x="888" y="3072"/>
            <a:chExt cx="1896" cy="990"/>
          </a:xfrm>
        </p:grpSpPr>
        <p:sp>
          <p:nvSpPr>
            <p:cNvPr id="1069106" name="AutoShape 50"/>
            <p:cNvSpPr>
              <a:spLocks/>
            </p:cNvSpPr>
            <p:nvPr/>
          </p:nvSpPr>
          <p:spPr bwMode="auto">
            <a:xfrm rot="-5400000">
              <a:off x="1764" y="2196"/>
              <a:ext cx="144" cy="1896"/>
            </a:xfrm>
            <a:prstGeom prst="leftBrace">
              <a:avLst>
                <a:gd name="adj1" fmla="val 109722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sz="3000" b="0">
                <a:latin typeface="Times New Roman" pitchFamily="38" charset="0"/>
              </a:endParaRPr>
            </a:p>
          </p:txBody>
        </p:sp>
        <p:sp>
          <p:nvSpPr>
            <p:cNvPr id="1069109" name="Text Box 53"/>
            <p:cNvSpPr txBox="1">
              <a:spLocks noChangeArrowheads="1"/>
            </p:cNvSpPr>
            <p:nvPr/>
          </p:nvSpPr>
          <p:spPr bwMode="auto">
            <a:xfrm>
              <a:off x="1316" y="3314"/>
              <a:ext cx="1144" cy="74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0"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If </a:t>
              </a:r>
              <a:r>
                <a:rPr lang="en-US" sz="2400" b="0">
                  <a:solidFill>
                    <a:schemeClr val="accent2"/>
                  </a:solidFill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key </a:t>
              </a:r>
              <a:r>
                <a:rPr lang="en-CA" sz="2400" b="0">
                  <a:solidFill>
                    <a:schemeClr val="accent2"/>
                  </a:solidFill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≤</a:t>
              </a:r>
              <a:r>
                <a:rPr lang="en-US" sz="2400" b="0">
                  <a:solidFill>
                    <a:schemeClr val="accent2"/>
                  </a:solidFill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 mid</a:t>
              </a:r>
              <a:r>
                <a:rPr lang="en-US" sz="2400" b="0"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,</a:t>
              </a:r>
            </a:p>
            <a:p>
              <a:r>
                <a:rPr lang="en-US" sz="2400" b="0"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then key is in</a:t>
              </a:r>
            </a:p>
            <a:p>
              <a:r>
                <a:rPr lang="en-US" sz="2400" b="0"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left half.</a:t>
              </a:r>
              <a:endParaRPr lang="en-CA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endParaRPr>
            </a:p>
          </p:txBody>
        </p:sp>
      </p:grpSp>
      <p:grpSp>
        <p:nvGrpSpPr>
          <p:cNvPr id="3" name="Group 181"/>
          <p:cNvGrpSpPr>
            <a:grpSpLocks/>
          </p:cNvGrpSpPr>
          <p:nvPr/>
        </p:nvGrpSpPr>
        <p:grpSpPr bwMode="auto">
          <a:xfrm>
            <a:off x="4533900" y="4876800"/>
            <a:ext cx="2628900" cy="1571625"/>
            <a:chOff x="2856" y="3072"/>
            <a:chExt cx="1656" cy="990"/>
          </a:xfrm>
        </p:grpSpPr>
        <p:sp>
          <p:nvSpPr>
            <p:cNvPr id="1069107" name="AutoShape 51"/>
            <p:cNvSpPr>
              <a:spLocks/>
            </p:cNvSpPr>
            <p:nvPr/>
          </p:nvSpPr>
          <p:spPr bwMode="auto">
            <a:xfrm rot="-5400000">
              <a:off x="3612" y="2316"/>
              <a:ext cx="144" cy="1656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sz="3000" b="0">
                <a:latin typeface="Times New Roman" pitchFamily="38" charset="0"/>
              </a:endParaRPr>
            </a:p>
          </p:txBody>
        </p:sp>
        <p:sp>
          <p:nvSpPr>
            <p:cNvPr id="1069110" name="Text Box 54"/>
            <p:cNvSpPr txBox="1">
              <a:spLocks noChangeArrowheads="1"/>
            </p:cNvSpPr>
            <p:nvPr/>
          </p:nvSpPr>
          <p:spPr bwMode="auto">
            <a:xfrm>
              <a:off x="3332" y="3314"/>
              <a:ext cx="1144" cy="74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0"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If </a:t>
              </a:r>
              <a:r>
                <a:rPr lang="en-US" sz="2400" b="0">
                  <a:solidFill>
                    <a:schemeClr val="accent2"/>
                  </a:solidFill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key &gt; mid</a:t>
              </a:r>
              <a:r>
                <a:rPr lang="en-US" sz="2400" b="0"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,</a:t>
              </a:r>
            </a:p>
            <a:p>
              <a:r>
                <a:rPr lang="en-US" sz="2400" b="0"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then key is in</a:t>
              </a:r>
            </a:p>
            <a:p>
              <a:r>
                <a:rPr lang="en-US" sz="2400" b="0">
                  <a:latin typeface="Times New Roman" pitchFamily="38" charset="0"/>
                  <a:ea typeface="Times New Roman" pitchFamily="38" charset="0"/>
                  <a:cs typeface="Times New Roman" pitchFamily="38" charset="0"/>
                </a:rPr>
                <a:t>right half.</a:t>
              </a:r>
              <a:endParaRPr lang="en-CA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endParaRPr>
            </a:p>
          </p:txBody>
        </p:sp>
      </p:grpSp>
      <p:grpSp>
        <p:nvGrpSpPr>
          <p:cNvPr id="31" name="Group 175"/>
          <p:cNvGrpSpPr>
            <a:grpSpLocks/>
          </p:cNvGrpSpPr>
          <p:nvPr/>
        </p:nvGrpSpPr>
        <p:grpSpPr bwMode="auto">
          <a:xfrm>
            <a:off x="3962400" y="3581400"/>
            <a:ext cx="838200" cy="685800"/>
            <a:chOff x="2496" y="2256"/>
            <a:chExt cx="528" cy="432"/>
          </a:xfrm>
        </p:grpSpPr>
        <p:sp>
          <p:nvSpPr>
            <p:cNvPr id="1069232" name="Text Box 176"/>
            <p:cNvSpPr txBox="1">
              <a:spLocks noChangeArrowheads="1"/>
            </p:cNvSpPr>
            <p:nvPr/>
          </p:nvSpPr>
          <p:spPr bwMode="auto">
            <a:xfrm>
              <a:off x="2496" y="225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0">
                  <a:solidFill>
                    <a:schemeClr val="accent2"/>
                  </a:solidFill>
                  <a:latin typeface="Times New Roman" pitchFamily="38" charset="0"/>
                </a:rPr>
                <a:t>mid</a:t>
              </a:r>
            </a:p>
          </p:txBody>
        </p:sp>
        <p:sp>
          <p:nvSpPr>
            <p:cNvPr id="1069233" name="Line 177"/>
            <p:cNvSpPr>
              <a:spLocks noChangeShapeType="1"/>
            </p:cNvSpPr>
            <p:nvPr/>
          </p:nvSpPr>
          <p:spPr bwMode="auto">
            <a:xfrm>
              <a:off x="2736" y="2496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256" name="Rectangle 176" descr="Green marble"/>
          <p:cNvSpPr>
            <a:spLocks noChangeArrowheads="1"/>
          </p:cNvSpPr>
          <p:nvPr/>
        </p:nvSpPr>
        <p:spPr bwMode="auto">
          <a:xfrm>
            <a:off x="1447800" y="4343400"/>
            <a:ext cx="5867400" cy="381000"/>
          </a:xfrm>
          <a:prstGeom prst="rect">
            <a:avLst/>
          </a:prstGeom>
          <a:blipFill dpi="0" rotWithShape="0">
            <a:blip r:embed="rId2">
              <a:alphaModFix amt="49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Step</a:t>
            </a:r>
            <a:endParaRPr lang="en-CA"/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faster not to check if the middle element is the key.</a:t>
            </a:r>
          </a:p>
          <a:p>
            <a:r>
              <a:rPr lang="en-US"/>
              <a:t>Simply continue.</a:t>
            </a:r>
            <a:endParaRPr lang="en-CA"/>
          </a:p>
        </p:txBody>
      </p:sp>
      <p:sp>
        <p:nvSpPr>
          <p:cNvPr id="1070084" name="Text Box 4"/>
          <p:cNvSpPr txBox="1">
            <a:spLocks noChangeArrowheads="1"/>
          </p:cNvSpPr>
          <p:nvPr/>
        </p:nvSpPr>
        <p:spPr bwMode="auto">
          <a:xfrm>
            <a:off x="1341438" y="3794125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43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  <p:graphicFrame>
        <p:nvGraphicFramePr>
          <p:cNvPr id="1070086" name="Group 6"/>
          <p:cNvGraphicFramePr>
            <a:graphicFrameLocks noGrp="1"/>
          </p:cNvGraphicFramePr>
          <p:nvPr/>
        </p:nvGraphicFramePr>
        <p:xfrm>
          <a:off x="76200" y="4329113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0130" name="AutoShape 50"/>
          <p:cNvSpPr>
            <a:spLocks/>
          </p:cNvSpPr>
          <p:nvPr/>
        </p:nvSpPr>
        <p:spPr bwMode="auto">
          <a:xfrm rot="-5400000">
            <a:off x="2800350" y="3486150"/>
            <a:ext cx="228600" cy="3009900"/>
          </a:xfrm>
          <a:prstGeom prst="leftBrace">
            <a:avLst>
              <a:gd name="adj1" fmla="val 109722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0131" name="AutoShape 51"/>
          <p:cNvSpPr>
            <a:spLocks/>
          </p:cNvSpPr>
          <p:nvPr/>
        </p:nvSpPr>
        <p:spPr bwMode="auto">
          <a:xfrm rot="-5400000">
            <a:off x="5734050" y="3676650"/>
            <a:ext cx="228600" cy="2628900"/>
          </a:xfrm>
          <a:prstGeom prst="leftBrace">
            <a:avLst>
              <a:gd name="adj1" fmla="val 9583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0132" name="Freeform 52"/>
          <p:cNvSpPr>
            <a:spLocks/>
          </p:cNvSpPr>
          <p:nvPr/>
        </p:nvSpPr>
        <p:spPr bwMode="auto">
          <a:xfrm>
            <a:off x="2133600" y="3657600"/>
            <a:ext cx="2133600" cy="7620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864" y="48"/>
              </a:cxn>
              <a:cxn ang="0">
                <a:pos x="1344" y="480"/>
              </a:cxn>
            </a:cxnLst>
            <a:rect l="0" t="0" r="r" b="b"/>
            <a:pathLst>
              <a:path w="1344" h="480">
                <a:moveTo>
                  <a:pt x="0" y="192"/>
                </a:moveTo>
                <a:cubicBezTo>
                  <a:pt x="320" y="96"/>
                  <a:pt x="640" y="0"/>
                  <a:pt x="864" y="48"/>
                </a:cubicBezTo>
                <a:cubicBezTo>
                  <a:pt x="1088" y="96"/>
                  <a:pt x="1216" y="288"/>
                  <a:pt x="1344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2025650" y="5227638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</a:t>
            </a:r>
            <a:r>
              <a:rPr lang="en-CA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≤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left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  <p:sp>
        <p:nvSpPr>
          <p:cNvPr id="1070134" name="Text Box 54"/>
          <p:cNvSpPr txBox="1">
            <a:spLocks noChangeArrowheads="1"/>
          </p:cNvSpPr>
          <p:nvPr/>
        </p:nvSpPr>
        <p:spPr bwMode="auto">
          <a:xfrm>
            <a:off x="5226050" y="5227638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&gt;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right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  <p:sp>
        <p:nvSpPr>
          <p:cNvPr id="1070255" name="Oval 175"/>
          <p:cNvSpPr>
            <a:spLocks noChangeArrowheads="1"/>
          </p:cNvSpPr>
          <p:nvPr/>
        </p:nvSpPr>
        <p:spPr bwMode="auto">
          <a:xfrm>
            <a:off x="1676400" y="3810000"/>
            <a:ext cx="6858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8" name="Rectangle 4" descr="Green marble"/>
          <p:cNvSpPr>
            <a:spLocks noChangeArrowheads="1"/>
          </p:cNvSpPr>
          <p:nvPr/>
        </p:nvSpPr>
        <p:spPr bwMode="auto">
          <a:xfrm>
            <a:off x="1447800" y="4529138"/>
            <a:ext cx="3124200" cy="381000"/>
          </a:xfrm>
          <a:prstGeom prst="rect">
            <a:avLst/>
          </a:prstGeom>
          <a:blipFill dpi="0" rotWithShape="0">
            <a:blip r:embed="rId2">
              <a:alphaModFix amt="49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1232" name="Rectangle 128" descr="Green marble"/>
          <p:cNvSpPr>
            <a:spLocks noChangeArrowheads="1"/>
          </p:cNvSpPr>
          <p:nvPr/>
        </p:nvSpPr>
        <p:spPr bwMode="auto">
          <a:xfrm>
            <a:off x="1447800" y="3124200"/>
            <a:ext cx="5867400" cy="381000"/>
          </a:xfrm>
          <a:prstGeom prst="rect">
            <a:avLst/>
          </a:prstGeom>
          <a:blipFill dpi="0" rotWithShape="0">
            <a:blip r:embed="rId2">
              <a:alphaModFix amt="49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Progress</a:t>
            </a:r>
            <a:endParaRPr lang="en-CA"/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001000" cy="1676400"/>
          </a:xfrm>
        </p:spPr>
        <p:txBody>
          <a:bodyPr/>
          <a:lstStyle/>
          <a:p>
            <a:r>
              <a:rPr lang="en-US"/>
              <a:t>The size of the list becomes smaller.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CA"/>
          </a:p>
          <a:p>
            <a:endParaRPr lang="en-CA"/>
          </a:p>
        </p:txBody>
      </p:sp>
      <p:graphicFrame>
        <p:nvGraphicFramePr>
          <p:cNvPr id="1071109" name="Group 5"/>
          <p:cNvGraphicFramePr>
            <a:graphicFrameLocks noGrp="1"/>
          </p:cNvGraphicFramePr>
          <p:nvPr/>
        </p:nvGraphicFramePr>
        <p:xfrm>
          <a:off x="76200" y="4513263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1154" name="Group 50"/>
          <p:cNvGraphicFramePr>
            <a:graphicFrameLocks noGrp="1"/>
          </p:cNvGraphicFramePr>
          <p:nvPr/>
        </p:nvGraphicFramePr>
        <p:xfrm>
          <a:off x="76200" y="3135313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1198" name="Line 94"/>
          <p:cNvSpPr>
            <a:spLocks noChangeShapeType="1"/>
          </p:cNvSpPr>
          <p:nvPr/>
        </p:nvSpPr>
        <p:spPr bwMode="auto">
          <a:xfrm>
            <a:off x="1447800" y="3476625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199" name="Line 95"/>
          <p:cNvSpPr>
            <a:spLocks noChangeShapeType="1"/>
          </p:cNvSpPr>
          <p:nvPr/>
        </p:nvSpPr>
        <p:spPr bwMode="auto">
          <a:xfrm>
            <a:off x="7239000" y="3476625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200" name="Line 96"/>
          <p:cNvSpPr>
            <a:spLocks noChangeShapeType="1"/>
          </p:cNvSpPr>
          <p:nvPr/>
        </p:nvSpPr>
        <p:spPr bwMode="auto">
          <a:xfrm>
            <a:off x="1447800" y="3629025"/>
            <a:ext cx="5791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201" name="Line 97"/>
          <p:cNvSpPr>
            <a:spLocks noChangeShapeType="1"/>
          </p:cNvSpPr>
          <p:nvPr/>
        </p:nvSpPr>
        <p:spPr bwMode="auto">
          <a:xfrm>
            <a:off x="1447800" y="5076825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202" name="Line 98"/>
          <p:cNvSpPr>
            <a:spLocks noChangeShapeType="1"/>
          </p:cNvSpPr>
          <p:nvPr/>
        </p:nvSpPr>
        <p:spPr bwMode="auto">
          <a:xfrm>
            <a:off x="4572000" y="5076825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203" name="Line 99"/>
          <p:cNvSpPr>
            <a:spLocks noChangeShapeType="1"/>
          </p:cNvSpPr>
          <p:nvPr/>
        </p:nvSpPr>
        <p:spPr bwMode="auto">
          <a:xfrm>
            <a:off x="1447800" y="5229225"/>
            <a:ext cx="3124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3962400" y="3705225"/>
            <a:ext cx="406400" cy="333375"/>
            <a:chOff x="3917" y="1822"/>
            <a:chExt cx="256" cy="210"/>
          </a:xfrm>
        </p:grpSpPr>
        <p:sp>
          <p:nvSpPr>
            <p:cNvPr id="1071205" name="AutoShape 101"/>
            <p:cNvSpPr>
              <a:spLocks noChangeAspect="1" noChangeArrowheads="1"/>
            </p:cNvSpPr>
            <p:nvPr/>
          </p:nvSpPr>
          <p:spPr bwMode="auto">
            <a:xfrm>
              <a:off x="3917" y="1822"/>
              <a:ext cx="256" cy="180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0" baseline="-8000">
                  <a:latin typeface="Times New Roman" pitchFamily="38" charset="0"/>
                </a:rPr>
                <a:t>79 km</a:t>
              </a:r>
              <a:endParaRPr lang="en-CA" sz="1600" b="0" baseline="-8000">
                <a:latin typeface="Times New Roman" pitchFamily="38" charset="0"/>
              </a:endParaRPr>
            </a:p>
          </p:txBody>
        </p:sp>
        <p:sp>
          <p:nvSpPr>
            <p:cNvPr id="1071206" name="Line 102"/>
            <p:cNvSpPr>
              <a:spLocks noChangeAspect="1" noChangeShapeType="1"/>
            </p:cNvSpPr>
            <p:nvPr/>
          </p:nvSpPr>
          <p:spPr bwMode="auto">
            <a:xfrm>
              <a:off x="4045" y="1987"/>
              <a:ext cx="0" cy="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2895600" y="5305425"/>
            <a:ext cx="406400" cy="333375"/>
            <a:chOff x="4414" y="1822"/>
            <a:chExt cx="256" cy="210"/>
          </a:xfrm>
        </p:grpSpPr>
        <p:sp>
          <p:nvSpPr>
            <p:cNvPr id="1071208" name="AutoShape 104"/>
            <p:cNvSpPr>
              <a:spLocks noChangeAspect="1" noChangeArrowheads="1"/>
            </p:cNvSpPr>
            <p:nvPr/>
          </p:nvSpPr>
          <p:spPr bwMode="auto">
            <a:xfrm>
              <a:off x="4414" y="1822"/>
              <a:ext cx="256" cy="180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0" baseline="-8000">
                  <a:latin typeface="Times New Roman" pitchFamily="38" charset="0"/>
                </a:rPr>
                <a:t>75 km</a:t>
              </a:r>
              <a:endParaRPr lang="en-CA" sz="1600" b="0" baseline="-8000">
                <a:latin typeface="Times New Roman" pitchFamily="38" charset="0"/>
              </a:endParaRPr>
            </a:p>
          </p:txBody>
        </p:sp>
        <p:sp>
          <p:nvSpPr>
            <p:cNvPr id="1071209" name="Line 105"/>
            <p:cNvSpPr>
              <a:spLocks noChangeAspect="1" noChangeShapeType="1"/>
            </p:cNvSpPr>
            <p:nvPr/>
          </p:nvSpPr>
          <p:spPr bwMode="auto">
            <a:xfrm>
              <a:off x="4542" y="1987"/>
              <a:ext cx="0" cy="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73" name="Rectangle 21" descr="Green marble"/>
          <p:cNvSpPr>
            <a:spLocks noChangeArrowheads="1"/>
          </p:cNvSpPr>
          <p:nvPr/>
        </p:nvSpPr>
        <p:spPr bwMode="auto">
          <a:xfrm>
            <a:off x="3276600" y="1981200"/>
            <a:ext cx="381000" cy="347663"/>
          </a:xfrm>
          <a:prstGeom prst="rect">
            <a:avLst/>
          </a:prstGeom>
          <a:blipFill dpi="0" rotWithShape="0">
            <a:blip r:embed="rId2">
              <a:alphaModFix amt="51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Condition</a:t>
            </a:r>
            <a:endParaRPr lang="en-CA" dirty="0"/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05200"/>
            <a:ext cx="39624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000"/>
              <a:t>If the key is contained in the original list, </a:t>
            </a:r>
            <a:endParaRPr 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   </a:t>
            </a:r>
            <a:r>
              <a:rPr lang="en-CA" sz="2000"/>
              <a:t>then the key is contained in the sublist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r>
              <a:rPr lang="en-US" sz="2000"/>
              <a:t>Sublist contains one element.</a:t>
            </a:r>
          </a:p>
          <a:p>
            <a:pPr>
              <a:lnSpc>
                <a:spcPct val="90000"/>
              </a:lnSpc>
            </a:pPr>
            <a:endParaRPr lang="en-CA" sz="200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810000" y="5410200"/>
            <a:ext cx="762000" cy="685800"/>
            <a:chOff x="1584" y="2256"/>
            <a:chExt cx="768" cy="672"/>
          </a:xfrm>
        </p:grpSpPr>
        <p:sp>
          <p:nvSpPr>
            <p:cNvPr id="1073171" name="AutoShape 19"/>
            <p:cNvSpPr>
              <a:spLocks noChangeArrowheads="1"/>
            </p:cNvSpPr>
            <p:nvPr/>
          </p:nvSpPr>
          <p:spPr bwMode="auto">
            <a:xfrm>
              <a:off x="1584" y="2256"/>
              <a:ext cx="768" cy="576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b="0" baseline="-8000">
                  <a:latin typeface="Times New Roman" pitchFamily="38" charset="0"/>
                </a:rPr>
                <a:t>Exit</a:t>
              </a:r>
              <a:endParaRPr lang="en-CA" sz="4000" b="0" baseline="-8000">
                <a:latin typeface="Times New Roman" pitchFamily="38" charset="0"/>
              </a:endParaRPr>
            </a:p>
          </p:txBody>
        </p:sp>
        <p:sp>
          <p:nvSpPr>
            <p:cNvPr id="1073172" name="Line 20"/>
            <p:cNvSpPr>
              <a:spLocks noChangeShapeType="1"/>
            </p:cNvSpPr>
            <p:nvPr/>
          </p:nvSpPr>
          <p:spPr bwMode="auto">
            <a:xfrm>
              <a:off x="1968" y="2784"/>
              <a:ext cx="0" cy="14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073231" name="Group 79"/>
          <p:cNvGraphicFramePr>
            <a:graphicFrameLocks noGrp="1"/>
          </p:cNvGraphicFramePr>
          <p:nvPr/>
        </p:nvGraphicFramePr>
        <p:xfrm>
          <a:off x="76200" y="1947863"/>
          <a:ext cx="8991600" cy="3825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3276600" y="2528888"/>
            <a:ext cx="381000" cy="333375"/>
            <a:chOff x="912" y="3198"/>
            <a:chExt cx="240" cy="210"/>
          </a:xfrm>
        </p:grpSpPr>
        <p:sp>
          <p:nvSpPr>
            <p:cNvPr id="1073219" name="Line 67"/>
            <p:cNvSpPr>
              <a:spLocks noChangeShapeType="1"/>
            </p:cNvSpPr>
            <p:nvPr/>
          </p:nvSpPr>
          <p:spPr bwMode="auto">
            <a:xfrm>
              <a:off x="912" y="319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220" name="Line 68"/>
            <p:cNvSpPr>
              <a:spLocks noChangeShapeType="1"/>
            </p:cNvSpPr>
            <p:nvPr/>
          </p:nvSpPr>
          <p:spPr bwMode="auto">
            <a:xfrm>
              <a:off x="1152" y="321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221" name="Line 69"/>
            <p:cNvSpPr>
              <a:spLocks noChangeShapeType="1"/>
            </p:cNvSpPr>
            <p:nvPr/>
          </p:nvSpPr>
          <p:spPr bwMode="auto">
            <a:xfrm>
              <a:off x="912" y="3294"/>
              <a:ext cx="240" cy="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743200" y="2709863"/>
            <a:ext cx="406400" cy="333375"/>
            <a:chOff x="4414" y="1822"/>
            <a:chExt cx="256" cy="210"/>
          </a:xfrm>
        </p:grpSpPr>
        <p:sp>
          <p:nvSpPr>
            <p:cNvPr id="1073223" name="AutoShape 71"/>
            <p:cNvSpPr>
              <a:spLocks noChangeAspect="1" noChangeArrowheads="1"/>
            </p:cNvSpPr>
            <p:nvPr/>
          </p:nvSpPr>
          <p:spPr bwMode="auto">
            <a:xfrm>
              <a:off x="4414" y="1822"/>
              <a:ext cx="256" cy="180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 baseline="-8000">
                  <a:latin typeface="Times New Roman" pitchFamily="38" charset="0"/>
                </a:rPr>
                <a:t>0 km</a:t>
              </a:r>
              <a:endParaRPr lang="en-CA" sz="2000" b="0" baseline="-8000">
                <a:latin typeface="Times New Roman" pitchFamily="38" charset="0"/>
              </a:endParaRPr>
            </a:p>
          </p:txBody>
        </p:sp>
        <p:sp>
          <p:nvSpPr>
            <p:cNvPr id="1073224" name="Line 72"/>
            <p:cNvSpPr>
              <a:spLocks noChangeAspect="1" noChangeShapeType="1"/>
            </p:cNvSpPr>
            <p:nvPr/>
          </p:nvSpPr>
          <p:spPr bwMode="auto">
            <a:xfrm>
              <a:off x="4542" y="1987"/>
              <a:ext cx="0" cy="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3228" name="Rectangle 76"/>
          <p:cNvSpPr>
            <a:spLocks noChangeArrowheads="1"/>
          </p:cNvSpPr>
          <p:nvPr/>
        </p:nvSpPr>
        <p:spPr bwMode="auto">
          <a:xfrm>
            <a:off x="5638800" y="35814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CA" sz="2800" b="0" dirty="0" smtClean="0">
                <a:latin typeface="Times New Roman" pitchFamily="38" charset="0"/>
              </a:rPr>
              <a:t>If element = key, return associated entry.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CA" sz="2800" dirty="0" smtClean="0">
                <a:latin typeface="Times New Roman" pitchFamily="38" charset="0"/>
              </a:rPr>
              <a:t>Otherwise return false.</a:t>
            </a:r>
            <a:endParaRPr lang="en-US" sz="2800" b="0" dirty="0">
              <a:latin typeface="Times New Roman" pitchFamily="3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CA" sz="2800" b="0" dirty="0">
              <a:latin typeface="Times New Roman" pitchFamily="38" charset="0"/>
            </a:endParaRPr>
          </a:p>
        </p:txBody>
      </p:sp>
      <p:sp>
        <p:nvSpPr>
          <p:cNvPr id="1073229" name="AutoShape 77"/>
          <p:cNvSpPr>
            <a:spLocks noChangeArrowheads="1"/>
          </p:cNvSpPr>
          <p:nvPr/>
        </p:nvSpPr>
        <p:spPr bwMode="auto">
          <a:xfrm>
            <a:off x="4800600" y="4543425"/>
            <a:ext cx="990600" cy="485775"/>
          </a:xfrm>
          <a:prstGeom prst="rightArrow">
            <a:avLst>
              <a:gd name="adj1" fmla="val 50000"/>
              <a:gd name="adj2" fmla="val 50980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3230" name="Text Box 78"/>
          <p:cNvSpPr txBox="1">
            <a:spLocks noChangeArrowheads="1"/>
          </p:cNvSpPr>
          <p:nvPr/>
        </p:nvSpPr>
        <p:spPr bwMode="auto">
          <a:xfrm>
            <a:off x="1341438" y="1524000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25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110"/>
            <a:ext cx="8686800" cy="4957054"/>
          </a:xfrm>
        </p:spPr>
        <p:txBody>
          <a:bodyPr/>
          <a:lstStyle/>
          <a:p>
            <a:r>
              <a:rPr lang="en-US" sz="2000" dirty="0" smtClean="0"/>
              <a:t>Iterative Algorithms, Assertions and Proofs of Correctness</a:t>
            </a:r>
          </a:p>
          <a:p>
            <a:r>
              <a:rPr lang="en-US" sz="2000" dirty="0" smtClean="0"/>
              <a:t>Binary Search:  A Case Study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4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5" name="Rectangle 5" descr="Green marble"/>
          <p:cNvSpPr>
            <a:spLocks noChangeArrowheads="1"/>
          </p:cNvSpPr>
          <p:nvPr/>
        </p:nvSpPr>
        <p:spPr bwMode="auto">
          <a:xfrm>
            <a:off x="1447800" y="4343400"/>
            <a:ext cx="5867400" cy="381000"/>
          </a:xfrm>
          <a:prstGeom prst="rect">
            <a:avLst/>
          </a:prstGeom>
          <a:blipFill dpi="0" rotWithShape="0">
            <a:blip r:embed="rId2">
              <a:alphaModFix amt="49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 </a:t>
            </a:r>
            <a:endParaRPr lang="en-CA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1219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dirty="0"/>
              <a:t>The </a:t>
            </a:r>
            <a:r>
              <a:rPr lang="en-US" dirty="0" err="1"/>
              <a:t>sublist</a:t>
            </a:r>
            <a:r>
              <a:rPr lang="en-US" dirty="0"/>
              <a:t> is of size </a:t>
            </a:r>
            <a:r>
              <a:rPr lang="en-US" dirty="0" err="1"/>
              <a:t>n</a:t>
            </a:r>
            <a:r>
              <a:rPr lang="en-US" dirty="0"/>
              <a:t>, </a:t>
            </a:r>
            <a:r>
              <a:rPr lang="en-US" baseline="30000" dirty="0"/>
              <a:t>n</a:t>
            </a:r>
            <a:r>
              <a:rPr lang="en-US" dirty="0"/>
              <a:t>/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aseline="30000" dirty="0"/>
              <a:t>n</a:t>
            </a:r>
            <a:r>
              <a:rPr lang="en-US" dirty="0"/>
              <a:t>/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baseline="30000" dirty="0"/>
              <a:t>n</a:t>
            </a:r>
            <a:r>
              <a:rPr lang="en-US" dirty="0"/>
              <a:t>/</a:t>
            </a:r>
            <a:r>
              <a:rPr lang="en-US" baseline="-25000" dirty="0"/>
              <a:t>8</a:t>
            </a:r>
            <a:r>
              <a:rPr lang="en-US" dirty="0"/>
              <a:t>,…,1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dirty="0"/>
              <a:t>Each step</a:t>
            </a:r>
            <a:r>
              <a:rPr lang="en-US" dirty="0" smtClean="0"/>
              <a:t> </a:t>
            </a:r>
            <a:r>
              <a:rPr lang="en-CA" dirty="0" smtClean="0">
                <a:sym typeface="Symbol" pitchFamily="38" charset="2"/>
              </a:rPr>
              <a:t>O</a:t>
            </a:r>
            <a:r>
              <a:rPr lang="en-US" dirty="0" smtClean="0"/>
              <a:t>(</a:t>
            </a:r>
            <a:r>
              <a:rPr lang="en-US" dirty="0"/>
              <a:t>1) time.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dirty="0"/>
              <a:t>Total =</a:t>
            </a:r>
            <a:r>
              <a:rPr lang="en-US" sz="2800" dirty="0" smtClean="0">
                <a:ea typeface="Times New Roman" pitchFamily="38" charset="0"/>
                <a:cs typeface="Times New Roman" pitchFamily="38" charset="0"/>
              </a:rPr>
              <a:t> </a:t>
            </a:r>
            <a:r>
              <a:rPr lang="en-CA" dirty="0" smtClean="0">
                <a:sym typeface="Symbol" pitchFamily="38" charset="2"/>
              </a:rPr>
              <a:t>O</a:t>
            </a:r>
            <a:r>
              <a:rPr lang="en-US" dirty="0" smtClean="0"/>
              <a:t>(</a:t>
            </a:r>
            <a:r>
              <a:rPr lang="en-US" dirty="0"/>
              <a:t>log </a:t>
            </a:r>
            <a:r>
              <a:rPr lang="en-US" dirty="0" err="1"/>
              <a:t>n</a:t>
            </a:r>
            <a:r>
              <a:rPr lang="en-US" dirty="0"/>
              <a:t>) </a:t>
            </a:r>
          </a:p>
        </p:txBody>
      </p:sp>
      <p:sp>
        <p:nvSpPr>
          <p:cNvPr id="1075204" name="Text Box 4"/>
          <p:cNvSpPr txBox="1">
            <a:spLocks noChangeArrowheads="1"/>
          </p:cNvSpPr>
          <p:nvPr/>
        </p:nvSpPr>
        <p:spPr bwMode="auto">
          <a:xfrm>
            <a:off x="1341438" y="3794125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25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  <p:graphicFrame>
        <p:nvGraphicFramePr>
          <p:cNvPr id="1075206" name="Group 6"/>
          <p:cNvGraphicFramePr>
            <a:graphicFrameLocks noGrp="1"/>
          </p:cNvGraphicFramePr>
          <p:nvPr/>
        </p:nvGraphicFramePr>
        <p:xfrm>
          <a:off x="76200" y="4305300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250" name="AutoShape 50"/>
          <p:cNvSpPr>
            <a:spLocks/>
          </p:cNvSpPr>
          <p:nvPr/>
        </p:nvSpPr>
        <p:spPr bwMode="auto">
          <a:xfrm rot="-5400000">
            <a:off x="2800350" y="3486150"/>
            <a:ext cx="228600" cy="3009900"/>
          </a:xfrm>
          <a:prstGeom prst="leftBrace">
            <a:avLst>
              <a:gd name="adj1" fmla="val 109722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5251" name="AutoShape 51"/>
          <p:cNvSpPr>
            <a:spLocks/>
          </p:cNvSpPr>
          <p:nvPr/>
        </p:nvSpPr>
        <p:spPr bwMode="auto">
          <a:xfrm rot="-5400000">
            <a:off x="5734050" y="3676650"/>
            <a:ext cx="228600" cy="2628900"/>
          </a:xfrm>
          <a:prstGeom prst="leftBrace">
            <a:avLst>
              <a:gd name="adj1" fmla="val 9583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75252" name="Freeform 52"/>
          <p:cNvSpPr>
            <a:spLocks/>
          </p:cNvSpPr>
          <p:nvPr/>
        </p:nvSpPr>
        <p:spPr bwMode="auto">
          <a:xfrm>
            <a:off x="2133600" y="3657600"/>
            <a:ext cx="2133600" cy="7620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864" y="48"/>
              </a:cxn>
              <a:cxn ang="0">
                <a:pos x="1344" y="480"/>
              </a:cxn>
            </a:cxnLst>
            <a:rect l="0" t="0" r="r" b="b"/>
            <a:pathLst>
              <a:path w="1344" h="480">
                <a:moveTo>
                  <a:pt x="0" y="192"/>
                </a:moveTo>
                <a:cubicBezTo>
                  <a:pt x="320" y="96"/>
                  <a:pt x="640" y="0"/>
                  <a:pt x="864" y="48"/>
                </a:cubicBezTo>
                <a:cubicBezTo>
                  <a:pt x="1088" y="96"/>
                  <a:pt x="1216" y="288"/>
                  <a:pt x="1344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253" name="Text Box 53"/>
          <p:cNvSpPr txBox="1">
            <a:spLocks noChangeArrowheads="1"/>
          </p:cNvSpPr>
          <p:nvPr/>
        </p:nvSpPr>
        <p:spPr bwMode="auto">
          <a:xfrm>
            <a:off x="1936750" y="5205413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</a:t>
            </a:r>
            <a:r>
              <a:rPr lang="en-CA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≤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left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  <p:sp>
        <p:nvSpPr>
          <p:cNvPr id="1075254" name="Text Box 54"/>
          <p:cNvSpPr txBox="1">
            <a:spLocks noChangeArrowheads="1"/>
          </p:cNvSpPr>
          <p:nvPr/>
        </p:nvSpPr>
        <p:spPr bwMode="auto">
          <a:xfrm>
            <a:off x="5137150" y="5205413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&gt;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right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can interact poorly with the memory hierarchy (i.e. </a:t>
            </a:r>
            <a:r>
              <a:rPr lang="en-US" dirty="0" smtClean="0">
                <a:hlinkClick r:id="rId2" tooltip="Cache"/>
              </a:rPr>
              <a:t>caching</a:t>
            </a:r>
            <a:r>
              <a:rPr lang="en-US" dirty="0" smtClean="0"/>
              <a:t>), because of its random-access nature. </a:t>
            </a:r>
          </a:p>
          <a:p>
            <a:r>
              <a:rPr lang="en-US" dirty="0" smtClean="0"/>
              <a:t>It is common to abandon binary searching for linear searching as soon as the size of the remaining span falls below a small value such as 8 or 16 or even more in recent computers.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909" name="Object 5"/>
          <p:cNvGraphicFramePr>
            <a:graphicFrameLocks noChangeAspect="1"/>
          </p:cNvGraphicFramePr>
          <p:nvPr/>
        </p:nvGraphicFramePr>
        <p:xfrm>
          <a:off x="1835150" y="374650"/>
          <a:ext cx="5924550" cy="595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5" name="Equation" r:id="rId3" imgW="4711680" imgH="4736880" progId="Equation.DSMT4">
                  <p:embed/>
                </p:oleObj>
              </mc:Choice>
              <mc:Fallback>
                <p:oleObj name="Equation" r:id="rId3" imgW="4711680" imgH="473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4650"/>
                        <a:ext cx="5924550" cy="595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Simple, right?</a:t>
            </a:r>
            <a:endParaRPr lang="en-CA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 concept is simple, binary search is notoriously easy to get wrong.</a:t>
            </a:r>
          </a:p>
          <a:p>
            <a:r>
              <a:rPr lang="en-US" dirty="0"/>
              <a:t>Why is this?</a:t>
            </a:r>
            <a:endParaRPr lang="en-CA" dirty="0"/>
          </a:p>
        </p:txBody>
      </p:sp>
      <p:pic>
        <p:nvPicPr>
          <p:cNvPr id="1078277" name="Picture 5" descr="j01744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775" y="3048000"/>
            <a:ext cx="2714625" cy="3648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idea behind binary search is easy to grasp.</a:t>
            </a:r>
          </a:p>
          <a:p>
            <a:r>
              <a:rPr lang="en-US" dirty="0"/>
              <a:t>It is then easy to write </a:t>
            </a:r>
            <a:r>
              <a:rPr lang="en-US" dirty="0" err="1"/>
              <a:t>pseudocode</a:t>
            </a:r>
            <a:r>
              <a:rPr lang="en-US" dirty="0"/>
              <a:t> that works for a ‘typical’ case.</a:t>
            </a:r>
          </a:p>
          <a:p>
            <a:r>
              <a:rPr lang="en-US" dirty="0"/>
              <a:t>Unfortunately, it is equally easy to write </a:t>
            </a:r>
            <a:r>
              <a:rPr lang="en-US" dirty="0" err="1"/>
              <a:t>pseudocode</a:t>
            </a:r>
            <a:r>
              <a:rPr lang="en-US" dirty="0"/>
              <a:t> that fails on the </a:t>
            </a:r>
            <a:r>
              <a:rPr lang="en-US" i="1" dirty="0">
                <a:solidFill>
                  <a:srgbClr val="CC0000"/>
                </a:solidFill>
              </a:rPr>
              <a:t>boundary conditions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2002" name="Object 2"/>
          <p:cNvGraphicFramePr>
            <a:graphicFrameLocks noChangeAspect="1"/>
          </p:cNvGraphicFramePr>
          <p:nvPr/>
        </p:nvGraphicFramePr>
        <p:xfrm>
          <a:off x="1744663" y="2438400"/>
          <a:ext cx="1789112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7" name="Equation" r:id="rId3" imgW="1422360" imgH="1396800" progId="Equation.DSMT4">
                  <p:embed/>
                </p:oleObj>
              </mc:Choice>
              <mc:Fallback>
                <p:oleObj name="Equation" r:id="rId3" imgW="1422360" imgH="1396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438400"/>
                        <a:ext cx="1789112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2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graphicFrame>
        <p:nvGraphicFramePr>
          <p:cNvPr id="1152004" name="Object 4"/>
          <p:cNvGraphicFramePr>
            <a:graphicFrameLocks noChangeAspect="1"/>
          </p:cNvGraphicFramePr>
          <p:nvPr/>
        </p:nvGraphicFramePr>
        <p:xfrm>
          <a:off x="5321300" y="2438400"/>
          <a:ext cx="1789113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8" name="Equation" r:id="rId5" imgW="1422360" imgH="1396800" progId="Equation.DSMT4">
                  <p:embed/>
                </p:oleObj>
              </mc:Choice>
              <mc:Fallback>
                <p:oleObj name="Equation" r:id="rId5" imgW="142236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2438400"/>
                        <a:ext cx="1789113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2005" name="Text Box 5"/>
          <p:cNvSpPr txBox="1">
            <a:spLocks noChangeArrowheads="1"/>
          </p:cNvSpPr>
          <p:nvPr/>
        </p:nvSpPr>
        <p:spPr bwMode="auto">
          <a:xfrm>
            <a:off x="4246563" y="3087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or</a:t>
            </a:r>
          </a:p>
        </p:txBody>
      </p:sp>
      <p:sp>
        <p:nvSpPr>
          <p:cNvPr id="1152006" name="Text Box 6"/>
          <p:cNvSpPr txBox="1">
            <a:spLocks noChangeArrowheads="1"/>
          </p:cNvSpPr>
          <p:nvPr/>
        </p:nvSpPr>
        <p:spPr bwMode="auto">
          <a:xfrm>
            <a:off x="1041400" y="4479925"/>
            <a:ext cx="665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What condition will break the loop invariant?</a:t>
            </a:r>
          </a:p>
        </p:txBody>
      </p:sp>
      <p:sp>
        <p:nvSpPr>
          <p:cNvPr id="1152007" name="Line 7"/>
          <p:cNvSpPr>
            <a:spLocks noChangeShapeType="1"/>
          </p:cNvSpPr>
          <p:nvPr/>
        </p:nvSpPr>
        <p:spPr bwMode="auto">
          <a:xfrm flipV="1">
            <a:off x="4894263" y="3913188"/>
            <a:ext cx="67310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41950" y="2078038"/>
            <a:ext cx="1676400" cy="2106612"/>
            <a:chOff x="3428" y="1309"/>
            <a:chExt cx="1056" cy="1327"/>
          </a:xfrm>
        </p:grpSpPr>
        <p:sp>
          <p:nvSpPr>
            <p:cNvPr id="1152008" name="Line 8"/>
            <p:cNvSpPr>
              <a:spLocks noChangeShapeType="1"/>
            </p:cNvSpPr>
            <p:nvPr/>
          </p:nvSpPr>
          <p:spPr bwMode="auto">
            <a:xfrm>
              <a:off x="3447" y="1327"/>
              <a:ext cx="986" cy="13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009" name="Line 9"/>
            <p:cNvSpPr>
              <a:spLocks noChangeShapeType="1"/>
            </p:cNvSpPr>
            <p:nvPr/>
          </p:nvSpPr>
          <p:spPr bwMode="auto">
            <a:xfrm flipH="1">
              <a:off x="3428" y="1309"/>
              <a:ext cx="1056" cy="132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5" grpId="0"/>
      <p:bldP spid="1152006" grpId="0"/>
      <p:bldP spid="11520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CA" b="1" dirty="0"/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1341438" y="3794125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36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  <p:sp>
        <p:nvSpPr>
          <p:cNvPr id="1155077" name="Rectangle 5" descr="Green marble"/>
          <p:cNvSpPr>
            <a:spLocks noChangeArrowheads="1"/>
          </p:cNvSpPr>
          <p:nvPr/>
        </p:nvSpPr>
        <p:spPr bwMode="auto">
          <a:xfrm>
            <a:off x="990600" y="4343400"/>
            <a:ext cx="6248400" cy="381000"/>
          </a:xfrm>
          <a:prstGeom prst="rect">
            <a:avLst/>
          </a:prstGeom>
          <a:blipFill dpi="0" rotWithShape="0">
            <a:blip r:embed="rId3">
              <a:alphaModFix amt="49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graphicFrame>
        <p:nvGraphicFramePr>
          <p:cNvPr id="1155078" name="Group 6"/>
          <p:cNvGraphicFramePr>
            <a:graphicFrameLocks noGrp="1"/>
          </p:cNvGraphicFramePr>
          <p:nvPr/>
        </p:nvGraphicFramePr>
        <p:xfrm>
          <a:off x="76200" y="4305300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5122" name="Freeform 50"/>
          <p:cNvSpPr>
            <a:spLocks/>
          </p:cNvSpPr>
          <p:nvPr/>
        </p:nvSpPr>
        <p:spPr bwMode="auto">
          <a:xfrm>
            <a:off x="2133600" y="3657600"/>
            <a:ext cx="1746250" cy="66675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864" y="48"/>
              </a:cxn>
              <a:cxn ang="0">
                <a:pos x="1344" y="480"/>
              </a:cxn>
            </a:cxnLst>
            <a:rect l="0" t="0" r="r" b="b"/>
            <a:pathLst>
              <a:path w="1344" h="480">
                <a:moveTo>
                  <a:pt x="0" y="192"/>
                </a:moveTo>
                <a:cubicBezTo>
                  <a:pt x="320" y="96"/>
                  <a:pt x="640" y="0"/>
                  <a:pt x="864" y="48"/>
                </a:cubicBezTo>
                <a:cubicBezTo>
                  <a:pt x="1088" y="96"/>
                  <a:pt x="1216" y="288"/>
                  <a:pt x="1344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123" name="Oval 51"/>
          <p:cNvSpPr>
            <a:spLocks noChangeArrowheads="1"/>
          </p:cNvSpPr>
          <p:nvPr/>
        </p:nvSpPr>
        <p:spPr bwMode="auto">
          <a:xfrm>
            <a:off x="1676400" y="3810000"/>
            <a:ext cx="6858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55124" name="AutoShape 52"/>
          <p:cNvSpPr>
            <a:spLocks/>
          </p:cNvSpPr>
          <p:nvPr/>
        </p:nvSpPr>
        <p:spPr bwMode="auto">
          <a:xfrm rot="-5400000">
            <a:off x="2438400" y="3429000"/>
            <a:ext cx="228600" cy="3124200"/>
          </a:xfrm>
          <a:prstGeom prst="leftBrace">
            <a:avLst>
              <a:gd name="adj1" fmla="val 113889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55125" name="AutoShape 53"/>
          <p:cNvSpPr>
            <a:spLocks/>
          </p:cNvSpPr>
          <p:nvPr/>
        </p:nvSpPr>
        <p:spPr bwMode="auto">
          <a:xfrm rot="-5400000">
            <a:off x="5524500" y="3467100"/>
            <a:ext cx="228600" cy="3048000"/>
          </a:xfrm>
          <a:prstGeom prst="leftBrace">
            <a:avLst>
              <a:gd name="adj1" fmla="val 111111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559175" y="3581400"/>
            <a:ext cx="838200" cy="685800"/>
            <a:chOff x="2496" y="2256"/>
            <a:chExt cx="528" cy="432"/>
          </a:xfrm>
        </p:grpSpPr>
        <p:sp>
          <p:nvSpPr>
            <p:cNvPr id="1155132" name="Text Box 60"/>
            <p:cNvSpPr txBox="1">
              <a:spLocks noChangeArrowheads="1"/>
            </p:cNvSpPr>
            <p:nvPr/>
          </p:nvSpPr>
          <p:spPr bwMode="auto">
            <a:xfrm>
              <a:off x="2496" y="225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0">
                  <a:solidFill>
                    <a:schemeClr val="accent2"/>
                  </a:solidFill>
                  <a:latin typeface="Times New Roman" pitchFamily="38" charset="0"/>
                </a:rPr>
                <a:t>mid</a:t>
              </a:r>
            </a:p>
          </p:txBody>
        </p:sp>
        <p:sp>
          <p:nvSpPr>
            <p:cNvPr id="1155133" name="Line 61"/>
            <p:cNvSpPr>
              <a:spLocks noChangeShapeType="1"/>
            </p:cNvSpPr>
            <p:nvPr/>
          </p:nvSpPr>
          <p:spPr bwMode="auto">
            <a:xfrm>
              <a:off x="2736" y="2496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55134" name="Object 62"/>
          <p:cNvGraphicFramePr>
            <a:graphicFrameLocks noChangeAspect="1"/>
          </p:cNvGraphicFramePr>
          <p:nvPr/>
        </p:nvGraphicFramePr>
        <p:xfrm>
          <a:off x="4292600" y="5260975"/>
          <a:ext cx="4368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5" name="Equation" r:id="rId4" imgW="2768400" imgH="228600" progId="Equation.DSMT4">
                  <p:embed/>
                </p:oleObj>
              </mc:Choice>
              <mc:Fallback>
                <p:oleObj name="Equation" r:id="rId4" imgW="27684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260975"/>
                        <a:ext cx="43688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5135" name="Text Box 63"/>
          <p:cNvSpPr txBox="1">
            <a:spLocks noChangeArrowheads="1"/>
          </p:cNvSpPr>
          <p:nvPr/>
        </p:nvSpPr>
        <p:spPr bwMode="auto">
          <a:xfrm>
            <a:off x="5029200" y="567690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Bug!!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6098" name="Object 2"/>
          <p:cNvGraphicFramePr>
            <a:graphicFrameLocks noChangeAspect="1"/>
          </p:cNvGraphicFramePr>
          <p:nvPr/>
        </p:nvGraphicFramePr>
        <p:xfrm>
          <a:off x="879475" y="2259013"/>
          <a:ext cx="1789113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81" name="Equation" r:id="rId3" imgW="1422360" imgH="1396800" progId="Equation.DSMT4">
                  <p:embed/>
                </p:oleObj>
              </mc:Choice>
              <mc:Fallback>
                <p:oleObj name="Equation" r:id="rId3" imgW="1422360" imgH="1396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259013"/>
                        <a:ext cx="1789113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graphicFrame>
        <p:nvGraphicFramePr>
          <p:cNvPr id="1156100" name="Object 4"/>
          <p:cNvGraphicFramePr>
            <a:graphicFrameLocks noChangeAspect="1"/>
          </p:cNvGraphicFramePr>
          <p:nvPr/>
        </p:nvGraphicFramePr>
        <p:xfrm>
          <a:off x="6411913" y="2259013"/>
          <a:ext cx="1789112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82" name="Equation" r:id="rId5" imgW="1422360" imgH="1396800" progId="Equation.DSMT4">
                  <p:embed/>
                </p:oleObj>
              </mc:Choice>
              <mc:Fallback>
                <p:oleObj name="Equation" r:id="rId5" imgW="142236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2259013"/>
                        <a:ext cx="1789112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532563" y="2082800"/>
            <a:ext cx="1676400" cy="2106613"/>
            <a:chOff x="3428" y="1309"/>
            <a:chExt cx="1056" cy="1327"/>
          </a:xfrm>
        </p:grpSpPr>
        <p:sp>
          <p:nvSpPr>
            <p:cNvPr id="1156105" name="Line 9"/>
            <p:cNvSpPr>
              <a:spLocks noChangeShapeType="1"/>
            </p:cNvSpPr>
            <p:nvPr/>
          </p:nvSpPr>
          <p:spPr bwMode="auto">
            <a:xfrm>
              <a:off x="3447" y="1327"/>
              <a:ext cx="986" cy="13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106" name="Line 10"/>
            <p:cNvSpPr>
              <a:spLocks noChangeShapeType="1"/>
            </p:cNvSpPr>
            <p:nvPr/>
          </p:nvSpPr>
          <p:spPr bwMode="auto">
            <a:xfrm flipH="1">
              <a:off x="3428" y="1309"/>
              <a:ext cx="1056" cy="132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56107" name="Object 11"/>
          <p:cNvGraphicFramePr>
            <a:graphicFrameLocks noChangeAspect="1"/>
          </p:cNvGraphicFramePr>
          <p:nvPr/>
        </p:nvGraphicFramePr>
        <p:xfrm>
          <a:off x="3703638" y="2257425"/>
          <a:ext cx="16446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83" name="Equation" r:id="rId7" imgW="1307880" imgH="1396800" progId="Equation.DSMT4">
                  <p:embed/>
                </p:oleObj>
              </mc:Choice>
              <mc:Fallback>
                <p:oleObj name="Equation" r:id="rId7" imgW="1307880" imgH="1396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2257425"/>
                        <a:ext cx="1644650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6108" name="Text Box 12"/>
          <p:cNvSpPr txBox="1">
            <a:spLocks noChangeArrowheads="1"/>
          </p:cNvSpPr>
          <p:nvPr/>
        </p:nvSpPr>
        <p:spPr bwMode="auto">
          <a:xfrm>
            <a:off x="1430338" y="436562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OK</a:t>
            </a:r>
          </a:p>
        </p:txBody>
      </p:sp>
      <p:sp>
        <p:nvSpPr>
          <p:cNvPr id="1156109" name="Text Box 13"/>
          <p:cNvSpPr txBox="1">
            <a:spLocks noChangeArrowheads="1"/>
          </p:cNvSpPr>
          <p:nvPr/>
        </p:nvSpPr>
        <p:spPr bwMode="auto">
          <a:xfrm>
            <a:off x="4281488" y="436562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OK</a:t>
            </a:r>
          </a:p>
        </p:txBody>
      </p:sp>
      <p:sp>
        <p:nvSpPr>
          <p:cNvPr id="1156110" name="Text Box 14"/>
          <p:cNvSpPr txBox="1">
            <a:spLocks noChangeArrowheads="1"/>
          </p:cNvSpPr>
          <p:nvPr/>
        </p:nvSpPr>
        <p:spPr bwMode="auto">
          <a:xfrm>
            <a:off x="6686550" y="4365625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Not OK!!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8" grpId="0"/>
      <p:bldP spid="1156109" grpId="0"/>
      <p:bldP spid="11561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3" name="Text Box 3"/>
          <p:cNvSpPr txBox="1">
            <a:spLocks noChangeArrowheads="1"/>
          </p:cNvSpPr>
          <p:nvPr/>
        </p:nvSpPr>
        <p:spPr bwMode="auto">
          <a:xfrm>
            <a:off x="1341438" y="3794125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25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  <p:sp>
        <p:nvSpPr>
          <p:cNvPr id="1157124" name="Rectangle 4" descr="Green marble"/>
          <p:cNvSpPr>
            <a:spLocks noChangeArrowheads="1"/>
          </p:cNvSpPr>
          <p:nvPr/>
        </p:nvSpPr>
        <p:spPr bwMode="auto">
          <a:xfrm>
            <a:off x="990600" y="4343400"/>
            <a:ext cx="6248400" cy="381000"/>
          </a:xfrm>
          <a:prstGeom prst="rect">
            <a:avLst/>
          </a:prstGeom>
          <a:blipFill dpi="0" rotWithShape="0">
            <a:blip r:embed="rId3">
              <a:alphaModFix amt="47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graphicFrame>
        <p:nvGraphicFramePr>
          <p:cNvPr id="1157125" name="Group 5"/>
          <p:cNvGraphicFramePr>
            <a:graphicFrameLocks noGrp="1"/>
          </p:cNvGraphicFramePr>
          <p:nvPr/>
        </p:nvGraphicFramePr>
        <p:xfrm>
          <a:off x="76200" y="4327525"/>
          <a:ext cx="8991600" cy="395288"/>
        </p:xfrm>
        <a:graphic>
          <a:graphicData uri="http://schemas.openxmlformats.org/drawingml/2006/table">
            <a:tbl>
              <a:tblPr/>
              <a:tblGrid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9262"/>
                <a:gridCol w="449263"/>
                <a:gridCol w="449262"/>
                <a:gridCol w="449263"/>
                <a:gridCol w="450850"/>
                <a:gridCol w="447675"/>
                <a:gridCol w="450850"/>
                <a:gridCol w="449262"/>
                <a:gridCol w="449263"/>
                <a:gridCol w="450850"/>
                <a:gridCol w="447675"/>
                <a:gridCol w="450850"/>
                <a:gridCol w="4492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18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25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36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49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53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60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72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74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83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88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91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8" charset="0"/>
                        </a:rPr>
                        <a:t>95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169" name="Freeform 49"/>
          <p:cNvSpPr>
            <a:spLocks/>
          </p:cNvSpPr>
          <p:nvPr/>
        </p:nvSpPr>
        <p:spPr bwMode="auto">
          <a:xfrm>
            <a:off x="2133600" y="3657600"/>
            <a:ext cx="2133600" cy="7620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864" y="48"/>
              </a:cxn>
              <a:cxn ang="0">
                <a:pos x="1344" y="480"/>
              </a:cxn>
            </a:cxnLst>
            <a:rect l="0" t="0" r="r" b="b"/>
            <a:pathLst>
              <a:path w="1344" h="480">
                <a:moveTo>
                  <a:pt x="0" y="192"/>
                </a:moveTo>
                <a:cubicBezTo>
                  <a:pt x="320" y="96"/>
                  <a:pt x="640" y="0"/>
                  <a:pt x="864" y="48"/>
                </a:cubicBezTo>
                <a:cubicBezTo>
                  <a:pt x="1088" y="96"/>
                  <a:pt x="1216" y="288"/>
                  <a:pt x="1344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572000" y="3276600"/>
            <a:ext cx="401638" cy="1143000"/>
            <a:chOff x="5760" y="720"/>
            <a:chExt cx="1021" cy="2477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5760" y="901"/>
              <a:ext cx="916" cy="2296"/>
              <a:chOff x="5760" y="901"/>
              <a:chExt cx="916" cy="2296"/>
            </a:xfrm>
          </p:grpSpPr>
          <p:sp>
            <p:nvSpPr>
              <p:cNvPr id="1157172" name="Freeform 52"/>
              <p:cNvSpPr>
                <a:spLocks/>
              </p:cNvSpPr>
              <p:nvPr/>
            </p:nvSpPr>
            <p:spPr bwMode="auto">
              <a:xfrm>
                <a:off x="5993" y="991"/>
                <a:ext cx="538" cy="525"/>
              </a:xfrm>
              <a:custGeom>
                <a:avLst/>
                <a:gdLst/>
                <a:ahLst/>
                <a:cxnLst>
                  <a:cxn ang="0">
                    <a:pos x="164" y="222"/>
                  </a:cxn>
                  <a:cxn ang="0">
                    <a:pos x="211" y="152"/>
                  </a:cxn>
                  <a:cxn ang="0">
                    <a:pos x="263" y="100"/>
                  </a:cxn>
                  <a:cxn ang="0">
                    <a:pos x="316" y="35"/>
                  </a:cxn>
                  <a:cxn ang="0">
                    <a:pos x="380" y="6"/>
                  </a:cxn>
                  <a:cxn ang="0">
                    <a:pos x="432" y="0"/>
                  </a:cxn>
                  <a:cxn ang="0">
                    <a:pos x="485" y="17"/>
                  </a:cxn>
                  <a:cxn ang="0">
                    <a:pos x="514" y="59"/>
                  </a:cxn>
                  <a:cxn ang="0">
                    <a:pos x="538" y="135"/>
                  </a:cxn>
                  <a:cxn ang="0">
                    <a:pos x="531" y="216"/>
                  </a:cxn>
                  <a:cxn ang="0">
                    <a:pos x="508" y="286"/>
                  </a:cxn>
                  <a:cxn ang="0">
                    <a:pos x="450" y="368"/>
                  </a:cxn>
                  <a:cxn ang="0">
                    <a:pos x="386" y="426"/>
                  </a:cxn>
                  <a:cxn ang="0">
                    <a:pos x="316" y="478"/>
                  </a:cxn>
                  <a:cxn ang="0">
                    <a:pos x="240" y="513"/>
                  </a:cxn>
                  <a:cxn ang="0">
                    <a:pos x="176" y="525"/>
                  </a:cxn>
                  <a:cxn ang="0">
                    <a:pos x="147" y="508"/>
                  </a:cxn>
                  <a:cxn ang="0">
                    <a:pos x="123" y="438"/>
                  </a:cxn>
                  <a:cxn ang="0">
                    <a:pos x="129" y="345"/>
                  </a:cxn>
                  <a:cxn ang="0">
                    <a:pos x="17" y="350"/>
                  </a:cxn>
                  <a:cxn ang="0">
                    <a:pos x="0" y="333"/>
                  </a:cxn>
                  <a:cxn ang="0">
                    <a:pos x="17" y="298"/>
                  </a:cxn>
                  <a:cxn ang="0">
                    <a:pos x="135" y="292"/>
                  </a:cxn>
                  <a:cxn ang="0">
                    <a:pos x="164" y="222"/>
                  </a:cxn>
                </a:cxnLst>
                <a:rect l="0" t="0" r="r" b="b"/>
                <a:pathLst>
                  <a:path w="538" h="525">
                    <a:moveTo>
                      <a:pt x="164" y="222"/>
                    </a:moveTo>
                    <a:lnTo>
                      <a:pt x="211" y="152"/>
                    </a:lnTo>
                    <a:lnTo>
                      <a:pt x="263" y="100"/>
                    </a:lnTo>
                    <a:lnTo>
                      <a:pt x="316" y="35"/>
                    </a:lnTo>
                    <a:lnTo>
                      <a:pt x="380" y="6"/>
                    </a:lnTo>
                    <a:lnTo>
                      <a:pt x="432" y="0"/>
                    </a:lnTo>
                    <a:lnTo>
                      <a:pt x="485" y="17"/>
                    </a:lnTo>
                    <a:lnTo>
                      <a:pt x="514" y="59"/>
                    </a:lnTo>
                    <a:lnTo>
                      <a:pt x="538" y="135"/>
                    </a:lnTo>
                    <a:lnTo>
                      <a:pt x="531" y="216"/>
                    </a:lnTo>
                    <a:lnTo>
                      <a:pt x="508" y="286"/>
                    </a:lnTo>
                    <a:lnTo>
                      <a:pt x="450" y="368"/>
                    </a:lnTo>
                    <a:lnTo>
                      <a:pt x="386" y="426"/>
                    </a:lnTo>
                    <a:lnTo>
                      <a:pt x="316" y="478"/>
                    </a:lnTo>
                    <a:lnTo>
                      <a:pt x="240" y="513"/>
                    </a:lnTo>
                    <a:lnTo>
                      <a:pt x="176" y="525"/>
                    </a:lnTo>
                    <a:lnTo>
                      <a:pt x="147" y="508"/>
                    </a:lnTo>
                    <a:lnTo>
                      <a:pt x="123" y="438"/>
                    </a:lnTo>
                    <a:lnTo>
                      <a:pt x="129" y="345"/>
                    </a:lnTo>
                    <a:lnTo>
                      <a:pt x="17" y="350"/>
                    </a:lnTo>
                    <a:lnTo>
                      <a:pt x="0" y="333"/>
                    </a:lnTo>
                    <a:lnTo>
                      <a:pt x="17" y="298"/>
                    </a:lnTo>
                    <a:lnTo>
                      <a:pt x="135" y="292"/>
                    </a:lnTo>
                    <a:lnTo>
                      <a:pt x="164" y="22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173" name="Freeform 53"/>
              <p:cNvSpPr>
                <a:spLocks/>
              </p:cNvSpPr>
              <p:nvPr/>
            </p:nvSpPr>
            <p:spPr bwMode="auto">
              <a:xfrm>
                <a:off x="5964" y="1544"/>
                <a:ext cx="373" cy="772"/>
              </a:xfrm>
              <a:custGeom>
                <a:avLst/>
                <a:gdLst/>
                <a:ahLst/>
                <a:cxnLst>
                  <a:cxn ang="0">
                    <a:pos x="106" y="65"/>
                  </a:cxn>
                  <a:cxn ang="0">
                    <a:pos x="158" y="18"/>
                  </a:cxn>
                  <a:cxn ang="0">
                    <a:pos x="239" y="0"/>
                  </a:cxn>
                  <a:cxn ang="0">
                    <a:pos x="309" y="12"/>
                  </a:cxn>
                  <a:cxn ang="0">
                    <a:pos x="361" y="59"/>
                  </a:cxn>
                  <a:cxn ang="0">
                    <a:pos x="373" y="94"/>
                  </a:cxn>
                  <a:cxn ang="0">
                    <a:pos x="373" y="141"/>
                  </a:cxn>
                  <a:cxn ang="0">
                    <a:pos x="350" y="182"/>
                  </a:cxn>
                  <a:cxn ang="0">
                    <a:pos x="309" y="252"/>
                  </a:cxn>
                  <a:cxn ang="0">
                    <a:pos x="292" y="334"/>
                  </a:cxn>
                  <a:cxn ang="0">
                    <a:pos x="286" y="403"/>
                  </a:cxn>
                  <a:cxn ang="0">
                    <a:pos x="303" y="479"/>
                  </a:cxn>
                  <a:cxn ang="0">
                    <a:pos x="350" y="549"/>
                  </a:cxn>
                  <a:cxn ang="0">
                    <a:pos x="367" y="619"/>
                  </a:cxn>
                  <a:cxn ang="0">
                    <a:pos x="361" y="683"/>
                  </a:cxn>
                  <a:cxn ang="0">
                    <a:pos x="327" y="737"/>
                  </a:cxn>
                  <a:cxn ang="0">
                    <a:pos x="280" y="766"/>
                  </a:cxn>
                  <a:cxn ang="0">
                    <a:pos x="222" y="772"/>
                  </a:cxn>
                  <a:cxn ang="0">
                    <a:pos x="152" y="772"/>
                  </a:cxn>
                  <a:cxn ang="0">
                    <a:pos x="100" y="742"/>
                  </a:cxn>
                  <a:cxn ang="0">
                    <a:pos x="46" y="654"/>
                  </a:cxn>
                  <a:cxn ang="0">
                    <a:pos x="12" y="578"/>
                  </a:cxn>
                  <a:cxn ang="0">
                    <a:pos x="0" y="462"/>
                  </a:cxn>
                  <a:cxn ang="0">
                    <a:pos x="12" y="357"/>
                  </a:cxn>
                  <a:cxn ang="0">
                    <a:pos x="35" y="246"/>
                  </a:cxn>
                  <a:cxn ang="0">
                    <a:pos x="71" y="135"/>
                  </a:cxn>
                  <a:cxn ang="0">
                    <a:pos x="106" y="65"/>
                  </a:cxn>
                </a:cxnLst>
                <a:rect l="0" t="0" r="r" b="b"/>
                <a:pathLst>
                  <a:path w="373" h="772">
                    <a:moveTo>
                      <a:pt x="106" y="65"/>
                    </a:moveTo>
                    <a:lnTo>
                      <a:pt x="158" y="18"/>
                    </a:lnTo>
                    <a:lnTo>
                      <a:pt x="239" y="0"/>
                    </a:lnTo>
                    <a:lnTo>
                      <a:pt x="309" y="12"/>
                    </a:lnTo>
                    <a:lnTo>
                      <a:pt x="361" y="59"/>
                    </a:lnTo>
                    <a:lnTo>
                      <a:pt x="373" y="94"/>
                    </a:lnTo>
                    <a:lnTo>
                      <a:pt x="373" y="141"/>
                    </a:lnTo>
                    <a:lnTo>
                      <a:pt x="350" y="182"/>
                    </a:lnTo>
                    <a:lnTo>
                      <a:pt x="309" y="252"/>
                    </a:lnTo>
                    <a:lnTo>
                      <a:pt x="292" y="334"/>
                    </a:lnTo>
                    <a:lnTo>
                      <a:pt x="286" y="403"/>
                    </a:lnTo>
                    <a:lnTo>
                      <a:pt x="303" y="479"/>
                    </a:lnTo>
                    <a:lnTo>
                      <a:pt x="350" y="549"/>
                    </a:lnTo>
                    <a:lnTo>
                      <a:pt x="367" y="619"/>
                    </a:lnTo>
                    <a:lnTo>
                      <a:pt x="361" y="683"/>
                    </a:lnTo>
                    <a:lnTo>
                      <a:pt x="327" y="737"/>
                    </a:lnTo>
                    <a:lnTo>
                      <a:pt x="280" y="766"/>
                    </a:lnTo>
                    <a:lnTo>
                      <a:pt x="222" y="772"/>
                    </a:lnTo>
                    <a:lnTo>
                      <a:pt x="152" y="772"/>
                    </a:lnTo>
                    <a:lnTo>
                      <a:pt x="100" y="742"/>
                    </a:lnTo>
                    <a:lnTo>
                      <a:pt x="46" y="654"/>
                    </a:lnTo>
                    <a:lnTo>
                      <a:pt x="12" y="578"/>
                    </a:lnTo>
                    <a:lnTo>
                      <a:pt x="0" y="462"/>
                    </a:lnTo>
                    <a:lnTo>
                      <a:pt x="12" y="357"/>
                    </a:lnTo>
                    <a:lnTo>
                      <a:pt x="35" y="246"/>
                    </a:lnTo>
                    <a:lnTo>
                      <a:pt x="71" y="135"/>
                    </a:lnTo>
                    <a:lnTo>
                      <a:pt x="106" y="6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174" name="Freeform 54"/>
              <p:cNvSpPr>
                <a:spLocks/>
              </p:cNvSpPr>
              <p:nvPr/>
            </p:nvSpPr>
            <p:spPr bwMode="auto">
              <a:xfrm>
                <a:off x="6262" y="1569"/>
                <a:ext cx="414" cy="69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" y="5"/>
                  </a:cxn>
                  <a:cxn ang="0">
                    <a:pos x="69" y="0"/>
                  </a:cxn>
                  <a:cxn ang="0">
                    <a:pos x="104" y="29"/>
                  </a:cxn>
                  <a:cxn ang="0">
                    <a:pos x="157" y="105"/>
                  </a:cxn>
                  <a:cxn ang="0">
                    <a:pos x="226" y="204"/>
                  </a:cxn>
                  <a:cxn ang="0">
                    <a:pos x="291" y="274"/>
                  </a:cxn>
                  <a:cxn ang="0">
                    <a:pos x="408" y="402"/>
                  </a:cxn>
                  <a:cxn ang="0">
                    <a:pos x="414" y="431"/>
                  </a:cxn>
                  <a:cxn ang="0">
                    <a:pos x="390" y="449"/>
                  </a:cxn>
                  <a:cxn ang="0">
                    <a:pos x="332" y="472"/>
                  </a:cxn>
                  <a:cxn ang="0">
                    <a:pos x="250" y="490"/>
                  </a:cxn>
                  <a:cxn ang="0">
                    <a:pos x="151" y="496"/>
                  </a:cxn>
                  <a:cxn ang="0">
                    <a:pos x="116" y="501"/>
                  </a:cxn>
                  <a:cxn ang="0">
                    <a:pos x="104" y="525"/>
                  </a:cxn>
                  <a:cxn ang="0">
                    <a:pos x="127" y="565"/>
                  </a:cxn>
                  <a:cxn ang="0">
                    <a:pos x="209" y="635"/>
                  </a:cxn>
                  <a:cxn ang="0">
                    <a:pos x="268" y="653"/>
                  </a:cxn>
                  <a:cxn ang="0">
                    <a:pos x="280" y="676"/>
                  </a:cxn>
                  <a:cxn ang="0">
                    <a:pos x="255" y="694"/>
                  </a:cxn>
                  <a:cxn ang="0">
                    <a:pos x="203" y="694"/>
                  </a:cxn>
                  <a:cxn ang="0">
                    <a:pos x="133" y="653"/>
                  </a:cxn>
                  <a:cxn ang="0">
                    <a:pos x="75" y="595"/>
                  </a:cxn>
                  <a:cxn ang="0">
                    <a:pos x="40" y="542"/>
                  </a:cxn>
                  <a:cxn ang="0">
                    <a:pos x="40" y="501"/>
                  </a:cxn>
                  <a:cxn ang="0">
                    <a:pos x="63" y="472"/>
                  </a:cxn>
                  <a:cxn ang="0">
                    <a:pos x="98" y="461"/>
                  </a:cxn>
                  <a:cxn ang="0">
                    <a:pos x="151" y="455"/>
                  </a:cxn>
                  <a:cxn ang="0">
                    <a:pos x="209" y="455"/>
                  </a:cxn>
                  <a:cxn ang="0">
                    <a:pos x="280" y="443"/>
                  </a:cxn>
                  <a:cxn ang="0">
                    <a:pos x="315" y="431"/>
                  </a:cxn>
                  <a:cxn ang="0">
                    <a:pos x="332" y="414"/>
                  </a:cxn>
                  <a:cxn ang="0">
                    <a:pos x="326" y="397"/>
                  </a:cxn>
                  <a:cxn ang="0">
                    <a:pos x="274" y="350"/>
                  </a:cxn>
                  <a:cxn ang="0">
                    <a:pos x="191" y="268"/>
                  </a:cxn>
                  <a:cxn ang="0">
                    <a:pos x="116" y="199"/>
                  </a:cxn>
                  <a:cxn ang="0">
                    <a:pos x="34" y="123"/>
                  </a:cxn>
                  <a:cxn ang="0">
                    <a:pos x="5" y="69"/>
                  </a:cxn>
                  <a:cxn ang="0">
                    <a:pos x="0" y="34"/>
                  </a:cxn>
                </a:cxnLst>
                <a:rect l="0" t="0" r="r" b="b"/>
                <a:pathLst>
                  <a:path w="414" h="694">
                    <a:moveTo>
                      <a:pt x="0" y="34"/>
                    </a:moveTo>
                    <a:lnTo>
                      <a:pt x="5" y="5"/>
                    </a:lnTo>
                    <a:lnTo>
                      <a:pt x="69" y="0"/>
                    </a:lnTo>
                    <a:lnTo>
                      <a:pt x="104" y="29"/>
                    </a:lnTo>
                    <a:lnTo>
                      <a:pt x="157" y="105"/>
                    </a:lnTo>
                    <a:lnTo>
                      <a:pt x="226" y="204"/>
                    </a:lnTo>
                    <a:lnTo>
                      <a:pt x="291" y="274"/>
                    </a:lnTo>
                    <a:lnTo>
                      <a:pt x="408" y="402"/>
                    </a:lnTo>
                    <a:lnTo>
                      <a:pt x="414" y="431"/>
                    </a:lnTo>
                    <a:lnTo>
                      <a:pt x="390" y="449"/>
                    </a:lnTo>
                    <a:lnTo>
                      <a:pt x="332" y="472"/>
                    </a:lnTo>
                    <a:lnTo>
                      <a:pt x="250" y="490"/>
                    </a:lnTo>
                    <a:lnTo>
                      <a:pt x="151" y="496"/>
                    </a:lnTo>
                    <a:lnTo>
                      <a:pt x="116" y="501"/>
                    </a:lnTo>
                    <a:lnTo>
                      <a:pt x="104" y="525"/>
                    </a:lnTo>
                    <a:lnTo>
                      <a:pt x="127" y="565"/>
                    </a:lnTo>
                    <a:lnTo>
                      <a:pt x="209" y="635"/>
                    </a:lnTo>
                    <a:lnTo>
                      <a:pt x="268" y="653"/>
                    </a:lnTo>
                    <a:lnTo>
                      <a:pt x="280" y="676"/>
                    </a:lnTo>
                    <a:lnTo>
                      <a:pt x="255" y="694"/>
                    </a:lnTo>
                    <a:lnTo>
                      <a:pt x="203" y="694"/>
                    </a:lnTo>
                    <a:lnTo>
                      <a:pt x="133" y="653"/>
                    </a:lnTo>
                    <a:lnTo>
                      <a:pt x="75" y="595"/>
                    </a:lnTo>
                    <a:lnTo>
                      <a:pt x="40" y="542"/>
                    </a:lnTo>
                    <a:lnTo>
                      <a:pt x="40" y="501"/>
                    </a:lnTo>
                    <a:lnTo>
                      <a:pt x="63" y="472"/>
                    </a:lnTo>
                    <a:lnTo>
                      <a:pt x="98" y="461"/>
                    </a:lnTo>
                    <a:lnTo>
                      <a:pt x="151" y="455"/>
                    </a:lnTo>
                    <a:lnTo>
                      <a:pt x="209" y="455"/>
                    </a:lnTo>
                    <a:lnTo>
                      <a:pt x="280" y="443"/>
                    </a:lnTo>
                    <a:lnTo>
                      <a:pt x="315" y="431"/>
                    </a:lnTo>
                    <a:lnTo>
                      <a:pt x="332" y="414"/>
                    </a:lnTo>
                    <a:lnTo>
                      <a:pt x="326" y="397"/>
                    </a:lnTo>
                    <a:lnTo>
                      <a:pt x="274" y="350"/>
                    </a:lnTo>
                    <a:lnTo>
                      <a:pt x="191" y="268"/>
                    </a:lnTo>
                    <a:lnTo>
                      <a:pt x="116" y="199"/>
                    </a:lnTo>
                    <a:lnTo>
                      <a:pt x="34" y="123"/>
                    </a:lnTo>
                    <a:lnTo>
                      <a:pt x="5" y="6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175" name="Freeform 55"/>
              <p:cNvSpPr>
                <a:spLocks/>
              </p:cNvSpPr>
              <p:nvPr/>
            </p:nvSpPr>
            <p:spPr bwMode="auto">
              <a:xfrm>
                <a:off x="5993" y="2151"/>
                <a:ext cx="449" cy="1046"/>
              </a:xfrm>
              <a:custGeom>
                <a:avLst/>
                <a:gdLst/>
                <a:ahLst/>
                <a:cxnLst>
                  <a:cxn ang="0">
                    <a:pos x="222" y="0"/>
                  </a:cxn>
                  <a:cxn ang="0">
                    <a:pos x="286" y="12"/>
                  </a:cxn>
                  <a:cxn ang="0">
                    <a:pos x="315" y="59"/>
                  </a:cxn>
                  <a:cxn ang="0">
                    <a:pos x="309" y="170"/>
                  </a:cxn>
                  <a:cxn ang="0">
                    <a:pos x="298" y="287"/>
                  </a:cxn>
                  <a:cxn ang="0">
                    <a:pos x="298" y="409"/>
                  </a:cxn>
                  <a:cxn ang="0">
                    <a:pos x="356" y="555"/>
                  </a:cxn>
                  <a:cxn ang="0">
                    <a:pos x="402" y="660"/>
                  </a:cxn>
                  <a:cxn ang="0">
                    <a:pos x="426" y="766"/>
                  </a:cxn>
                  <a:cxn ang="0">
                    <a:pos x="420" y="859"/>
                  </a:cxn>
                  <a:cxn ang="0">
                    <a:pos x="420" y="894"/>
                  </a:cxn>
                  <a:cxn ang="0">
                    <a:pos x="443" y="929"/>
                  </a:cxn>
                  <a:cxn ang="0">
                    <a:pos x="449" y="964"/>
                  </a:cxn>
                  <a:cxn ang="0">
                    <a:pos x="432" y="981"/>
                  </a:cxn>
                  <a:cxn ang="0">
                    <a:pos x="385" y="970"/>
                  </a:cxn>
                  <a:cxn ang="0">
                    <a:pos x="298" y="958"/>
                  </a:cxn>
                  <a:cxn ang="0">
                    <a:pos x="193" y="981"/>
                  </a:cxn>
                  <a:cxn ang="0">
                    <a:pos x="123" y="1022"/>
                  </a:cxn>
                  <a:cxn ang="0">
                    <a:pos x="88" y="1046"/>
                  </a:cxn>
                  <a:cxn ang="0">
                    <a:pos x="53" y="1046"/>
                  </a:cxn>
                  <a:cxn ang="0">
                    <a:pos x="0" y="970"/>
                  </a:cxn>
                  <a:cxn ang="0">
                    <a:pos x="6" y="958"/>
                  </a:cxn>
                  <a:cxn ang="0">
                    <a:pos x="112" y="923"/>
                  </a:cxn>
                  <a:cxn ang="0">
                    <a:pos x="234" y="906"/>
                  </a:cxn>
                  <a:cxn ang="0">
                    <a:pos x="321" y="900"/>
                  </a:cxn>
                  <a:cxn ang="0">
                    <a:pos x="373" y="900"/>
                  </a:cxn>
                  <a:cxn ang="0">
                    <a:pos x="385" y="865"/>
                  </a:cxn>
                  <a:cxn ang="0">
                    <a:pos x="368" y="766"/>
                  </a:cxn>
                  <a:cxn ang="0">
                    <a:pos x="327" y="660"/>
                  </a:cxn>
                  <a:cxn ang="0">
                    <a:pos x="263" y="526"/>
                  </a:cxn>
                  <a:cxn ang="0">
                    <a:pos x="210" y="409"/>
                  </a:cxn>
                  <a:cxn ang="0">
                    <a:pos x="187" y="304"/>
                  </a:cxn>
                  <a:cxn ang="0">
                    <a:pos x="181" y="188"/>
                  </a:cxn>
                  <a:cxn ang="0">
                    <a:pos x="181" y="76"/>
                  </a:cxn>
                  <a:cxn ang="0">
                    <a:pos x="205" y="30"/>
                  </a:cxn>
                  <a:cxn ang="0">
                    <a:pos x="222" y="0"/>
                  </a:cxn>
                </a:cxnLst>
                <a:rect l="0" t="0" r="r" b="b"/>
                <a:pathLst>
                  <a:path w="449" h="1046">
                    <a:moveTo>
                      <a:pt x="222" y="0"/>
                    </a:moveTo>
                    <a:lnTo>
                      <a:pt x="286" y="12"/>
                    </a:lnTo>
                    <a:lnTo>
                      <a:pt x="315" y="59"/>
                    </a:lnTo>
                    <a:lnTo>
                      <a:pt x="309" y="170"/>
                    </a:lnTo>
                    <a:lnTo>
                      <a:pt x="298" y="287"/>
                    </a:lnTo>
                    <a:lnTo>
                      <a:pt x="298" y="409"/>
                    </a:lnTo>
                    <a:lnTo>
                      <a:pt x="356" y="555"/>
                    </a:lnTo>
                    <a:lnTo>
                      <a:pt x="402" y="660"/>
                    </a:lnTo>
                    <a:lnTo>
                      <a:pt x="426" y="766"/>
                    </a:lnTo>
                    <a:lnTo>
                      <a:pt x="420" y="859"/>
                    </a:lnTo>
                    <a:lnTo>
                      <a:pt x="420" y="894"/>
                    </a:lnTo>
                    <a:lnTo>
                      <a:pt x="443" y="929"/>
                    </a:lnTo>
                    <a:lnTo>
                      <a:pt x="449" y="964"/>
                    </a:lnTo>
                    <a:lnTo>
                      <a:pt x="432" y="981"/>
                    </a:lnTo>
                    <a:lnTo>
                      <a:pt x="385" y="970"/>
                    </a:lnTo>
                    <a:lnTo>
                      <a:pt x="298" y="958"/>
                    </a:lnTo>
                    <a:lnTo>
                      <a:pt x="193" y="981"/>
                    </a:lnTo>
                    <a:lnTo>
                      <a:pt x="123" y="1022"/>
                    </a:lnTo>
                    <a:lnTo>
                      <a:pt x="88" y="1046"/>
                    </a:lnTo>
                    <a:lnTo>
                      <a:pt x="53" y="1046"/>
                    </a:lnTo>
                    <a:lnTo>
                      <a:pt x="0" y="970"/>
                    </a:lnTo>
                    <a:lnTo>
                      <a:pt x="6" y="958"/>
                    </a:lnTo>
                    <a:lnTo>
                      <a:pt x="112" y="923"/>
                    </a:lnTo>
                    <a:lnTo>
                      <a:pt x="234" y="906"/>
                    </a:lnTo>
                    <a:lnTo>
                      <a:pt x="321" y="900"/>
                    </a:lnTo>
                    <a:lnTo>
                      <a:pt x="373" y="900"/>
                    </a:lnTo>
                    <a:lnTo>
                      <a:pt x="385" y="865"/>
                    </a:lnTo>
                    <a:lnTo>
                      <a:pt x="368" y="766"/>
                    </a:lnTo>
                    <a:lnTo>
                      <a:pt x="327" y="660"/>
                    </a:lnTo>
                    <a:lnTo>
                      <a:pt x="263" y="526"/>
                    </a:lnTo>
                    <a:lnTo>
                      <a:pt x="210" y="409"/>
                    </a:lnTo>
                    <a:lnTo>
                      <a:pt x="187" y="304"/>
                    </a:lnTo>
                    <a:lnTo>
                      <a:pt x="181" y="188"/>
                    </a:lnTo>
                    <a:lnTo>
                      <a:pt x="181" y="76"/>
                    </a:lnTo>
                    <a:lnTo>
                      <a:pt x="205" y="3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176" name="Freeform 56"/>
              <p:cNvSpPr>
                <a:spLocks/>
              </p:cNvSpPr>
              <p:nvPr/>
            </p:nvSpPr>
            <p:spPr bwMode="auto">
              <a:xfrm>
                <a:off x="5772" y="2181"/>
                <a:ext cx="373" cy="870"/>
              </a:xfrm>
              <a:custGeom>
                <a:avLst/>
                <a:gdLst/>
                <a:ahLst/>
                <a:cxnLst>
                  <a:cxn ang="0">
                    <a:pos x="280" y="0"/>
                  </a:cxn>
                  <a:cxn ang="0">
                    <a:pos x="332" y="0"/>
                  </a:cxn>
                  <a:cxn ang="0">
                    <a:pos x="350" y="35"/>
                  </a:cxn>
                  <a:cxn ang="0">
                    <a:pos x="361" y="112"/>
                  </a:cxn>
                  <a:cxn ang="0">
                    <a:pos x="350" y="193"/>
                  </a:cxn>
                  <a:cxn ang="0">
                    <a:pos x="321" y="356"/>
                  </a:cxn>
                  <a:cxn ang="0">
                    <a:pos x="326" y="426"/>
                  </a:cxn>
                  <a:cxn ang="0">
                    <a:pos x="361" y="566"/>
                  </a:cxn>
                  <a:cxn ang="0">
                    <a:pos x="373" y="665"/>
                  </a:cxn>
                  <a:cxn ang="0">
                    <a:pos x="373" y="742"/>
                  </a:cxn>
                  <a:cxn ang="0">
                    <a:pos x="356" y="759"/>
                  </a:cxn>
                  <a:cxn ang="0">
                    <a:pos x="303" y="771"/>
                  </a:cxn>
                  <a:cxn ang="0">
                    <a:pos x="232" y="788"/>
                  </a:cxn>
                  <a:cxn ang="0">
                    <a:pos x="163" y="823"/>
                  </a:cxn>
                  <a:cxn ang="0">
                    <a:pos x="93" y="870"/>
                  </a:cxn>
                  <a:cxn ang="0">
                    <a:pos x="64" y="870"/>
                  </a:cxn>
                  <a:cxn ang="0">
                    <a:pos x="0" y="818"/>
                  </a:cxn>
                  <a:cxn ang="0">
                    <a:pos x="6" y="794"/>
                  </a:cxn>
                  <a:cxn ang="0">
                    <a:pos x="87" y="759"/>
                  </a:cxn>
                  <a:cxn ang="0">
                    <a:pos x="227" y="724"/>
                  </a:cxn>
                  <a:cxn ang="0">
                    <a:pos x="292" y="700"/>
                  </a:cxn>
                  <a:cxn ang="0">
                    <a:pos x="303" y="677"/>
                  </a:cxn>
                  <a:cxn ang="0">
                    <a:pos x="303" y="578"/>
                  </a:cxn>
                  <a:cxn ang="0">
                    <a:pos x="280" y="450"/>
                  </a:cxn>
                  <a:cxn ang="0">
                    <a:pos x="268" y="368"/>
                  </a:cxn>
                  <a:cxn ang="0">
                    <a:pos x="257" y="240"/>
                  </a:cxn>
                  <a:cxn ang="0">
                    <a:pos x="251" y="100"/>
                  </a:cxn>
                  <a:cxn ang="0">
                    <a:pos x="257" y="35"/>
                  </a:cxn>
                  <a:cxn ang="0">
                    <a:pos x="280" y="0"/>
                  </a:cxn>
                </a:cxnLst>
                <a:rect l="0" t="0" r="r" b="b"/>
                <a:pathLst>
                  <a:path w="373" h="870">
                    <a:moveTo>
                      <a:pt x="280" y="0"/>
                    </a:moveTo>
                    <a:lnTo>
                      <a:pt x="332" y="0"/>
                    </a:lnTo>
                    <a:lnTo>
                      <a:pt x="350" y="35"/>
                    </a:lnTo>
                    <a:lnTo>
                      <a:pt x="361" y="112"/>
                    </a:lnTo>
                    <a:lnTo>
                      <a:pt x="350" y="193"/>
                    </a:lnTo>
                    <a:lnTo>
                      <a:pt x="321" y="356"/>
                    </a:lnTo>
                    <a:lnTo>
                      <a:pt x="326" y="426"/>
                    </a:lnTo>
                    <a:lnTo>
                      <a:pt x="361" y="566"/>
                    </a:lnTo>
                    <a:lnTo>
                      <a:pt x="373" y="665"/>
                    </a:lnTo>
                    <a:lnTo>
                      <a:pt x="373" y="742"/>
                    </a:lnTo>
                    <a:lnTo>
                      <a:pt x="356" y="759"/>
                    </a:lnTo>
                    <a:lnTo>
                      <a:pt x="303" y="771"/>
                    </a:lnTo>
                    <a:lnTo>
                      <a:pt x="232" y="788"/>
                    </a:lnTo>
                    <a:lnTo>
                      <a:pt x="163" y="823"/>
                    </a:lnTo>
                    <a:lnTo>
                      <a:pt x="93" y="870"/>
                    </a:lnTo>
                    <a:lnTo>
                      <a:pt x="64" y="870"/>
                    </a:lnTo>
                    <a:lnTo>
                      <a:pt x="0" y="818"/>
                    </a:lnTo>
                    <a:lnTo>
                      <a:pt x="6" y="794"/>
                    </a:lnTo>
                    <a:lnTo>
                      <a:pt x="87" y="759"/>
                    </a:lnTo>
                    <a:lnTo>
                      <a:pt x="227" y="724"/>
                    </a:lnTo>
                    <a:lnTo>
                      <a:pt x="292" y="700"/>
                    </a:lnTo>
                    <a:lnTo>
                      <a:pt x="303" y="677"/>
                    </a:lnTo>
                    <a:lnTo>
                      <a:pt x="303" y="578"/>
                    </a:lnTo>
                    <a:lnTo>
                      <a:pt x="280" y="450"/>
                    </a:lnTo>
                    <a:lnTo>
                      <a:pt x="268" y="368"/>
                    </a:lnTo>
                    <a:lnTo>
                      <a:pt x="257" y="240"/>
                    </a:lnTo>
                    <a:lnTo>
                      <a:pt x="251" y="100"/>
                    </a:lnTo>
                    <a:lnTo>
                      <a:pt x="257" y="35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177" name="Freeform 57"/>
              <p:cNvSpPr>
                <a:spLocks/>
              </p:cNvSpPr>
              <p:nvPr/>
            </p:nvSpPr>
            <p:spPr bwMode="auto">
              <a:xfrm>
                <a:off x="5760" y="901"/>
                <a:ext cx="612" cy="776"/>
              </a:xfrm>
              <a:custGeom>
                <a:avLst/>
                <a:gdLst/>
                <a:ahLst/>
                <a:cxnLst>
                  <a:cxn ang="0">
                    <a:pos x="326" y="776"/>
                  </a:cxn>
                  <a:cxn ang="0">
                    <a:pos x="355" y="740"/>
                  </a:cxn>
                  <a:cxn ang="0">
                    <a:pos x="344" y="688"/>
                  </a:cxn>
                  <a:cxn ang="0">
                    <a:pos x="321" y="618"/>
                  </a:cxn>
                  <a:cxn ang="0">
                    <a:pos x="232" y="536"/>
                  </a:cxn>
                  <a:cxn ang="0">
                    <a:pos x="145" y="461"/>
                  </a:cxn>
                  <a:cxn ang="0">
                    <a:pos x="104" y="379"/>
                  </a:cxn>
                  <a:cxn ang="0">
                    <a:pos x="87" y="251"/>
                  </a:cxn>
                  <a:cxn ang="0">
                    <a:pos x="186" y="216"/>
                  </a:cxn>
                  <a:cxn ang="0">
                    <a:pos x="344" y="199"/>
                  </a:cxn>
                  <a:cxn ang="0">
                    <a:pos x="408" y="205"/>
                  </a:cxn>
                  <a:cxn ang="0">
                    <a:pos x="425" y="222"/>
                  </a:cxn>
                  <a:cxn ang="0">
                    <a:pos x="454" y="193"/>
                  </a:cxn>
                  <a:cxn ang="0">
                    <a:pos x="443" y="164"/>
                  </a:cxn>
                  <a:cxn ang="0">
                    <a:pos x="460" y="111"/>
                  </a:cxn>
                  <a:cxn ang="0">
                    <a:pos x="507" y="64"/>
                  </a:cxn>
                  <a:cxn ang="0">
                    <a:pos x="542" y="52"/>
                  </a:cxn>
                  <a:cxn ang="0">
                    <a:pos x="588" y="81"/>
                  </a:cxn>
                  <a:cxn ang="0">
                    <a:pos x="612" y="52"/>
                  </a:cxn>
                  <a:cxn ang="0">
                    <a:pos x="571" y="0"/>
                  </a:cxn>
                  <a:cxn ang="0">
                    <a:pos x="518" y="0"/>
                  </a:cxn>
                  <a:cxn ang="0">
                    <a:pos x="454" y="29"/>
                  </a:cxn>
                  <a:cxn ang="0">
                    <a:pos x="414" y="105"/>
                  </a:cxn>
                  <a:cxn ang="0">
                    <a:pos x="361" y="141"/>
                  </a:cxn>
                  <a:cxn ang="0">
                    <a:pos x="280" y="152"/>
                  </a:cxn>
                  <a:cxn ang="0">
                    <a:pos x="133" y="170"/>
                  </a:cxn>
                  <a:cxn ang="0">
                    <a:pos x="17" y="205"/>
                  </a:cxn>
                  <a:cxn ang="0">
                    <a:pos x="0" y="234"/>
                  </a:cxn>
                  <a:cxn ang="0">
                    <a:pos x="11" y="327"/>
                  </a:cxn>
                  <a:cxn ang="0">
                    <a:pos x="52" y="455"/>
                  </a:cxn>
                  <a:cxn ang="0">
                    <a:pos x="110" y="560"/>
                  </a:cxn>
                  <a:cxn ang="0">
                    <a:pos x="168" y="653"/>
                  </a:cxn>
                  <a:cxn ang="0">
                    <a:pos x="221" y="717"/>
                  </a:cxn>
                  <a:cxn ang="0">
                    <a:pos x="274" y="764"/>
                  </a:cxn>
                  <a:cxn ang="0">
                    <a:pos x="326" y="776"/>
                  </a:cxn>
                </a:cxnLst>
                <a:rect l="0" t="0" r="r" b="b"/>
                <a:pathLst>
                  <a:path w="612" h="776">
                    <a:moveTo>
                      <a:pt x="326" y="776"/>
                    </a:moveTo>
                    <a:lnTo>
                      <a:pt x="355" y="740"/>
                    </a:lnTo>
                    <a:lnTo>
                      <a:pt x="344" y="688"/>
                    </a:lnTo>
                    <a:lnTo>
                      <a:pt x="321" y="618"/>
                    </a:lnTo>
                    <a:lnTo>
                      <a:pt x="232" y="536"/>
                    </a:lnTo>
                    <a:lnTo>
                      <a:pt x="145" y="461"/>
                    </a:lnTo>
                    <a:lnTo>
                      <a:pt x="104" y="379"/>
                    </a:lnTo>
                    <a:lnTo>
                      <a:pt x="87" y="251"/>
                    </a:lnTo>
                    <a:lnTo>
                      <a:pt x="186" y="216"/>
                    </a:lnTo>
                    <a:lnTo>
                      <a:pt x="344" y="199"/>
                    </a:lnTo>
                    <a:lnTo>
                      <a:pt x="408" y="205"/>
                    </a:lnTo>
                    <a:lnTo>
                      <a:pt x="425" y="222"/>
                    </a:lnTo>
                    <a:lnTo>
                      <a:pt x="454" y="193"/>
                    </a:lnTo>
                    <a:lnTo>
                      <a:pt x="443" y="164"/>
                    </a:lnTo>
                    <a:lnTo>
                      <a:pt x="460" y="111"/>
                    </a:lnTo>
                    <a:lnTo>
                      <a:pt x="507" y="64"/>
                    </a:lnTo>
                    <a:lnTo>
                      <a:pt x="542" y="52"/>
                    </a:lnTo>
                    <a:lnTo>
                      <a:pt x="588" y="81"/>
                    </a:lnTo>
                    <a:lnTo>
                      <a:pt x="612" y="52"/>
                    </a:lnTo>
                    <a:lnTo>
                      <a:pt x="571" y="0"/>
                    </a:lnTo>
                    <a:lnTo>
                      <a:pt x="518" y="0"/>
                    </a:lnTo>
                    <a:lnTo>
                      <a:pt x="454" y="29"/>
                    </a:lnTo>
                    <a:lnTo>
                      <a:pt x="414" y="105"/>
                    </a:lnTo>
                    <a:lnTo>
                      <a:pt x="361" y="141"/>
                    </a:lnTo>
                    <a:lnTo>
                      <a:pt x="280" y="152"/>
                    </a:lnTo>
                    <a:lnTo>
                      <a:pt x="133" y="170"/>
                    </a:lnTo>
                    <a:lnTo>
                      <a:pt x="17" y="205"/>
                    </a:lnTo>
                    <a:lnTo>
                      <a:pt x="0" y="234"/>
                    </a:lnTo>
                    <a:lnTo>
                      <a:pt x="11" y="327"/>
                    </a:lnTo>
                    <a:lnTo>
                      <a:pt x="52" y="455"/>
                    </a:lnTo>
                    <a:lnTo>
                      <a:pt x="110" y="560"/>
                    </a:lnTo>
                    <a:lnTo>
                      <a:pt x="168" y="653"/>
                    </a:lnTo>
                    <a:lnTo>
                      <a:pt x="221" y="717"/>
                    </a:lnTo>
                    <a:lnTo>
                      <a:pt x="274" y="764"/>
                    </a:lnTo>
                    <a:lnTo>
                      <a:pt x="326" y="776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6571" y="720"/>
              <a:ext cx="210" cy="264"/>
              <a:chOff x="6571" y="720"/>
              <a:chExt cx="210" cy="264"/>
            </a:xfrm>
          </p:grpSpPr>
          <p:sp>
            <p:nvSpPr>
              <p:cNvPr id="1157179" name="Freeform 59"/>
              <p:cNvSpPr>
                <a:spLocks/>
              </p:cNvSpPr>
              <p:nvPr/>
            </p:nvSpPr>
            <p:spPr bwMode="auto">
              <a:xfrm>
                <a:off x="6612" y="720"/>
                <a:ext cx="169" cy="192"/>
              </a:xfrm>
              <a:custGeom>
                <a:avLst/>
                <a:gdLst/>
                <a:ahLst/>
                <a:cxnLst>
                  <a:cxn ang="0">
                    <a:pos x="52" y="12"/>
                  </a:cxn>
                  <a:cxn ang="0">
                    <a:pos x="99" y="0"/>
                  </a:cxn>
                  <a:cxn ang="0">
                    <a:pos x="157" y="17"/>
                  </a:cxn>
                  <a:cxn ang="0">
                    <a:pos x="169" y="58"/>
                  </a:cxn>
                  <a:cxn ang="0">
                    <a:pos x="163" y="111"/>
                  </a:cxn>
                  <a:cxn ang="0">
                    <a:pos x="134" y="145"/>
                  </a:cxn>
                  <a:cxn ang="0">
                    <a:pos x="93" y="151"/>
                  </a:cxn>
                  <a:cxn ang="0">
                    <a:pos x="52" y="151"/>
                  </a:cxn>
                  <a:cxn ang="0">
                    <a:pos x="34" y="169"/>
                  </a:cxn>
                  <a:cxn ang="0">
                    <a:pos x="34" y="180"/>
                  </a:cxn>
                  <a:cxn ang="0">
                    <a:pos x="23" y="192"/>
                  </a:cxn>
                  <a:cxn ang="0">
                    <a:pos x="0" y="186"/>
                  </a:cxn>
                  <a:cxn ang="0">
                    <a:pos x="5" y="157"/>
                  </a:cxn>
                  <a:cxn ang="0">
                    <a:pos x="23" y="134"/>
                  </a:cxn>
                  <a:cxn ang="0">
                    <a:pos x="58" y="116"/>
                  </a:cxn>
                  <a:cxn ang="0">
                    <a:pos x="93" y="122"/>
                  </a:cxn>
                  <a:cxn ang="0">
                    <a:pos x="122" y="116"/>
                  </a:cxn>
                  <a:cxn ang="0">
                    <a:pos x="139" y="87"/>
                  </a:cxn>
                  <a:cxn ang="0">
                    <a:pos x="139" y="52"/>
                  </a:cxn>
                  <a:cxn ang="0">
                    <a:pos x="122" y="35"/>
                  </a:cxn>
                  <a:cxn ang="0">
                    <a:pos x="99" y="35"/>
                  </a:cxn>
                  <a:cxn ang="0">
                    <a:pos x="75" y="41"/>
                  </a:cxn>
                  <a:cxn ang="0">
                    <a:pos x="58" y="52"/>
                  </a:cxn>
                  <a:cxn ang="0">
                    <a:pos x="40" y="41"/>
                  </a:cxn>
                  <a:cxn ang="0">
                    <a:pos x="52" y="12"/>
                  </a:cxn>
                </a:cxnLst>
                <a:rect l="0" t="0" r="r" b="b"/>
                <a:pathLst>
                  <a:path w="169" h="192">
                    <a:moveTo>
                      <a:pt x="52" y="12"/>
                    </a:moveTo>
                    <a:lnTo>
                      <a:pt x="99" y="0"/>
                    </a:lnTo>
                    <a:lnTo>
                      <a:pt x="157" y="17"/>
                    </a:lnTo>
                    <a:lnTo>
                      <a:pt x="169" y="58"/>
                    </a:lnTo>
                    <a:lnTo>
                      <a:pt x="163" y="111"/>
                    </a:lnTo>
                    <a:lnTo>
                      <a:pt x="134" y="145"/>
                    </a:lnTo>
                    <a:lnTo>
                      <a:pt x="93" y="151"/>
                    </a:lnTo>
                    <a:lnTo>
                      <a:pt x="52" y="151"/>
                    </a:lnTo>
                    <a:lnTo>
                      <a:pt x="34" y="169"/>
                    </a:lnTo>
                    <a:lnTo>
                      <a:pt x="34" y="180"/>
                    </a:lnTo>
                    <a:lnTo>
                      <a:pt x="23" y="192"/>
                    </a:lnTo>
                    <a:lnTo>
                      <a:pt x="0" y="186"/>
                    </a:lnTo>
                    <a:lnTo>
                      <a:pt x="5" y="157"/>
                    </a:lnTo>
                    <a:lnTo>
                      <a:pt x="23" y="134"/>
                    </a:lnTo>
                    <a:lnTo>
                      <a:pt x="58" y="116"/>
                    </a:lnTo>
                    <a:lnTo>
                      <a:pt x="93" y="122"/>
                    </a:lnTo>
                    <a:lnTo>
                      <a:pt x="122" y="116"/>
                    </a:lnTo>
                    <a:lnTo>
                      <a:pt x="139" y="87"/>
                    </a:lnTo>
                    <a:lnTo>
                      <a:pt x="139" y="52"/>
                    </a:lnTo>
                    <a:lnTo>
                      <a:pt x="122" y="35"/>
                    </a:lnTo>
                    <a:lnTo>
                      <a:pt x="99" y="35"/>
                    </a:lnTo>
                    <a:lnTo>
                      <a:pt x="75" y="41"/>
                    </a:lnTo>
                    <a:lnTo>
                      <a:pt x="58" y="52"/>
                    </a:lnTo>
                    <a:lnTo>
                      <a:pt x="40" y="41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180" name="Oval 60"/>
              <p:cNvSpPr>
                <a:spLocks noChangeArrowheads="1"/>
              </p:cNvSpPr>
              <p:nvPr/>
            </p:nvSpPr>
            <p:spPr bwMode="auto">
              <a:xfrm>
                <a:off x="6571" y="936"/>
                <a:ext cx="49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57181" name="Oval 61"/>
          <p:cNvSpPr>
            <a:spLocks noChangeArrowheads="1"/>
          </p:cNvSpPr>
          <p:nvPr/>
        </p:nvSpPr>
        <p:spPr bwMode="auto">
          <a:xfrm>
            <a:off x="3581400" y="4267200"/>
            <a:ext cx="9906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57182" name="Freeform 62"/>
          <p:cNvSpPr>
            <a:spLocks/>
          </p:cNvSpPr>
          <p:nvPr/>
        </p:nvSpPr>
        <p:spPr bwMode="auto">
          <a:xfrm>
            <a:off x="2133600" y="3656013"/>
            <a:ext cx="1824038" cy="773112"/>
          </a:xfrm>
          <a:custGeom>
            <a:avLst/>
            <a:gdLst/>
            <a:ahLst/>
            <a:cxnLst>
              <a:cxn ang="0">
                <a:pos x="0" y="193"/>
              </a:cxn>
              <a:cxn ang="0">
                <a:pos x="864" y="49"/>
              </a:cxn>
              <a:cxn ang="0">
                <a:pos x="1149" y="487"/>
              </a:cxn>
            </a:cxnLst>
            <a:rect l="0" t="0" r="r" b="b"/>
            <a:pathLst>
              <a:path w="1149" h="487">
                <a:moveTo>
                  <a:pt x="0" y="193"/>
                </a:moveTo>
                <a:cubicBezTo>
                  <a:pt x="320" y="97"/>
                  <a:pt x="673" y="0"/>
                  <a:pt x="864" y="49"/>
                </a:cubicBezTo>
                <a:cubicBezTo>
                  <a:pt x="1055" y="98"/>
                  <a:pt x="1090" y="396"/>
                  <a:pt x="1149" y="487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183" name="Rectangle 6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Boundary Conditions</a:t>
            </a:r>
            <a:endParaRPr lang="en-CA" dirty="0"/>
          </a:p>
        </p:txBody>
      </p:sp>
      <p:graphicFrame>
        <p:nvGraphicFramePr>
          <p:cNvPr id="1157186" name="Object 66"/>
          <p:cNvGraphicFramePr>
            <a:graphicFrameLocks noChangeAspect="1"/>
          </p:cNvGraphicFramePr>
          <p:nvPr/>
        </p:nvGraphicFramePr>
        <p:xfrm>
          <a:off x="1765300" y="1951038"/>
          <a:ext cx="20145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5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951038"/>
                        <a:ext cx="20145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7" name="Object 67"/>
          <p:cNvGraphicFramePr>
            <a:graphicFrameLocks noChangeAspect="1"/>
          </p:cNvGraphicFramePr>
          <p:nvPr/>
        </p:nvGraphicFramePr>
        <p:xfrm>
          <a:off x="5788025" y="1951038"/>
          <a:ext cx="20145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6" name="Equation" r:id="rId6" imgW="990360" imgH="431640" progId="Equation.DSMT4">
                  <p:embed/>
                </p:oleObj>
              </mc:Choice>
              <mc:Fallback>
                <p:oleObj name="Equation" r:id="rId6" imgW="9903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1951038"/>
                        <a:ext cx="20145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8" name="Text Box 68"/>
          <p:cNvSpPr txBox="1">
            <a:spLocks noChangeArrowheads="1"/>
          </p:cNvSpPr>
          <p:nvPr/>
        </p:nvSpPr>
        <p:spPr bwMode="auto">
          <a:xfrm>
            <a:off x="4429125" y="21605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or</a:t>
            </a:r>
          </a:p>
        </p:txBody>
      </p:sp>
      <p:sp>
        <p:nvSpPr>
          <p:cNvPr id="1157189" name="Text Box 69"/>
          <p:cNvSpPr txBox="1">
            <a:spLocks noChangeArrowheads="1"/>
          </p:cNvSpPr>
          <p:nvPr/>
        </p:nvSpPr>
        <p:spPr bwMode="auto">
          <a:xfrm>
            <a:off x="690563" y="5349875"/>
            <a:ext cx="3633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Shouldn’t matter, right?</a:t>
            </a:r>
          </a:p>
        </p:txBody>
      </p:sp>
      <p:graphicFrame>
        <p:nvGraphicFramePr>
          <p:cNvPr id="1157190" name="Object 70"/>
          <p:cNvGraphicFramePr>
            <a:graphicFrameLocks noChangeAspect="1"/>
          </p:cNvGraphicFramePr>
          <p:nvPr/>
        </p:nvGraphicFramePr>
        <p:xfrm>
          <a:off x="4522788" y="5170488"/>
          <a:ext cx="31511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7" name="Equation" r:id="rId8" imgW="1549080" imgH="431640" progId="Equation.DSMT4">
                  <p:embed/>
                </p:oleObj>
              </mc:Choice>
              <mc:Fallback>
                <p:oleObj name="Equation" r:id="rId8" imgW="15490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5170488"/>
                        <a:ext cx="315118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23" grpId="0"/>
      <p:bldP spid="1157124" grpId="0" animBg="1"/>
      <p:bldP spid="1157169" grpId="0" animBg="1"/>
      <p:bldP spid="1157181" grpId="0" animBg="1"/>
      <p:bldP spid="1157182" grpId="0" animBg="1"/>
      <p:bldP spid="1157188" grpId="0"/>
      <p:bldP spid="11571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8" name="Rectangle 6" descr="Green marble"/>
          <p:cNvSpPr>
            <a:spLocks noChangeArrowheads="1"/>
          </p:cNvSpPr>
          <p:nvPr/>
        </p:nvSpPr>
        <p:spPr bwMode="auto">
          <a:xfrm>
            <a:off x="990600" y="4343400"/>
            <a:ext cx="3581400" cy="381000"/>
          </a:xfrm>
          <a:prstGeom prst="rect">
            <a:avLst/>
          </a:prstGeom>
          <a:blipFill dpi="0" rotWithShape="0">
            <a:blip r:embed="rId3">
              <a:alphaModFix amt="48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88535" name="Rectangle 23"/>
          <p:cNvSpPr>
            <a:spLocks noChangeArrowheads="1"/>
          </p:cNvSpPr>
          <p:nvPr/>
        </p:nvSpPr>
        <p:spPr bwMode="auto">
          <a:xfrm>
            <a:off x="976313" y="4329113"/>
            <a:ext cx="4476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6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14" name="Rectangle 2"/>
          <p:cNvSpPr>
            <a:spLocks noChangeArrowheads="1"/>
          </p:cNvSpPr>
          <p:nvPr/>
        </p:nvSpPr>
        <p:spPr bwMode="auto">
          <a:xfrm>
            <a:off x="68199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74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Boundary Conditions</a:t>
            </a:r>
            <a:endParaRPr lang="en-CA" dirty="0"/>
          </a:p>
        </p:txBody>
      </p:sp>
      <p:sp>
        <p:nvSpPr>
          <p:cNvPr id="1088517" name="Text Box 5"/>
          <p:cNvSpPr txBox="1">
            <a:spLocks noChangeArrowheads="1"/>
          </p:cNvSpPr>
          <p:nvPr/>
        </p:nvSpPr>
        <p:spPr bwMode="auto">
          <a:xfrm>
            <a:off x="1341438" y="3794125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25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  <p:sp>
        <p:nvSpPr>
          <p:cNvPr id="1088519" name="Rectangle 7"/>
          <p:cNvSpPr>
            <a:spLocks noChangeArrowheads="1"/>
          </p:cNvSpPr>
          <p:nvPr/>
        </p:nvSpPr>
        <p:spPr bwMode="auto">
          <a:xfrm>
            <a:off x="86185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95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0" name="Rectangle 8"/>
          <p:cNvSpPr>
            <a:spLocks noChangeArrowheads="1"/>
          </p:cNvSpPr>
          <p:nvPr/>
        </p:nvSpPr>
        <p:spPr bwMode="auto">
          <a:xfrm>
            <a:off x="8167688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91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1" name="Rectangle 9"/>
          <p:cNvSpPr>
            <a:spLocks noChangeArrowheads="1"/>
          </p:cNvSpPr>
          <p:nvPr/>
        </p:nvSpPr>
        <p:spPr bwMode="auto">
          <a:xfrm>
            <a:off x="7720013" y="4329113"/>
            <a:ext cx="4476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88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2" name="Rectangle 10"/>
          <p:cNvSpPr>
            <a:spLocks noChangeArrowheads="1"/>
          </p:cNvSpPr>
          <p:nvPr/>
        </p:nvSpPr>
        <p:spPr bwMode="auto">
          <a:xfrm>
            <a:off x="72691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83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3" name="Rectangle 11"/>
          <p:cNvSpPr>
            <a:spLocks noChangeArrowheads="1"/>
          </p:cNvSpPr>
          <p:nvPr/>
        </p:nvSpPr>
        <p:spPr bwMode="auto">
          <a:xfrm>
            <a:off x="63706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72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4" name="Rectangle 12"/>
          <p:cNvSpPr>
            <a:spLocks noChangeArrowheads="1"/>
          </p:cNvSpPr>
          <p:nvPr/>
        </p:nvSpPr>
        <p:spPr bwMode="auto">
          <a:xfrm>
            <a:off x="5919788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60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5" name="Rectangle 13"/>
          <p:cNvSpPr>
            <a:spLocks noChangeArrowheads="1"/>
          </p:cNvSpPr>
          <p:nvPr/>
        </p:nvSpPr>
        <p:spPr bwMode="auto">
          <a:xfrm>
            <a:off x="5472113" y="4329113"/>
            <a:ext cx="4476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53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6" name="Rectangle 14"/>
          <p:cNvSpPr>
            <a:spLocks noChangeArrowheads="1"/>
          </p:cNvSpPr>
          <p:nvPr/>
        </p:nvSpPr>
        <p:spPr bwMode="auto">
          <a:xfrm>
            <a:off x="50212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51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7" name="Rectangle 15"/>
          <p:cNvSpPr>
            <a:spLocks noChangeArrowheads="1"/>
          </p:cNvSpPr>
          <p:nvPr/>
        </p:nvSpPr>
        <p:spPr bwMode="auto">
          <a:xfrm>
            <a:off x="45720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49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8" name="Rectangle 16"/>
          <p:cNvSpPr>
            <a:spLocks noChangeArrowheads="1"/>
          </p:cNvSpPr>
          <p:nvPr/>
        </p:nvSpPr>
        <p:spPr bwMode="auto">
          <a:xfrm>
            <a:off x="41227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43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29" name="Rectangle 17"/>
          <p:cNvSpPr>
            <a:spLocks noChangeArrowheads="1"/>
          </p:cNvSpPr>
          <p:nvPr/>
        </p:nvSpPr>
        <p:spPr bwMode="auto">
          <a:xfrm>
            <a:off x="3673475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36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30" name="Rectangle 18"/>
          <p:cNvSpPr>
            <a:spLocks noChangeArrowheads="1"/>
          </p:cNvSpPr>
          <p:nvPr/>
        </p:nvSpPr>
        <p:spPr bwMode="auto">
          <a:xfrm>
            <a:off x="3224213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25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31" name="Rectangle 19"/>
          <p:cNvSpPr>
            <a:spLocks noChangeArrowheads="1"/>
          </p:cNvSpPr>
          <p:nvPr/>
        </p:nvSpPr>
        <p:spPr bwMode="auto">
          <a:xfrm>
            <a:off x="27733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21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32" name="Rectangle 20"/>
          <p:cNvSpPr>
            <a:spLocks noChangeArrowheads="1"/>
          </p:cNvSpPr>
          <p:nvPr/>
        </p:nvSpPr>
        <p:spPr bwMode="auto">
          <a:xfrm>
            <a:off x="23241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21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33" name="Rectangle 21"/>
          <p:cNvSpPr>
            <a:spLocks noChangeArrowheads="1"/>
          </p:cNvSpPr>
          <p:nvPr/>
        </p:nvSpPr>
        <p:spPr bwMode="auto">
          <a:xfrm>
            <a:off x="18748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18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34" name="Rectangle 22"/>
          <p:cNvSpPr>
            <a:spLocks noChangeArrowheads="1"/>
          </p:cNvSpPr>
          <p:nvPr/>
        </p:nvSpPr>
        <p:spPr bwMode="auto">
          <a:xfrm>
            <a:off x="1423988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13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36" name="Rectangle 24"/>
          <p:cNvSpPr>
            <a:spLocks noChangeArrowheads="1"/>
          </p:cNvSpPr>
          <p:nvPr/>
        </p:nvSpPr>
        <p:spPr bwMode="auto">
          <a:xfrm>
            <a:off x="5254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5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37" name="Rectangle 25"/>
          <p:cNvSpPr>
            <a:spLocks noChangeArrowheads="1"/>
          </p:cNvSpPr>
          <p:nvPr/>
        </p:nvSpPr>
        <p:spPr bwMode="auto">
          <a:xfrm>
            <a:off x="762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8538" name="Line 26"/>
          <p:cNvSpPr>
            <a:spLocks noChangeShapeType="1"/>
          </p:cNvSpPr>
          <p:nvPr/>
        </p:nvSpPr>
        <p:spPr bwMode="auto">
          <a:xfrm>
            <a:off x="76200" y="4329113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39" name="Line 27"/>
          <p:cNvSpPr>
            <a:spLocks noChangeShapeType="1"/>
          </p:cNvSpPr>
          <p:nvPr/>
        </p:nvSpPr>
        <p:spPr bwMode="auto">
          <a:xfrm>
            <a:off x="76200" y="4724400"/>
            <a:ext cx="899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0" name="Line 28"/>
          <p:cNvSpPr>
            <a:spLocks noChangeShapeType="1"/>
          </p:cNvSpPr>
          <p:nvPr/>
        </p:nvSpPr>
        <p:spPr bwMode="auto">
          <a:xfrm>
            <a:off x="76200" y="4329113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1" name="Line 29"/>
          <p:cNvSpPr>
            <a:spLocks noChangeShapeType="1"/>
          </p:cNvSpPr>
          <p:nvPr/>
        </p:nvSpPr>
        <p:spPr bwMode="auto">
          <a:xfrm>
            <a:off x="5254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2" name="Line 30"/>
          <p:cNvSpPr>
            <a:spLocks noChangeShapeType="1"/>
          </p:cNvSpPr>
          <p:nvPr/>
        </p:nvSpPr>
        <p:spPr bwMode="auto">
          <a:xfrm>
            <a:off x="9763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3" name="Line 31"/>
          <p:cNvSpPr>
            <a:spLocks noChangeShapeType="1"/>
          </p:cNvSpPr>
          <p:nvPr/>
        </p:nvSpPr>
        <p:spPr bwMode="auto">
          <a:xfrm>
            <a:off x="142398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4" name="Line 32"/>
          <p:cNvSpPr>
            <a:spLocks noChangeShapeType="1"/>
          </p:cNvSpPr>
          <p:nvPr/>
        </p:nvSpPr>
        <p:spPr bwMode="auto">
          <a:xfrm>
            <a:off x="18748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5" name="Line 33"/>
          <p:cNvSpPr>
            <a:spLocks noChangeShapeType="1"/>
          </p:cNvSpPr>
          <p:nvPr/>
        </p:nvSpPr>
        <p:spPr bwMode="auto">
          <a:xfrm>
            <a:off x="2324100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6" name="Line 34"/>
          <p:cNvSpPr>
            <a:spLocks noChangeShapeType="1"/>
          </p:cNvSpPr>
          <p:nvPr/>
        </p:nvSpPr>
        <p:spPr bwMode="auto">
          <a:xfrm>
            <a:off x="27733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7" name="Line 35"/>
          <p:cNvSpPr>
            <a:spLocks noChangeShapeType="1"/>
          </p:cNvSpPr>
          <p:nvPr/>
        </p:nvSpPr>
        <p:spPr bwMode="auto">
          <a:xfrm>
            <a:off x="32242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8" name="Line 36"/>
          <p:cNvSpPr>
            <a:spLocks noChangeShapeType="1"/>
          </p:cNvSpPr>
          <p:nvPr/>
        </p:nvSpPr>
        <p:spPr bwMode="auto">
          <a:xfrm>
            <a:off x="3673475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49" name="Line 37"/>
          <p:cNvSpPr>
            <a:spLocks noChangeShapeType="1"/>
          </p:cNvSpPr>
          <p:nvPr/>
        </p:nvSpPr>
        <p:spPr bwMode="auto">
          <a:xfrm>
            <a:off x="41227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0" name="Line 38"/>
          <p:cNvSpPr>
            <a:spLocks noChangeShapeType="1"/>
          </p:cNvSpPr>
          <p:nvPr/>
        </p:nvSpPr>
        <p:spPr bwMode="auto">
          <a:xfrm>
            <a:off x="4572000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1" name="Line 39"/>
          <p:cNvSpPr>
            <a:spLocks noChangeShapeType="1"/>
          </p:cNvSpPr>
          <p:nvPr/>
        </p:nvSpPr>
        <p:spPr bwMode="auto">
          <a:xfrm>
            <a:off x="50212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2" name="Line 40"/>
          <p:cNvSpPr>
            <a:spLocks noChangeShapeType="1"/>
          </p:cNvSpPr>
          <p:nvPr/>
        </p:nvSpPr>
        <p:spPr bwMode="auto">
          <a:xfrm>
            <a:off x="54721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3" name="Line 41"/>
          <p:cNvSpPr>
            <a:spLocks noChangeShapeType="1"/>
          </p:cNvSpPr>
          <p:nvPr/>
        </p:nvSpPr>
        <p:spPr bwMode="auto">
          <a:xfrm>
            <a:off x="591978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4" name="Line 42"/>
          <p:cNvSpPr>
            <a:spLocks noChangeShapeType="1"/>
          </p:cNvSpPr>
          <p:nvPr/>
        </p:nvSpPr>
        <p:spPr bwMode="auto">
          <a:xfrm>
            <a:off x="63706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5" name="Line 43"/>
          <p:cNvSpPr>
            <a:spLocks noChangeShapeType="1"/>
          </p:cNvSpPr>
          <p:nvPr/>
        </p:nvSpPr>
        <p:spPr bwMode="auto">
          <a:xfrm>
            <a:off x="6819900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6" name="Line 44"/>
          <p:cNvSpPr>
            <a:spLocks noChangeShapeType="1"/>
          </p:cNvSpPr>
          <p:nvPr/>
        </p:nvSpPr>
        <p:spPr bwMode="auto">
          <a:xfrm>
            <a:off x="72691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7" name="Line 45"/>
          <p:cNvSpPr>
            <a:spLocks noChangeShapeType="1"/>
          </p:cNvSpPr>
          <p:nvPr/>
        </p:nvSpPr>
        <p:spPr bwMode="auto">
          <a:xfrm>
            <a:off x="77200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8" name="Line 46"/>
          <p:cNvSpPr>
            <a:spLocks noChangeShapeType="1"/>
          </p:cNvSpPr>
          <p:nvPr/>
        </p:nvSpPr>
        <p:spPr bwMode="auto">
          <a:xfrm>
            <a:off x="816768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59" name="Line 47"/>
          <p:cNvSpPr>
            <a:spLocks noChangeShapeType="1"/>
          </p:cNvSpPr>
          <p:nvPr/>
        </p:nvSpPr>
        <p:spPr bwMode="auto">
          <a:xfrm>
            <a:off x="86185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60" name="Line 48"/>
          <p:cNvSpPr>
            <a:spLocks noChangeShapeType="1"/>
          </p:cNvSpPr>
          <p:nvPr/>
        </p:nvSpPr>
        <p:spPr bwMode="auto">
          <a:xfrm>
            <a:off x="9067800" y="4329113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61" name="AutoShape 49"/>
          <p:cNvSpPr>
            <a:spLocks/>
          </p:cNvSpPr>
          <p:nvPr/>
        </p:nvSpPr>
        <p:spPr bwMode="auto">
          <a:xfrm rot="-5400000">
            <a:off x="1981200" y="3886200"/>
            <a:ext cx="228600" cy="2209800"/>
          </a:xfrm>
          <a:prstGeom prst="leftBrace">
            <a:avLst>
              <a:gd name="adj1" fmla="val 80556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88562" name="Freeform 50"/>
          <p:cNvSpPr>
            <a:spLocks/>
          </p:cNvSpPr>
          <p:nvPr/>
        </p:nvSpPr>
        <p:spPr bwMode="auto">
          <a:xfrm>
            <a:off x="2133600" y="3657600"/>
            <a:ext cx="838200" cy="6096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864" y="48"/>
              </a:cxn>
              <a:cxn ang="0">
                <a:pos x="1344" y="480"/>
              </a:cxn>
            </a:cxnLst>
            <a:rect l="0" t="0" r="r" b="b"/>
            <a:pathLst>
              <a:path w="1344" h="480">
                <a:moveTo>
                  <a:pt x="0" y="192"/>
                </a:moveTo>
                <a:cubicBezTo>
                  <a:pt x="320" y="96"/>
                  <a:pt x="640" y="0"/>
                  <a:pt x="864" y="48"/>
                </a:cubicBezTo>
                <a:cubicBezTo>
                  <a:pt x="1088" y="96"/>
                  <a:pt x="1216" y="288"/>
                  <a:pt x="1344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563" name="Text Box 51"/>
          <p:cNvSpPr txBox="1">
            <a:spLocks noChangeArrowheads="1"/>
          </p:cNvSpPr>
          <p:nvPr/>
        </p:nvSpPr>
        <p:spPr bwMode="auto">
          <a:xfrm>
            <a:off x="1020763" y="5189538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</a:t>
            </a:r>
            <a:r>
              <a:rPr lang="en-CA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≤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left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  <p:sp>
        <p:nvSpPr>
          <p:cNvPr id="1088564" name="Text Box 52"/>
          <p:cNvSpPr txBox="1">
            <a:spLocks noChangeArrowheads="1"/>
          </p:cNvSpPr>
          <p:nvPr/>
        </p:nvSpPr>
        <p:spPr bwMode="auto">
          <a:xfrm>
            <a:off x="3459163" y="5189538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&gt;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right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  <p:sp>
        <p:nvSpPr>
          <p:cNvPr id="1088565" name="Oval 53"/>
          <p:cNvSpPr>
            <a:spLocks noChangeArrowheads="1"/>
          </p:cNvSpPr>
          <p:nvPr/>
        </p:nvSpPr>
        <p:spPr bwMode="auto">
          <a:xfrm>
            <a:off x="1676400" y="3810000"/>
            <a:ext cx="6858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88580" name="AutoShape 68"/>
          <p:cNvSpPr>
            <a:spLocks/>
          </p:cNvSpPr>
          <p:nvPr/>
        </p:nvSpPr>
        <p:spPr bwMode="auto">
          <a:xfrm rot="-5400000">
            <a:off x="3771900" y="43053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667000" y="3581400"/>
            <a:ext cx="838200" cy="685800"/>
            <a:chOff x="2496" y="2256"/>
            <a:chExt cx="528" cy="432"/>
          </a:xfrm>
        </p:grpSpPr>
        <p:sp>
          <p:nvSpPr>
            <p:cNvPr id="1088582" name="Text Box 70"/>
            <p:cNvSpPr txBox="1">
              <a:spLocks noChangeArrowheads="1"/>
            </p:cNvSpPr>
            <p:nvPr/>
          </p:nvSpPr>
          <p:spPr bwMode="auto">
            <a:xfrm>
              <a:off x="2496" y="225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0">
                  <a:solidFill>
                    <a:schemeClr val="accent2"/>
                  </a:solidFill>
                  <a:latin typeface="Times New Roman" pitchFamily="38" charset="0"/>
                </a:rPr>
                <a:t>mid</a:t>
              </a:r>
            </a:p>
          </p:txBody>
        </p:sp>
        <p:sp>
          <p:nvSpPr>
            <p:cNvPr id="1088583" name="Line 71"/>
            <p:cNvSpPr>
              <a:spLocks noChangeShapeType="1"/>
            </p:cNvSpPr>
            <p:nvPr/>
          </p:nvSpPr>
          <p:spPr bwMode="auto">
            <a:xfrm>
              <a:off x="2736" y="2496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5919788" y="2932113"/>
          <a:ext cx="31511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7" name="Equation" r:id="rId4" imgW="1549080" imgH="431640" progId="Equation.DSMT4">
                  <p:embed/>
                </p:oleObj>
              </mc:Choice>
              <mc:Fallback>
                <p:oleObj name="Equation" r:id="rId4" imgW="15490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932113"/>
                        <a:ext cx="315118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110"/>
            <a:ext cx="8686800" cy="49570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Iterative Algorithms, Assertions and Proofs of Correctness</a:t>
            </a:r>
          </a:p>
          <a:p>
            <a:r>
              <a:rPr lang="en-US" sz="2000" dirty="0" smtClean="0"/>
              <a:t>Binary Search:  A Case Study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8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44" name="Rectangle 8" descr="Green marble"/>
          <p:cNvSpPr>
            <a:spLocks noChangeArrowheads="1"/>
          </p:cNvSpPr>
          <p:nvPr/>
        </p:nvSpPr>
        <p:spPr bwMode="auto">
          <a:xfrm>
            <a:off x="3200400" y="4343400"/>
            <a:ext cx="1371600" cy="381000"/>
          </a:xfrm>
          <a:prstGeom prst="rect">
            <a:avLst/>
          </a:prstGeom>
          <a:blipFill dpi="0" rotWithShape="0">
            <a:blip r:embed="rId3">
              <a:alphaModFix amt="48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89556" name="Rectangle 20"/>
          <p:cNvSpPr>
            <a:spLocks noChangeArrowheads="1"/>
          </p:cNvSpPr>
          <p:nvPr/>
        </p:nvSpPr>
        <p:spPr bwMode="auto">
          <a:xfrm>
            <a:off x="3224213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25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38" name="Rectangle 2"/>
          <p:cNvSpPr>
            <a:spLocks noChangeArrowheads="1"/>
          </p:cNvSpPr>
          <p:nvPr/>
        </p:nvSpPr>
        <p:spPr bwMode="auto">
          <a:xfrm>
            <a:off x="18748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18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39" name="Line 3"/>
          <p:cNvSpPr>
            <a:spLocks noChangeShapeType="1"/>
          </p:cNvSpPr>
          <p:nvPr/>
        </p:nvSpPr>
        <p:spPr bwMode="auto">
          <a:xfrm>
            <a:off x="76200" y="4724400"/>
            <a:ext cx="899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40" name="Rectangle 4"/>
          <p:cNvSpPr>
            <a:spLocks noChangeArrowheads="1"/>
          </p:cNvSpPr>
          <p:nvPr/>
        </p:nvSpPr>
        <p:spPr bwMode="auto">
          <a:xfrm>
            <a:off x="68199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74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CA" dirty="0"/>
          </a:p>
        </p:txBody>
      </p:sp>
      <p:sp>
        <p:nvSpPr>
          <p:cNvPr id="1089543" name="Text Box 7"/>
          <p:cNvSpPr txBox="1">
            <a:spLocks noChangeArrowheads="1"/>
          </p:cNvSpPr>
          <p:nvPr/>
        </p:nvSpPr>
        <p:spPr bwMode="auto">
          <a:xfrm>
            <a:off x="1341438" y="3794125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25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  <p:sp>
        <p:nvSpPr>
          <p:cNvPr id="1089545" name="Rectangle 9"/>
          <p:cNvSpPr>
            <a:spLocks noChangeArrowheads="1"/>
          </p:cNvSpPr>
          <p:nvPr/>
        </p:nvSpPr>
        <p:spPr bwMode="auto">
          <a:xfrm>
            <a:off x="86185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95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46" name="Rectangle 10"/>
          <p:cNvSpPr>
            <a:spLocks noChangeArrowheads="1"/>
          </p:cNvSpPr>
          <p:nvPr/>
        </p:nvSpPr>
        <p:spPr bwMode="auto">
          <a:xfrm>
            <a:off x="8167688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91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47" name="Rectangle 11"/>
          <p:cNvSpPr>
            <a:spLocks noChangeArrowheads="1"/>
          </p:cNvSpPr>
          <p:nvPr/>
        </p:nvSpPr>
        <p:spPr bwMode="auto">
          <a:xfrm>
            <a:off x="7720013" y="4329113"/>
            <a:ext cx="4476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88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48" name="Rectangle 12"/>
          <p:cNvSpPr>
            <a:spLocks noChangeArrowheads="1"/>
          </p:cNvSpPr>
          <p:nvPr/>
        </p:nvSpPr>
        <p:spPr bwMode="auto">
          <a:xfrm>
            <a:off x="72691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83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49" name="Rectangle 13"/>
          <p:cNvSpPr>
            <a:spLocks noChangeArrowheads="1"/>
          </p:cNvSpPr>
          <p:nvPr/>
        </p:nvSpPr>
        <p:spPr bwMode="auto">
          <a:xfrm>
            <a:off x="63706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72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50" name="Rectangle 14"/>
          <p:cNvSpPr>
            <a:spLocks noChangeArrowheads="1"/>
          </p:cNvSpPr>
          <p:nvPr/>
        </p:nvSpPr>
        <p:spPr bwMode="auto">
          <a:xfrm>
            <a:off x="5919788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60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51" name="Rectangle 15"/>
          <p:cNvSpPr>
            <a:spLocks noChangeArrowheads="1"/>
          </p:cNvSpPr>
          <p:nvPr/>
        </p:nvSpPr>
        <p:spPr bwMode="auto">
          <a:xfrm>
            <a:off x="5472113" y="4329113"/>
            <a:ext cx="4476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53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52" name="Rectangle 16"/>
          <p:cNvSpPr>
            <a:spLocks noChangeArrowheads="1"/>
          </p:cNvSpPr>
          <p:nvPr/>
        </p:nvSpPr>
        <p:spPr bwMode="auto">
          <a:xfrm>
            <a:off x="50212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51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53" name="Rectangle 17"/>
          <p:cNvSpPr>
            <a:spLocks noChangeArrowheads="1"/>
          </p:cNvSpPr>
          <p:nvPr/>
        </p:nvSpPr>
        <p:spPr bwMode="auto">
          <a:xfrm>
            <a:off x="45720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49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54" name="Rectangle 18"/>
          <p:cNvSpPr>
            <a:spLocks noChangeArrowheads="1"/>
          </p:cNvSpPr>
          <p:nvPr/>
        </p:nvSpPr>
        <p:spPr bwMode="auto">
          <a:xfrm>
            <a:off x="41227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43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55" name="Rectangle 19"/>
          <p:cNvSpPr>
            <a:spLocks noChangeArrowheads="1"/>
          </p:cNvSpPr>
          <p:nvPr/>
        </p:nvSpPr>
        <p:spPr bwMode="auto">
          <a:xfrm>
            <a:off x="3673475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36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57" name="Rectangle 21"/>
          <p:cNvSpPr>
            <a:spLocks noChangeArrowheads="1"/>
          </p:cNvSpPr>
          <p:nvPr/>
        </p:nvSpPr>
        <p:spPr bwMode="auto">
          <a:xfrm>
            <a:off x="27733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21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58" name="Rectangle 22"/>
          <p:cNvSpPr>
            <a:spLocks noChangeArrowheads="1"/>
          </p:cNvSpPr>
          <p:nvPr/>
        </p:nvSpPr>
        <p:spPr bwMode="auto">
          <a:xfrm>
            <a:off x="23241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21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59" name="Rectangle 23"/>
          <p:cNvSpPr>
            <a:spLocks noChangeArrowheads="1"/>
          </p:cNvSpPr>
          <p:nvPr/>
        </p:nvSpPr>
        <p:spPr bwMode="auto">
          <a:xfrm>
            <a:off x="1423988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13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60" name="Rectangle 24"/>
          <p:cNvSpPr>
            <a:spLocks noChangeArrowheads="1"/>
          </p:cNvSpPr>
          <p:nvPr/>
        </p:nvSpPr>
        <p:spPr bwMode="auto">
          <a:xfrm>
            <a:off x="976313" y="4329113"/>
            <a:ext cx="4476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6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61" name="Rectangle 25"/>
          <p:cNvSpPr>
            <a:spLocks noChangeArrowheads="1"/>
          </p:cNvSpPr>
          <p:nvPr/>
        </p:nvSpPr>
        <p:spPr bwMode="auto">
          <a:xfrm>
            <a:off x="5254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5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62" name="Rectangle 26"/>
          <p:cNvSpPr>
            <a:spLocks noChangeArrowheads="1"/>
          </p:cNvSpPr>
          <p:nvPr/>
        </p:nvSpPr>
        <p:spPr bwMode="auto">
          <a:xfrm>
            <a:off x="762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89563" name="Line 27"/>
          <p:cNvSpPr>
            <a:spLocks noChangeShapeType="1"/>
          </p:cNvSpPr>
          <p:nvPr/>
        </p:nvSpPr>
        <p:spPr bwMode="auto">
          <a:xfrm>
            <a:off x="76200" y="4329113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64" name="Line 28"/>
          <p:cNvSpPr>
            <a:spLocks noChangeShapeType="1"/>
          </p:cNvSpPr>
          <p:nvPr/>
        </p:nvSpPr>
        <p:spPr bwMode="auto">
          <a:xfrm>
            <a:off x="76200" y="4329113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65" name="Line 29"/>
          <p:cNvSpPr>
            <a:spLocks noChangeShapeType="1"/>
          </p:cNvSpPr>
          <p:nvPr/>
        </p:nvSpPr>
        <p:spPr bwMode="auto">
          <a:xfrm>
            <a:off x="5254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66" name="Line 30"/>
          <p:cNvSpPr>
            <a:spLocks noChangeShapeType="1"/>
          </p:cNvSpPr>
          <p:nvPr/>
        </p:nvSpPr>
        <p:spPr bwMode="auto">
          <a:xfrm>
            <a:off x="9763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67" name="Line 31"/>
          <p:cNvSpPr>
            <a:spLocks noChangeShapeType="1"/>
          </p:cNvSpPr>
          <p:nvPr/>
        </p:nvSpPr>
        <p:spPr bwMode="auto">
          <a:xfrm>
            <a:off x="142398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68" name="Line 32"/>
          <p:cNvSpPr>
            <a:spLocks noChangeShapeType="1"/>
          </p:cNvSpPr>
          <p:nvPr/>
        </p:nvSpPr>
        <p:spPr bwMode="auto">
          <a:xfrm>
            <a:off x="18748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69" name="Line 33"/>
          <p:cNvSpPr>
            <a:spLocks noChangeShapeType="1"/>
          </p:cNvSpPr>
          <p:nvPr/>
        </p:nvSpPr>
        <p:spPr bwMode="auto">
          <a:xfrm>
            <a:off x="2324100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0" name="Line 34"/>
          <p:cNvSpPr>
            <a:spLocks noChangeShapeType="1"/>
          </p:cNvSpPr>
          <p:nvPr/>
        </p:nvSpPr>
        <p:spPr bwMode="auto">
          <a:xfrm>
            <a:off x="27733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1" name="Line 35"/>
          <p:cNvSpPr>
            <a:spLocks noChangeShapeType="1"/>
          </p:cNvSpPr>
          <p:nvPr/>
        </p:nvSpPr>
        <p:spPr bwMode="auto">
          <a:xfrm>
            <a:off x="32242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2" name="Line 36"/>
          <p:cNvSpPr>
            <a:spLocks noChangeShapeType="1"/>
          </p:cNvSpPr>
          <p:nvPr/>
        </p:nvSpPr>
        <p:spPr bwMode="auto">
          <a:xfrm>
            <a:off x="3673475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3" name="Line 37"/>
          <p:cNvSpPr>
            <a:spLocks noChangeShapeType="1"/>
          </p:cNvSpPr>
          <p:nvPr/>
        </p:nvSpPr>
        <p:spPr bwMode="auto">
          <a:xfrm>
            <a:off x="41227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4" name="Line 38"/>
          <p:cNvSpPr>
            <a:spLocks noChangeShapeType="1"/>
          </p:cNvSpPr>
          <p:nvPr/>
        </p:nvSpPr>
        <p:spPr bwMode="auto">
          <a:xfrm>
            <a:off x="4572000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5" name="Line 39"/>
          <p:cNvSpPr>
            <a:spLocks noChangeShapeType="1"/>
          </p:cNvSpPr>
          <p:nvPr/>
        </p:nvSpPr>
        <p:spPr bwMode="auto">
          <a:xfrm>
            <a:off x="50212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6" name="Line 40"/>
          <p:cNvSpPr>
            <a:spLocks noChangeShapeType="1"/>
          </p:cNvSpPr>
          <p:nvPr/>
        </p:nvSpPr>
        <p:spPr bwMode="auto">
          <a:xfrm>
            <a:off x="54721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7" name="Line 41"/>
          <p:cNvSpPr>
            <a:spLocks noChangeShapeType="1"/>
          </p:cNvSpPr>
          <p:nvPr/>
        </p:nvSpPr>
        <p:spPr bwMode="auto">
          <a:xfrm>
            <a:off x="591978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8" name="Line 42"/>
          <p:cNvSpPr>
            <a:spLocks noChangeShapeType="1"/>
          </p:cNvSpPr>
          <p:nvPr/>
        </p:nvSpPr>
        <p:spPr bwMode="auto">
          <a:xfrm>
            <a:off x="63706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79" name="Line 43"/>
          <p:cNvSpPr>
            <a:spLocks noChangeShapeType="1"/>
          </p:cNvSpPr>
          <p:nvPr/>
        </p:nvSpPr>
        <p:spPr bwMode="auto">
          <a:xfrm>
            <a:off x="6819900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80" name="Line 44"/>
          <p:cNvSpPr>
            <a:spLocks noChangeShapeType="1"/>
          </p:cNvSpPr>
          <p:nvPr/>
        </p:nvSpPr>
        <p:spPr bwMode="auto">
          <a:xfrm>
            <a:off x="72691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81" name="Line 45"/>
          <p:cNvSpPr>
            <a:spLocks noChangeShapeType="1"/>
          </p:cNvSpPr>
          <p:nvPr/>
        </p:nvSpPr>
        <p:spPr bwMode="auto">
          <a:xfrm>
            <a:off x="77200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82" name="Line 46"/>
          <p:cNvSpPr>
            <a:spLocks noChangeShapeType="1"/>
          </p:cNvSpPr>
          <p:nvPr/>
        </p:nvSpPr>
        <p:spPr bwMode="auto">
          <a:xfrm>
            <a:off x="816768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83" name="Line 47"/>
          <p:cNvSpPr>
            <a:spLocks noChangeShapeType="1"/>
          </p:cNvSpPr>
          <p:nvPr/>
        </p:nvSpPr>
        <p:spPr bwMode="auto">
          <a:xfrm>
            <a:off x="86185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84" name="Line 48"/>
          <p:cNvSpPr>
            <a:spLocks noChangeShapeType="1"/>
          </p:cNvSpPr>
          <p:nvPr/>
        </p:nvSpPr>
        <p:spPr bwMode="auto">
          <a:xfrm>
            <a:off x="9067800" y="4329113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85" name="Freeform 49"/>
          <p:cNvSpPr>
            <a:spLocks/>
          </p:cNvSpPr>
          <p:nvPr/>
        </p:nvSpPr>
        <p:spPr bwMode="auto">
          <a:xfrm>
            <a:off x="2133600" y="3657600"/>
            <a:ext cx="1752600" cy="6096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864" y="48"/>
              </a:cxn>
              <a:cxn ang="0">
                <a:pos x="1344" y="480"/>
              </a:cxn>
            </a:cxnLst>
            <a:rect l="0" t="0" r="r" b="b"/>
            <a:pathLst>
              <a:path w="1344" h="480">
                <a:moveTo>
                  <a:pt x="0" y="192"/>
                </a:moveTo>
                <a:cubicBezTo>
                  <a:pt x="320" y="96"/>
                  <a:pt x="640" y="0"/>
                  <a:pt x="864" y="48"/>
                </a:cubicBezTo>
                <a:cubicBezTo>
                  <a:pt x="1088" y="96"/>
                  <a:pt x="1216" y="288"/>
                  <a:pt x="1344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586" name="Text Box 50"/>
          <p:cNvSpPr txBox="1">
            <a:spLocks noChangeArrowheads="1"/>
          </p:cNvSpPr>
          <p:nvPr/>
        </p:nvSpPr>
        <p:spPr bwMode="auto">
          <a:xfrm>
            <a:off x="2286000" y="5289550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</a:t>
            </a:r>
            <a:r>
              <a:rPr lang="en-CA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≤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left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  <p:sp>
        <p:nvSpPr>
          <p:cNvPr id="1089587" name="Text Box 51"/>
          <p:cNvSpPr txBox="1">
            <a:spLocks noChangeArrowheads="1"/>
          </p:cNvSpPr>
          <p:nvPr/>
        </p:nvSpPr>
        <p:spPr bwMode="auto">
          <a:xfrm>
            <a:off x="4267200" y="5257800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&gt;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right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  <p:sp>
        <p:nvSpPr>
          <p:cNvPr id="1089588" name="Oval 52"/>
          <p:cNvSpPr>
            <a:spLocks noChangeArrowheads="1"/>
          </p:cNvSpPr>
          <p:nvPr/>
        </p:nvSpPr>
        <p:spPr bwMode="auto">
          <a:xfrm>
            <a:off x="1676400" y="3810000"/>
            <a:ext cx="6858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89603" name="AutoShape 67"/>
          <p:cNvSpPr>
            <a:spLocks/>
          </p:cNvSpPr>
          <p:nvPr/>
        </p:nvSpPr>
        <p:spPr bwMode="auto">
          <a:xfrm rot="-5400000">
            <a:off x="4229100" y="4762500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89604" name="AutoShape 68"/>
          <p:cNvSpPr>
            <a:spLocks/>
          </p:cNvSpPr>
          <p:nvPr/>
        </p:nvSpPr>
        <p:spPr bwMode="auto">
          <a:xfrm rot="-5400000">
            <a:off x="3581400" y="45720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581400" y="3581400"/>
            <a:ext cx="838200" cy="685800"/>
            <a:chOff x="2496" y="2256"/>
            <a:chExt cx="528" cy="432"/>
          </a:xfrm>
        </p:grpSpPr>
        <p:sp>
          <p:nvSpPr>
            <p:cNvPr id="1089606" name="Text Box 70"/>
            <p:cNvSpPr txBox="1">
              <a:spLocks noChangeArrowheads="1"/>
            </p:cNvSpPr>
            <p:nvPr/>
          </p:nvSpPr>
          <p:spPr bwMode="auto">
            <a:xfrm>
              <a:off x="2496" y="225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0">
                  <a:solidFill>
                    <a:schemeClr val="accent2"/>
                  </a:solidFill>
                  <a:latin typeface="Times New Roman" pitchFamily="38" charset="0"/>
                </a:rPr>
                <a:t>mid</a:t>
              </a:r>
            </a:p>
          </p:txBody>
        </p:sp>
        <p:sp>
          <p:nvSpPr>
            <p:cNvPr id="1089607" name="Line 71"/>
            <p:cNvSpPr>
              <a:spLocks noChangeShapeType="1"/>
            </p:cNvSpPr>
            <p:nvPr/>
          </p:nvSpPr>
          <p:spPr bwMode="auto">
            <a:xfrm>
              <a:off x="2736" y="2496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5919788" y="3084513"/>
          <a:ext cx="3149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1" name="Equation" r:id="rId4" imgW="1549080" imgH="431640" progId="Equation.DSMT4">
                  <p:embed/>
                </p:oleObj>
              </mc:Choice>
              <mc:Fallback>
                <p:oleObj name="Equation" r:id="rId4" imgW="15490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3084513"/>
                        <a:ext cx="31496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7" name="Rectangle 7" descr="Green marble"/>
          <p:cNvSpPr>
            <a:spLocks noChangeArrowheads="1"/>
          </p:cNvSpPr>
          <p:nvPr/>
        </p:nvSpPr>
        <p:spPr bwMode="auto">
          <a:xfrm>
            <a:off x="3200400" y="4343400"/>
            <a:ext cx="914400" cy="381000"/>
          </a:xfrm>
          <a:prstGeom prst="rect">
            <a:avLst/>
          </a:prstGeom>
          <a:blipFill dpi="0" rotWithShape="0">
            <a:blip r:embed="rId3">
              <a:alphaModFix amt="48000"/>
            </a:blip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90579" name="Rectangle 19"/>
          <p:cNvSpPr>
            <a:spLocks noChangeArrowheads="1"/>
          </p:cNvSpPr>
          <p:nvPr/>
        </p:nvSpPr>
        <p:spPr bwMode="auto">
          <a:xfrm>
            <a:off x="3224213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25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62" name="Rectangle 2"/>
          <p:cNvSpPr>
            <a:spLocks noChangeArrowheads="1"/>
          </p:cNvSpPr>
          <p:nvPr/>
        </p:nvSpPr>
        <p:spPr bwMode="auto">
          <a:xfrm>
            <a:off x="1423988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13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63" name="Rectangle 3"/>
          <p:cNvSpPr>
            <a:spLocks noChangeArrowheads="1"/>
          </p:cNvSpPr>
          <p:nvPr/>
        </p:nvSpPr>
        <p:spPr bwMode="auto">
          <a:xfrm>
            <a:off x="68199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74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CA" dirty="0"/>
          </a:p>
        </p:txBody>
      </p:sp>
      <p:sp>
        <p:nvSpPr>
          <p:cNvPr id="1090566" name="Text Box 6"/>
          <p:cNvSpPr txBox="1">
            <a:spLocks noChangeArrowheads="1"/>
          </p:cNvSpPr>
          <p:nvPr/>
        </p:nvSpPr>
        <p:spPr bwMode="auto">
          <a:xfrm>
            <a:off x="1341438" y="3794125"/>
            <a:ext cx="8683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 New Roman" pitchFamily="38" charset="0"/>
              </a:rPr>
              <a:t>key </a:t>
            </a:r>
            <a:r>
              <a:rPr lang="en-US" sz="2000" b="0">
                <a:solidFill>
                  <a:schemeClr val="accent2"/>
                </a:solidFill>
                <a:latin typeface="Times New Roman" pitchFamily="38" charset="0"/>
              </a:rPr>
              <a:t>25</a:t>
            </a:r>
            <a:endParaRPr lang="en-CA" sz="2000" b="0">
              <a:solidFill>
                <a:schemeClr val="accent2"/>
              </a:solidFill>
              <a:latin typeface="Times New Roman" pitchFamily="38" charset="0"/>
            </a:endParaRPr>
          </a:p>
        </p:txBody>
      </p:sp>
      <p:sp>
        <p:nvSpPr>
          <p:cNvPr id="1090568" name="Rectangle 8"/>
          <p:cNvSpPr>
            <a:spLocks noChangeArrowheads="1"/>
          </p:cNvSpPr>
          <p:nvPr/>
        </p:nvSpPr>
        <p:spPr bwMode="auto">
          <a:xfrm>
            <a:off x="86185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95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69" name="Rectangle 9"/>
          <p:cNvSpPr>
            <a:spLocks noChangeArrowheads="1"/>
          </p:cNvSpPr>
          <p:nvPr/>
        </p:nvSpPr>
        <p:spPr bwMode="auto">
          <a:xfrm>
            <a:off x="8167688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91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70" name="Rectangle 10"/>
          <p:cNvSpPr>
            <a:spLocks noChangeArrowheads="1"/>
          </p:cNvSpPr>
          <p:nvPr/>
        </p:nvSpPr>
        <p:spPr bwMode="auto">
          <a:xfrm>
            <a:off x="7720013" y="4329113"/>
            <a:ext cx="4476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88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71" name="Rectangle 11"/>
          <p:cNvSpPr>
            <a:spLocks noChangeArrowheads="1"/>
          </p:cNvSpPr>
          <p:nvPr/>
        </p:nvSpPr>
        <p:spPr bwMode="auto">
          <a:xfrm>
            <a:off x="72691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83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72" name="Rectangle 12"/>
          <p:cNvSpPr>
            <a:spLocks noChangeArrowheads="1"/>
          </p:cNvSpPr>
          <p:nvPr/>
        </p:nvSpPr>
        <p:spPr bwMode="auto">
          <a:xfrm>
            <a:off x="63706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72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73" name="Rectangle 13"/>
          <p:cNvSpPr>
            <a:spLocks noChangeArrowheads="1"/>
          </p:cNvSpPr>
          <p:nvPr/>
        </p:nvSpPr>
        <p:spPr bwMode="auto">
          <a:xfrm>
            <a:off x="5919788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60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74" name="Rectangle 14"/>
          <p:cNvSpPr>
            <a:spLocks noChangeArrowheads="1"/>
          </p:cNvSpPr>
          <p:nvPr/>
        </p:nvSpPr>
        <p:spPr bwMode="auto">
          <a:xfrm>
            <a:off x="5472113" y="4329113"/>
            <a:ext cx="4476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53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75" name="Rectangle 15"/>
          <p:cNvSpPr>
            <a:spLocks noChangeArrowheads="1"/>
          </p:cNvSpPr>
          <p:nvPr/>
        </p:nvSpPr>
        <p:spPr bwMode="auto">
          <a:xfrm>
            <a:off x="50212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51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76" name="Rectangle 16"/>
          <p:cNvSpPr>
            <a:spLocks noChangeArrowheads="1"/>
          </p:cNvSpPr>
          <p:nvPr/>
        </p:nvSpPr>
        <p:spPr bwMode="auto">
          <a:xfrm>
            <a:off x="45720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49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77" name="Rectangle 17"/>
          <p:cNvSpPr>
            <a:spLocks noChangeArrowheads="1"/>
          </p:cNvSpPr>
          <p:nvPr/>
        </p:nvSpPr>
        <p:spPr bwMode="auto">
          <a:xfrm>
            <a:off x="41227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43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78" name="Rectangle 18"/>
          <p:cNvSpPr>
            <a:spLocks noChangeArrowheads="1"/>
          </p:cNvSpPr>
          <p:nvPr/>
        </p:nvSpPr>
        <p:spPr bwMode="auto">
          <a:xfrm>
            <a:off x="3673475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36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80" name="Rectangle 20"/>
          <p:cNvSpPr>
            <a:spLocks noChangeArrowheads="1"/>
          </p:cNvSpPr>
          <p:nvPr/>
        </p:nvSpPr>
        <p:spPr bwMode="auto">
          <a:xfrm>
            <a:off x="27733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21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81" name="Rectangle 21"/>
          <p:cNvSpPr>
            <a:spLocks noChangeArrowheads="1"/>
          </p:cNvSpPr>
          <p:nvPr/>
        </p:nvSpPr>
        <p:spPr bwMode="auto">
          <a:xfrm>
            <a:off x="23241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21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82" name="Rectangle 22"/>
          <p:cNvSpPr>
            <a:spLocks noChangeArrowheads="1"/>
          </p:cNvSpPr>
          <p:nvPr/>
        </p:nvSpPr>
        <p:spPr bwMode="auto">
          <a:xfrm>
            <a:off x="1874838" y="4329113"/>
            <a:ext cx="4492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18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83" name="Rectangle 23"/>
          <p:cNvSpPr>
            <a:spLocks noChangeArrowheads="1"/>
          </p:cNvSpPr>
          <p:nvPr/>
        </p:nvSpPr>
        <p:spPr bwMode="auto">
          <a:xfrm>
            <a:off x="976313" y="4329113"/>
            <a:ext cx="4476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6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84" name="Rectangle 24"/>
          <p:cNvSpPr>
            <a:spLocks noChangeArrowheads="1"/>
          </p:cNvSpPr>
          <p:nvPr/>
        </p:nvSpPr>
        <p:spPr bwMode="auto">
          <a:xfrm>
            <a:off x="525463" y="4329113"/>
            <a:ext cx="450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5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85" name="Rectangle 25"/>
          <p:cNvSpPr>
            <a:spLocks noChangeArrowheads="1"/>
          </p:cNvSpPr>
          <p:nvPr/>
        </p:nvSpPr>
        <p:spPr bwMode="auto">
          <a:xfrm>
            <a:off x="76200" y="4329113"/>
            <a:ext cx="449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olidFill>
                  <a:schemeClr val="accent2"/>
                </a:solidFill>
              </a:rPr>
              <a:t>3</a:t>
            </a:r>
            <a:endParaRPr lang="en-CA" sz="1600" b="0">
              <a:solidFill>
                <a:schemeClr val="accent2"/>
              </a:solidFill>
            </a:endParaRPr>
          </a:p>
        </p:txBody>
      </p:sp>
      <p:sp>
        <p:nvSpPr>
          <p:cNvPr id="1090586" name="Line 26"/>
          <p:cNvSpPr>
            <a:spLocks noChangeShapeType="1"/>
          </p:cNvSpPr>
          <p:nvPr/>
        </p:nvSpPr>
        <p:spPr bwMode="auto">
          <a:xfrm>
            <a:off x="76200" y="4329113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87" name="Line 27"/>
          <p:cNvSpPr>
            <a:spLocks noChangeShapeType="1"/>
          </p:cNvSpPr>
          <p:nvPr/>
        </p:nvSpPr>
        <p:spPr bwMode="auto">
          <a:xfrm>
            <a:off x="76200" y="4724400"/>
            <a:ext cx="899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88" name="Line 28"/>
          <p:cNvSpPr>
            <a:spLocks noChangeShapeType="1"/>
          </p:cNvSpPr>
          <p:nvPr/>
        </p:nvSpPr>
        <p:spPr bwMode="auto">
          <a:xfrm>
            <a:off x="76200" y="4329113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89" name="Line 29"/>
          <p:cNvSpPr>
            <a:spLocks noChangeShapeType="1"/>
          </p:cNvSpPr>
          <p:nvPr/>
        </p:nvSpPr>
        <p:spPr bwMode="auto">
          <a:xfrm>
            <a:off x="5254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0" name="Line 30"/>
          <p:cNvSpPr>
            <a:spLocks noChangeShapeType="1"/>
          </p:cNvSpPr>
          <p:nvPr/>
        </p:nvSpPr>
        <p:spPr bwMode="auto">
          <a:xfrm>
            <a:off x="9763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1" name="Line 31"/>
          <p:cNvSpPr>
            <a:spLocks noChangeShapeType="1"/>
          </p:cNvSpPr>
          <p:nvPr/>
        </p:nvSpPr>
        <p:spPr bwMode="auto">
          <a:xfrm>
            <a:off x="142398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2" name="Line 32"/>
          <p:cNvSpPr>
            <a:spLocks noChangeShapeType="1"/>
          </p:cNvSpPr>
          <p:nvPr/>
        </p:nvSpPr>
        <p:spPr bwMode="auto">
          <a:xfrm>
            <a:off x="18748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3" name="Line 33"/>
          <p:cNvSpPr>
            <a:spLocks noChangeShapeType="1"/>
          </p:cNvSpPr>
          <p:nvPr/>
        </p:nvSpPr>
        <p:spPr bwMode="auto">
          <a:xfrm>
            <a:off x="2324100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4" name="Line 34"/>
          <p:cNvSpPr>
            <a:spLocks noChangeShapeType="1"/>
          </p:cNvSpPr>
          <p:nvPr/>
        </p:nvSpPr>
        <p:spPr bwMode="auto">
          <a:xfrm>
            <a:off x="27733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5" name="Line 35"/>
          <p:cNvSpPr>
            <a:spLocks noChangeShapeType="1"/>
          </p:cNvSpPr>
          <p:nvPr/>
        </p:nvSpPr>
        <p:spPr bwMode="auto">
          <a:xfrm>
            <a:off x="32242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6" name="Line 36"/>
          <p:cNvSpPr>
            <a:spLocks noChangeShapeType="1"/>
          </p:cNvSpPr>
          <p:nvPr/>
        </p:nvSpPr>
        <p:spPr bwMode="auto">
          <a:xfrm>
            <a:off x="3673475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7" name="Line 37"/>
          <p:cNvSpPr>
            <a:spLocks noChangeShapeType="1"/>
          </p:cNvSpPr>
          <p:nvPr/>
        </p:nvSpPr>
        <p:spPr bwMode="auto">
          <a:xfrm>
            <a:off x="41227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8" name="Line 38"/>
          <p:cNvSpPr>
            <a:spLocks noChangeShapeType="1"/>
          </p:cNvSpPr>
          <p:nvPr/>
        </p:nvSpPr>
        <p:spPr bwMode="auto">
          <a:xfrm>
            <a:off x="4572000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599" name="Line 39"/>
          <p:cNvSpPr>
            <a:spLocks noChangeShapeType="1"/>
          </p:cNvSpPr>
          <p:nvPr/>
        </p:nvSpPr>
        <p:spPr bwMode="auto">
          <a:xfrm>
            <a:off x="50212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0" name="Line 40"/>
          <p:cNvSpPr>
            <a:spLocks noChangeShapeType="1"/>
          </p:cNvSpPr>
          <p:nvPr/>
        </p:nvSpPr>
        <p:spPr bwMode="auto">
          <a:xfrm>
            <a:off x="54721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1" name="Line 41"/>
          <p:cNvSpPr>
            <a:spLocks noChangeShapeType="1"/>
          </p:cNvSpPr>
          <p:nvPr/>
        </p:nvSpPr>
        <p:spPr bwMode="auto">
          <a:xfrm>
            <a:off x="591978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2" name="Line 42"/>
          <p:cNvSpPr>
            <a:spLocks noChangeShapeType="1"/>
          </p:cNvSpPr>
          <p:nvPr/>
        </p:nvSpPr>
        <p:spPr bwMode="auto">
          <a:xfrm>
            <a:off x="63706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3" name="Line 43"/>
          <p:cNvSpPr>
            <a:spLocks noChangeShapeType="1"/>
          </p:cNvSpPr>
          <p:nvPr/>
        </p:nvSpPr>
        <p:spPr bwMode="auto">
          <a:xfrm>
            <a:off x="6819900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4" name="Line 44"/>
          <p:cNvSpPr>
            <a:spLocks noChangeShapeType="1"/>
          </p:cNvSpPr>
          <p:nvPr/>
        </p:nvSpPr>
        <p:spPr bwMode="auto">
          <a:xfrm>
            <a:off x="726916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5" name="Line 45"/>
          <p:cNvSpPr>
            <a:spLocks noChangeShapeType="1"/>
          </p:cNvSpPr>
          <p:nvPr/>
        </p:nvSpPr>
        <p:spPr bwMode="auto">
          <a:xfrm>
            <a:off x="7720013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6" name="Line 46"/>
          <p:cNvSpPr>
            <a:spLocks noChangeShapeType="1"/>
          </p:cNvSpPr>
          <p:nvPr/>
        </p:nvSpPr>
        <p:spPr bwMode="auto">
          <a:xfrm>
            <a:off x="816768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7" name="Line 47"/>
          <p:cNvSpPr>
            <a:spLocks noChangeShapeType="1"/>
          </p:cNvSpPr>
          <p:nvPr/>
        </p:nvSpPr>
        <p:spPr bwMode="auto">
          <a:xfrm>
            <a:off x="8618538" y="43291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8" name="Line 48"/>
          <p:cNvSpPr>
            <a:spLocks noChangeShapeType="1"/>
          </p:cNvSpPr>
          <p:nvPr/>
        </p:nvSpPr>
        <p:spPr bwMode="auto">
          <a:xfrm>
            <a:off x="9067800" y="4329113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09" name="Freeform 49"/>
          <p:cNvSpPr>
            <a:spLocks/>
          </p:cNvSpPr>
          <p:nvPr/>
        </p:nvSpPr>
        <p:spPr bwMode="auto">
          <a:xfrm>
            <a:off x="2133600" y="3657600"/>
            <a:ext cx="1752600" cy="6096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864" y="48"/>
              </a:cxn>
              <a:cxn ang="0">
                <a:pos x="1344" y="480"/>
              </a:cxn>
            </a:cxnLst>
            <a:rect l="0" t="0" r="r" b="b"/>
            <a:pathLst>
              <a:path w="1344" h="480">
                <a:moveTo>
                  <a:pt x="0" y="192"/>
                </a:moveTo>
                <a:cubicBezTo>
                  <a:pt x="320" y="96"/>
                  <a:pt x="640" y="0"/>
                  <a:pt x="864" y="48"/>
                </a:cubicBezTo>
                <a:cubicBezTo>
                  <a:pt x="1088" y="96"/>
                  <a:pt x="1216" y="288"/>
                  <a:pt x="1344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610" name="Text Box 50"/>
          <p:cNvSpPr txBox="1">
            <a:spLocks noChangeArrowheads="1"/>
          </p:cNvSpPr>
          <p:nvPr/>
        </p:nvSpPr>
        <p:spPr bwMode="auto">
          <a:xfrm>
            <a:off x="2286000" y="5289550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</a:t>
            </a:r>
            <a:r>
              <a:rPr lang="en-CA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≤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left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  <p:sp>
        <p:nvSpPr>
          <p:cNvPr id="1090611" name="Text Box 51"/>
          <p:cNvSpPr txBox="1">
            <a:spLocks noChangeArrowheads="1"/>
          </p:cNvSpPr>
          <p:nvPr/>
        </p:nvSpPr>
        <p:spPr bwMode="auto">
          <a:xfrm>
            <a:off x="4191000" y="5257800"/>
            <a:ext cx="1816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If </a:t>
            </a:r>
            <a:r>
              <a:rPr lang="en-US" sz="2400" b="0">
                <a:solidFill>
                  <a:schemeClr val="accent2"/>
                </a:solidFill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key &gt; mid</a:t>
            </a:r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,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then key is in</a:t>
            </a:r>
          </a:p>
          <a:p>
            <a:r>
              <a:rPr lang="en-US" sz="2400" b="0">
                <a:latin typeface="Times New Roman" pitchFamily="38" charset="0"/>
                <a:ea typeface="Times New Roman" pitchFamily="38" charset="0"/>
                <a:cs typeface="Times New Roman" pitchFamily="38" charset="0"/>
              </a:rPr>
              <a:t>right half.</a:t>
            </a:r>
            <a:endParaRPr lang="en-CA" sz="2400" b="0">
              <a:latin typeface="Times New Roman" pitchFamily="38" charset="0"/>
              <a:ea typeface="Times New Roman" pitchFamily="38" charset="0"/>
              <a:cs typeface="Times New Roman" pitchFamily="38" charset="0"/>
            </a:endParaRPr>
          </a:p>
        </p:txBody>
      </p:sp>
      <p:sp>
        <p:nvSpPr>
          <p:cNvPr id="1090612" name="Oval 52"/>
          <p:cNvSpPr>
            <a:spLocks noChangeArrowheads="1"/>
          </p:cNvSpPr>
          <p:nvPr/>
        </p:nvSpPr>
        <p:spPr bwMode="auto">
          <a:xfrm>
            <a:off x="1676400" y="3810000"/>
            <a:ext cx="6858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28625" y="2743200"/>
            <a:ext cx="2868613" cy="1143000"/>
            <a:chOff x="270" y="1728"/>
            <a:chExt cx="1807" cy="720"/>
          </a:xfrm>
        </p:grpSpPr>
        <p:sp>
          <p:nvSpPr>
            <p:cNvPr id="1090614" name="Rectangle 54"/>
            <p:cNvSpPr>
              <a:spLocks noChangeArrowheads="1"/>
            </p:cNvSpPr>
            <p:nvPr/>
          </p:nvSpPr>
          <p:spPr bwMode="auto">
            <a:xfrm>
              <a:off x="270" y="1776"/>
              <a:ext cx="157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20000"/>
                </a:spcBef>
                <a:buFontTx/>
                <a:buChar char="•"/>
              </a:pPr>
              <a:r>
                <a:rPr lang="en-US" sz="3200" b="0">
                  <a:latin typeface="Times New Roman" pitchFamily="38" charset="0"/>
                </a:rPr>
                <a:t>Another bug!</a:t>
              </a:r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1824" y="1728"/>
              <a:ext cx="253" cy="720"/>
              <a:chOff x="5760" y="720"/>
              <a:chExt cx="1021" cy="2477"/>
            </a:xfrm>
          </p:grpSpPr>
          <p:grpSp>
            <p:nvGrpSpPr>
              <p:cNvPr id="4" name="Group 56"/>
              <p:cNvGrpSpPr>
                <a:grpSpLocks/>
              </p:cNvGrpSpPr>
              <p:nvPr/>
            </p:nvGrpSpPr>
            <p:grpSpPr bwMode="auto">
              <a:xfrm>
                <a:off x="5760" y="901"/>
                <a:ext cx="916" cy="2296"/>
                <a:chOff x="5760" y="901"/>
                <a:chExt cx="916" cy="2296"/>
              </a:xfrm>
            </p:grpSpPr>
            <p:sp>
              <p:nvSpPr>
                <p:cNvPr id="1090617" name="Freeform 57"/>
                <p:cNvSpPr>
                  <a:spLocks/>
                </p:cNvSpPr>
                <p:nvPr/>
              </p:nvSpPr>
              <p:spPr bwMode="auto">
                <a:xfrm>
                  <a:off x="5993" y="991"/>
                  <a:ext cx="538" cy="525"/>
                </a:xfrm>
                <a:custGeom>
                  <a:avLst/>
                  <a:gdLst/>
                  <a:ahLst/>
                  <a:cxnLst>
                    <a:cxn ang="0">
                      <a:pos x="164" y="222"/>
                    </a:cxn>
                    <a:cxn ang="0">
                      <a:pos x="211" y="152"/>
                    </a:cxn>
                    <a:cxn ang="0">
                      <a:pos x="263" y="100"/>
                    </a:cxn>
                    <a:cxn ang="0">
                      <a:pos x="316" y="35"/>
                    </a:cxn>
                    <a:cxn ang="0">
                      <a:pos x="380" y="6"/>
                    </a:cxn>
                    <a:cxn ang="0">
                      <a:pos x="432" y="0"/>
                    </a:cxn>
                    <a:cxn ang="0">
                      <a:pos x="485" y="17"/>
                    </a:cxn>
                    <a:cxn ang="0">
                      <a:pos x="514" y="59"/>
                    </a:cxn>
                    <a:cxn ang="0">
                      <a:pos x="538" y="135"/>
                    </a:cxn>
                    <a:cxn ang="0">
                      <a:pos x="531" y="216"/>
                    </a:cxn>
                    <a:cxn ang="0">
                      <a:pos x="508" y="286"/>
                    </a:cxn>
                    <a:cxn ang="0">
                      <a:pos x="450" y="368"/>
                    </a:cxn>
                    <a:cxn ang="0">
                      <a:pos x="386" y="426"/>
                    </a:cxn>
                    <a:cxn ang="0">
                      <a:pos x="316" y="478"/>
                    </a:cxn>
                    <a:cxn ang="0">
                      <a:pos x="240" y="513"/>
                    </a:cxn>
                    <a:cxn ang="0">
                      <a:pos x="176" y="525"/>
                    </a:cxn>
                    <a:cxn ang="0">
                      <a:pos x="147" y="508"/>
                    </a:cxn>
                    <a:cxn ang="0">
                      <a:pos x="123" y="438"/>
                    </a:cxn>
                    <a:cxn ang="0">
                      <a:pos x="129" y="345"/>
                    </a:cxn>
                    <a:cxn ang="0">
                      <a:pos x="17" y="350"/>
                    </a:cxn>
                    <a:cxn ang="0">
                      <a:pos x="0" y="333"/>
                    </a:cxn>
                    <a:cxn ang="0">
                      <a:pos x="17" y="298"/>
                    </a:cxn>
                    <a:cxn ang="0">
                      <a:pos x="135" y="292"/>
                    </a:cxn>
                    <a:cxn ang="0">
                      <a:pos x="164" y="222"/>
                    </a:cxn>
                  </a:cxnLst>
                  <a:rect l="0" t="0" r="r" b="b"/>
                  <a:pathLst>
                    <a:path w="538" h="525">
                      <a:moveTo>
                        <a:pt x="164" y="222"/>
                      </a:moveTo>
                      <a:lnTo>
                        <a:pt x="211" y="152"/>
                      </a:lnTo>
                      <a:lnTo>
                        <a:pt x="263" y="100"/>
                      </a:lnTo>
                      <a:lnTo>
                        <a:pt x="316" y="35"/>
                      </a:lnTo>
                      <a:lnTo>
                        <a:pt x="380" y="6"/>
                      </a:lnTo>
                      <a:lnTo>
                        <a:pt x="432" y="0"/>
                      </a:lnTo>
                      <a:lnTo>
                        <a:pt x="485" y="17"/>
                      </a:lnTo>
                      <a:lnTo>
                        <a:pt x="514" y="59"/>
                      </a:lnTo>
                      <a:lnTo>
                        <a:pt x="538" y="135"/>
                      </a:lnTo>
                      <a:lnTo>
                        <a:pt x="531" y="216"/>
                      </a:lnTo>
                      <a:lnTo>
                        <a:pt x="508" y="286"/>
                      </a:lnTo>
                      <a:lnTo>
                        <a:pt x="450" y="368"/>
                      </a:lnTo>
                      <a:lnTo>
                        <a:pt x="386" y="426"/>
                      </a:lnTo>
                      <a:lnTo>
                        <a:pt x="316" y="478"/>
                      </a:lnTo>
                      <a:lnTo>
                        <a:pt x="240" y="513"/>
                      </a:lnTo>
                      <a:lnTo>
                        <a:pt x="176" y="525"/>
                      </a:lnTo>
                      <a:lnTo>
                        <a:pt x="147" y="508"/>
                      </a:lnTo>
                      <a:lnTo>
                        <a:pt x="123" y="438"/>
                      </a:lnTo>
                      <a:lnTo>
                        <a:pt x="129" y="345"/>
                      </a:lnTo>
                      <a:lnTo>
                        <a:pt x="17" y="350"/>
                      </a:lnTo>
                      <a:lnTo>
                        <a:pt x="0" y="333"/>
                      </a:lnTo>
                      <a:lnTo>
                        <a:pt x="17" y="298"/>
                      </a:lnTo>
                      <a:lnTo>
                        <a:pt x="135" y="292"/>
                      </a:lnTo>
                      <a:lnTo>
                        <a:pt x="164" y="22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0618" name="Freeform 58"/>
                <p:cNvSpPr>
                  <a:spLocks/>
                </p:cNvSpPr>
                <p:nvPr/>
              </p:nvSpPr>
              <p:spPr bwMode="auto">
                <a:xfrm>
                  <a:off x="5964" y="1544"/>
                  <a:ext cx="373" cy="772"/>
                </a:xfrm>
                <a:custGeom>
                  <a:avLst/>
                  <a:gdLst/>
                  <a:ahLst/>
                  <a:cxnLst>
                    <a:cxn ang="0">
                      <a:pos x="106" y="65"/>
                    </a:cxn>
                    <a:cxn ang="0">
                      <a:pos x="158" y="18"/>
                    </a:cxn>
                    <a:cxn ang="0">
                      <a:pos x="239" y="0"/>
                    </a:cxn>
                    <a:cxn ang="0">
                      <a:pos x="309" y="12"/>
                    </a:cxn>
                    <a:cxn ang="0">
                      <a:pos x="361" y="59"/>
                    </a:cxn>
                    <a:cxn ang="0">
                      <a:pos x="373" y="94"/>
                    </a:cxn>
                    <a:cxn ang="0">
                      <a:pos x="373" y="141"/>
                    </a:cxn>
                    <a:cxn ang="0">
                      <a:pos x="350" y="182"/>
                    </a:cxn>
                    <a:cxn ang="0">
                      <a:pos x="309" y="252"/>
                    </a:cxn>
                    <a:cxn ang="0">
                      <a:pos x="292" y="334"/>
                    </a:cxn>
                    <a:cxn ang="0">
                      <a:pos x="286" y="403"/>
                    </a:cxn>
                    <a:cxn ang="0">
                      <a:pos x="303" y="479"/>
                    </a:cxn>
                    <a:cxn ang="0">
                      <a:pos x="350" y="549"/>
                    </a:cxn>
                    <a:cxn ang="0">
                      <a:pos x="367" y="619"/>
                    </a:cxn>
                    <a:cxn ang="0">
                      <a:pos x="361" y="683"/>
                    </a:cxn>
                    <a:cxn ang="0">
                      <a:pos x="327" y="737"/>
                    </a:cxn>
                    <a:cxn ang="0">
                      <a:pos x="280" y="766"/>
                    </a:cxn>
                    <a:cxn ang="0">
                      <a:pos x="222" y="772"/>
                    </a:cxn>
                    <a:cxn ang="0">
                      <a:pos x="152" y="772"/>
                    </a:cxn>
                    <a:cxn ang="0">
                      <a:pos x="100" y="742"/>
                    </a:cxn>
                    <a:cxn ang="0">
                      <a:pos x="46" y="654"/>
                    </a:cxn>
                    <a:cxn ang="0">
                      <a:pos x="12" y="578"/>
                    </a:cxn>
                    <a:cxn ang="0">
                      <a:pos x="0" y="462"/>
                    </a:cxn>
                    <a:cxn ang="0">
                      <a:pos x="12" y="357"/>
                    </a:cxn>
                    <a:cxn ang="0">
                      <a:pos x="35" y="246"/>
                    </a:cxn>
                    <a:cxn ang="0">
                      <a:pos x="71" y="135"/>
                    </a:cxn>
                    <a:cxn ang="0">
                      <a:pos x="106" y="65"/>
                    </a:cxn>
                  </a:cxnLst>
                  <a:rect l="0" t="0" r="r" b="b"/>
                  <a:pathLst>
                    <a:path w="373" h="772">
                      <a:moveTo>
                        <a:pt x="106" y="65"/>
                      </a:moveTo>
                      <a:lnTo>
                        <a:pt x="158" y="18"/>
                      </a:lnTo>
                      <a:lnTo>
                        <a:pt x="239" y="0"/>
                      </a:lnTo>
                      <a:lnTo>
                        <a:pt x="309" y="12"/>
                      </a:lnTo>
                      <a:lnTo>
                        <a:pt x="361" y="59"/>
                      </a:lnTo>
                      <a:lnTo>
                        <a:pt x="373" y="94"/>
                      </a:lnTo>
                      <a:lnTo>
                        <a:pt x="373" y="141"/>
                      </a:lnTo>
                      <a:lnTo>
                        <a:pt x="350" y="182"/>
                      </a:lnTo>
                      <a:lnTo>
                        <a:pt x="309" y="252"/>
                      </a:lnTo>
                      <a:lnTo>
                        <a:pt x="292" y="334"/>
                      </a:lnTo>
                      <a:lnTo>
                        <a:pt x="286" y="403"/>
                      </a:lnTo>
                      <a:lnTo>
                        <a:pt x="303" y="479"/>
                      </a:lnTo>
                      <a:lnTo>
                        <a:pt x="350" y="549"/>
                      </a:lnTo>
                      <a:lnTo>
                        <a:pt x="367" y="619"/>
                      </a:lnTo>
                      <a:lnTo>
                        <a:pt x="361" y="683"/>
                      </a:lnTo>
                      <a:lnTo>
                        <a:pt x="327" y="737"/>
                      </a:lnTo>
                      <a:lnTo>
                        <a:pt x="280" y="766"/>
                      </a:lnTo>
                      <a:lnTo>
                        <a:pt x="222" y="772"/>
                      </a:lnTo>
                      <a:lnTo>
                        <a:pt x="152" y="772"/>
                      </a:lnTo>
                      <a:lnTo>
                        <a:pt x="100" y="742"/>
                      </a:lnTo>
                      <a:lnTo>
                        <a:pt x="46" y="654"/>
                      </a:lnTo>
                      <a:lnTo>
                        <a:pt x="12" y="578"/>
                      </a:lnTo>
                      <a:lnTo>
                        <a:pt x="0" y="462"/>
                      </a:lnTo>
                      <a:lnTo>
                        <a:pt x="12" y="357"/>
                      </a:lnTo>
                      <a:lnTo>
                        <a:pt x="35" y="246"/>
                      </a:lnTo>
                      <a:lnTo>
                        <a:pt x="71" y="135"/>
                      </a:lnTo>
                      <a:lnTo>
                        <a:pt x="106" y="65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0619" name="Freeform 59"/>
                <p:cNvSpPr>
                  <a:spLocks/>
                </p:cNvSpPr>
                <p:nvPr/>
              </p:nvSpPr>
              <p:spPr bwMode="auto">
                <a:xfrm>
                  <a:off x="6262" y="1569"/>
                  <a:ext cx="414" cy="694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" y="5"/>
                    </a:cxn>
                    <a:cxn ang="0">
                      <a:pos x="69" y="0"/>
                    </a:cxn>
                    <a:cxn ang="0">
                      <a:pos x="104" y="29"/>
                    </a:cxn>
                    <a:cxn ang="0">
                      <a:pos x="157" y="105"/>
                    </a:cxn>
                    <a:cxn ang="0">
                      <a:pos x="226" y="204"/>
                    </a:cxn>
                    <a:cxn ang="0">
                      <a:pos x="291" y="274"/>
                    </a:cxn>
                    <a:cxn ang="0">
                      <a:pos x="408" y="402"/>
                    </a:cxn>
                    <a:cxn ang="0">
                      <a:pos x="414" y="431"/>
                    </a:cxn>
                    <a:cxn ang="0">
                      <a:pos x="390" y="449"/>
                    </a:cxn>
                    <a:cxn ang="0">
                      <a:pos x="332" y="472"/>
                    </a:cxn>
                    <a:cxn ang="0">
                      <a:pos x="250" y="490"/>
                    </a:cxn>
                    <a:cxn ang="0">
                      <a:pos x="151" y="496"/>
                    </a:cxn>
                    <a:cxn ang="0">
                      <a:pos x="116" y="501"/>
                    </a:cxn>
                    <a:cxn ang="0">
                      <a:pos x="104" y="525"/>
                    </a:cxn>
                    <a:cxn ang="0">
                      <a:pos x="127" y="565"/>
                    </a:cxn>
                    <a:cxn ang="0">
                      <a:pos x="209" y="635"/>
                    </a:cxn>
                    <a:cxn ang="0">
                      <a:pos x="268" y="653"/>
                    </a:cxn>
                    <a:cxn ang="0">
                      <a:pos x="280" y="676"/>
                    </a:cxn>
                    <a:cxn ang="0">
                      <a:pos x="255" y="694"/>
                    </a:cxn>
                    <a:cxn ang="0">
                      <a:pos x="203" y="694"/>
                    </a:cxn>
                    <a:cxn ang="0">
                      <a:pos x="133" y="653"/>
                    </a:cxn>
                    <a:cxn ang="0">
                      <a:pos x="75" y="595"/>
                    </a:cxn>
                    <a:cxn ang="0">
                      <a:pos x="40" y="542"/>
                    </a:cxn>
                    <a:cxn ang="0">
                      <a:pos x="40" y="501"/>
                    </a:cxn>
                    <a:cxn ang="0">
                      <a:pos x="63" y="472"/>
                    </a:cxn>
                    <a:cxn ang="0">
                      <a:pos x="98" y="461"/>
                    </a:cxn>
                    <a:cxn ang="0">
                      <a:pos x="151" y="455"/>
                    </a:cxn>
                    <a:cxn ang="0">
                      <a:pos x="209" y="455"/>
                    </a:cxn>
                    <a:cxn ang="0">
                      <a:pos x="280" y="443"/>
                    </a:cxn>
                    <a:cxn ang="0">
                      <a:pos x="315" y="431"/>
                    </a:cxn>
                    <a:cxn ang="0">
                      <a:pos x="332" y="414"/>
                    </a:cxn>
                    <a:cxn ang="0">
                      <a:pos x="326" y="397"/>
                    </a:cxn>
                    <a:cxn ang="0">
                      <a:pos x="274" y="350"/>
                    </a:cxn>
                    <a:cxn ang="0">
                      <a:pos x="191" y="268"/>
                    </a:cxn>
                    <a:cxn ang="0">
                      <a:pos x="116" y="199"/>
                    </a:cxn>
                    <a:cxn ang="0">
                      <a:pos x="34" y="123"/>
                    </a:cxn>
                    <a:cxn ang="0">
                      <a:pos x="5" y="69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414" h="694">
                      <a:moveTo>
                        <a:pt x="0" y="34"/>
                      </a:moveTo>
                      <a:lnTo>
                        <a:pt x="5" y="5"/>
                      </a:lnTo>
                      <a:lnTo>
                        <a:pt x="69" y="0"/>
                      </a:lnTo>
                      <a:lnTo>
                        <a:pt x="104" y="29"/>
                      </a:lnTo>
                      <a:lnTo>
                        <a:pt x="157" y="105"/>
                      </a:lnTo>
                      <a:lnTo>
                        <a:pt x="226" y="204"/>
                      </a:lnTo>
                      <a:lnTo>
                        <a:pt x="291" y="274"/>
                      </a:lnTo>
                      <a:lnTo>
                        <a:pt x="408" y="402"/>
                      </a:lnTo>
                      <a:lnTo>
                        <a:pt x="414" y="431"/>
                      </a:lnTo>
                      <a:lnTo>
                        <a:pt x="390" y="449"/>
                      </a:lnTo>
                      <a:lnTo>
                        <a:pt x="332" y="472"/>
                      </a:lnTo>
                      <a:lnTo>
                        <a:pt x="250" y="490"/>
                      </a:lnTo>
                      <a:lnTo>
                        <a:pt x="151" y="496"/>
                      </a:lnTo>
                      <a:lnTo>
                        <a:pt x="116" y="501"/>
                      </a:lnTo>
                      <a:lnTo>
                        <a:pt x="104" y="525"/>
                      </a:lnTo>
                      <a:lnTo>
                        <a:pt x="127" y="565"/>
                      </a:lnTo>
                      <a:lnTo>
                        <a:pt x="209" y="635"/>
                      </a:lnTo>
                      <a:lnTo>
                        <a:pt x="268" y="653"/>
                      </a:lnTo>
                      <a:lnTo>
                        <a:pt x="280" y="676"/>
                      </a:lnTo>
                      <a:lnTo>
                        <a:pt x="255" y="694"/>
                      </a:lnTo>
                      <a:lnTo>
                        <a:pt x="203" y="694"/>
                      </a:lnTo>
                      <a:lnTo>
                        <a:pt x="133" y="653"/>
                      </a:lnTo>
                      <a:lnTo>
                        <a:pt x="75" y="595"/>
                      </a:lnTo>
                      <a:lnTo>
                        <a:pt x="40" y="542"/>
                      </a:lnTo>
                      <a:lnTo>
                        <a:pt x="40" y="501"/>
                      </a:lnTo>
                      <a:lnTo>
                        <a:pt x="63" y="472"/>
                      </a:lnTo>
                      <a:lnTo>
                        <a:pt x="98" y="461"/>
                      </a:lnTo>
                      <a:lnTo>
                        <a:pt x="151" y="455"/>
                      </a:lnTo>
                      <a:lnTo>
                        <a:pt x="209" y="455"/>
                      </a:lnTo>
                      <a:lnTo>
                        <a:pt x="280" y="443"/>
                      </a:lnTo>
                      <a:lnTo>
                        <a:pt x="315" y="431"/>
                      </a:lnTo>
                      <a:lnTo>
                        <a:pt x="332" y="414"/>
                      </a:lnTo>
                      <a:lnTo>
                        <a:pt x="326" y="397"/>
                      </a:lnTo>
                      <a:lnTo>
                        <a:pt x="274" y="350"/>
                      </a:lnTo>
                      <a:lnTo>
                        <a:pt x="191" y="268"/>
                      </a:lnTo>
                      <a:lnTo>
                        <a:pt x="116" y="199"/>
                      </a:lnTo>
                      <a:lnTo>
                        <a:pt x="34" y="123"/>
                      </a:lnTo>
                      <a:lnTo>
                        <a:pt x="5" y="69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0620" name="Freeform 60"/>
                <p:cNvSpPr>
                  <a:spLocks/>
                </p:cNvSpPr>
                <p:nvPr/>
              </p:nvSpPr>
              <p:spPr bwMode="auto">
                <a:xfrm>
                  <a:off x="5993" y="2151"/>
                  <a:ext cx="449" cy="1046"/>
                </a:xfrm>
                <a:custGeom>
                  <a:avLst/>
                  <a:gdLst/>
                  <a:ahLst/>
                  <a:cxnLst>
                    <a:cxn ang="0">
                      <a:pos x="222" y="0"/>
                    </a:cxn>
                    <a:cxn ang="0">
                      <a:pos x="286" y="12"/>
                    </a:cxn>
                    <a:cxn ang="0">
                      <a:pos x="315" y="59"/>
                    </a:cxn>
                    <a:cxn ang="0">
                      <a:pos x="309" y="170"/>
                    </a:cxn>
                    <a:cxn ang="0">
                      <a:pos x="298" y="287"/>
                    </a:cxn>
                    <a:cxn ang="0">
                      <a:pos x="298" y="409"/>
                    </a:cxn>
                    <a:cxn ang="0">
                      <a:pos x="356" y="555"/>
                    </a:cxn>
                    <a:cxn ang="0">
                      <a:pos x="402" y="660"/>
                    </a:cxn>
                    <a:cxn ang="0">
                      <a:pos x="426" y="766"/>
                    </a:cxn>
                    <a:cxn ang="0">
                      <a:pos x="420" y="859"/>
                    </a:cxn>
                    <a:cxn ang="0">
                      <a:pos x="420" y="894"/>
                    </a:cxn>
                    <a:cxn ang="0">
                      <a:pos x="443" y="929"/>
                    </a:cxn>
                    <a:cxn ang="0">
                      <a:pos x="449" y="964"/>
                    </a:cxn>
                    <a:cxn ang="0">
                      <a:pos x="432" y="981"/>
                    </a:cxn>
                    <a:cxn ang="0">
                      <a:pos x="385" y="970"/>
                    </a:cxn>
                    <a:cxn ang="0">
                      <a:pos x="298" y="958"/>
                    </a:cxn>
                    <a:cxn ang="0">
                      <a:pos x="193" y="981"/>
                    </a:cxn>
                    <a:cxn ang="0">
                      <a:pos x="123" y="1022"/>
                    </a:cxn>
                    <a:cxn ang="0">
                      <a:pos x="88" y="1046"/>
                    </a:cxn>
                    <a:cxn ang="0">
                      <a:pos x="53" y="1046"/>
                    </a:cxn>
                    <a:cxn ang="0">
                      <a:pos x="0" y="970"/>
                    </a:cxn>
                    <a:cxn ang="0">
                      <a:pos x="6" y="958"/>
                    </a:cxn>
                    <a:cxn ang="0">
                      <a:pos x="112" y="923"/>
                    </a:cxn>
                    <a:cxn ang="0">
                      <a:pos x="234" y="906"/>
                    </a:cxn>
                    <a:cxn ang="0">
                      <a:pos x="321" y="900"/>
                    </a:cxn>
                    <a:cxn ang="0">
                      <a:pos x="373" y="900"/>
                    </a:cxn>
                    <a:cxn ang="0">
                      <a:pos x="385" y="865"/>
                    </a:cxn>
                    <a:cxn ang="0">
                      <a:pos x="368" y="766"/>
                    </a:cxn>
                    <a:cxn ang="0">
                      <a:pos x="327" y="660"/>
                    </a:cxn>
                    <a:cxn ang="0">
                      <a:pos x="263" y="526"/>
                    </a:cxn>
                    <a:cxn ang="0">
                      <a:pos x="210" y="409"/>
                    </a:cxn>
                    <a:cxn ang="0">
                      <a:pos x="187" y="304"/>
                    </a:cxn>
                    <a:cxn ang="0">
                      <a:pos x="181" y="188"/>
                    </a:cxn>
                    <a:cxn ang="0">
                      <a:pos x="181" y="76"/>
                    </a:cxn>
                    <a:cxn ang="0">
                      <a:pos x="205" y="30"/>
                    </a:cxn>
                    <a:cxn ang="0">
                      <a:pos x="222" y="0"/>
                    </a:cxn>
                  </a:cxnLst>
                  <a:rect l="0" t="0" r="r" b="b"/>
                  <a:pathLst>
                    <a:path w="449" h="1046">
                      <a:moveTo>
                        <a:pt x="222" y="0"/>
                      </a:moveTo>
                      <a:lnTo>
                        <a:pt x="286" y="12"/>
                      </a:lnTo>
                      <a:lnTo>
                        <a:pt x="315" y="59"/>
                      </a:lnTo>
                      <a:lnTo>
                        <a:pt x="309" y="170"/>
                      </a:lnTo>
                      <a:lnTo>
                        <a:pt x="298" y="287"/>
                      </a:lnTo>
                      <a:lnTo>
                        <a:pt x="298" y="409"/>
                      </a:lnTo>
                      <a:lnTo>
                        <a:pt x="356" y="555"/>
                      </a:lnTo>
                      <a:lnTo>
                        <a:pt x="402" y="660"/>
                      </a:lnTo>
                      <a:lnTo>
                        <a:pt x="426" y="766"/>
                      </a:lnTo>
                      <a:lnTo>
                        <a:pt x="420" y="859"/>
                      </a:lnTo>
                      <a:lnTo>
                        <a:pt x="420" y="894"/>
                      </a:lnTo>
                      <a:lnTo>
                        <a:pt x="443" y="929"/>
                      </a:lnTo>
                      <a:lnTo>
                        <a:pt x="449" y="964"/>
                      </a:lnTo>
                      <a:lnTo>
                        <a:pt x="432" y="981"/>
                      </a:lnTo>
                      <a:lnTo>
                        <a:pt x="385" y="970"/>
                      </a:lnTo>
                      <a:lnTo>
                        <a:pt x="298" y="958"/>
                      </a:lnTo>
                      <a:lnTo>
                        <a:pt x="193" y="981"/>
                      </a:lnTo>
                      <a:lnTo>
                        <a:pt x="123" y="1022"/>
                      </a:lnTo>
                      <a:lnTo>
                        <a:pt x="88" y="1046"/>
                      </a:lnTo>
                      <a:lnTo>
                        <a:pt x="53" y="1046"/>
                      </a:lnTo>
                      <a:lnTo>
                        <a:pt x="0" y="970"/>
                      </a:lnTo>
                      <a:lnTo>
                        <a:pt x="6" y="958"/>
                      </a:lnTo>
                      <a:lnTo>
                        <a:pt x="112" y="923"/>
                      </a:lnTo>
                      <a:lnTo>
                        <a:pt x="234" y="906"/>
                      </a:lnTo>
                      <a:lnTo>
                        <a:pt x="321" y="900"/>
                      </a:lnTo>
                      <a:lnTo>
                        <a:pt x="373" y="900"/>
                      </a:lnTo>
                      <a:lnTo>
                        <a:pt x="385" y="865"/>
                      </a:lnTo>
                      <a:lnTo>
                        <a:pt x="368" y="766"/>
                      </a:lnTo>
                      <a:lnTo>
                        <a:pt x="327" y="660"/>
                      </a:lnTo>
                      <a:lnTo>
                        <a:pt x="263" y="526"/>
                      </a:lnTo>
                      <a:lnTo>
                        <a:pt x="210" y="409"/>
                      </a:lnTo>
                      <a:lnTo>
                        <a:pt x="187" y="304"/>
                      </a:lnTo>
                      <a:lnTo>
                        <a:pt x="181" y="188"/>
                      </a:lnTo>
                      <a:lnTo>
                        <a:pt x="181" y="76"/>
                      </a:lnTo>
                      <a:lnTo>
                        <a:pt x="205" y="30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0621" name="Freeform 61"/>
                <p:cNvSpPr>
                  <a:spLocks/>
                </p:cNvSpPr>
                <p:nvPr/>
              </p:nvSpPr>
              <p:spPr bwMode="auto">
                <a:xfrm>
                  <a:off x="5772" y="2181"/>
                  <a:ext cx="373" cy="870"/>
                </a:xfrm>
                <a:custGeom>
                  <a:avLst/>
                  <a:gdLst/>
                  <a:ahLst/>
                  <a:cxnLst>
                    <a:cxn ang="0">
                      <a:pos x="280" y="0"/>
                    </a:cxn>
                    <a:cxn ang="0">
                      <a:pos x="332" y="0"/>
                    </a:cxn>
                    <a:cxn ang="0">
                      <a:pos x="350" y="35"/>
                    </a:cxn>
                    <a:cxn ang="0">
                      <a:pos x="361" y="112"/>
                    </a:cxn>
                    <a:cxn ang="0">
                      <a:pos x="350" y="193"/>
                    </a:cxn>
                    <a:cxn ang="0">
                      <a:pos x="321" y="356"/>
                    </a:cxn>
                    <a:cxn ang="0">
                      <a:pos x="326" y="426"/>
                    </a:cxn>
                    <a:cxn ang="0">
                      <a:pos x="361" y="566"/>
                    </a:cxn>
                    <a:cxn ang="0">
                      <a:pos x="373" y="665"/>
                    </a:cxn>
                    <a:cxn ang="0">
                      <a:pos x="373" y="742"/>
                    </a:cxn>
                    <a:cxn ang="0">
                      <a:pos x="356" y="759"/>
                    </a:cxn>
                    <a:cxn ang="0">
                      <a:pos x="303" y="771"/>
                    </a:cxn>
                    <a:cxn ang="0">
                      <a:pos x="232" y="788"/>
                    </a:cxn>
                    <a:cxn ang="0">
                      <a:pos x="163" y="823"/>
                    </a:cxn>
                    <a:cxn ang="0">
                      <a:pos x="93" y="870"/>
                    </a:cxn>
                    <a:cxn ang="0">
                      <a:pos x="64" y="870"/>
                    </a:cxn>
                    <a:cxn ang="0">
                      <a:pos x="0" y="818"/>
                    </a:cxn>
                    <a:cxn ang="0">
                      <a:pos x="6" y="794"/>
                    </a:cxn>
                    <a:cxn ang="0">
                      <a:pos x="87" y="759"/>
                    </a:cxn>
                    <a:cxn ang="0">
                      <a:pos x="227" y="724"/>
                    </a:cxn>
                    <a:cxn ang="0">
                      <a:pos x="292" y="700"/>
                    </a:cxn>
                    <a:cxn ang="0">
                      <a:pos x="303" y="677"/>
                    </a:cxn>
                    <a:cxn ang="0">
                      <a:pos x="303" y="578"/>
                    </a:cxn>
                    <a:cxn ang="0">
                      <a:pos x="280" y="450"/>
                    </a:cxn>
                    <a:cxn ang="0">
                      <a:pos x="268" y="368"/>
                    </a:cxn>
                    <a:cxn ang="0">
                      <a:pos x="257" y="240"/>
                    </a:cxn>
                    <a:cxn ang="0">
                      <a:pos x="251" y="100"/>
                    </a:cxn>
                    <a:cxn ang="0">
                      <a:pos x="257" y="35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373" h="870">
                      <a:moveTo>
                        <a:pt x="280" y="0"/>
                      </a:moveTo>
                      <a:lnTo>
                        <a:pt x="332" y="0"/>
                      </a:lnTo>
                      <a:lnTo>
                        <a:pt x="350" y="35"/>
                      </a:lnTo>
                      <a:lnTo>
                        <a:pt x="361" y="112"/>
                      </a:lnTo>
                      <a:lnTo>
                        <a:pt x="350" y="193"/>
                      </a:lnTo>
                      <a:lnTo>
                        <a:pt x="321" y="356"/>
                      </a:lnTo>
                      <a:lnTo>
                        <a:pt x="326" y="426"/>
                      </a:lnTo>
                      <a:lnTo>
                        <a:pt x="361" y="566"/>
                      </a:lnTo>
                      <a:lnTo>
                        <a:pt x="373" y="665"/>
                      </a:lnTo>
                      <a:lnTo>
                        <a:pt x="373" y="742"/>
                      </a:lnTo>
                      <a:lnTo>
                        <a:pt x="356" y="759"/>
                      </a:lnTo>
                      <a:lnTo>
                        <a:pt x="303" y="771"/>
                      </a:lnTo>
                      <a:lnTo>
                        <a:pt x="232" y="788"/>
                      </a:lnTo>
                      <a:lnTo>
                        <a:pt x="163" y="823"/>
                      </a:lnTo>
                      <a:lnTo>
                        <a:pt x="93" y="870"/>
                      </a:lnTo>
                      <a:lnTo>
                        <a:pt x="64" y="870"/>
                      </a:lnTo>
                      <a:lnTo>
                        <a:pt x="0" y="818"/>
                      </a:lnTo>
                      <a:lnTo>
                        <a:pt x="6" y="794"/>
                      </a:lnTo>
                      <a:lnTo>
                        <a:pt x="87" y="759"/>
                      </a:lnTo>
                      <a:lnTo>
                        <a:pt x="227" y="724"/>
                      </a:lnTo>
                      <a:lnTo>
                        <a:pt x="292" y="700"/>
                      </a:lnTo>
                      <a:lnTo>
                        <a:pt x="303" y="677"/>
                      </a:lnTo>
                      <a:lnTo>
                        <a:pt x="303" y="578"/>
                      </a:lnTo>
                      <a:lnTo>
                        <a:pt x="280" y="450"/>
                      </a:lnTo>
                      <a:lnTo>
                        <a:pt x="268" y="368"/>
                      </a:lnTo>
                      <a:lnTo>
                        <a:pt x="257" y="240"/>
                      </a:lnTo>
                      <a:lnTo>
                        <a:pt x="251" y="100"/>
                      </a:lnTo>
                      <a:lnTo>
                        <a:pt x="257" y="35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0622" name="Freeform 62"/>
                <p:cNvSpPr>
                  <a:spLocks/>
                </p:cNvSpPr>
                <p:nvPr/>
              </p:nvSpPr>
              <p:spPr bwMode="auto">
                <a:xfrm>
                  <a:off x="5760" y="901"/>
                  <a:ext cx="612" cy="776"/>
                </a:xfrm>
                <a:custGeom>
                  <a:avLst/>
                  <a:gdLst/>
                  <a:ahLst/>
                  <a:cxnLst>
                    <a:cxn ang="0">
                      <a:pos x="326" y="776"/>
                    </a:cxn>
                    <a:cxn ang="0">
                      <a:pos x="355" y="740"/>
                    </a:cxn>
                    <a:cxn ang="0">
                      <a:pos x="344" y="688"/>
                    </a:cxn>
                    <a:cxn ang="0">
                      <a:pos x="321" y="618"/>
                    </a:cxn>
                    <a:cxn ang="0">
                      <a:pos x="232" y="536"/>
                    </a:cxn>
                    <a:cxn ang="0">
                      <a:pos x="145" y="461"/>
                    </a:cxn>
                    <a:cxn ang="0">
                      <a:pos x="104" y="379"/>
                    </a:cxn>
                    <a:cxn ang="0">
                      <a:pos x="87" y="251"/>
                    </a:cxn>
                    <a:cxn ang="0">
                      <a:pos x="186" y="216"/>
                    </a:cxn>
                    <a:cxn ang="0">
                      <a:pos x="344" y="199"/>
                    </a:cxn>
                    <a:cxn ang="0">
                      <a:pos x="408" y="205"/>
                    </a:cxn>
                    <a:cxn ang="0">
                      <a:pos x="425" y="222"/>
                    </a:cxn>
                    <a:cxn ang="0">
                      <a:pos x="454" y="193"/>
                    </a:cxn>
                    <a:cxn ang="0">
                      <a:pos x="443" y="164"/>
                    </a:cxn>
                    <a:cxn ang="0">
                      <a:pos x="460" y="111"/>
                    </a:cxn>
                    <a:cxn ang="0">
                      <a:pos x="507" y="64"/>
                    </a:cxn>
                    <a:cxn ang="0">
                      <a:pos x="542" y="52"/>
                    </a:cxn>
                    <a:cxn ang="0">
                      <a:pos x="588" y="81"/>
                    </a:cxn>
                    <a:cxn ang="0">
                      <a:pos x="612" y="52"/>
                    </a:cxn>
                    <a:cxn ang="0">
                      <a:pos x="571" y="0"/>
                    </a:cxn>
                    <a:cxn ang="0">
                      <a:pos x="518" y="0"/>
                    </a:cxn>
                    <a:cxn ang="0">
                      <a:pos x="454" y="29"/>
                    </a:cxn>
                    <a:cxn ang="0">
                      <a:pos x="414" y="105"/>
                    </a:cxn>
                    <a:cxn ang="0">
                      <a:pos x="361" y="141"/>
                    </a:cxn>
                    <a:cxn ang="0">
                      <a:pos x="280" y="152"/>
                    </a:cxn>
                    <a:cxn ang="0">
                      <a:pos x="133" y="170"/>
                    </a:cxn>
                    <a:cxn ang="0">
                      <a:pos x="17" y="205"/>
                    </a:cxn>
                    <a:cxn ang="0">
                      <a:pos x="0" y="234"/>
                    </a:cxn>
                    <a:cxn ang="0">
                      <a:pos x="11" y="327"/>
                    </a:cxn>
                    <a:cxn ang="0">
                      <a:pos x="52" y="455"/>
                    </a:cxn>
                    <a:cxn ang="0">
                      <a:pos x="110" y="560"/>
                    </a:cxn>
                    <a:cxn ang="0">
                      <a:pos x="168" y="653"/>
                    </a:cxn>
                    <a:cxn ang="0">
                      <a:pos x="221" y="717"/>
                    </a:cxn>
                    <a:cxn ang="0">
                      <a:pos x="274" y="764"/>
                    </a:cxn>
                    <a:cxn ang="0">
                      <a:pos x="326" y="776"/>
                    </a:cxn>
                  </a:cxnLst>
                  <a:rect l="0" t="0" r="r" b="b"/>
                  <a:pathLst>
                    <a:path w="612" h="776">
                      <a:moveTo>
                        <a:pt x="326" y="776"/>
                      </a:moveTo>
                      <a:lnTo>
                        <a:pt x="355" y="740"/>
                      </a:lnTo>
                      <a:lnTo>
                        <a:pt x="344" y="688"/>
                      </a:lnTo>
                      <a:lnTo>
                        <a:pt x="321" y="618"/>
                      </a:lnTo>
                      <a:lnTo>
                        <a:pt x="232" y="536"/>
                      </a:lnTo>
                      <a:lnTo>
                        <a:pt x="145" y="461"/>
                      </a:lnTo>
                      <a:lnTo>
                        <a:pt x="104" y="379"/>
                      </a:lnTo>
                      <a:lnTo>
                        <a:pt x="87" y="251"/>
                      </a:lnTo>
                      <a:lnTo>
                        <a:pt x="186" y="216"/>
                      </a:lnTo>
                      <a:lnTo>
                        <a:pt x="344" y="199"/>
                      </a:lnTo>
                      <a:lnTo>
                        <a:pt x="408" y="205"/>
                      </a:lnTo>
                      <a:lnTo>
                        <a:pt x="425" y="222"/>
                      </a:lnTo>
                      <a:lnTo>
                        <a:pt x="454" y="193"/>
                      </a:lnTo>
                      <a:lnTo>
                        <a:pt x="443" y="164"/>
                      </a:lnTo>
                      <a:lnTo>
                        <a:pt x="460" y="111"/>
                      </a:lnTo>
                      <a:lnTo>
                        <a:pt x="507" y="64"/>
                      </a:lnTo>
                      <a:lnTo>
                        <a:pt x="542" y="52"/>
                      </a:lnTo>
                      <a:lnTo>
                        <a:pt x="588" y="81"/>
                      </a:lnTo>
                      <a:lnTo>
                        <a:pt x="612" y="52"/>
                      </a:lnTo>
                      <a:lnTo>
                        <a:pt x="571" y="0"/>
                      </a:lnTo>
                      <a:lnTo>
                        <a:pt x="518" y="0"/>
                      </a:lnTo>
                      <a:lnTo>
                        <a:pt x="454" y="29"/>
                      </a:lnTo>
                      <a:lnTo>
                        <a:pt x="414" y="105"/>
                      </a:lnTo>
                      <a:lnTo>
                        <a:pt x="361" y="141"/>
                      </a:lnTo>
                      <a:lnTo>
                        <a:pt x="280" y="152"/>
                      </a:lnTo>
                      <a:lnTo>
                        <a:pt x="133" y="170"/>
                      </a:lnTo>
                      <a:lnTo>
                        <a:pt x="17" y="205"/>
                      </a:lnTo>
                      <a:lnTo>
                        <a:pt x="0" y="234"/>
                      </a:lnTo>
                      <a:lnTo>
                        <a:pt x="11" y="327"/>
                      </a:lnTo>
                      <a:lnTo>
                        <a:pt x="52" y="455"/>
                      </a:lnTo>
                      <a:lnTo>
                        <a:pt x="110" y="560"/>
                      </a:lnTo>
                      <a:lnTo>
                        <a:pt x="168" y="653"/>
                      </a:lnTo>
                      <a:lnTo>
                        <a:pt x="221" y="717"/>
                      </a:lnTo>
                      <a:lnTo>
                        <a:pt x="274" y="764"/>
                      </a:lnTo>
                      <a:lnTo>
                        <a:pt x="326" y="77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63"/>
              <p:cNvGrpSpPr>
                <a:grpSpLocks/>
              </p:cNvGrpSpPr>
              <p:nvPr/>
            </p:nvGrpSpPr>
            <p:grpSpPr bwMode="auto">
              <a:xfrm>
                <a:off x="6571" y="720"/>
                <a:ext cx="210" cy="264"/>
                <a:chOff x="6571" y="720"/>
                <a:chExt cx="210" cy="264"/>
              </a:xfrm>
            </p:grpSpPr>
            <p:sp>
              <p:nvSpPr>
                <p:cNvPr id="1090624" name="Freeform 64"/>
                <p:cNvSpPr>
                  <a:spLocks/>
                </p:cNvSpPr>
                <p:nvPr/>
              </p:nvSpPr>
              <p:spPr bwMode="auto">
                <a:xfrm>
                  <a:off x="6612" y="720"/>
                  <a:ext cx="169" cy="192"/>
                </a:xfrm>
                <a:custGeom>
                  <a:avLst/>
                  <a:gdLst/>
                  <a:ahLst/>
                  <a:cxnLst>
                    <a:cxn ang="0">
                      <a:pos x="52" y="12"/>
                    </a:cxn>
                    <a:cxn ang="0">
                      <a:pos x="99" y="0"/>
                    </a:cxn>
                    <a:cxn ang="0">
                      <a:pos x="157" y="17"/>
                    </a:cxn>
                    <a:cxn ang="0">
                      <a:pos x="169" y="58"/>
                    </a:cxn>
                    <a:cxn ang="0">
                      <a:pos x="163" y="111"/>
                    </a:cxn>
                    <a:cxn ang="0">
                      <a:pos x="134" y="145"/>
                    </a:cxn>
                    <a:cxn ang="0">
                      <a:pos x="93" y="151"/>
                    </a:cxn>
                    <a:cxn ang="0">
                      <a:pos x="52" y="151"/>
                    </a:cxn>
                    <a:cxn ang="0">
                      <a:pos x="34" y="169"/>
                    </a:cxn>
                    <a:cxn ang="0">
                      <a:pos x="34" y="180"/>
                    </a:cxn>
                    <a:cxn ang="0">
                      <a:pos x="23" y="192"/>
                    </a:cxn>
                    <a:cxn ang="0">
                      <a:pos x="0" y="186"/>
                    </a:cxn>
                    <a:cxn ang="0">
                      <a:pos x="5" y="157"/>
                    </a:cxn>
                    <a:cxn ang="0">
                      <a:pos x="23" y="134"/>
                    </a:cxn>
                    <a:cxn ang="0">
                      <a:pos x="58" y="116"/>
                    </a:cxn>
                    <a:cxn ang="0">
                      <a:pos x="93" y="122"/>
                    </a:cxn>
                    <a:cxn ang="0">
                      <a:pos x="122" y="116"/>
                    </a:cxn>
                    <a:cxn ang="0">
                      <a:pos x="139" y="87"/>
                    </a:cxn>
                    <a:cxn ang="0">
                      <a:pos x="139" y="52"/>
                    </a:cxn>
                    <a:cxn ang="0">
                      <a:pos x="122" y="35"/>
                    </a:cxn>
                    <a:cxn ang="0">
                      <a:pos x="99" y="35"/>
                    </a:cxn>
                    <a:cxn ang="0">
                      <a:pos x="75" y="41"/>
                    </a:cxn>
                    <a:cxn ang="0">
                      <a:pos x="58" y="52"/>
                    </a:cxn>
                    <a:cxn ang="0">
                      <a:pos x="40" y="41"/>
                    </a:cxn>
                    <a:cxn ang="0">
                      <a:pos x="52" y="12"/>
                    </a:cxn>
                  </a:cxnLst>
                  <a:rect l="0" t="0" r="r" b="b"/>
                  <a:pathLst>
                    <a:path w="169" h="192">
                      <a:moveTo>
                        <a:pt x="52" y="12"/>
                      </a:moveTo>
                      <a:lnTo>
                        <a:pt x="99" y="0"/>
                      </a:lnTo>
                      <a:lnTo>
                        <a:pt x="157" y="17"/>
                      </a:lnTo>
                      <a:lnTo>
                        <a:pt x="169" y="58"/>
                      </a:lnTo>
                      <a:lnTo>
                        <a:pt x="163" y="111"/>
                      </a:lnTo>
                      <a:lnTo>
                        <a:pt x="134" y="145"/>
                      </a:lnTo>
                      <a:lnTo>
                        <a:pt x="93" y="151"/>
                      </a:lnTo>
                      <a:lnTo>
                        <a:pt x="52" y="151"/>
                      </a:lnTo>
                      <a:lnTo>
                        <a:pt x="34" y="169"/>
                      </a:lnTo>
                      <a:lnTo>
                        <a:pt x="34" y="180"/>
                      </a:lnTo>
                      <a:lnTo>
                        <a:pt x="23" y="192"/>
                      </a:lnTo>
                      <a:lnTo>
                        <a:pt x="0" y="186"/>
                      </a:lnTo>
                      <a:lnTo>
                        <a:pt x="5" y="157"/>
                      </a:lnTo>
                      <a:lnTo>
                        <a:pt x="23" y="134"/>
                      </a:lnTo>
                      <a:lnTo>
                        <a:pt x="58" y="116"/>
                      </a:lnTo>
                      <a:lnTo>
                        <a:pt x="93" y="122"/>
                      </a:lnTo>
                      <a:lnTo>
                        <a:pt x="122" y="116"/>
                      </a:lnTo>
                      <a:lnTo>
                        <a:pt x="139" y="87"/>
                      </a:lnTo>
                      <a:lnTo>
                        <a:pt x="139" y="52"/>
                      </a:lnTo>
                      <a:lnTo>
                        <a:pt x="122" y="35"/>
                      </a:lnTo>
                      <a:lnTo>
                        <a:pt x="99" y="35"/>
                      </a:lnTo>
                      <a:lnTo>
                        <a:pt x="75" y="41"/>
                      </a:lnTo>
                      <a:lnTo>
                        <a:pt x="58" y="52"/>
                      </a:lnTo>
                      <a:lnTo>
                        <a:pt x="40" y="41"/>
                      </a:lnTo>
                      <a:lnTo>
                        <a:pt x="52" y="1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0625" name="Oval 65"/>
                <p:cNvSpPr>
                  <a:spLocks noChangeArrowheads="1"/>
                </p:cNvSpPr>
                <p:nvPr/>
              </p:nvSpPr>
              <p:spPr bwMode="auto">
                <a:xfrm>
                  <a:off x="6571" y="936"/>
                  <a:ext cx="49" cy="4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90627" name="AutoShape 67"/>
          <p:cNvSpPr>
            <a:spLocks/>
          </p:cNvSpPr>
          <p:nvPr/>
        </p:nvSpPr>
        <p:spPr bwMode="auto">
          <a:xfrm rot="-5400000">
            <a:off x="3581400" y="45720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90628" name="AutoShape 68"/>
          <p:cNvSpPr>
            <a:spLocks/>
          </p:cNvSpPr>
          <p:nvPr/>
        </p:nvSpPr>
        <p:spPr bwMode="auto">
          <a:xfrm rot="-5400000">
            <a:off x="4038600" y="4953000"/>
            <a:ext cx="228600" cy="76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090629" name="Text Box 69"/>
          <p:cNvSpPr txBox="1">
            <a:spLocks noChangeArrowheads="1"/>
          </p:cNvSpPr>
          <p:nvPr/>
        </p:nvSpPr>
        <p:spPr bwMode="auto">
          <a:xfrm>
            <a:off x="3297238" y="1902103"/>
            <a:ext cx="27432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0" dirty="0">
                <a:solidFill>
                  <a:schemeClr val="tx2"/>
                </a:solidFill>
                <a:latin typeface="Times New Roman" pitchFamily="38" charset="0"/>
              </a:rPr>
              <a:t>No progress toward goal: Loops Forever!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3581400" y="3581400"/>
            <a:ext cx="838200" cy="685800"/>
            <a:chOff x="2496" y="2256"/>
            <a:chExt cx="528" cy="432"/>
          </a:xfrm>
        </p:grpSpPr>
        <p:sp>
          <p:nvSpPr>
            <p:cNvPr id="1090631" name="Text Box 71"/>
            <p:cNvSpPr txBox="1">
              <a:spLocks noChangeArrowheads="1"/>
            </p:cNvSpPr>
            <p:nvPr/>
          </p:nvSpPr>
          <p:spPr bwMode="auto">
            <a:xfrm>
              <a:off x="2496" y="225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0">
                  <a:solidFill>
                    <a:schemeClr val="accent2"/>
                  </a:solidFill>
                  <a:latin typeface="Times New Roman" pitchFamily="38" charset="0"/>
                </a:rPr>
                <a:t>mid</a:t>
              </a:r>
            </a:p>
          </p:txBody>
        </p:sp>
        <p:sp>
          <p:nvSpPr>
            <p:cNvPr id="1090632" name="Line 72"/>
            <p:cNvSpPr>
              <a:spLocks noChangeShapeType="1"/>
            </p:cNvSpPr>
            <p:nvPr/>
          </p:nvSpPr>
          <p:spPr bwMode="auto">
            <a:xfrm>
              <a:off x="2736" y="2496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5918200" y="3084513"/>
          <a:ext cx="3149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5" name="Equation" r:id="rId4" imgW="1549080" imgH="431640" progId="Equation.DSMT4">
                  <p:embed/>
                </p:oleObj>
              </mc:Choice>
              <mc:Fallback>
                <p:oleObj name="Equation" r:id="rId4" imgW="15490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084513"/>
                        <a:ext cx="31496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6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8146" name="Object 2"/>
          <p:cNvGraphicFramePr>
            <a:graphicFrameLocks noChangeAspect="1"/>
          </p:cNvGraphicFramePr>
          <p:nvPr/>
        </p:nvGraphicFramePr>
        <p:xfrm>
          <a:off x="879475" y="1987550"/>
          <a:ext cx="178911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1" name="Equation" r:id="rId3" imgW="1422360" imgH="1828800" progId="Equation.DSMT4">
                  <p:embed/>
                </p:oleObj>
              </mc:Choice>
              <mc:Fallback>
                <p:oleObj name="Equation" r:id="rId3" imgW="1422360" imgH="182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987550"/>
                        <a:ext cx="178911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graphicFrame>
        <p:nvGraphicFramePr>
          <p:cNvPr id="1158148" name="Object 4"/>
          <p:cNvGraphicFramePr>
            <a:graphicFrameLocks noChangeAspect="1"/>
          </p:cNvGraphicFramePr>
          <p:nvPr/>
        </p:nvGraphicFramePr>
        <p:xfrm>
          <a:off x="6411913" y="1987550"/>
          <a:ext cx="1789112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2" name="Equation" r:id="rId5" imgW="1422360" imgH="1828800" progId="Equation.DSMT4">
                  <p:embed/>
                </p:oleObj>
              </mc:Choice>
              <mc:Fallback>
                <p:oleObj name="Equation" r:id="rId5" imgW="1422360" imgH="1828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1987550"/>
                        <a:ext cx="1789112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32563" y="2082800"/>
            <a:ext cx="1676400" cy="2106613"/>
            <a:chOff x="3428" y="1309"/>
            <a:chExt cx="1056" cy="1327"/>
          </a:xfrm>
        </p:grpSpPr>
        <p:sp>
          <p:nvSpPr>
            <p:cNvPr id="1158150" name="Line 6"/>
            <p:cNvSpPr>
              <a:spLocks noChangeShapeType="1"/>
            </p:cNvSpPr>
            <p:nvPr/>
          </p:nvSpPr>
          <p:spPr bwMode="auto">
            <a:xfrm>
              <a:off x="3447" y="1327"/>
              <a:ext cx="986" cy="13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151" name="Line 7"/>
            <p:cNvSpPr>
              <a:spLocks noChangeShapeType="1"/>
            </p:cNvSpPr>
            <p:nvPr/>
          </p:nvSpPr>
          <p:spPr bwMode="auto">
            <a:xfrm flipH="1">
              <a:off x="3428" y="1309"/>
              <a:ext cx="1056" cy="132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58152" name="Object 8"/>
          <p:cNvGraphicFramePr>
            <a:graphicFrameLocks noChangeAspect="1"/>
          </p:cNvGraphicFramePr>
          <p:nvPr/>
        </p:nvGraphicFramePr>
        <p:xfrm>
          <a:off x="3703638" y="1987550"/>
          <a:ext cx="164465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3" name="Equation" r:id="rId7" imgW="1307880" imgH="1828800" progId="Equation.DSMT4">
                  <p:embed/>
                </p:oleObj>
              </mc:Choice>
              <mc:Fallback>
                <p:oleObj name="Equation" r:id="rId7" imgW="1307880" imgH="1828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1987550"/>
                        <a:ext cx="1644650" cy="229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8153" name="Text Box 9"/>
          <p:cNvSpPr txBox="1">
            <a:spLocks noChangeArrowheads="1"/>
          </p:cNvSpPr>
          <p:nvPr/>
        </p:nvSpPr>
        <p:spPr bwMode="auto">
          <a:xfrm>
            <a:off x="1430338" y="436562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OK</a:t>
            </a:r>
          </a:p>
        </p:txBody>
      </p:sp>
      <p:sp>
        <p:nvSpPr>
          <p:cNvPr id="1158154" name="Text Box 10"/>
          <p:cNvSpPr txBox="1">
            <a:spLocks noChangeArrowheads="1"/>
          </p:cNvSpPr>
          <p:nvPr/>
        </p:nvSpPr>
        <p:spPr bwMode="auto">
          <a:xfrm>
            <a:off x="4281488" y="436562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OK</a:t>
            </a:r>
          </a:p>
        </p:txBody>
      </p:sp>
      <p:sp>
        <p:nvSpPr>
          <p:cNvPr id="1158155" name="Text Box 11"/>
          <p:cNvSpPr txBox="1">
            <a:spLocks noChangeArrowheads="1"/>
          </p:cNvSpPr>
          <p:nvPr/>
        </p:nvSpPr>
        <p:spPr bwMode="auto">
          <a:xfrm>
            <a:off x="6686550" y="4365625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Not OK!!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53" grpId="0"/>
      <p:bldP spid="1158154" grpId="0"/>
      <p:bldP spid="11581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9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624578"/>
              </p:ext>
            </p:extLst>
          </p:nvPr>
        </p:nvGraphicFramePr>
        <p:xfrm>
          <a:off x="3220353" y="2024063"/>
          <a:ext cx="2732088" cy="350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9" name="Equation" r:id="rId3" imgW="1422360" imgH="1828800" progId="Equation.DSMT4">
                  <p:embed/>
                </p:oleObj>
              </mc:Choice>
              <mc:Fallback>
                <p:oleObj name="Equation" r:id="rId3" imgW="1422360" imgH="182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353" y="2024063"/>
                        <a:ext cx="2732088" cy="350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Right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110"/>
            <a:ext cx="3073770" cy="4957054"/>
          </a:xfrm>
        </p:spPr>
        <p:txBody>
          <a:bodyPr/>
          <a:lstStyle/>
          <a:p>
            <a:r>
              <a:rPr lang="en-US" dirty="0" smtClean="0"/>
              <a:t>How many possible algorithms?</a:t>
            </a:r>
          </a:p>
          <a:p>
            <a:r>
              <a:rPr lang="en-US" dirty="0" smtClean="0"/>
              <a:t>How many </a:t>
            </a:r>
            <a:r>
              <a:rPr lang="en-US" b="1" dirty="0" smtClean="0">
                <a:solidFill>
                  <a:srgbClr val="008000"/>
                </a:solidFill>
              </a:rPr>
              <a:t>correct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algorithms?</a:t>
            </a:r>
          </a:p>
          <a:p>
            <a:r>
              <a:rPr lang="en-US" dirty="0" smtClean="0"/>
              <a:t>Probability of </a:t>
            </a:r>
            <a:r>
              <a:rPr lang="en-US" b="1" dirty="0" smtClean="0">
                <a:solidFill>
                  <a:srgbClr val="FF00FF"/>
                </a:solidFill>
              </a:rPr>
              <a:t>guessing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correctly?</a:t>
            </a:r>
            <a:endParaRPr 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42866" y="1685925"/>
            <a:ext cx="2852737" cy="1057275"/>
            <a:chOff x="2465" y="855"/>
            <a:chExt cx="1797" cy="666"/>
          </a:xfrm>
        </p:grpSpPr>
        <p:graphicFrame>
          <p:nvGraphicFramePr>
            <p:cNvPr id="1159180" name="Object 12"/>
            <p:cNvGraphicFramePr>
              <a:graphicFrameLocks noChangeAspect="1"/>
            </p:cNvGraphicFramePr>
            <p:nvPr/>
          </p:nvGraphicFramePr>
          <p:xfrm>
            <a:off x="2817" y="855"/>
            <a:ext cx="1445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50" name="Equation" r:id="rId5" imgW="1320480" imgH="609480" progId="Equation.DSMT4">
                    <p:embed/>
                  </p:oleObj>
                </mc:Choice>
                <mc:Fallback>
                  <p:oleObj name="Equation" r:id="rId5" imgW="1320480" imgH="6094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855"/>
                          <a:ext cx="1445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9183" name="Line 15"/>
            <p:cNvSpPr>
              <a:spLocks noChangeShapeType="1"/>
            </p:cNvSpPr>
            <p:nvPr/>
          </p:nvSpPr>
          <p:spPr bwMode="auto">
            <a:xfrm flipH="1">
              <a:off x="2465" y="1101"/>
              <a:ext cx="30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982603" y="2846388"/>
            <a:ext cx="3108325" cy="704850"/>
            <a:chOff x="2742" y="1793"/>
            <a:chExt cx="1958" cy="444"/>
          </a:xfrm>
        </p:grpSpPr>
        <p:graphicFrame>
          <p:nvGraphicFramePr>
            <p:cNvPr id="1159181" name="Object 13"/>
            <p:cNvGraphicFramePr>
              <a:graphicFrameLocks noChangeAspect="1"/>
            </p:cNvGraphicFramePr>
            <p:nvPr/>
          </p:nvGraphicFramePr>
          <p:xfrm>
            <a:off x="3130" y="1793"/>
            <a:ext cx="1570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51" name="Equation" r:id="rId7" imgW="1434960" imgH="406080" progId="Equation.DSMT4">
                    <p:embed/>
                  </p:oleObj>
                </mc:Choice>
                <mc:Fallback>
                  <p:oleObj name="Equation" r:id="rId7" imgW="1434960" imgH="4060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" y="1793"/>
                          <a:ext cx="1570" cy="4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9184" name="Line 16"/>
            <p:cNvSpPr>
              <a:spLocks noChangeShapeType="1"/>
            </p:cNvSpPr>
            <p:nvPr/>
          </p:nvSpPr>
          <p:spPr bwMode="auto">
            <a:xfrm flipH="1">
              <a:off x="2742" y="1926"/>
              <a:ext cx="281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463491" y="4022725"/>
            <a:ext cx="3133725" cy="2400300"/>
            <a:chOff x="2415" y="2327"/>
            <a:chExt cx="1974" cy="1512"/>
          </a:xfrm>
        </p:grpSpPr>
        <p:graphicFrame>
          <p:nvGraphicFramePr>
            <p:cNvPr id="1159182" name="Object 14"/>
            <p:cNvGraphicFramePr>
              <a:graphicFrameLocks noChangeAspect="1"/>
            </p:cNvGraphicFramePr>
            <p:nvPr/>
          </p:nvGraphicFramePr>
          <p:xfrm>
            <a:off x="3013" y="2590"/>
            <a:ext cx="1376" cy="1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52" name="Equation" r:id="rId9" imgW="1257120" imgH="1143000" progId="Equation.DSMT4">
                    <p:embed/>
                  </p:oleObj>
                </mc:Choice>
                <mc:Fallback>
                  <p:oleObj name="Equation" r:id="rId9" imgW="1257120" imgH="11430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" y="2590"/>
                          <a:ext cx="1376" cy="1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9185" name="Line 17"/>
            <p:cNvSpPr>
              <a:spLocks noChangeShapeType="1"/>
            </p:cNvSpPr>
            <p:nvPr/>
          </p:nvSpPr>
          <p:spPr bwMode="auto">
            <a:xfrm flipH="1" flipV="1">
              <a:off x="2415" y="2327"/>
              <a:ext cx="534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49210"/>
              </p:ext>
            </p:extLst>
          </p:nvPr>
        </p:nvGraphicFramePr>
        <p:xfrm>
          <a:off x="1079676" y="847499"/>
          <a:ext cx="5978527" cy="513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3" name="Equation" r:id="rId3" imgW="4597400" imgH="3949700" progId="Equation.DSMT4">
                  <p:embed/>
                </p:oleObj>
              </mc:Choice>
              <mc:Fallback>
                <p:oleObj name="Equation" r:id="rId3" imgW="4597400" imgH="3949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76" y="847499"/>
                        <a:ext cx="5978527" cy="51366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0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57213"/>
          </a:xfrm>
        </p:spPr>
        <p:txBody>
          <a:bodyPr/>
          <a:lstStyle/>
          <a:p>
            <a:r>
              <a:rPr lang="en-US" sz="2400"/>
              <a:t>Alternative Algorithm:  Less Efficient but More Clear</a:t>
            </a:r>
          </a:p>
        </p:txBody>
      </p:sp>
      <p:graphicFrame>
        <p:nvGraphicFramePr>
          <p:cNvPr id="1160196" name="Object 4"/>
          <p:cNvGraphicFramePr>
            <a:graphicFrameLocks noChangeAspect="1"/>
          </p:cNvGraphicFramePr>
          <p:nvPr/>
        </p:nvGraphicFramePr>
        <p:xfrm>
          <a:off x="4154488" y="4670425"/>
          <a:ext cx="46053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4" name="Equation" r:id="rId5" imgW="3085920" imgH="203040" progId="Equation.DSMT4">
                  <p:embed/>
                </p:oleObj>
              </mc:Choice>
              <mc:Fallback>
                <p:oleObj name="Equation" r:id="rId5" imgW="30859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4670425"/>
                        <a:ext cx="4605337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19400" y="1239469"/>
            <a:ext cx="4572000" cy="685800"/>
          </a:xfrm>
        </p:spPr>
        <p:txBody>
          <a:bodyPr/>
          <a:lstStyle/>
          <a:p>
            <a:pPr algn="ctr"/>
            <a:r>
              <a:rPr lang="en-US"/>
              <a:t>A volunteer, please.</a:t>
            </a:r>
          </a:p>
        </p:txBody>
      </p:sp>
      <p:sp>
        <p:nvSpPr>
          <p:cNvPr id="1099786" name="AutoShape 10"/>
          <p:cNvSpPr>
            <a:spLocks noChangeArrowheads="1"/>
          </p:cNvSpPr>
          <p:nvPr/>
        </p:nvSpPr>
        <p:spPr bwMode="auto">
          <a:xfrm>
            <a:off x="2971800" y="934669"/>
            <a:ext cx="4343400" cy="1295400"/>
          </a:xfrm>
          <a:prstGeom prst="wedgeRoundRectCallout">
            <a:avLst>
              <a:gd name="adj1" fmla="val -39694"/>
              <a:gd name="adj2" fmla="val 69977"/>
              <a:gd name="adj3" fmla="val 16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3" tIns="45717" rIns="91433" bIns="45717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2400">
              <a:latin typeface="Arial Rounded MT Bold" pitchFamily="38" charset="0"/>
            </a:endParaRPr>
          </a:p>
        </p:txBody>
      </p:sp>
      <p:sp>
        <p:nvSpPr>
          <p:cNvPr id="1099787" name="Text Box 11"/>
          <p:cNvSpPr txBox="1">
            <a:spLocks noChangeArrowheads="1"/>
          </p:cNvSpPr>
          <p:nvPr/>
        </p:nvSpPr>
        <p:spPr bwMode="auto">
          <a:xfrm>
            <a:off x="3392488" y="100862"/>
            <a:ext cx="2398712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0" dirty="0">
                <a:solidFill>
                  <a:schemeClr val="tx2"/>
                </a:solidFill>
                <a:latin typeface="Times New Roman" pitchFamily="38" charset="0"/>
              </a:rPr>
              <a:t>Card Trick</a:t>
            </a:r>
            <a:endParaRPr lang="en-CA" sz="4000" b="0" dirty="0">
              <a:solidFill>
                <a:schemeClr val="tx2"/>
              </a:solidFill>
              <a:latin typeface="Times New Roman" pitchFamily="3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050" y="1648920"/>
            <a:ext cx="5397500" cy="447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AutoShape 2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27" name="AutoShape 3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28" name="AutoShape 4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29" name="AutoShape 5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0" name="AutoShape 6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1" name="AutoShape 7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2" name="AutoShape 8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3" name="AutoShape 9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4" name="AutoShape 10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5" name="AutoShape 11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6" name="AutoShape 12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7" name="AutoShape 13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8" name="AutoShape 14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39" name="AutoShape 15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40" name="AutoShape 16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41" name="AutoShape 17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42" name="AutoShape 18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43" name="AutoShape 19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44" name="AutoShape 20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45" name="AutoShape 21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46" name="AutoShape 22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1847" name="AutoShape 23"/>
          <p:cNvSpPr>
            <a:spLocks noChangeArrowheads="1"/>
          </p:cNvSpPr>
          <p:nvPr/>
        </p:nvSpPr>
        <p:spPr bwMode="auto">
          <a:xfrm>
            <a:off x="4191000" y="304800"/>
            <a:ext cx="2652713" cy="1371600"/>
          </a:xfrm>
          <a:prstGeom prst="wedgeRoundRectCallout">
            <a:avLst>
              <a:gd name="adj1" fmla="val 78486"/>
              <a:gd name="adj2" fmla="val 76273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 sz="2800" b="0" i="1">
              <a:latin typeface="Arial Rounded MT Bold" pitchFamily="38" charset="0"/>
            </a:endParaRP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Pick a Card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7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01852" name="Freeform 28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1853" name="Freeform 29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1854" name="Freeform 30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1855" name="Freeform 31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1856" name="Freeform 32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1857" name="Freeform 33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34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01859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186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1861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1862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186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1865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42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1867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1868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01869" name="Oval 45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01870" name="Freeform 46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871" name="Freeform 47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1872" name="AutoShape 48"/>
          <p:cNvSpPr>
            <a:spLocks noChangeArrowheads="1"/>
          </p:cNvSpPr>
          <p:nvPr/>
        </p:nvSpPr>
        <p:spPr bwMode="auto">
          <a:xfrm>
            <a:off x="1828800" y="5019675"/>
            <a:ext cx="2819400" cy="1152525"/>
          </a:xfrm>
          <a:prstGeom prst="wedgeRoundRectCallout">
            <a:avLst>
              <a:gd name="adj1" fmla="val -77926"/>
              <a:gd name="adj2" fmla="val -54819"/>
              <a:gd name="adj3" fmla="val 16667"/>
            </a:avLst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0">
                <a:latin typeface="Arial Rounded MT Bold" pitchFamily="38" charset="0"/>
              </a:rPr>
              <a:t>Done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 flipH="1">
            <a:off x="457200" y="4419600"/>
            <a:ext cx="852488" cy="2136775"/>
            <a:chOff x="2308" y="1513"/>
            <a:chExt cx="1162" cy="2570"/>
          </a:xfrm>
        </p:grpSpPr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2308" y="1740"/>
              <a:ext cx="957" cy="2343"/>
              <a:chOff x="2308" y="1740"/>
              <a:chExt cx="957" cy="2343"/>
            </a:xfrm>
          </p:grpSpPr>
          <p:sp>
            <p:nvSpPr>
              <p:cNvPr id="1101875" name="Freeform 51"/>
              <p:cNvSpPr>
                <a:spLocks/>
              </p:cNvSpPr>
              <p:nvPr/>
            </p:nvSpPr>
            <p:spPr bwMode="auto">
              <a:xfrm>
                <a:off x="2673" y="1740"/>
                <a:ext cx="432" cy="485"/>
              </a:xfrm>
              <a:custGeom>
                <a:avLst/>
                <a:gdLst/>
                <a:ahLst/>
                <a:cxnLst>
                  <a:cxn ang="0">
                    <a:pos x="123" y="206"/>
                  </a:cxn>
                  <a:cxn ang="0">
                    <a:pos x="159" y="53"/>
                  </a:cxn>
                  <a:cxn ang="0">
                    <a:pos x="248" y="0"/>
                  </a:cxn>
                  <a:cxn ang="0">
                    <a:pos x="335" y="0"/>
                  </a:cxn>
                  <a:cxn ang="0">
                    <a:pos x="388" y="53"/>
                  </a:cxn>
                  <a:cxn ang="0">
                    <a:pos x="432" y="215"/>
                  </a:cxn>
                  <a:cxn ang="0">
                    <a:pos x="415" y="349"/>
                  </a:cxn>
                  <a:cxn ang="0">
                    <a:pos x="379" y="458"/>
                  </a:cxn>
                  <a:cxn ang="0">
                    <a:pos x="309" y="485"/>
                  </a:cxn>
                  <a:cxn ang="0">
                    <a:pos x="221" y="475"/>
                  </a:cxn>
                  <a:cxn ang="0">
                    <a:pos x="132" y="368"/>
                  </a:cxn>
                  <a:cxn ang="0">
                    <a:pos x="123" y="288"/>
                  </a:cxn>
                  <a:cxn ang="0">
                    <a:pos x="0" y="242"/>
                  </a:cxn>
                  <a:cxn ang="0">
                    <a:pos x="0" y="189"/>
                  </a:cxn>
                  <a:cxn ang="0">
                    <a:pos x="123" y="206"/>
                  </a:cxn>
                </a:cxnLst>
                <a:rect l="0" t="0" r="r" b="b"/>
                <a:pathLst>
                  <a:path w="432" h="485">
                    <a:moveTo>
                      <a:pt x="123" y="206"/>
                    </a:moveTo>
                    <a:lnTo>
                      <a:pt x="159" y="53"/>
                    </a:lnTo>
                    <a:lnTo>
                      <a:pt x="248" y="0"/>
                    </a:lnTo>
                    <a:lnTo>
                      <a:pt x="335" y="0"/>
                    </a:lnTo>
                    <a:lnTo>
                      <a:pt x="388" y="53"/>
                    </a:lnTo>
                    <a:lnTo>
                      <a:pt x="432" y="215"/>
                    </a:lnTo>
                    <a:lnTo>
                      <a:pt x="415" y="349"/>
                    </a:lnTo>
                    <a:lnTo>
                      <a:pt x="379" y="458"/>
                    </a:lnTo>
                    <a:lnTo>
                      <a:pt x="309" y="485"/>
                    </a:lnTo>
                    <a:lnTo>
                      <a:pt x="221" y="475"/>
                    </a:lnTo>
                    <a:lnTo>
                      <a:pt x="132" y="368"/>
                    </a:lnTo>
                    <a:lnTo>
                      <a:pt x="123" y="288"/>
                    </a:lnTo>
                    <a:lnTo>
                      <a:pt x="0" y="242"/>
                    </a:lnTo>
                    <a:lnTo>
                      <a:pt x="0" y="189"/>
                    </a:lnTo>
                    <a:lnTo>
                      <a:pt x="123" y="20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876" name="Freeform 52"/>
              <p:cNvSpPr>
                <a:spLocks/>
              </p:cNvSpPr>
              <p:nvPr/>
            </p:nvSpPr>
            <p:spPr bwMode="auto">
              <a:xfrm>
                <a:off x="2573" y="2253"/>
                <a:ext cx="500" cy="828"/>
              </a:xfrm>
              <a:custGeom>
                <a:avLst/>
                <a:gdLst/>
                <a:ahLst/>
                <a:cxnLst>
                  <a:cxn ang="0">
                    <a:pos x="41" y="173"/>
                  </a:cxn>
                  <a:cxn ang="0">
                    <a:pos x="163" y="35"/>
                  </a:cxn>
                  <a:cxn ang="0">
                    <a:pos x="232" y="0"/>
                  </a:cxn>
                  <a:cxn ang="0">
                    <a:pos x="366" y="5"/>
                  </a:cxn>
                  <a:cxn ang="0">
                    <a:pos x="488" y="57"/>
                  </a:cxn>
                  <a:cxn ang="0">
                    <a:pos x="500" y="126"/>
                  </a:cxn>
                  <a:cxn ang="0">
                    <a:pos x="483" y="207"/>
                  </a:cxn>
                  <a:cxn ang="0">
                    <a:pos x="396" y="281"/>
                  </a:cxn>
                  <a:cxn ang="0">
                    <a:pos x="349" y="414"/>
                  </a:cxn>
                  <a:cxn ang="0">
                    <a:pos x="349" y="552"/>
                  </a:cxn>
                  <a:cxn ang="0">
                    <a:pos x="384" y="637"/>
                  </a:cxn>
                  <a:cxn ang="0">
                    <a:pos x="448" y="695"/>
                  </a:cxn>
                  <a:cxn ang="0">
                    <a:pos x="448" y="765"/>
                  </a:cxn>
                  <a:cxn ang="0">
                    <a:pos x="419" y="800"/>
                  </a:cxn>
                  <a:cxn ang="0">
                    <a:pos x="384" y="816"/>
                  </a:cxn>
                  <a:cxn ang="0">
                    <a:pos x="268" y="828"/>
                  </a:cxn>
                  <a:cxn ang="0">
                    <a:pos x="163" y="747"/>
                  </a:cxn>
                  <a:cxn ang="0">
                    <a:pos x="53" y="574"/>
                  </a:cxn>
                  <a:cxn ang="0">
                    <a:pos x="0" y="368"/>
                  </a:cxn>
                  <a:cxn ang="0">
                    <a:pos x="140" y="436"/>
                  </a:cxn>
                  <a:cxn ang="0">
                    <a:pos x="192" y="436"/>
                  </a:cxn>
                  <a:cxn ang="0">
                    <a:pos x="227" y="396"/>
                  </a:cxn>
                  <a:cxn ang="0">
                    <a:pos x="251" y="316"/>
                  </a:cxn>
                  <a:cxn ang="0">
                    <a:pos x="209" y="293"/>
                  </a:cxn>
                  <a:cxn ang="0">
                    <a:pos x="53" y="293"/>
                  </a:cxn>
                  <a:cxn ang="0">
                    <a:pos x="18" y="293"/>
                  </a:cxn>
                  <a:cxn ang="0">
                    <a:pos x="41" y="173"/>
                  </a:cxn>
                </a:cxnLst>
                <a:rect l="0" t="0" r="r" b="b"/>
                <a:pathLst>
                  <a:path w="500" h="828">
                    <a:moveTo>
                      <a:pt x="41" y="173"/>
                    </a:moveTo>
                    <a:lnTo>
                      <a:pt x="163" y="35"/>
                    </a:lnTo>
                    <a:lnTo>
                      <a:pt x="232" y="0"/>
                    </a:lnTo>
                    <a:lnTo>
                      <a:pt x="366" y="5"/>
                    </a:lnTo>
                    <a:lnTo>
                      <a:pt x="488" y="57"/>
                    </a:lnTo>
                    <a:lnTo>
                      <a:pt x="500" y="126"/>
                    </a:lnTo>
                    <a:lnTo>
                      <a:pt x="483" y="207"/>
                    </a:lnTo>
                    <a:lnTo>
                      <a:pt x="396" y="281"/>
                    </a:lnTo>
                    <a:lnTo>
                      <a:pt x="349" y="414"/>
                    </a:lnTo>
                    <a:lnTo>
                      <a:pt x="349" y="552"/>
                    </a:lnTo>
                    <a:lnTo>
                      <a:pt x="384" y="637"/>
                    </a:lnTo>
                    <a:lnTo>
                      <a:pt x="448" y="695"/>
                    </a:lnTo>
                    <a:lnTo>
                      <a:pt x="448" y="765"/>
                    </a:lnTo>
                    <a:lnTo>
                      <a:pt x="419" y="800"/>
                    </a:lnTo>
                    <a:lnTo>
                      <a:pt x="384" y="816"/>
                    </a:lnTo>
                    <a:lnTo>
                      <a:pt x="268" y="828"/>
                    </a:lnTo>
                    <a:lnTo>
                      <a:pt x="163" y="747"/>
                    </a:lnTo>
                    <a:lnTo>
                      <a:pt x="53" y="574"/>
                    </a:lnTo>
                    <a:lnTo>
                      <a:pt x="0" y="368"/>
                    </a:lnTo>
                    <a:lnTo>
                      <a:pt x="140" y="436"/>
                    </a:lnTo>
                    <a:lnTo>
                      <a:pt x="192" y="436"/>
                    </a:lnTo>
                    <a:lnTo>
                      <a:pt x="227" y="396"/>
                    </a:lnTo>
                    <a:lnTo>
                      <a:pt x="251" y="316"/>
                    </a:lnTo>
                    <a:lnTo>
                      <a:pt x="209" y="293"/>
                    </a:lnTo>
                    <a:lnTo>
                      <a:pt x="53" y="293"/>
                    </a:lnTo>
                    <a:lnTo>
                      <a:pt x="18" y="293"/>
                    </a:lnTo>
                    <a:lnTo>
                      <a:pt x="4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877" name="Freeform 53"/>
              <p:cNvSpPr>
                <a:spLocks/>
              </p:cNvSpPr>
              <p:nvPr/>
            </p:nvSpPr>
            <p:spPr bwMode="auto">
              <a:xfrm>
                <a:off x="2950" y="2289"/>
                <a:ext cx="265" cy="89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29" y="23"/>
                  </a:cxn>
                  <a:cxn ang="0">
                    <a:pos x="83" y="0"/>
                  </a:cxn>
                  <a:cxn ang="0">
                    <a:pos x="135" y="5"/>
                  </a:cxn>
                  <a:cxn ang="0">
                    <a:pos x="206" y="108"/>
                  </a:cxn>
                  <a:cxn ang="0">
                    <a:pos x="265" y="264"/>
                  </a:cxn>
                  <a:cxn ang="0">
                    <a:pos x="265" y="384"/>
                  </a:cxn>
                  <a:cxn ang="0">
                    <a:pos x="241" y="447"/>
                  </a:cxn>
                  <a:cxn ang="0">
                    <a:pos x="118" y="522"/>
                  </a:cxn>
                  <a:cxn ang="0">
                    <a:pos x="83" y="573"/>
                  </a:cxn>
                  <a:cxn ang="0">
                    <a:pos x="83" y="608"/>
                  </a:cxn>
                  <a:cxn ang="0">
                    <a:pos x="123" y="654"/>
                  </a:cxn>
                  <a:cxn ang="0">
                    <a:pos x="189" y="723"/>
                  </a:cxn>
                  <a:cxn ang="0">
                    <a:pos x="224" y="814"/>
                  </a:cxn>
                  <a:cxn ang="0">
                    <a:pos x="212" y="895"/>
                  </a:cxn>
                  <a:cxn ang="0">
                    <a:pos x="177" y="877"/>
                  </a:cxn>
                  <a:cxn ang="0">
                    <a:pos x="159" y="764"/>
                  </a:cxn>
                  <a:cxn ang="0">
                    <a:pos x="101" y="694"/>
                  </a:cxn>
                  <a:cxn ang="0">
                    <a:pos x="54" y="676"/>
                  </a:cxn>
                  <a:cxn ang="0">
                    <a:pos x="29" y="643"/>
                  </a:cxn>
                  <a:cxn ang="0">
                    <a:pos x="29" y="568"/>
                  </a:cxn>
                  <a:cxn ang="0">
                    <a:pos x="64" y="505"/>
                  </a:cxn>
                  <a:cxn ang="0">
                    <a:pos x="123" y="465"/>
                  </a:cxn>
                  <a:cxn ang="0">
                    <a:pos x="212" y="402"/>
                  </a:cxn>
                  <a:cxn ang="0">
                    <a:pos x="224" y="327"/>
                  </a:cxn>
                  <a:cxn ang="0">
                    <a:pos x="177" y="224"/>
                  </a:cxn>
                  <a:cxn ang="0">
                    <a:pos x="101" y="143"/>
                  </a:cxn>
                  <a:cxn ang="0">
                    <a:pos x="0" y="75"/>
                  </a:cxn>
                </a:cxnLst>
                <a:rect l="0" t="0" r="r" b="b"/>
                <a:pathLst>
                  <a:path w="265" h="895">
                    <a:moveTo>
                      <a:pt x="0" y="75"/>
                    </a:moveTo>
                    <a:lnTo>
                      <a:pt x="29" y="23"/>
                    </a:lnTo>
                    <a:lnTo>
                      <a:pt x="83" y="0"/>
                    </a:lnTo>
                    <a:lnTo>
                      <a:pt x="135" y="5"/>
                    </a:lnTo>
                    <a:lnTo>
                      <a:pt x="206" y="108"/>
                    </a:lnTo>
                    <a:lnTo>
                      <a:pt x="265" y="264"/>
                    </a:lnTo>
                    <a:lnTo>
                      <a:pt x="265" y="384"/>
                    </a:lnTo>
                    <a:lnTo>
                      <a:pt x="241" y="447"/>
                    </a:lnTo>
                    <a:lnTo>
                      <a:pt x="118" y="522"/>
                    </a:lnTo>
                    <a:lnTo>
                      <a:pt x="83" y="573"/>
                    </a:lnTo>
                    <a:lnTo>
                      <a:pt x="83" y="608"/>
                    </a:lnTo>
                    <a:lnTo>
                      <a:pt x="123" y="654"/>
                    </a:lnTo>
                    <a:lnTo>
                      <a:pt x="189" y="723"/>
                    </a:lnTo>
                    <a:lnTo>
                      <a:pt x="224" y="814"/>
                    </a:lnTo>
                    <a:lnTo>
                      <a:pt x="212" y="895"/>
                    </a:lnTo>
                    <a:lnTo>
                      <a:pt x="177" y="877"/>
                    </a:lnTo>
                    <a:lnTo>
                      <a:pt x="159" y="764"/>
                    </a:lnTo>
                    <a:lnTo>
                      <a:pt x="101" y="694"/>
                    </a:lnTo>
                    <a:lnTo>
                      <a:pt x="54" y="676"/>
                    </a:lnTo>
                    <a:lnTo>
                      <a:pt x="29" y="643"/>
                    </a:lnTo>
                    <a:lnTo>
                      <a:pt x="29" y="568"/>
                    </a:lnTo>
                    <a:lnTo>
                      <a:pt x="64" y="505"/>
                    </a:lnTo>
                    <a:lnTo>
                      <a:pt x="123" y="465"/>
                    </a:lnTo>
                    <a:lnTo>
                      <a:pt x="212" y="402"/>
                    </a:lnTo>
                    <a:lnTo>
                      <a:pt x="224" y="327"/>
                    </a:lnTo>
                    <a:lnTo>
                      <a:pt x="177" y="224"/>
                    </a:lnTo>
                    <a:lnTo>
                      <a:pt x="101" y="14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878" name="Freeform 54"/>
              <p:cNvSpPr>
                <a:spLocks/>
              </p:cNvSpPr>
              <p:nvPr/>
            </p:nvSpPr>
            <p:spPr bwMode="auto">
              <a:xfrm>
                <a:off x="2308" y="2238"/>
                <a:ext cx="520" cy="435"/>
              </a:xfrm>
              <a:custGeom>
                <a:avLst/>
                <a:gdLst/>
                <a:ahLst/>
                <a:cxnLst>
                  <a:cxn ang="0">
                    <a:pos x="398" y="5"/>
                  </a:cxn>
                  <a:cxn ang="0">
                    <a:pos x="485" y="0"/>
                  </a:cxn>
                  <a:cxn ang="0">
                    <a:pos x="520" y="35"/>
                  </a:cxn>
                  <a:cxn ang="0">
                    <a:pos x="497" y="87"/>
                  </a:cxn>
                  <a:cxn ang="0">
                    <a:pos x="428" y="110"/>
                  </a:cxn>
                  <a:cxn ang="0">
                    <a:pos x="365" y="110"/>
                  </a:cxn>
                  <a:cxn ang="0">
                    <a:pos x="272" y="127"/>
                  </a:cxn>
                  <a:cxn ang="0">
                    <a:pos x="168" y="145"/>
                  </a:cxn>
                  <a:cxn ang="0">
                    <a:pos x="87" y="180"/>
                  </a:cxn>
                  <a:cxn ang="0">
                    <a:pos x="63" y="214"/>
                  </a:cxn>
                  <a:cxn ang="0">
                    <a:pos x="70" y="249"/>
                  </a:cxn>
                  <a:cxn ang="0">
                    <a:pos x="115" y="296"/>
                  </a:cxn>
                  <a:cxn ang="0">
                    <a:pos x="202" y="331"/>
                  </a:cxn>
                  <a:cxn ang="0">
                    <a:pos x="306" y="331"/>
                  </a:cxn>
                  <a:cxn ang="0">
                    <a:pos x="382" y="331"/>
                  </a:cxn>
                  <a:cxn ang="0">
                    <a:pos x="468" y="348"/>
                  </a:cxn>
                  <a:cxn ang="0">
                    <a:pos x="450" y="435"/>
                  </a:cxn>
                  <a:cxn ang="0">
                    <a:pos x="330" y="401"/>
                  </a:cxn>
                  <a:cxn ang="0">
                    <a:pos x="290" y="371"/>
                  </a:cxn>
                  <a:cxn ang="0">
                    <a:pos x="208" y="371"/>
                  </a:cxn>
                  <a:cxn ang="0">
                    <a:pos x="70" y="336"/>
                  </a:cxn>
                  <a:cxn ang="0">
                    <a:pos x="12" y="284"/>
                  </a:cxn>
                  <a:cxn ang="0">
                    <a:pos x="0" y="214"/>
                  </a:cxn>
                  <a:cxn ang="0">
                    <a:pos x="46" y="145"/>
                  </a:cxn>
                  <a:cxn ang="0">
                    <a:pos x="202" y="75"/>
                  </a:cxn>
                  <a:cxn ang="0">
                    <a:pos x="340" y="40"/>
                  </a:cxn>
                  <a:cxn ang="0">
                    <a:pos x="398" y="5"/>
                  </a:cxn>
                </a:cxnLst>
                <a:rect l="0" t="0" r="r" b="b"/>
                <a:pathLst>
                  <a:path w="520" h="435">
                    <a:moveTo>
                      <a:pt x="398" y="5"/>
                    </a:moveTo>
                    <a:lnTo>
                      <a:pt x="485" y="0"/>
                    </a:lnTo>
                    <a:lnTo>
                      <a:pt x="520" y="35"/>
                    </a:lnTo>
                    <a:lnTo>
                      <a:pt x="497" y="87"/>
                    </a:lnTo>
                    <a:lnTo>
                      <a:pt x="428" y="110"/>
                    </a:lnTo>
                    <a:lnTo>
                      <a:pt x="365" y="110"/>
                    </a:lnTo>
                    <a:lnTo>
                      <a:pt x="272" y="127"/>
                    </a:lnTo>
                    <a:lnTo>
                      <a:pt x="168" y="145"/>
                    </a:lnTo>
                    <a:lnTo>
                      <a:pt x="87" y="180"/>
                    </a:lnTo>
                    <a:lnTo>
                      <a:pt x="63" y="214"/>
                    </a:lnTo>
                    <a:lnTo>
                      <a:pt x="70" y="249"/>
                    </a:lnTo>
                    <a:lnTo>
                      <a:pt x="115" y="296"/>
                    </a:lnTo>
                    <a:lnTo>
                      <a:pt x="202" y="331"/>
                    </a:lnTo>
                    <a:lnTo>
                      <a:pt x="306" y="331"/>
                    </a:lnTo>
                    <a:lnTo>
                      <a:pt x="382" y="331"/>
                    </a:lnTo>
                    <a:lnTo>
                      <a:pt x="468" y="348"/>
                    </a:lnTo>
                    <a:lnTo>
                      <a:pt x="450" y="435"/>
                    </a:lnTo>
                    <a:lnTo>
                      <a:pt x="330" y="401"/>
                    </a:lnTo>
                    <a:lnTo>
                      <a:pt x="290" y="371"/>
                    </a:lnTo>
                    <a:lnTo>
                      <a:pt x="208" y="371"/>
                    </a:lnTo>
                    <a:lnTo>
                      <a:pt x="70" y="336"/>
                    </a:lnTo>
                    <a:lnTo>
                      <a:pt x="12" y="284"/>
                    </a:lnTo>
                    <a:lnTo>
                      <a:pt x="0" y="214"/>
                    </a:lnTo>
                    <a:lnTo>
                      <a:pt x="46" y="145"/>
                    </a:lnTo>
                    <a:lnTo>
                      <a:pt x="202" y="75"/>
                    </a:lnTo>
                    <a:lnTo>
                      <a:pt x="340" y="40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879" name="Freeform 55"/>
              <p:cNvSpPr>
                <a:spLocks/>
              </p:cNvSpPr>
              <p:nvPr/>
            </p:nvSpPr>
            <p:spPr bwMode="auto">
              <a:xfrm>
                <a:off x="2882" y="2923"/>
                <a:ext cx="383" cy="11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" y="17"/>
                  </a:cxn>
                  <a:cxn ang="0">
                    <a:pos x="151" y="103"/>
                  </a:cxn>
                  <a:cxn ang="0">
                    <a:pos x="203" y="257"/>
                  </a:cxn>
                  <a:cxn ang="0">
                    <a:pos x="226" y="451"/>
                  </a:cxn>
                  <a:cxn ang="0">
                    <a:pos x="226" y="560"/>
                  </a:cxn>
                  <a:cxn ang="0">
                    <a:pos x="191" y="696"/>
                  </a:cxn>
                  <a:cxn ang="0">
                    <a:pos x="134" y="885"/>
                  </a:cxn>
                  <a:cxn ang="0">
                    <a:pos x="122" y="937"/>
                  </a:cxn>
                  <a:cxn ang="0">
                    <a:pos x="139" y="965"/>
                  </a:cxn>
                  <a:cxn ang="0">
                    <a:pos x="261" y="1006"/>
                  </a:cxn>
                  <a:cxn ang="0">
                    <a:pos x="383" y="1086"/>
                  </a:cxn>
                  <a:cxn ang="0">
                    <a:pos x="378" y="1119"/>
                  </a:cxn>
                  <a:cxn ang="0">
                    <a:pos x="290" y="1160"/>
                  </a:cxn>
                  <a:cxn ang="0">
                    <a:pos x="256" y="1142"/>
                  </a:cxn>
                  <a:cxn ang="0">
                    <a:pos x="191" y="1057"/>
                  </a:cxn>
                  <a:cxn ang="0">
                    <a:pos x="116" y="1016"/>
                  </a:cxn>
                  <a:cxn ang="0">
                    <a:pos x="34" y="988"/>
                  </a:cxn>
                  <a:cxn ang="0">
                    <a:pos x="29" y="948"/>
                  </a:cxn>
                  <a:cxn ang="0">
                    <a:pos x="52" y="868"/>
                  </a:cxn>
                  <a:cxn ang="0">
                    <a:pos x="116" y="743"/>
                  </a:cxn>
                  <a:cxn ang="0">
                    <a:pos x="156" y="594"/>
                  </a:cxn>
                  <a:cxn ang="0">
                    <a:pos x="156" y="423"/>
                  </a:cxn>
                  <a:cxn ang="0">
                    <a:pos x="122" y="274"/>
                  </a:cxn>
                  <a:cxn ang="0">
                    <a:pos x="47" y="136"/>
                  </a:cxn>
                  <a:cxn ang="0">
                    <a:pos x="12" y="63"/>
                  </a:cxn>
                  <a:cxn ang="0">
                    <a:pos x="0" y="0"/>
                  </a:cxn>
                </a:cxnLst>
                <a:rect l="0" t="0" r="r" b="b"/>
                <a:pathLst>
                  <a:path w="383" h="1160">
                    <a:moveTo>
                      <a:pt x="0" y="0"/>
                    </a:moveTo>
                    <a:lnTo>
                      <a:pt x="99" y="17"/>
                    </a:lnTo>
                    <a:lnTo>
                      <a:pt x="151" y="103"/>
                    </a:lnTo>
                    <a:lnTo>
                      <a:pt x="203" y="257"/>
                    </a:lnTo>
                    <a:lnTo>
                      <a:pt x="226" y="451"/>
                    </a:lnTo>
                    <a:lnTo>
                      <a:pt x="226" y="560"/>
                    </a:lnTo>
                    <a:lnTo>
                      <a:pt x="191" y="696"/>
                    </a:lnTo>
                    <a:lnTo>
                      <a:pt x="134" y="885"/>
                    </a:lnTo>
                    <a:lnTo>
                      <a:pt x="122" y="937"/>
                    </a:lnTo>
                    <a:lnTo>
                      <a:pt x="139" y="965"/>
                    </a:lnTo>
                    <a:lnTo>
                      <a:pt x="261" y="1006"/>
                    </a:lnTo>
                    <a:lnTo>
                      <a:pt x="383" y="1086"/>
                    </a:lnTo>
                    <a:lnTo>
                      <a:pt x="378" y="1119"/>
                    </a:lnTo>
                    <a:lnTo>
                      <a:pt x="290" y="1160"/>
                    </a:lnTo>
                    <a:lnTo>
                      <a:pt x="256" y="1142"/>
                    </a:lnTo>
                    <a:lnTo>
                      <a:pt x="191" y="1057"/>
                    </a:lnTo>
                    <a:lnTo>
                      <a:pt x="116" y="1016"/>
                    </a:lnTo>
                    <a:lnTo>
                      <a:pt x="34" y="988"/>
                    </a:lnTo>
                    <a:lnTo>
                      <a:pt x="29" y="948"/>
                    </a:lnTo>
                    <a:lnTo>
                      <a:pt x="52" y="868"/>
                    </a:lnTo>
                    <a:lnTo>
                      <a:pt x="116" y="743"/>
                    </a:lnTo>
                    <a:lnTo>
                      <a:pt x="156" y="594"/>
                    </a:lnTo>
                    <a:lnTo>
                      <a:pt x="156" y="423"/>
                    </a:lnTo>
                    <a:lnTo>
                      <a:pt x="122" y="274"/>
                    </a:lnTo>
                    <a:lnTo>
                      <a:pt x="47" y="136"/>
                    </a:lnTo>
                    <a:lnTo>
                      <a:pt x="1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880" name="Freeform 56"/>
              <p:cNvSpPr>
                <a:spLocks/>
              </p:cNvSpPr>
              <p:nvPr/>
            </p:nvSpPr>
            <p:spPr bwMode="auto">
              <a:xfrm>
                <a:off x="2443" y="2919"/>
                <a:ext cx="461" cy="1027"/>
              </a:xfrm>
              <a:custGeom>
                <a:avLst/>
                <a:gdLst/>
                <a:ahLst/>
                <a:cxnLst>
                  <a:cxn ang="0">
                    <a:pos x="421" y="0"/>
                  </a:cxn>
                  <a:cxn ang="0">
                    <a:pos x="449" y="22"/>
                  </a:cxn>
                  <a:cxn ang="0">
                    <a:pos x="461" y="91"/>
                  </a:cxn>
                  <a:cxn ang="0">
                    <a:pos x="439" y="159"/>
                  </a:cxn>
                  <a:cxn ang="0">
                    <a:pos x="380" y="245"/>
                  </a:cxn>
                  <a:cxn ang="0">
                    <a:pos x="315" y="348"/>
                  </a:cxn>
                  <a:cxn ang="0">
                    <a:pos x="293" y="462"/>
                  </a:cxn>
                  <a:cxn ang="0">
                    <a:pos x="310" y="645"/>
                  </a:cxn>
                  <a:cxn ang="0">
                    <a:pos x="350" y="868"/>
                  </a:cxn>
                  <a:cxn ang="0">
                    <a:pos x="380" y="959"/>
                  </a:cxn>
                  <a:cxn ang="0">
                    <a:pos x="368" y="987"/>
                  </a:cxn>
                  <a:cxn ang="0">
                    <a:pos x="298" y="992"/>
                  </a:cxn>
                  <a:cxn ang="0">
                    <a:pos x="211" y="969"/>
                  </a:cxn>
                  <a:cxn ang="0">
                    <a:pos x="134" y="1004"/>
                  </a:cxn>
                  <a:cxn ang="0">
                    <a:pos x="87" y="1027"/>
                  </a:cxn>
                  <a:cxn ang="0">
                    <a:pos x="53" y="1022"/>
                  </a:cxn>
                  <a:cxn ang="0">
                    <a:pos x="0" y="959"/>
                  </a:cxn>
                  <a:cxn ang="0">
                    <a:pos x="53" y="936"/>
                  </a:cxn>
                  <a:cxn ang="0">
                    <a:pos x="187" y="908"/>
                  </a:cxn>
                  <a:cxn ang="0">
                    <a:pos x="263" y="936"/>
                  </a:cxn>
                  <a:cxn ang="0">
                    <a:pos x="315" y="936"/>
                  </a:cxn>
                  <a:cxn ang="0">
                    <a:pos x="310" y="890"/>
                  </a:cxn>
                  <a:cxn ang="0">
                    <a:pos x="258" y="616"/>
                  </a:cxn>
                  <a:cxn ang="0">
                    <a:pos x="222" y="456"/>
                  </a:cxn>
                  <a:cxn ang="0">
                    <a:pos x="228" y="376"/>
                  </a:cxn>
                  <a:cxn ang="0">
                    <a:pos x="280" y="227"/>
                  </a:cxn>
                  <a:cxn ang="0">
                    <a:pos x="333" y="91"/>
                  </a:cxn>
                  <a:cxn ang="0">
                    <a:pos x="421" y="0"/>
                  </a:cxn>
                </a:cxnLst>
                <a:rect l="0" t="0" r="r" b="b"/>
                <a:pathLst>
                  <a:path w="461" h="1027">
                    <a:moveTo>
                      <a:pt x="421" y="0"/>
                    </a:moveTo>
                    <a:lnTo>
                      <a:pt x="449" y="22"/>
                    </a:lnTo>
                    <a:lnTo>
                      <a:pt x="461" y="91"/>
                    </a:lnTo>
                    <a:lnTo>
                      <a:pt x="439" y="159"/>
                    </a:lnTo>
                    <a:lnTo>
                      <a:pt x="380" y="245"/>
                    </a:lnTo>
                    <a:lnTo>
                      <a:pt x="315" y="348"/>
                    </a:lnTo>
                    <a:lnTo>
                      <a:pt x="293" y="462"/>
                    </a:lnTo>
                    <a:lnTo>
                      <a:pt x="310" y="645"/>
                    </a:lnTo>
                    <a:lnTo>
                      <a:pt x="350" y="868"/>
                    </a:lnTo>
                    <a:lnTo>
                      <a:pt x="380" y="959"/>
                    </a:lnTo>
                    <a:lnTo>
                      <a:pt x="368" y="987"/>
                    </a:lnTo>
                    <a:lnTo>
                      <a:pt x="298" y="992"/>
                    </a:lnTo>
                    <a:lnTo>
                      <a:pt x="211" y="969"/>
                    </a:lnTo>
                    <a:lnTo>
                      <a:pt x="134" y="1004"/>
                    </a:lnTo>
                    <a:lnTo>
                      <a:pt x="87" y="1027"/>
                    </a:lnTo>
                    <a:lnTo>
                      <a:pt x="53" y="1022"/>
                    </a:lnTo>
                    <a:lnTo>
                      <a:pt x="0" y="959"/>
                    </a:lnTo>
                    <a:lnTo>
                      <a:pt x="53" y="936"/>
                    </a:lnTo>
                    <a:lnTo>
                      <a:pt x="187" y="908"/>
                    </a:lnTo>
                    <a:lnTo>
                      <a:pt x="263" y="936"/>
                    </a:lnTo>
                    <a:lnTo>
                      <a:pt x="315" y="936"/>
                    </a:lnTo>
                    <a:lnTo>
                      <a:pt x="310" y="890"/>
                    </a:lnTo>
                    <a:lnTo>
                      <a:pt x="258" y="616"/>
                    </a:lnTo>
                    <a:lnTo>
                      <a:pt x="222" y="456"/>
                    </a:lnTo>
                    <a:lnTo>
                      <a:pt x="228" y="376"/>
                    </a:lnTo>
                    <a:lnTo>
                      <a:pt x="280" y="227"/>
                    </a:lnTo>
                    <a:lnTo>
                      <a:pt x="333" y="9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01881" name="Freeform 57"/>
            <p:cNvSpPr>
              <a:spLocks/>
            </p:cNvSpPr>
            <p:nvPr/>
          </p:nvSpPr>
          <p:spPr bwMode="auto">
            <a:xfrm>
              <a:off x="2626" y="1540"/>
              <a:ext cx="827" cy="563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108" y="18"/>
                </a:cxn>
                <a:cxn ang="0">
                  <a:pos x="160" y="75"/>
                </a:cxn>
                <a:cxn ang="0">
                  <a:pos x="213" y="110"/>
                </a:cxn>
                <a:cxn ang="0">
                  <a:pos x="269" y="110"/>
                </a:cxn>
                <a:cxn ang="0">
                  <a:pos x="327" y="52"/>
                </a:cxn>
                <a:cxn ang="0">
                  <a:pos x="396" y="5"/>
                </a:cxn>
                <a:cxn ang="0">
                  <a:pos x="477" y="0"/>
                </a:cxn>
                <a:cxn ang="0">
                  <a:pos x="563" y="35"/>
                </a:cxn>
                <a:cxn ang="0">
                  <a:pos x="620" y="87"/>
                </a:cxn>
                <a:cxn ang="0">
                  <a:pos x="648" y="157"/>
                </a:cxn>
                <a:cxn ang="0">
                  <a:pos x="654" y="249"/>
                </a:cxn>
                <a:cxn ang="0">
                  <a:pos x="671" y="331"/>
                </a:cxn>
                <a:cxn ang="0">
                  <a:pos x="718" y="371"/>
                </a:cxn>
                <a:cxn ang="0">
                  <a:pos x="774" y="389"/>
                </a:cxn>
                <a:cxn ang="0">
                  <a:pos x="827" y="401"/>
                </a:cxn>
                <a:cxn ang="0">
                  <a:pos x="786" y="563"/>
                </a:cxn>
                <a:cxn ang="0">
                  <a:pos x="654" y="540"/>
                </a:cxn>
                <a:cxn ang="0">
                  <a:pos x="517" y="493"/>
                </a:cxn>
                <a:cxn ang="0">
                  <a:pos x="407" y="441"/>
                </a:cxn>
                <a:cxn ang="0">
                  <a:pos x="286" y="389"/>
                </a:cxn>
                <a:cxn ang="0">
                  <a:pos x="160" y="331"/>
                </a:cxn>
                <a:cxn ang="0">
                  <a:pos x="57" y="209"/>
                </a:cxn>
                <a:cxn ang="0">
                  <a:pos x="0" y="139"/>
                </a:cxn>
              </a:cxnLst>
              <a:rect l="0" t="0" r="r" b="b"/>
              <a:pathLst>
                <a:path w="827" h="563">
                  <a:moveTo>
                    <a:pt x="0" y="139"/>
                  </a:moveTo>
                  <a:lnTo>
                    <a:pt x="108" y="18"/>
                  </a:lnTo>
                  <a:lnTo>
                    <a:pt x="160" y="75"/>
                  </a:lnTo>
                  <a:lnTo>
                    <a:pt x="213" y="110"/>
                  </a:lnTo>
                  <a:lnTo>
                    <a:pt x="269" y="110"/>
                  </a:lnTo>
                  <a:lnTo>
                    <a:pt x="327" y="52"/>
                  </a:lnTo>
                  <a:lnTo>
                    <a:pt x="396" y="5"/>
                  </a:lnTo>
                  <a:lnTo>
                    <a:pt x="477" y="0"/>
                  </a:lnTo>
                  <a:lnTo>
                    <a:pt x="563" y="35"/>
                  </a:lnTo>
                  <a:lnTo>
                    <a:pt x="620" y="87"/>
                  </a:lnTo>
                  <a:lnTo>
                    <a:pt x="648" y="157"/>
                  </a:lnTo>
                  <a:lnTo>
                    <a:pt x="654" y="249"/>
                  </a:lnTo>
                  <a:lnTo>
                    <a:pt x="671" y="331"/>
                  </a:lnTo>
                  <a:lnTo>
                    <a:pt x="718" y="371"/>
                  </a:lnTo>
                  <a:lnTo>
                    <a:pt x="774" y="389"/>
                  </a:lnTo>
                  <a:lnTo>
                    <a:pt x="827" y="401"/>
                  </a:lnTo>
                  <a:lnTo>
                    <a:pt x="786" y="563"/>
                  </a:lnTo>
                  <a:lnTo>
                    <a:pt x="654" y="540"/>
                  </a:lnTo>
                  <a:lnTo>
                    <a:pt x="517" y="493"/>
                  </a:lnTo>
                  <a:lnTo>
                    <a:pt x="407" y="441"/>
                  </a:lnTo>
                  <a:lnTo>
                    <a:pt x="286" y="389"/>
                  </a:lnTo>
                  <a:lnTo>
                    <a:pt x="160" y="331"/>
                  </a:lnTo>
                  <a:lnTo>
                    <a:pt x="57" y="20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63DE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882" name="Freeform 58"/>
            <p:cNvSpPr>
              <a:spLocks/>
            </p:cNvSpPr>
            <p:nvPr/>
          </p:nvSpPr>
          <p:spPr bwMode="auto">
            <a:xfrm>
              <a:off x="2614" y="1513"/>
              <a:ext cx="856" cy="606"/>
            </a:xfrm>
            <a:custGeom>
              <a:avLst/>
              <a:gdLst/>
              <a:ahLst/>
              <a:cxnLst>
                <a:cxn ang="0">
                  <a:pos x="75" y="266"/>
                </a:cxn>
                <a:cxn ang="0">
                  <a:pos x="172" y="363"/>
                </a:cxn>
                <a:cxn ang="0">
                  <a:pos x="304" y="428"/>
                </a:cxn>
                <a:cxn ang="0">
                  <a:pos x="489" y="513"/>
                </a:cxn>
                <a:cxn ang="0">
                  <a:pos x="615" y="566"/>
                </a:cxn>
                <a:cxn ang="0">
                  <a:pos x="816" y="606"/>
                </a:cxn>
                <a:cxn ang="0">
                  <a:pos x="856" y="393"/>
                </a:cxn>
                <a:cxn ang="0">
                  <a:pos x="804" y="393"/>
                </a:cxn>
                <a:cxn ang="0">
                  <a:pos x="753" y="363"/>
                </a:cxn>
                <a:cxn ang="0">
                  <a:pos x="695" y="323"/>
                </a:cxn>
                <a:cxn ang="0">
                  <a:pos x="695" y="243"/>
                </a:cxn>
                <a:cxn ang="0">
                  <a:pos x="660" y="116"/>
                </a:cxn>
                <a:cxn ang="0">
                  <a:pos x="597" y="46"/>
                </a:cxn>
                <a:cxn ang="0">
                  <a:pos x="505" y="0"/>
                </a:cxn>
                <a:cxn ang="0">
                  <a:pos x="391" y="12"/>
                </a:cxn>
                <a:cxn ang="0">
                  <a:pos x="321" y="53"/>
                </a:cxn>
                <a:cxn ang="0">
                  <a:pos x="286" y="98"/>
                </a:cxn>
                <a:cxn ang="0">
                  <a:pos x="253" y="121"/>
                </a:cxn>
                <a:cxn ang="0">
                  <a:pos x="218" y="116"/>
                </a:cxn>
                <a:cxn ang="0">
                  <a:pos x="166" y="63"/>
                </a:cxn>
                <a:cxn ang="0">
                  <a:pos x="132" y="0"/>
                </a:cxn>
                <a:cxn ang="0">
                  <a:pos x="103" y="30"/>
                </a:cxn>
                <a:cxn ang="0">
                  <a:pos x="0" y="150"/>
                </a:cxn>
                <a:cxn ang="0">
                  <a:pos x="5" y="178"/>
                </a:cxn>
                <a:cxn ang="0">
                  <a:pos x="17" y="191"/>
                </a:cxn>
                <a:cxn ang="0">
                  <a:pos x="120" y="81"/>
                </a:cxn>
                <a:cxn ang="0">
                  <a:pos x="172" y="133"/>
                </a:cxn>
                <a:cxn ang="0">
                  <a:pos x="206" y="168"/>
                </a:cxn>
                <a:cxn ang="0">
                  <a:pos x="253" y="168"/>
                </a:cxn>
                <a:cxn ang="0">
                  <a:pos x="286" y="156"/>
                </a:cxn>
                <a:cxn ang="0">
                  <a:pos x="339" y="116"/>
                </a:cxn>
                <a:cxn ang="0">
                  <a:pos x="367" y="70"/>
                </a:cxn>
                <a:cxn ang="0">
                  <a:pos x="442" y="46"/>
                </a:cxn>
                <a:cxn ang="0">
                  <a:pos x="505" y="53"/>
                </a:cxn>
                <a:cxn ang="0">
                  <a:pos x="562" y="87"/>
                </a:cxn>
                <a:cxn ang="0">
                  <a:pos x="615" y="138"/>
                </a:cxn>
                <a:cxn ang="0">
                  <a:pos x="643" y="203"/>
                </a:cxn>
                <a:cxn ang="0">
                  <a:pos x="643" y="260"/>
                </a:cxn>
                <a:cxn ang="0">
                  <a:pos x="643" y="323"/>
                </a:cxn>
                <a:cxn ang="0">
                  <a:pos x="666" y="375"/>
                </a:cxn>
                <a:cxn ang="0">
                  <a:pos x="730" y="410"/>
                </a:cxn>
                <a:cxn ang="0">
                  <a:pos x="804" y="444"/>
                </a:cxn>
                <a:cxn ang="0">
                  <a:pos x="770" y="554"/>
                </a:cxn>
                <a:cxn ang="0">
                  <a:pos x="580" y="503"/>
                </a:cxn>
                <a:cxn ang="0">
                  <a:pos x="454" y="450"/>
                </a:cxn>
                <a:cxn ang="0">
                  <a:pos x="339" y="416"/>
                </a:cxn>
                <a:cxn ang="0">
                  <a:pos x="241" y="363"/>
                </a:cxn>
                <a:cxn ang="0">
                  <a:pos x="120" y="266"/>
                </a:cxn>
                <a:cxn ang="0">
                  <a:pos x="34" y="173"/>
                </a:cxn>
                <a:cxn ang="0">
                  <a:pos x="22" y="185"/>
                </a:cxn>
                <a:cxn ang="0">
                  <a:pos x="75" y="266"/>
                </a:cxn>
              </a:cxnLst>
              <a:rect l="0" t="0" r="r" b="b"/>
              <a:pathLst>
                <a:path w="856" h="606">
                  <a:moveTo>
                    <a:pt x="75" y="266"/>
                  </a:moveTo>
                  <a:lnTo>
                    <a:pt x="172" y="363"/>
                  </a:lnTo>
                  <a:lnTo>
                    <a:pt x="304" y="428"/>
                  </a:lnTo>
                  <a:lnTo>
                    <a:pt x="489" y="513"/>
                  </a:lnTo>
                  <a:lnTo>
                    <a:pt x="615" y="566"/>
                  </a:lnTo>
                  <a:lnTo>
                    <a:pt x="816" y="606"/>
                  </a:lnTo>
                  <a:lnTo>
                    <a:pt x="856" y="393"/>
                  </a:lnTo>
                  <a:lnTo>
                    <a:pt x="804" y="393"/>
                  </a:lnTo>
                  <a:lnTo>
                    <a:pt x="753" y="363"/>
                  </a:lnTo>
                  <a:lnTo>
                    <a:pt x="695" y="323"/>
                  </a:lnTo>
                  <a:lnTo>
                    <a:pt x="695" y="243"/>
                  </a:lnTo>
                  <a:lnTo>
                    <a:pt x="660" y="116"/>
                  </a:lnTo>
                  <a:lnTo>
                    <a:pt x="597" y="46"/>
                  </a:lnTo>
                  <a:lnTo>
                    <a:pt x="505" y="0"/>
                  </a:lnTo>
                  <a:lnTo>
                    <a:pt x="391" y="12"/>
                  </a:lnTo>
                  <a:lnTo>
                    <a:pt x="321" y="53"/>
                  </a:lnTo>
                  <a:lnTo>
                    <a:pt x="286" y="98"/>
                  </a:lnTo>
                  <a:lnTo>
                    <a:pt x="253" y="121"/>
                  </a:lnTo>
                  <a:lnTo>
                    <a:pt x="218" y="116"/>
                  </a:lnTo>
                  <a:lnTo>
                    <a:pt x="166" y="63"/>
                  </a:lnTo>
                  <a:lnTo>
                    <a:pt x="132" y="0"/>
                  </a:lnTo>
                  <a:lnTo>
                    <a:pt x="103" y="30"/>
                  </a:lnTo>
                  <a:lnTo>
                    <a:pt x="0" y="150"/>
                  </a:lnTo>
                  <a:lnTo>
                    <a:pt x="5" y="178"/>
                  </a:lnTo>
                  <a:lnTo>
                    <a:pt x="17" y="191"/>
                  </a:lnTo>
                  <a:lnTo>
                    <a:pt x="120" y="81"/>
                  </a:lnTo>
                  <a:lnTo>
                    <a:pt x="172" y="133"/>
                  </a:lnTo>
                  <a:lnTo>
                    <a:pt x="206" y="168"/>
                  </a:lnTo>
                  <a:lnTo>
                    <a:pt x="253" y="168"/>
                  </a:lnTo>
                  <a:lnTo>
                    <a:pt x="286" y="156"/>
                  </a:lnTo>
                  <a:lnTo>
                    <a:pt x="339" y="116"/>
                  </a:lnTo>
                  <a:lnTo>
                    <a:pt x="367" y="70"/>
                  </a:lnTo>
                  <a:lnTo>
                    <a:pt x="442" y="46"/>
                  </a:lnTo>
                  <a:lnTo>
                    <a:pt x="505" y="53"/>
                  </a:lnTo>
                  <a:lnTo>
                    <a:pt x="562" y="87"/>
                  </a:lnTo>
                  <a:lnTo>
                    <a:pt x="615" y="138"/>
                  </a:lnTo>
                  <a:lnTo>
                    <a:pt x="643" y="203"/>
                  </a:lnTo>
                  <a:lnTo>
                    <a:pt x="643" y="260"/>
                  </a:lnTo>
                  <a:lnTo>
                    <a:pt x="643" y="323"/>
                  </a:lnTo>
                  <a:lnTo>
                    <a:pt x="666" y="375"/>
                  </a:lnTo>
                  <a:lnTo>
                    <a:pt x="730" y="410"/>
                  </a:lnTo>
                  <a:lnTo>
                    <a:pt x="804" y="444"/>
                  </a:lnTo>
                  <a:lnTo>
                    <a:pt x="770" y="554"/>
                  </a:lnTo>
                  <a:lnTo>
                    <a:pt x="580" y="503"/>
                  </a:lnTo>
                  <a:lnTo>
                    <a:pt x="454" y="450"/>
                  </a:lnTo>
                  <a:lnTo>
                    <a:pt x="339" y="416"/>
                  </a:lnTo>
                  <a:lnTo>
                    <a:pt x="241" y="363"/>
                  </a:lnTo>
                  <a:lnTo>
                    <a:pt x="120" y="266"/>
                  </a:lnTo>
                  <a:lnTo>
                    <a:pt x="34" y="173"/>
                  </a:lnTo>
                  <a:lnTo>
                    <a:pt x="22" y="185"/>
                  </a:lnTo>
                  <a:lnTo>
                    <a:pt x="75" y="2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883" name="Oval 59"/>
            <p:cNvSpPr>
              <a:spLocks noChangeArrowheads="1"/>
            </p:cNvSpPr>
            <p:nvPr/>
          </p:nvSpPr>
          <p:spPr bwMode="auto">
            <a:xfrm rot="-4286940">
              <a:off x="279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1884" name="Oval 60"/>
            <p:cNvSpPr>
              <a:spLocks noChangeArrowheads="1"/>
            </p:cNvSpPr>
            <p:nvPr/>
          </p:nvSpPr>
          <p:spPr bwMode="auto">
            <a:xfrm rot="-4286940">
              <a:off x="281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1885" name="Oval 61"/>
            <p:cNvSpPr>
              <a:spLocks noChangeArrowheads="1"/>
            </p:cNvSpPr>
            <p:nvPr/>
          </p:nvSpPr>
          <p:spPr bwMode="auto">
            <a:xfrm rot="-4286940">
              <a:off x="274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1886" name="Oval 62"/>
            <p:cNvSpPr>
              <a:spLocks noChangeArrowheads="1"/>
            </p:cNvSpPr>
            <p:nvPr/>
          </p:nvSpPr>
          <p:spPr bwMode="auto">
            <a:xfrm rot="-4286940">
              <a:off x="276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1887" name="Oval 63"/>
            <p:cNvSpPr>
              <a:spLocks noChangeArrowheads="1"/>
            </p:cNvSpPr>
            <p:nvPr/>
          </p:nvSpPr>
          <p:spPr bwMode="auto">
            <a:xfrm>
              <a:off x="2687" y="2089"/>
              <a:ext cx="198" cy="85"/>
            </a:xfrm>
            <a:prstGeom prst="ellipse">
              <a:avLst/>
            </a:prstGeom>
            <a:solidFill>
              <a:schemeClr val="bg1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400" b="0">
                <a:latin typeface="Arial Rounded MT Bold" pitchFamily="3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31347" y="6147852"/>
            <a:ext cx="333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Thanks to J. Edmonds for this example.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AutoShape 2" descr="Green marble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51" name="AutoShape 3" descr="Green marble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52" name="AutoShape 4" descr="Green marble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53" name="AutoShape 5" descr="Green marble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54" name="AutoShape 6" descr="Green marble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55" name="AutoShape 7" descr="Green marble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56" name="AutoShape 8" descr="Green marble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57" name="AutoShape 9" descr="Green marble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58" name="AutoShape 10" descr="Green marble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59" name="AutoShape 11" descr="Green marble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0" name="AutoShape 12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1" name="AutoShape 13" descr="Green marble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2" name="AutoShape 14" descr="Green marble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3" name="AutoShape 15" descr="Green marble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4" name="AutoShape 16" descr="Green marble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5" name="AutoShape 17" descr="Green marble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6" name="AutoShape 18" descr="Green marble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7" name="AutoShape 19" descr="Green marble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8" name="AutoShape 20" descr="Green marble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69" name="AutoShape 21" descr="Green marble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70" name="AutoShape 22" descr="Green marble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2871" name="AutoShape 23"/>
          <p:cNvSpPr>
            <a:spLocks noChangeArrowheads="1"/>
          </p:cNvSpPr>
          <p:nvPr/>
        </p:nvSpPr>
        <p:spPr bwMode="auto">
          <a:xfrm>
            <a:off x="1981200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Loop Invariant:</a:t>
            </a: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The selected card is one of these.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7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02876" name="Freeform 28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2877" name="Freeform 29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2878" name="Freeform 30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2879" name="Freeform 31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2880" name="Freeform 32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2881" name="Freeform 33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34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0288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288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288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288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2888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288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42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2891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2892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02893" name="Oval 45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02894" name="Freeform 46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895" name="Freeform 47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AutoShape 2" descr="Green marble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75" name="AutoShape 3" descr="Green marble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76" name="AutoShape 4" descr="Green marble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77" name="AutoShape 5" descr="Green marble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78" name="AutoShape 6" descr="Green marble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79" name="AutoShape 7" descr="Green marble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0" name="AutoShape 8" descr="Green marble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1" name="AutoShape 9" descr="Green marble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2" name="AutoShape 10" descr="Green marble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3" name="AutoShape 11" descr="Green marble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4" name="AutoShape 12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5" name="AutoShape 13" descr="Green marble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6" name="AutoShape 14" descr="Green marble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7" name="AutoShape 15" descr="Green marble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8" name="AutoShape 16" descr="Green marble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89" name="AutoShape 17" descr="Green marble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90" name="AutoShape 18" descr="Green marble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91" name="AutoShape 19" descr="Green marble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92" name="AutoShape 20" descr="Green marble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93" name="AutoShape 21" descr="Green marble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3894" name="AutoShape 22" descr="Green marble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6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03899" name="Freeform 27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3900" name="Freeform 28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3901" name="Freeform 29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3902" name="Freeform 30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3903" name="Freeform 31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3904" name="Freeform 32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33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03906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3907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3908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3909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391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391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41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391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3915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03916" name="Oval 44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03917" name="Freeform 45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918" name="Freeform 46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3919" name="AutoShape 47"/>
          <p:cNvSpPr>
            <a:spLocks noChangeArrowheads="1"/>
          </p:cNvSpPr>
          <p:nvPr/>
        </p:nvSpPr>
        <p:spPr bwMode="auto">
          <a:xfrm>
            <a:off x="4191000" y="304800"/>
            <a:ext cx="2652713" cy="1371600"/>
          </a:xfrm>
          <a:prstGeom prst="wedgeRoundRectCallout">
            <a:avLst>
              <a:gd name="adj1" fmla="val 78486"/>
              <a:gd name="adj2" fmla="val 76273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 sz="2800" b="0" i="1">
              <a:latin typeface="Arial Rounded MT Bold" pitchFamily="38" charset="0"/>
            </a:endParaRP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Which column?</a:t>
            </a:r>
            <a:endParaRPr lang="en-US" sz="2800" b="0">
              <a:latin typeface="Arial Rounded MT Bold" pitchFamily="38" charset="0"/>
            </a:endParaRPr>
          </a:p>
        </p:txBody>
      </p:sp>
      <p:sp>
        <p:nvSpPr>
          <p:cNvPr id="1103920" name="AutoShape 48"/>
          <p:cNvSpPr>
            <a:spLocks noChangeArrowheads="1"/>
          </p:cNvSpPr>
          <p:nvPr/>
        </p:nvSpPr>
        <p:spPr bwMode="auto">
          <a:xfrm>
            <a:off x="1828800" y="5019675"/>
            <a:ext cx="2819400" cy="1152525"/>
          </a:xfrm>
          <a:prstGeom prst="wedgeRoundRectCallout">
            <a:avLst>
              <a:gd name="adj1" fmla="val -77926"/>
              <a:gd name="adj2" fmla="val -54819"/>
              <a:gd name="adj3" fmla="val 16667"/>
            </a:avLst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0">
                <a:latin typeface="Arial Rounded MT Bold" pitchFamily="38" charset="0"/>
              </a:rPr>
              <a:t>left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 flipH="1">
            <a:off x="457200" y="4419600"/>
            <a:ext cx="852488" cy="2136775"/>
            <a:chOff x="2308" y="1513"/>
            <a:chExt cx="1162" cy="2570"/>
          </a:xfrm>
        </p:grpSpPr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2308" y="1740"/>
              <a:ext cx="957" cy="2343"/>
              <a:chOff x="2308" y="1740"/>
              <a:chExt cx="957" cy="2343"/>
            </a:xfrm>
          </p:grpSpPr>
          <p:sp>
            <p:nvSpPr>
              <p:cNvPr id="1103923" name="Freeform 51"/>
              <p:cNvSpPr>
                <a:spLocks/>
              </p:cNvSpPr>
              <p:nvPr/>
            </p:nvSpPr>
            <p:spPr bwMode="auto">
              <a:xfrm>
                <a:off x="2673" y="1740"/>
                <a:ext cx="432" cy="485"/>
              </a:xfrm>
              <a:custGeom>
                <a:avLst/>
                <a:gdLst/>
                <a:ahLst/>
                <a:cxnLst>
                  <a:cxn ang="0">
                    <a:pos x="123" y="206"/>
                  </a:cxn>
                  <a:cxn ang="0">
                    <a:pos x="159" y="53"/>
                  </a:cxn>
                  <a:cxn ang="0">
                    <a:pos x="248" y="0"/>
                  </a:cxn>
                  <a:cxn ang="0">
                    <a:pos x="335" y="0"/>
                  </a:cxn>
                  <a:cxn ang="0">
                    <a:pos x="388" y="53"/>
                  </a:cxn>
                  <a:cxn ang="0">
                    <a:pos x="432" y="215"/>
                  </a:cxn>
                  <a:cxn ang="0">
                    <a:pos x="415" y="349"/>
                  </a:cxn>
                  <a:cxn ang="0">
                    <a:pos x="379" y="458"/>
                  </a:cxn>
                  <a:cxn ang="0">
                    <a:pos x="309" y="485"/>
                  </a:cxn>
                  <a:cxn ang="0">
                    <a:pos x="221" y="475"/>
                  </a:cxn>
                  <a:cxn ang="0">
                    <a:pos x="132" y="368"/>
                  </a:cxn>
                  <a:cxn ang="0">
                    <a:pos x="123" y="288"/>
                  </a:cxn>
                  <a:cxn ang="0">
                    <a:pos x="0" y="242"/>
                  </a:cxn>
                  <a:cxn ang="0">
                    <a:pos x="0" y="189"/>
                  </a:cxn>
                  <a:cxn ang="0">
                    <a:pos x="123" y="206"/>
                  </a:cxn>
                </a:cxnLst>
                <a:rect l="0" t="0" r="r" b="b"/>
                <a:pathLst>
                  <a:path w="432" h="485">
                    <a:moveTo>
                      <a:pt x="123" y="206"/>
                    </a:moveTo>
                    <a:lnTo>
                      <a:pt x="159" y="53"/>
                    </a:lnTo>
                    <a:lnTo>
                      <a:pt x="248" y="0"/>
                    </a:lnTo>
                    <a:lnTo>
                      <a:pt x="335" y="0"/>
                    </a:lnTo>
                    <a:lnTo>
                      <a:pt x="388" y="53"/>
                    </a:lnTo>
                    <a:lnTo>
                      <a:pt x="432" y="215"/>
                    </a:lnTo>
                    <a:lnTo>
                      <a:pt x="415" y="349"/>
                    </a:lnTo>
                    <a:lnTo>
                      <a:pt x="379" y="458"/>
                    </a:lnTo>
                    <a:lnTo>
                      <a:pt x="309" y="485"/>
                    </a:lnTo>
                    <a:lnTo>
                      <a:pt x="221" y="475"/>
                    </a:lnTo>
                    <a:lnTo>
                      <a:pt x="132" y="368"/>
                    </a:lnTo>
                    <a:lnTo>
                      <a:pt x="123" y="288"/>
                    </a:lnTo>
                    <a:lnTo>
                      <a:pt x="0" y="242"/>
                    </a:lnTo>
                    <a:lnTo>
                      <a:pt x="0" y="189"/>
                    </a:lnTo>
                    <a:lnTo>
                      <a:pt x="123" y="20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24" name="Freeform 52"/>
              <p:cNvSpPr>
                <a:spLocks/>
              </p:cNvSpPr>
              <p:nvPr/>
            </p:nvSpPr>
            <p:spPr bwMode="auto">
              <a:xfrm>
                <a:off x="2573" y="2253"/>
                <a:ext cx="500" cy="828"/>
              </a:xfrm>
              <a:custGeom>
                <a:avLst/>
                <a:gdLst/>
                <a:ahLst/>
                <a:cxnLst>
                  <a:cxn ang="0">
                    <a:pos x="41" y="173"/>
                  </a:cxn>
                  <a:cxn ang="0">
                    <a:pos x="163" y="35"/>
                  </a:cxn>
                  <a:cxn ang="0">
                    <a:pos x="232" y="0"/>
                  </a:cxn>
                  <a:cxn ang="0">
                    <a:pos x="366" y="5"/>
                  </a:cxn>
                  <a:cxn ang="0">
                    <a:pos x="488" y="57"/>
                  </a:cxn>
                  <a:cxn ang="0">
                    <a:pos x="500" y="126"/>
                  </a:cxn>
                  <a:cxn ang="0">
                    <a:pos x="483" y="207"/>
                  </a:cxn>
                  <a:cxn ang="0">
                    <a:pos x="396" y="281"/>
                  </a:cxn>
                  <a:cxn ang="0">
                    <a:pos x="349" y="414"/>
                  </a:cxn>
                  <a:cxn ang="0">
                    <a:pos x="349" y="552"/>
                  </a:cxn>
                  <a:cxn ang="0">
                    <a:pos x="384" y="637"/>
                  </a:cxn>
                  <a:cxn ang="0">
                    <a:pos x="448" y="695"/>
                  </a:cxn>
                  <a:cxn ang="0">
                    <a:pos x="448" y="765"/>
                  </a:cxn>
                  <a:cxn ang="0">
                    <a:pos x="419" y="800"/>
                  </a:cxn>
                  <a:cxn ang="0">
                    <a:pos x="384" y="816"/>
                  </a:cxn>
                  <a:cxn ang="0">
                    <a:pos x="268" y="828"/>
                  </a:cxn>
                  <a:cxn ang="0">
                    <a:pos x="163" y="747"/>
                  </a:cxn>
                  <a:cxn ang="0">
                    <a:pos x="53" y="574"/>
                  </a:cxn>
                  <a:cxn ang="0">
                    <a:pos x="0" y="368"/>
                  </a:cxn>
                  <a:cxn ang="0">
                    <a:pos x="140" y="436"/>
                  </a:cxn>
                  <a:cxn ang="0">
                    <a:pos x="192" y="436"/>
                  </a:cxn>
                  <a:cxn ang="0">
                    <a:pos x="227" y="396"/>
                  </a:cxn>
                  <a:cxn ang="0">
                    <a:pos x="251" y="316"/>
                  </a:cxn>
                  <a:cxn ang="0">
                    <a:pos x="209" y="293"/>
                  </a:cxn>
                  <a:cxn ang="0">
                    <a:pos x="53" y="293"/>
                  </a:cxn>
                  <a:cxn ang="0">
                    <a:pos x="18" y="293"/>
                  </a:cxn>
                  <a:cxn ang="0">
                    <a:pos x="41" y="173"/>
                  </a:cxn>
                </a:cxnLst>
                <a:rect l="0" t="0" r="r" b="b"/>
                <a:pathLst>
                  <a:path w="500" h="828">
                    <a:moveTo>
                      <a:pt x="41" y="173"/>
                    </a:moveTo>
                    <a:lnTo>
                      <a:pt x="163" y="35"/>
                    </a:lnTo>
                    <a:lnTo>
                      <a:pt x="232" y="0"/>
                    </a:lnTo>
                    <a:lnTo>
                      <a:pt x="366" y="5"/>
                    </a:lnTo>
                    <a:lnTo>
                      <a:pt x="488" y="57"/>
                    </a:lnTo>
                    <a:lnTo>
                      <a:pt x="500" y="126"/>
                    </a:lnTo>
                    <a:lnTo>
                      <a:pt x="483" y="207"/>
                    </a:lnTo>
                    <a:lnTo>
                      <a:pt x="396" y="281"/>
                    </a:lnTo>
                    <a:lnTo>
                      <a:pt x="349" y="414"/>
                    </a:lnTo>
                    <a:lnTo>
                      <a:pt x="349" y="552"/>
                    </a:lnTo>
                    <a:lnTo>
                      <a:pt x="384" y="637"/>
                    </a:lnTo>
                    <a:lnTo>
                      <a:pt x="448" y="695"/>
                    </a:lnTo>
                    <a:lnTo>
                      <a:pt x="448" y="765"/>
                    </a:lnTo>
                    <a:lnTo>
                      <a:pt x="419" y="800"/>
                    </a:lnTo>
                    <a:lnTo>
                      <a:pt x="384" y="816"/>
                    </a:lnTo>
                    <a:lnTo>
                      <a:pt x="268" y="828"/>
                    </a:lnTo>
                    <a:lnTo>
                      <a:pt x="163" y="747"/>
                    </a:lnTo>
                    <a:lnTo>
                      <a:pt x="53" y="574"/>
                    </a:lnTo>
                    <a:lnTo>
                      <a:pt x="0" y="368"/>
                    </a:lnTo>
                    <a:lnTo>
                      <a:pt x="140" y="436"/>
                    </a:lnTo>
                    <a:lnTo>
                      <a:pt x="192" y="436"/>
                    </a:lnTo>
                    <a:lnTo>
                      <a:pt x="227" y="396"/>
                    </a:lnTo>
                    <a:lnTo>
                      <a:pt x="251" y="316"/>
                    </a:lnTo>
                    <a:lnTo>
                      <a:pt x="209" y="293"/>
                    </a:lnTo>
                    <a:lnTo>
                      <a:pt x="53" y="293"/>
                    </a:lnTo>
                    <a:lnTo>
                      <a:pt x="18" y="293"/>
                    </a:lnTo>
                    <a:lnTo>
                      <a:pt x="4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25" name="Freeform 53"/>
              <p:cNvSpPr>
                <a:spLocks/>
              </p:cNvSpPr>
              <p:nvPr/>
            </p:nvSpPr>
            <p:spPr bwMode="auto">
              <a:xfrm>
                <a:off x="2950" y="2289"/>
                <a:ext cx="265" cy="89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29" y="23"/>
                  </a:cxn>
                  <a:cxn ang="0">
                    <a:pos x="83" y="0"/>
                  </a:cxn>
                  <a:cxn ang="0">
                    <a:pos x="135" y="5"/>
                  </a:cxn>
                  <a:cxn ang="0">
                    <a:pos x="206" y="108"/>
                  </a:cxn>
                  <a:cxn ang="0">
                    <a:pos x="265" y="264"/>
                  </a:cxn>
                  <a:cxn ang="0">
                    <a:pos x="265" y="384"/>
                  </a:cxn>
                  <a:cxn ang="0">
                    <a:pos x="241" y="447"/>
                  </a:cxn>
                  <a:cxn ang="0">
                    <a:pos x="118" y="522"/>
                  </a:cxn>
                  <a:cxn ang="0">
                    <a:pos x="83" y="573"/>
                  </a:cxn>
                  <a:cxn ang="0">
                    <a:pos x="83" y="608"/>
                  </a:cxn>
                  <a:cxn ang="0">
                    <a:pos x="123" y="654"/>
                  </a:cxn>
                  <a:cxn ang="0">
                    <a:pos x="189" y="723"/>
                  </a:cxn>
                  <a:cxn ang="0">
                    <a:pos x="224" y="814"/>
                  </a:cxn>
                  <a:cxn ang="0">
                    <a:pos x="212" y="895"/>
                  </a:cxn>
                  <a:cxn ang="0">
                    <a:pos x="177" y="877"/>
                  </a:cxn>
                  <a:cxn ang="0">
                    <a:pos x="159" y="764"/>
                  </a:cxn>
                  <a:cxn ang="0">
                    <a:pos x="101" y="694"/>
                  </a:cxn>
                  <a:cxn ang="0">
                    <a:pos x="54" y="676"/>
                  </a:cxn>
                  <a:cxn ang="0">
                    <a:pos x="29" y="643"/>
                  </a:cxn>
                  <a:cxn ang="0">
                    <a:pos x="29" y="568"/>
                  </a:cxn>
                  <a:cxn ang="0">
                    <a:pos x="64" y="505"/>
                  </a:cxn>
                  <a:cxn ang="0">
                    <a:pos x="123" y="465"/>
                  </a:cxn>
                  <a:cxn ang="0">
                    <a:pos x="212" y="402"/>
                  </a:cxn>
                  <a:cxn ang="0">
                    <a:pos x="224" y="327"/>
                  </a:cxn>
                  <a:cxn ang="0">
                    <a:pos x="177" y="224"/>
                  </a:cxn>
                  <a:cxn ang="0">
                    <a:pos x="101" y="143"/>
                  </a:cxn>
                  <a:cxn ang="0">
                    <a:pos x="0" y="75"/>
                  </a:cxn>
                </a:cxnLst>
                <a:rect l="0" t="0" r="r" b="b"/>
                <a:pathLst>
                  <a:path w="265" h="895">
                    <a:moveTo>
                      <a:pt x="0" y="75"/>
                    </a:moveTo>
                    <a:lnTo>
                      <a:pt x="29" y="23"/>
                    </a:lnTo>
                    <a:lnTo>
                      <a:pt x="83" y="0"/>
                    </a:lnTo>
                    <a:lnTo>
                      <a:pt x="135" y="5"/>
                    </a:lnTo>
                    <a:lnTo>
                      <a:pt x="206" y="108"/>
                    </a:lnTo>
                    <a:lnTo>
                      <a:pt x="265" y="264"/>
                    </a:lnTo>
                    <a:lnTo>
                      <a:pt x="265" y="384"/>
                    </a:lnTo>
                    <a:lnTo>
                      <a:pt x="241" y="447"/>
                    </a:lnTo>
                    <a:lnTo>
                      <a:pt x="118" y="522"/>
                    </a:lnTo>
                    <a:lnTo>
                      <a:pt x="83" y="573"/>
                    </a:lnTo>
                    <a:lnTo>
                      <a:pt x="83" y="608"/>
                    </a:lnTo>
                    <a:lnTo>
                      <a:pt x="123" y="654"/>
                    </a:lnTo>
                    <a:lnTo>
                      <a:pt x="189" y="723"/>
                    </a:lnTo>
                    <a:lnTo>
                      <a:pt x="224" y="814"/>
                    </a:lnTo>
                    <a:lnTo>
                      <a:pt x="212" y="895"/>
                    </a:lnTo>
                    <a:lnTo>
                      <a:pt x="177" y="877"/>
                    </a:lnTo>
                    <a:lnTo>
                      <a:pt x="159" y="764"/>
                    </a:lnTo>
                    <a:lnTo>
                      <a:pt x="101" y="694"/>
                    </a:lnTo>
                    <a:lnTo>
                      <a:pt x="54" y="676"/>
                    </a:lnTo>
                    <a:lnTo>
                      <a:pt x="29" y="643"/>
                    </a:lnTo>
                    <a:lnTo>
                      <a:pt x="29" y="568"/>
                    </a:lnTo>
                    <a:lnTo>
                      <a:pt x="64" y="505"/>
                    </a:lnTo>
                    <a:lnTo>
                      <a:pt x="123" y="465"/>
                    </a:lnTo>
                    <a:lnTo>
                      <a:pt x="212" y="402"/>
                    </a:lnTo>
                    <a:lnTo>
                      <a:pt x="224" y="327"/>
                    </a:lnTo>
                    <a:lnTo>
                      <a:pt x="177" y="224"/>
                    </a:lnTo>
                    <a:lnTo>
                      <a:pt x="101" y="14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26" name="Freeform 54"/>
              <p:cNvSpPr>
                <a:spLocks/>
              </p:cNvSpPr>
              <p:nvPr/>
            </p:nvSpPr>
            <p:spPr bwMode="auto">
              <a:xfrm>
                <a:off x="2308" y="2238"/>
                <a:ext cx="520" cy="435"/>
              </a:xfrm>
              <a:custGeom>
                <a:avLst/>
                <a:gdLst/>
                <a:ahLst/>
                <a:cxnLst>
                  <a:cxn ang="0">
                    <a:pos x="398" y="5"/>
                  </a:cxn>
                  <a:cxn ang="0">
                    <a:pos x="485" y="0"/>
                  </a:cxn>
                  <a:cxn ang="0">
                    <a:pos x="520" y="35"/>
                  </a:cxn>
                  <a:cxn ang="0">
                    <a:pos x="497" y="87"/>
                  </a:cxn>
                  <a:cxn ang="0">
                    <a:pos x="428" y="110"/>
                  </a:cxn>
                  <a:cxn ang="0">
                    <a:pos x="365" y="110"/>
                  </a:cxn>
                  <a:cxn ang="0">
                    <a:pos x="272" y="127"/>
                  </a:cxn>
                  <a:cxn ang="0">
                    <a:pos x="168" y="145"/>
                  </a:cxn>
                  <a:cxn ang="0">
                    <a:pos x="87" y="180"/>
                  </a:cxn>
                  <a:cxn ang="0">
                    <a:pos x="63" y="214"/>
                  </a:cxn>
                  <a:cxn ang="0">
                    <a:pos x="70" y="249"/>
                  </a:cxn>
                  <a:cxn ang="0">
                    <a:pos x="115" y="296"/>
                  </a:cxn>
                  <a:cxn ang="0">
                    <a:pos x="202" y="331"/>
                  </a:cxn>
                  <a:cxn ang="0">
                    <a:pos x="306" y="331"/>
                  </a:cxn>
                  <a:cxn ang="0">
                    <a:pos x="382" y="331"/>
                  </a:cxn>
                  <a:cxn ang="0">
                    <a:pos x="468" y="348"/>
                  </a:cxn>
                  <a:cxn ang="0">
                    <a:pos x="450" y="435"/>
                  </a:cxn>
                  <a:cxn ang="0">
                    <a:pos x="330" y="401"/>
                  </a:cxn>
                  <a:cxn ang="0">
                    <a:pos x="290" y="371"/>
                  </a:cxn>
                  <a:cxn ang="0">
                    <a:pos x="208" y="371"/>
                  </a:cxn>
                  <a:cxn ang="0">
                    <a:pos x="70" y="336"/>
                  </a:cxn>
                  <a:cxn ang="0">
                    <a:pos x="12" y="284"/>
                  </a:cxn>
                  <a:cxn ang="0">
                    <a:pos x="0" y="214"/>
                  </a:cxn>
                  <a:cxn ang="0">
                    <a:pos x="46" y="145"/>
                  </a:cxn>
                  <a:cxn ang="0">
                    <a:pos x="202" y="75"/>
                  </a:cxn>
                  <a:cxn ang="0">
                    <a:pos x="340" y="40"/>
                  </a:cxn>
                  <a:cxn ang="0">
                    <a:pos x="398" y="5"/>
                  </a:cxn>
                </a:cxnLst>
                <a:rect l="0" t="0" r="r" b="b"/>
                <a:pathLst>
                  <a:path w="520" h="435">
                    <a:moveTo>
                      <a:pt x="398" y="5"/>
                    </a:moveTo>
                    <a:lnTo>
                      <a:pt x="485" y="0"/>
                    </a:lnTo>
                    <a:lnTo>
                      <a:pt x="520" y="35"/>
                    </a:lnTo>
                    <a:lnTo>
                      <a:pt x="497" y="87"/>
                    </a:lnTo>
                    <a:lnTo>
                      <a:pt x="428" y="110"/>
                    </a:lnTo>
                    <a:lnTo>
                      <a:pt x="365" y="110"/>
                    </a:lnTo>
                    <a:lnTo>
                      <a:pt x="272" y="127"/>
                    </a:lnTo>
                    <a:lnTo>
                      <a:pt x="168" y="145"/>
                    </a:lnTo>
                    <a:lnTo>
                      <a:pt x="87" y="180"/>
                    </a:lnTo>
                    <a:lnTo>
                      <a:pt x="63" y="214"/>
                    </a:lnTo>
                    <a:lnTo>
                      <a:pt x="70" y="249"/>
                    </a:lnTo>
                    <a:lnTo>
                      <a:pt x="115" y="296"/>
                    </a:lnTo>
                    <a:lnTo>
                      <a:pt x="202" y="331"/>
                    </a:lnTo>
                    <a:lnTo>
                      <a:pt x="306" y="331"/>
                    </a:lnTo>
                    <a:lnTo>
                      <a:pt x="382" y="331"/>
                    </a:lnTo>
                    <a:lnTo>
                      <a:pt x="468" y="348"/>
                    </a:lnTo>
                    <a:lnTo>
                      <a:pt x="450" y="435"/>
                    </a:lnTo>
                    <a:lnTo>
                      <a:pt x="330" y="401"/>
                    </a:lnTo>
                    <a:lnTo>
                      <a:pt x="290" y="371"/>
                    </a:lnTo>
                    <a:lnTo>
                      <a:pt x="208" y="371"/>
                    </a:lnTo>
                    <a:lnTo>
                      <a:pt x="70" y="336"/>
                    </a:lnTo>
                    <a:lnTo>
                      <a:pt x="12" y="284"/>
                    </a:lnTo>
                    <a:lnTo>
                      <a:pt x="0" y="214"/>
                    </a:lnTo>
                    <a:lnTo>
                      <a:pt x="46" y="145"/>
                    </a:lnTo>
                    <a:lnTo>
                      <a:pt x="202" y="75"/>
                    </a:lnTo>
                    <a:lnTo>
                      <a:pt x="340" y="40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27" name="Freeform 55"/>
              <p:cNvSpPr>
                <a:spLocks/>
              </p:cNvSpPr>
              <p:nvPr/>
            </p:nvSpPr>
            <p:spPr bwMode="auto">
              <a:xfrm>
                <a:off x="2882" y="2923"/>
                <a:ext cx="383" cy="11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" y="17"/>
                  </a:cxn>
                  <a:cxn ang="0">
                    <a:pos x="151" y="103"/>
                  </a:cxn>
                  <a:cxn ang="0">
                    <a:pos x="203" y="257"/>
                  </a:cxn>
                  <a:cxn ang="0">
                    <a:pos x="226" y="451"/>
                  </a:cxn>
                  <a:cxn ang="0">
                    <a:pos x="226" y="560"/>
                  </a:cxn>
                  <a:cxn ang="0">
                    <a:pos x="191" y="696"/>
                  </a:cxn>
                  <a:cxn ang="0">
                    <a:pos x="134" y="885"/>
                  </a:cxn>
                  <a:cxn ang="0">
                    <a:pos x="122" y="937"/>
                  </a:cxn>
                  <a:cxn ang="0">
                    <a:pos x="139" y="965"/>
                  </a:cxn>
                  <a:cxn ang="0">
                    <a:pos x="261" y="1006"/>
                  </a:cxn>
                  <a:cxn ang="0">
                    <a:pos x="383" y="1086"/>
                  </a:cxn>
                  <a:cxn ang="0">
                    <a:pos x="378" y="1119"/>
                  </a:cxn>
                  <a:cxn ang="0">
                    <a:pos x="290" y="1160"/>
                  </a:cxn>
                  <a:cxn ang="0">
                    <a:pos x="256" y="1142"/>
                  </a:cxn>
                  <a:cxn ang="0">
                    <a:pos x="191" y="1057"/>
                  </a:cxn>
                  <a:cxn ang="0">
                    <a:pos x="116" y="1016"/>
                  </a:cxn>
                  <a:cxn ang="0">
                    <a:pos x="34" y="988"/>
                  </a:cxn>
                  <a:cxn ang="0">
                    <a:pos x="29" y="948"/>
                  </a:cxn>
                  <a:cxn ang="0">
                    <a:pos x="52" y="868"/>
                  </a:cxn>
                  <a:cxn ang="0">
                    <a:pos x="116" y="743"/>
                  </a:cxn>
                  <a:cxn ang="0">
                    <a:pos x="156" y="594"/>
                  </a:cxn>
                  <a:cxn ang="0">
                    <a:pos x="156" y="423"/>
                  </a:cxn>
                  <a:cxn ang="0">
                    <a:pos x="122" y="274"/>
                  </a:cxn>
                  <a:cxn ang="0">
                    <a:pos x="47" y="136"/>
                  </a:cxn>
                  <a:cxn ang="0">
                    <a:pos x="12" y="63"/>
                  </a:cxn>
                  <a:cxn ang="0">
                    <a:pos x="0" y="0"/>
                  </a:cxn>
                </a:cxnLst>
                <a:rect l="0" t="0" r="r" b="b"/>
                <a:pathLst>
                  <a:path w="383" h="1160">
                    <a:moveTo>
                      <a:pt x="0" y="0"/>
                    </a:moveTo>
                    <a:lnTo>
                      <a:pt x="99" y="17"/>
                    </a:lnTo>
                    <a:lnTo>
                      <a:pt x="151" y="103"/>
                    </a:lnTo>
                    <a:lnTo>
                      <a:pt x="203" y="257"/>
                    </a:lnTo>
                    <a:lnTo>
                      <a:pt x="226" y="451"/>
                    </a:lnTo>
                    <a:lnTo>
                      <a:pt x="226" y="560"/>
                    </a:lnTo>
                    <a:lnTo>
                      <a:pt x="191" y="696"/>
                    </a:lnTo>
                    <a:lnTo>
                      <a:pt x="134" y="885"/>
                    </a:lnTo>
                    <a:lnTo>
                      <a:pt x="122" y="937"/>
                    </a:lnTo>
                    <a:lnTo>
                      <a:pt x="139" y="965"/>
                    </a:lnTo>
                    <a:lnTo>
                      <a:pt x="261" y="1006"/>
                    </a:lnTo>
                    <a:lnTo>
                      <a:pt x="383" y="1086"/>
                    </a:lnTo>
                    <a:lnTo>
                      <a:pt x="378" y="1119"/>
                    </a:lnTo>
                    <a:lnTo>
                      <a:pt x="290" y="1160"/>
                    </a:lnTo>
                    <a:lnTo>
                      <a:pt x="256" y="1142"/>
                    </a:lnTo>
                    <a:lnTo>
                      <a:pt x="191" y="1057"/>
                    </a:lnTo>
                    <a:lnTo>
                      <a:pt x="116" y="1016"/>
                    </a:lnTo>
                    <a:lnTo>
                      <a:pt x="34" y="988"/>
                    </a:lnTo>
                    <a:lnTo>
                      <a:pt x="29" y="948"/>
                    </a:lnTo>
                    <a:lnTo>
                      <a:pt x="52" y="868"/>
                    </a:lnTo>
                    <a:lnTo>
                      <a:pt x="116" y="743"/>
                    </a:lnTo>
                    <a:lnTo>
                      <a:pt x="156" y="594"/>
                    </a:lnTo>
                    <a:lnTo>
                      <a:pt x="156" y="423"/>
                    </a:lnTo>
                    <a:lnTo>
                      <a:pt x="122" y="274"/>
                    </a:lnTo>
                    <a:lnTo>
                      <a:pt x="47" y="136"/>
                    </a:lnTo>
                    <a:lnTo>
                      <a:pt x="1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28" name="Freeform 56"/>
              <p:cNvSpPr>
                <a:spLocks/>
              </p:cNvSpPr>
              <p:nvPr/>
            </p:nvSpPr>
            <p:spPr bwMode="auto">
              <a:xfrm>
                <a:off x="2443" y="2919"/>
                <a:ext cx="461" cy="1027"/>
              </a:xfrm>
              <a:custGeom>
                <a:avLst/>
                <a:gdLst/>
                <a:ahLst/>
                <a:cxnLst>
                  <a:cxn ang="0">
                    <a:pos x="421" y="0"/>
                  </a:cxn>
                  <a:cxn ang="0">
                    <a:pos x="449" y="22"/>
                  </a:cxn>
                  <a:cxn ang="0">
                    <a:pos x="461" y="91"/>
                  </a:cxn>
                  <a:cxn ang="0">
                    <a:pos x="439" y="159"/>
                  </a:cxn>
                  <a:cxn ang="0">
                    <a:pos x="380" y="245"/>
                  </a:cxn>
                  <a:cxn ang="0">
                    <a:pos x="315" y="348"/>
                  </a:cxn>
                  <a:cxn ang="0">
                    <a:pos x="293" y="462"/>
                  </a:cxn>
                  <a:cxn ang="0">
                    <a:pos x="310" y="645"/>
                  </a:cxn>
                  <a:cxn ang="0">
                    <a:pos x="350" y="868"/>
                  </a:cxn>
                  <a:cxn ang="0">
                    <a:pos x="380" y="959"/>
                  </a:cxn>
                  <a:cxn ang="0">
                    <a:pos x="368" y="987"/>
                  </a:cxn>
                  <a:cxn ang="0">
                    <a:pos x="298" y="992"/>
                  </a:cxn>
                  <a:cxn ang="0">
                    <a:pos x="211" y="969"/>
                  </a:cxn>
                  <a:cxn ang="0">
                    <a:pos x="134" y="1004"/>
                  </a:cxn>
                  <a:cxn ang="0">
                    <a:pos x="87" y="1027"/>
                  </a:cxn>
                  <a:cxn ang="0">
                    <a:pos x="53" y="1022"/>
                  </a:cxn>
                  <a:cxn ang="0">
                    <a:pos x="0" y="959"/>
                  </a:cxn>
                  <a:cxn ang="0">
                    <a:pos x="53" y="936"/>
                  </a:cxn>
                  <a:cxn ang="0">
                    <a:pos x="187" y="908"/>
                  </a:cxn>
                  <a:cxn ang="0">
                    <a:pos x="263" y="936"/>
                  </a:cxn>
                  <a:cxn ang="0">
                    <a:pos x="315" y="936"/>
                  </a:cxn>
                  <a:cxn ang="0">
                    <a:pos x="310" y="890"/>
                  </a:cxn>
                  <a:cxn ang="0">
                    <a:pos x="258" y="616"/>
                  </a:cxn>
                  <a:cxn ang="0">
                    <a:pos x="222" y="456"/>
                  </a:cxn>
                  <a:cxn ang="0">
                    <a:pos x="228" y="376"/>
                  </a:cxn>
                  <a:cxn ang="0">
                    <a:pos x="280" y="227"/>
                  </a:cxn>
                  <a:cxn ang="0">
                    <a:pos x="333" y="91"/>
                  </a:cxn>
                  <a:cxn ang="0">
                    <a:pos x="421" y="0"/>
                  </a:cxn>
                </a:cxnLst>
                <a:rect l="0" t="0" r="r" b="b"/>
                <a:pathLst>
                  <a:path w="461" h="1027">
                    <a:moveTo>
                      <a:pt x="421" y="0"/>
                    </a:moveTo>
                    <a:lnTo>
                      <a:pt x="449" y="22"/>
                    </a:lnTo>
                    <a:lnTo>
                      <a:pt x="461" y="91"/>
                    </a:lnTo>
                    <a:lnTo>
                      <a:pt x="439" y="159"/>
                    </a:lnTo>
                    <a:lnTo>
                      <a:pt x="380" y="245"/>
                    </a:lnTo>
                    <a:lnTo>
                      <a:pt x="315" y="348"/>
                    </a:lnTo>
                    <a:lnTo>
                      <a:pt x="293" y="462"/>
                    </a:lnTo>
                    <a:lnTo>
                      <a:pt x="310" y="645"/>
                    </a:lnTo>
                    <a:lnTo>
                      <a:pt x="350" y="868"/>
                    </a:lnTo>
                    <a:lnTo>
                      <a:pt x="380" y="959"/>
                    </a:lnTo>
                    <a:lnTo>
                      <a:pt x="368" y="987"/>
                    </a:lnTo>
                    <a:lnTo>
                      <a:pt x="298" y="992"/>
                    </a:lnTo>
                    <a:lnTo>
                      <a:pt x="211" y="969"/>
                    </a:lnTo>
                    <a:lnTo>
                      <a:pt x="134" y="1004"/>
                    </a:lnTo>
                    <a:lnTo>
                      <a:pt x="87" y="1027"/>
                    </a:lnTo>
                    <a:lnTo>
                      <a:pt x="53" y="1022"/>
                    </a:lnTo>
                    <a:lnTo>
                      <a:pt x="0" y="959"/>
                    </a:lnTo>
                    <a:lnTo>
                      <a:pt x="53" y="936"/>
                    </a:lnTo>
                    <a:lnTo>
                      <a:pt x="187" y="908"/>
                    </a:lnTo>
                    <a:lnTo>
                      <a:pt x="263" y="936"/>
                    </a:lnTo>
                    <a:lnTo>
                      <a:pt x="315" y="936"/>
                    </a:lnTo>
                    <a:lnTo>
                      <a:pt x="310" y="890"/>
                    </a:lnTo>
                    <a:lnTo>
                      <a:pt x="258" y="616"/>
                    </a:lnTo>
                    <a:lnTo>
                      <a:pt x="222" y="456"/>
                    </a:lnTo>
                    <a:lnTo>
                      <a:pt x="228" y="376"/>
                    </a:lnTo>
                    <a:lnTo>
                      <a:pt x="280" y="227"/>
                    </a:lnTo>
                    <a:lnTo>
                      <a:pt x="333" y="9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03929" name="Freeform 57"/>
            <p:cNvSpPr>
              <a:spLocks/>
            </p:cNvSpPr>
            <p:nvPr/>
          </p:nvSpPr>
          <p:spPr bwMode="auto">
            <a:xfrm>
              <a:off x="2626" y="1540"/>
              <a:ext cx="827" cy="563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108" y="18"/>
                </a:cxn>
                <a:cxn ang="0">
                  <a:pos x="160" y="75"/>
                </a:cxn>
                <a:cxn ang="0">
                  <a:pos x="213" y="110"/>
                </a:cxn>
                <a:cxn ang="0">
                  <a:pos x="269" y="110"/>
                </a:cxn>
                <a:cxn ang="0">
                  <a:pos x="327" y="52"/>
                </a:cxn>
                <a:cxn ang="0">
                  <a:pos x="396" y="5"/>
                </a:cxn>
                <a:cxn ang="0">
                  <a:pos x="477" y="0"/>
                </a:cxn>
                <a:cxn ang="0">
                  <a:pos x="563" y="35"/>
                </a:cxn>
                <a:cxn ang="0">
                  <a:pos x="620" y="87"/>
                </a:cxn>
                <a:cxn ang="0">
                  <a:pos x="648" y="157"/>
                </a:cxn>
                <a:cxn ang="0">
                  <a:pos x="654" y="249"/>
                </a:cxn>
                <a:cxn ang="0">
                  <a:pos x="671" y="331"/>
                </a:cxn>
                <a:cxn ang="0">
                  <a:pos x="718" y="371"/>
                </a:cxn>
                <a:cxn ang="0">
                  <a:pos x="774" y="389"/>
                </a:cxn>
                <a:cxn ang="0">
                  <a:pos x="827" y="401"/>
                </a:cxn>
                <a:cxn ang="0">
                  <a:pos x="786" y="563"/>
                </a:cxn>
                <a:cxn ang="0">
                  <a:pos x="654" y="540"/>
                </a:cxn>
                <a:cxn ang="0">
                  <a:pos x="517" y="493"/>
                </a:cxn>
                <a:cxn ang="0">
                  <a:pos x="407" y="441"/>
                </a:cxn>
                <a:cxn ang="0">
                  <a:pos x="286" y="389"/>
                </a:cxn>
                <a:cxn ang="0">
                  <a:pos x="160" y="331"/>
                </a:cxn>
                <a:cxn ang="0">
                  <a:pos x="57" y="209"/>
                </a:cxn>
                <a:cxn ang="0">
                  <a:pos x="0" y="139"/>
                </a:cxn>
              </a:cxnLst>
              <a:rect l="0" t="0" r="r" b="b"/>
              <a:pathLst>
                <a:path w="827" h="563">
                  <a:moveTo>
                    <a:pt x="0" y="139"/>
                  </a:moveTo>
                  <a:lnTo>
                    <a:pt x="108" y="18"/>
                  </a:lnTo>
                  <a:lnTo>
                    <a:pt x="160" y="75"/>
                  </a:lnTo>
                  <a:lnTo>
                    <a:pt x="213" y="110"/>
                  </a:lnTo>
                  <a:lnTo>
                    <a:pt x="269" y="110"/>
                  </a:lnTo>
                  <a:lnTo>
                    <a:pt x="327" y="52"/>
                  </a:lnTo>
                  <a:lnTo>
                    <a:pt x="396" y="5"/>
                  </a:lnTo>
                  <a:lnTo>
                    <a:pt x="477" y="0"/>
                  </a:lnTo>
                  <a:lnTo>
                    <a:pt x="563" y="35"/>
                  </a:lnTo>
                  <a:lnTo>
                    <a:pt x="620" y="87"/>
                  </a:lnTo>
                  <a:lnTo>
                    <a:pt x="648" y="157"/>
                  </a:lnTo>
                  <a:lnTo>
                    <a:pt x="654" y="249"/>
                  </a:lnTo>
                  <a:lnTo>
                    <a:pt x="671" y="331"/>
                  </a:lnTo>
                  <a:lnTo>
                    <a:pt x="718" y="371"/>
                  </a:lnTo>
                  <a:lnTo>
                    <a:pt x="774" y="389"/>
                  </a:lnTo>
                  <a:lnTo>
                    <a:pt x="827" y="401"/>
                  </a:lnTo>
                  <a:lnTo>
                    <a:pt x="786" y="563"/>
                  </a:lnTo>
                  <a:lnTo>
                    <a:pt x="654" y="540"/>
                  </a:lnTo>
                  <a:lnTo>
                    <a:pt x="517" y="493"/>
                  </a:lnTo>
                  <a:lnTo>
                    <a:pt x="407" y="441"/>
                  </a:lnTo>
                  <a:lnTo>
                    <a:pt x="286" y="389"/>
                  </a:lnTo>
                  <a:lnTo>
                    <a:pt x="160" y="331"/>
                  </a:lnTo>
                  <a:lnTo>
                    <a:pt x="57" y="20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63DE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930" name="Freeform 58"/>
            <p:cNvSpPr>
              <a:spLocks/>
            </p:cNvSpPr>
            <p:nvPr/>
          </p:nvSpPr>
          <p:spPr bwMode="auto">
            <a:xfrm>
              <a:off x="2614" y="1513"/>
              <a:ext cx="856" cy="606"/>
            </a:xfrm>
            <a:custGeom>
              <a:avLst/>
              <a:gdLst/>
              <a:ahLst/>
              <a:cxnLst>
                <a:cxn ang="0">
                  <a:pos x="75" y="266"/>
                </a:cxn>
                <a:cxn ang="0">
                  <a:pos x="172" y="363"/>
                </a:cxn>
                <a:cxn ang="0">
                  <a:pos x="304" y="428"/>
                </a:cxn>
                <a:cxn ang="0">
                  <a:pos x="489" y="513"/>
                </a:cxn>
                <a:cxn ang="0">
                  <a:pos x="615" y="566"/>
                </a:cxn>
                <a:cxn ang="0">
                  <a:pos x="816" y="606"/>
                </a:cxn>
                <a:cxn ang="0">
                  <a:pos x="856" y="393"/>
                </a:cxn>
                <a:cxn ang="0">
                  <a:pos x="804" y="393"/>
                </a:cxn>
                <a:cxn ang="0">
                  <a:pos x="753" y="363"/>
                </a:cxn>
                <a:cxn ang="0">
                  <a:pos x="695" y="323"/>
                </a:cxn>
                <a:cxn ang="0">
                  <a:pos x="695" y="243"/>
                </a:cxn>
                <a:cxn ang="0">
                  <a:pos x="660" y="116"/>
                </a:cxn>
                <a:cxn ang="0">
                  <a:pos x="597" y="46"/>
                </a:cxn>
                <a:cxn ang="0">
                  <a:pos x="505" y="0"/>
                </a:cxn>
                <a:cxn ang="0">
                  <a:pos x="391" y="12"/>
                </a:cxn>
                <a:cxn ang="0">
                  <a:pos x="321" y="53"/>
                </a:cxn>
                <a:cxn ang="0">
                  <a:pos x="286" y="98"/>
                </a:cxn>
                <a:cxn ang="0">
                  <a:pos x="253" y="121"/>
                </a:cxn>
                <a:cxn ang="0">
                  <a:pos x="218" y="116"/>
                </a:cxn>
                <a:cxn ang="0">
                  <a:pos x="166" y="63"/>
                </a:cxn>
                <a:cxn ang="0">
                  <a:pos x="132" y="0"/>
                </a:cxn>
                <a:cxn ang="0">
                  <a:pos x="103" y="30"/>
                </a:cxn>
                <a:cxn ang="0">
                  <a:pos x="0" y="150"/>
                </a:cxn>
                <a:cxn ang="0">
                  <a:pos x="5" y="178"/>
                </a:cxn>
                <a:cxn ang="0">
                  <a:pos x="17" y="191"/>
                </a:cxn>
                <a:cxn ang="0">
                  <a:pos x="120" y="81"/>
                </a:cxn>
                <a:cxn ang="0">
                  <a:pos x="172" y="133"/>
                </a:cxn>
                <a:cxn ang="0">
                  <a:pos x="206" y="168"/>
                </a:cxn>
                <a:cxn ang="0">
                  <a:pos x="253" y="168"/>
                </a:cxn>
                <a:cxn ang="0">
                  <a:pos x="286" y="156"/>
                </a:cxn>
                <a:cxn ang="0">
                  <a:pos x="339" y="116"/>
                </a:cxn>
                <a:cxn ang="0">
                  <a:pos x="367" y="70"/>
                </a:cxn>
                <a:cxn ang="0">
                  <a:pos x="442" y="46"/>
                </a:cxn>
                <a:cxn ang="0">
                  <a:pos x="505" y="53"/>
                </a:cxn>
                <a:cxn ang="0">
                  <a:pos x="562" y="87"/>
                </a:cxn>
                <a:cxn ang="0">
                  <a:pos x="615" y="138"/>
                </a:cxn>
                <a:cxn ang="0">
                  <a:pos x="643" y="203"/>
                </a:cxn>
                <a:cxn ang="0">
                  <a:pos x="643" y="260"/>
                </a:cxn>
                <a:cxn ang="0">
                  <a:pos x="643" y="323"/>
                </a:cxn>
                <a:cxn ang="0">
                  <a:pos x="666" y="375"/>
                </a:cxn>
                <a:cxn ang="0">
                  <a:pos x="730" y="410"/>
                </a:cxn>
                <a:cxn ang="0">
                  <a:pos x="804" y="444"/>
                </a:cxn>
                <a:cxn ang="0">
                  <a:pos x="770" y="554"/>
                </a:cxn>
                <a:cxn ang="0">
                  <a:pos x="580" y="503"/>
                </a:cxn>
                <a:cxn ang="0">
                  <a:pos x="454" y="450"/>
                </a:cxn>
                <a:cxn ang="0">
                  <a:pos x="339" y="416"/>
                </a:cxn>
                <a:cxn ang="0">
                  <a:pos x="241" y="363"/>
                </a:cxn>
                <a:cxn ang="0">
                  <a:pos x="120" y="266"/>
                </a:cxn>
                <a:cxn ang="0">
                  <a:pos x="34" y="173"/>
                </a:cxn>
                <a:cxn ang="0">
                  <a:pos x="22" y="185"/>
                </a:cxn>
                <a:cxn ang="0">
                  <a:pos x="75" y="266"/>
                </a:cxn>
              </a:cxnLst>
              <a:rect l="0" t="0" r="r" b="b"/>
              <a:pathLst>
                <a:path w="856" h="606">
                  <a:moveTo>
                    <a:pt x="75" y="266"/>
                  </a:moveTo>
                  <a:lnTo>
                    <a:pt x="172" y="363"/>
                  </a:lnTo>
                  <a:lnTo>
                    <a:pt x="304" y="428"/>
                  </a:lnTo>
                  <a:lnTo>
                    <a:pt x="489" y="513"/>
                  </a:lnTo>
                  <a:lnTo>
                    <a:pt x="615" y="566"/>
                  </a:lnTo>
                  <a:lnTo>
                    <a:pt x="816" y="606"/>
                  </a:lnTo>
                  <a:lnTo>
                    <a:pt x="856" y="393"/>
                  </a:lnTo>
                  <a:lnTo>
                    <a:pt x="804" y="393"/>
                  </a:lnTo>
                  <a:lnTo>
                    <a:pt x="753" y="363"/>
                  </a:lnTo>
                  <a:lnTo>
                    <a:pt x="695" y="323"/>
                  </a:lnTo>
                  <a:lnTo>
                    <a:pt x="695" y="243"/>
                  </a:lnTo>
                  <a:lnTo>
                    <a:pt x="660" y="116"/>
                  </a:lnTo>
                  <a:lnTo>
                    <a:pt x="597" y="46"/>
                  </a:lnTo>
                  <a:lnTo>
                    <a:pt x="505" y="0"/>
                  </a:lnTo>
                  <a:lnTo>
                    <a:pt x="391" y="12"/>
                  </a:lnTo>
                  <a:lnTo>
                    <a:pt x="321" y="53"/>
                  </a:lnTo>
                  <a:lnTo>
                    <a:pt x="286" y="98"/>
                  </a:lnTo>
                  <a:lnTo>
                    <a:pt x="253" y="121"/>
                  </a:lnTo>
                  <a:lnTo>
                    <a:pt x="218" y="116"/>
                  </a:lnTo>
                  <a:lnTo>
                    <a:pt x="166" y="63"/>
                  </a:lnTo>
                  <a:lnTo>
                    <a:pt x="132" y="0"/>
                  </a:lnTo>
                  <a:lnTo>
                    <a:pt x="103" y="30"/>
                  </a:lnTo>
                  <a:lnTo>
                    <a:pt x="0" y="150"/>
                  </a:lnTo>
                  <a:lnTo>
                    <a:pt x="5" y="178"/>
                  </a:lnTo>
                  <a:lnTo>
                    <a:pt x="17" y="191"/>
                  </a:lnTo>
                  <a:lnTo>
                    <a:pt x="120" y="81"/>
                  </a:lnTo>
                  <a:lnTo>
                    <a:pt x="172" y="133"/>
                  </a:lnTo>
                  <a:lnTo>
                    <a:pt x="206" y="168"/>
                  </a:lnTo>
                  <a:lnTo>
                    <a:pt x="253" y="168"/>
                  </a:lnTo>
                  <a:lnTo>
                    <a:pt x="286" y="156"/>
                  </a:lnTo>
                  <a:lnTo>
                    <a:pt x="339" y="116"/>
                  </a:lnTo>
                  <a:lnTo>
                    <a:pt x="367" y="70"/>
                  </a:lnTo>
                  <a:lnTo>
                    <a:pt x="442" y="46"/>
                  </a:lnTo>
                  <a:lnTo>
                    <a:pt x="505" y="53"/>
                  </a:lnTo>
                  <a:lnTo>
                    <a:pt x="562" y="87"/>
                  </a:lnTo>
                  <a:lnTo>
                    <a:pt x="615" y="138"/>
                  </a:lnTo>
                  <a:lnTo>
                    <a:pt x="643" y="203"/>
                  </a:lnTo>
                  <a:lnTo>
                    <a:pt x="643" y="260"/>
                  </a:lnTo>
                  <a:lnTo>
                    <a:pt x="643" y="323"/>
                  </a:lnTo>
                  <a:lnTo>
                    <a:pt x="666" y="375"/>
                  </a:lnTo>
                  <a:lnTo>
                    <a:pt x="730" y="410"/>
                  </a:lnTo>
                  <a:lnTo>
                    <a:pt x="804" y="444"/>
                  </a:lnTo>
                  <a:lnTo>
                    <a:pt x="770" y="554"/>
                  </a:lnTo>
                  <a:lnTo>
                    <a:pt x="580" y="503"/>
                  </a:lnTo>
                  <a:lnTo>
                    <a:pt x="454" y="450"/>
                  </a:lnTo>
                  <a:lnTo>
                    <a:pt x="339" y="416"/>
                  </a:lnTo>
                  <a:lnTo>
                    <a:pt x="241" y="363"/>
                  </a:lnTo>
                  <a:lnTo>
                    <a:pt x="120" y="266"/>
                  </a:lnTo>
                  <a:lnTo>
                    <a:pt x="34" y="173"/>
                  </a:lnTo>
                  <a:lnTo>
                    <a:pt x="22" y="185"/>
                  </a:lnTo>
                  <a:lnTo>
                    <a:pt x="75" y="2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931" name="Oval 59"/>
            <p:cNvSpPr>
              <a:spLocks noChangeArrowheads="1"/>
            </p:cNvSpPr>
            <p:nvPr/>
          </p:nvSpPr>
          <p:spPr bwMode="auto">
            <a:xfrm rot="-4286940">
              <a:off x="279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3932" name="Oval 60"/>
            <p:cNvSpPr>
              <a:spLocks noChangeArrowheads="1"/>
            </p:cNvSpPr>
            <p:nvPr/>
          </p:nvSpPr>
          <p:spPr bwMode="auto">
            <a:xfrm rot="-4286940">
              <a:off x="281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3933" name="Oval 61"/>
            <p:cNvSpPr>
              <a:spLocks noChangeArrowheads="1"/>
            </p:cNvSpPr>
            <p:nvPr/>
          </p:nvSpPr>
          <p:spPr bwMode="auto">
            <a:xfrm rot="-4286940">
              <a:off x="274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3934" name="Oval 62"/>
            <p:cNvSpPr>
              <a:spLocks noChangeArrowheads="1"/>
            </p:cNvSpPr>
            <p:nvPr/>
          </p:nvSpPr>
          <p:spPr bwMode="auto">
            <a:xfrm rot="-4286940">
              <a:off x="276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3935" name="Oval 63"/>
            <p:cNvSpPr>
              <a:spLocks noChangeArrowheads="1"/>
            </p:cNvSpPr>
            <p:nvPr/>
          </p:nvSpPr>
          <p:spPr bwMode="auto">
            <a:xfrm>
              <a:off x="2687" y="2089"/>
              <a:ext cx="198" cy="85"/>
            </a:xfrm>
            <a:prstGeom prst="ellipse">
              <a:avLst/>
            </a:prstGeom>
            <a:solidFill>
              <a:schemeClr val="bg1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400" b="0">
                <a:latin typeface="Arial Rounded MT Bold" pitchFamily="3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AutoShape 2" descr="Green marble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899" name="AutoShape 3" descr="Green marble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0" name="AutoShape 4" descr="Green marble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1" name="AutoShape 5" descr="Green marble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2" name="AutoShape 6" descr="Green marble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3" name="AutoShape 7" descr="Green marble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4" name="AutoShape 8" descr="Green marble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5" name="AutoShape 9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6" name="AutoShape 10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7" name="AutoShape 11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8" name="AutoShape 12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09" name="AutoShape 13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0" name="AutoShape 14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1" name="AutoShape 15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2" name="AutoShape 16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3" name="AutoShape 17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4" name="AutoShape 18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5" name="AutoShape 19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6" name="AutoShape 20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7" name="AutoShape 21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8" name="AutoShape 22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4919" name="AutoShape 23"/>
          <p:cNvSpPr>
            <a:spLocks noChangeArrowheads="1"/>
          </p:cNvSpPr>
          <p:nvPr/>
        </p:nvSpPr>
        <p:spPr bwMode="auto">
          <a:xfrm>
            <a:off x="1981200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Loop Invariant:</a:t>
            </a: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The selected card is one of these.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7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04924" name="Freeform 28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4925" name="Freeform 29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4926" name="Freeform 30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4927" name="Freeform 31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4928" name="Freeform 32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4929" name="Freeform 33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34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04931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4932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4933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4934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493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4937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42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4939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494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04941" name="Oval 45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04942" name="Freeform 46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943" name="Freeform 47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Assertions</a:t>
            </a:r>
            <a:endParaRPr lang="en-CA" sz="4000" dirty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 smtClean="0"/>
              <a:t>An </a:t>
            </a:r>
            <a:r>
              <a:rPr lang="en-CA" sz="3200" b="1" dirty="0" smtClean="0">
                <a:solidFill>
                  <a:srgbClr val="408000"/>
                </a:solidFill>
              </a:rPr>
              <a:t>assertion</a:t>
            </a:r>
            <a:r>
              <a:rPr lang="en-CA" sz="3200" dirty="0" smtClean="0">
                <a:solidFill>
                  <a:srgbClr val="408000"/>
                </a:solidFill>
              </a:rPr>
              <a:t> </a:t>
            </a:r>
            <a:r>
              <a:rPr lang="en-CA" sz="3200" dirty="0" smtClean="0"/>
              <a:t>is a statement about the state of the data at a specified point in your algorithm.</a:t>
            </a:r>
          </a:p>
          <a:p>
            <a:r>
              <a:rPr lang="en-CA" sz="3200" dirty="0" smtClean="0"/>
              <a:t>An </a:t>
            </a:r>
            <a:r>
              <a:rPr lang="en-CA" sz="3200" dirty="0"/>
              <a:t>assertion is not a task for the algorithm to perform. </a:t>
            </a:r>
            <a:endParaRPr lang="en-US" sz="3200" dirty="0"/>
          </a:p>
          <a:p>
            <a:r>
              <a:rPr lang="en-CA" sz="3200" dirty="0" smtClean="0"/>
              <a:t>You may think of it as a </a:t>
            </a:r>
            <a:r>
              <a:rPr lang="en-CA" sz="3200" dirty="0"/>
              <a:t>comment that is added for the benefit of the reader.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3097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AutoShape 2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23" name="AutoShape 3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24" name="AutoShape 4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25" name="AutoShape 5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26" name="AutoShape 6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27" name="AutoShape 7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28" name="AutoShape 8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29" name="AutoShape 9" descr="Green marble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0" name="AutoShape 10" descr="Green marble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1" name="AutoShape 11" descr="Green marble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2" name="AutoShape 12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3" name="AutoShape 13" descr="Green marble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4" name="AutoShape 14" descr="Green marble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5" name="AutoShape 15" descr="Green marble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6" name="AutoShape 16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7" name="AutoShape 17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8" name="AutoShape 18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39" name="AutoShape 19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40" name="AutoShape 20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41" name="AutoShape 21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42" name="AutoShape 22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5943" name="AutoShape 23"/>
          <p:cNvSpPr>
            <a:spLocks noChangeArrowheads="1"/>
          </p:cNvSpPr>
          <p:nvPr/>
        </p:nvSpPr>
        <p:spPr bwMode="auto">
          <a:xfrm>
            <a:off x="1981200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Selected column is placed</a:t>
            </a: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in the middle 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7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05948" name="Freeform 28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5949" name="Freeform 29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5950" name="Freeform 30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5951" name="Freeform 31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5952" name="Freeform 32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5953" name="Freeform 33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34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05955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5956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5957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5958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5960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5961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42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596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596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05965" name="Oval 45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05966" name="Freeform 46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967" name="Freeform 47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AutoShape 2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47" name="AutoShape 3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48" name="AutoShape 4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49" name="AutoShape 5" descr="Green marble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0" name="AutoShape 6" descr="Green marble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1" name="AutoShape 7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2" name="AutoShape 8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3" name="AutoShape 9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4" name="AutoShape 10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5" name="AutoShape 11" descr="Green marble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6" name="AutoShape 12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7" name="AutoShape 13" descr="Green marble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8" name="AutoShape 14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59" name="AutoShape 15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60" name="AutoShape 16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61" name="AutoShape 17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62" name="AutoShape 18" descr="Green marble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63" name="AutoShape 19" descr="Green marble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64" name="AutoShape 20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65" name="AutoShape 21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66" name="AutoShape 22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6967" name="AutoShape 23"/>
          <p:cNvSpPr>
            <a:spLocks noChangeArrowheads="1"/>
          </p:cNvSpPr>
          <p:nvPr/>
        </p:nvSpPr>
        <p:spPr bwMode="auto">
          <a:xfrm>
            <a:off x="1981200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I will rearrange the cards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7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06972" name="Freeform 28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6973" name="Freeform 29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6974" name="Freeform 30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6975" name="Freeform 31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6976" name="Freeform 32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6977" name="Freeform 33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34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06979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698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6981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6982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698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6985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42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6987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6988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06989" name="Oval 45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06990" name="Freeform 46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991" name="Freeform 47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AutoShape 2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71" name="AutoShape 3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72" name="AutoShape 4" descr="Green marble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73" name="AutoShape 5" descr="Green marble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74" name="AutoShape 6" descr="Green marble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75" name="AutoShape 7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76" name="AutoShape 8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77" name="AutoShape 9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78" name="AutoShape 10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79" name="AutoShape 11" descr="Green marble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0" name="AutoShape 12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1" name="AutoShape 13" descr="Green marble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2" name="AutoShape 14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3" name="AutoShape 15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4" name="AutoShape 16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5" name="AutoShape 17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6" name="AutoShape 18" descr="Green marble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7" name="AutoShape 19" descr="Green marble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8" name="AutoShape 20" descr="Green marble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89" name="AutoShape 21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90" name="AutoShape 22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7991" name="AutoShape 23"/>
          <p:cNvSpPr>
            <a:spLocks noChangeArrowheads="1"/>
          </p:cNvSpPr>
          <p:nvPr/>
        </p:nvSpPr>
        <p:spPr bwMode="auto">
          <a:xfrm>
            <a:off x="1981200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Relax Loop Invariant:</a:t>
            </a: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I will remember the same about each column.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7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07996" name="Freeform 28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7997" name="Freeform 29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7998" name="Freeform 30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7999" name="Freeform 31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8000" name="Freeform 32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8001" name="Freeform 33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34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0800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800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800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800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8008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800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42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8011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8012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08013" name="Oval 45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08014" name="Freeform 46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015" name="Freeform 47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08998" name="Freeform 6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8999" name="Freeform 7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9000" name="Freeform 8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9001" name="Freeform 9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9002" name="Freeform 10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9003" name="Freeform 11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09005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9006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9007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9008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17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901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901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0901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901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09015" name="Oval 23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09016" name="Freeform 24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017" name="Freeform 25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9018" name="AutoShape 26"/>
          <p:cNvSpPr>
            <a:spLocks noChangeArrowheads="1"/>
          </p:cNvSpPr>
          <p:nvPr/>
        </p:nvSpPr>
        <p:spPr bwMode="auto">
          <a:xfrm>
            <a:off x="4191000" y="304800"/>
            <a:ext cx="2652713" cy="1371600"/>
          </a:xfrm>
          <a:prstGeom prst="wedgeRoundRectCallout">
            <a:avLst>
              <a:gd name="adj1" fmla="val 78486"/>
              <a:gd name="adj2" fmla="val 76273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 sz="2800" b="0" i="1">
              <a:latin typeface="Arial Rounded MT Bold" pitchFamily="38" charset="0"/>
            </a:endParaRP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Which column?</a:t>
            </a:r>
            <a:endParaRPr lang="en-US" sz="2800" b="0">
              <a:latin typeface="Arial Rounded MT Bold" pitchFamily="38" charset="0"/>
            </a:endParaRPr>
          </a:p>
        </p:txBody>
      </p:sp>
      <p:sp>
        <p:nvSpPr>
          <p:cNvPr id="1109019" name="AutoShape 27"/>
          <p:cNvSpPr>
            <a:spLocks noChangeArrowheads="1"/>
          </p:cNvSpPr>
          <p:nvPr/>
        </p:nvSpPr>
        <p:spPr bwMode="auto">
          <a:xfrm>
            <a:off x="1828800" y="5019675"/>
            <a:ext cx="2819400" cy="1152525"/>
          </a:xfrm>
          <a:prstGeom prst="wedgeRoundRectCallout">
            <a:avLst>
              <a:gd name="adj1" fmla="val -77926"/>
              <a:gd name="adj2" fmla="val -54819"/>
              <a:gd name="adj3" fmla="val 16667"/>
            </a:avLst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0">
                <a:latin typeface="Arial Rounded MT Bold" pitchFamily="38" charset="0"/>
              </a:rPr>
              <a:t>right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 flipH="1">
            <a:off x="457200" y="4419600"/>
            <a:ext cx="852488" cy="2136775"/>
            <a:chOff x="2308" y="1513"/>
            <a:chExt cx="1162" cy="2570"/>
          </a:xfrm>
        </p:grpSpPr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308" y="1740"/>
              <a:ext cx="957" cy="2343"/>
              <a:chOff x="2308" y="1740"/>
              <a:chExt cx="957" cy="2343"/>
            </a:xfrm>
          </p:grpSpPr>
          <p:sp>
            <p:nvSpPr>
              <p:cNvPr id="1109022" name="Freeform 30"/>
              <p:cNvSpPr>
                <a:spLocks/>
              </p:cNvSpPr>
              <p:nvPr/>
            </p:nvSpPr>
            <p:spPr bwMode="auto">
              <a:xfrm>
                <a:off x="2673" y="1740"/>
                <a:ext cx="432" cy="485"/>
              </a:xfrm>
              <a:custGeom>
                <a:avLst/>
                <a:gdLst/>
                <a:ahLst/>
                <a:cxnLst>
                  <a:cxn ang="0">
                    <a:pos x="123" y="206"/>
                  </a:cxn>
                  <a:cxn ang="0">
                    <a:pos x="159" y="53"/>
                  </a:cxn>
                  <a:cxn ang="0">
                    <a:pos x="248" y="0"/>
                  </a:cxn>
                  <a:cxn ang="0">
                    <a:pos x="335" y="0"/>
                  </a:cxn>
                  <a:cxn ang="0">
                    <a:pos x="388" y="53"/>
                  </a:cxn>
                  <a:cxn ang="0">
                    <a:pos x="432" y="215"/>
                  </a:cxn>
                  <a:cxn ang="0">
                    <a:pos x="415" y="349"/>
                  </a:cxn>
                  <a:cxn ang="0">
                    <a:pos x="379" y="458"/>
                  </a:cxn>
                  <a:cxn ang="0">
                    <a:pos x="309" y="485"/>
                  </a:cxn>
                  <a:cxn ang="0">
                    <a:pos x="221" y="475"/>
                  </a:cxn>
                  <a:cxn ang="0">
                    <a:pos x="132" y="368"/>
                  </a:cxn>
                  <a:cxn ang="0">
                    <a:pos x="123" y="288"/>
                  </a:cxn>
                  <a:cxn ang="0">
                    <a:pos x="0" y="242"/>
                  </a:cxn>
                  <a:cxn ang="0">
                    <a:pos x="0" y="189"/>
                  </a:cxn>
                  <a:cxn ang="0">
                    <a:pos x="123" y="206"/>
                  </a:cxn>
                </a:cxnLst>
                <a:rect l="0" t="0" r="r" b="b"/>
                <a:pathLst>
                  <a:path w="432" h="485">
                    <a:moveTo>
                      <a:pt x="123" y="206"/>
                    </a:moveTo>
                    <a:lnTo>
                      <a:pt x="159" y="53"/>
                    </a:lnTo>
                    <a:lnTo>
                      <a:pt x="248" y="0"/>
                    </a:lnTo>
                    <a:lnTo>
                      <a:pt x="335" y="0"/>
                    </a:lnTo>
                    <a:lnTo>
                      <a:pt x="388" y="53"/>
                    </a:lnTo>
                    <a:lnTo>
                      <a:pt x="432" y="215"/>
                    </a:lnTo>
                    <a:lnTo>
                      <a:pt x="415" y="349"/>
                    </a:lnTo>
                    <a:lnTo>
                      <a:pt x="379" y="458"/>
                    </a:lnTo>
                    <a:lnTo>
                      <a:pt x="309" y="485"/>
                    </a:lnTo>
                    <a:lnTo>
                      <a:pt x="221" y="475"/>
                    </a:lnTo>
                    <a:lnTo>
                      <a:pt x="132" y="368"/>
                    </a:lnTo>
                    <a:lnTo>
                      <a:pt x="123" y="288"/>
                    </a:lnTo>
                    <a:lnTo>
                      <a:pt x="0" y="242"/>
                    </a:lnTo>
                    <a:lnTo>
                      <a:pt x="0" y="189"/>
                    </a:lnTo>
                    <a:lnTo>
                      <a:pt x="123" y="20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023" name="Freeform 31"/>
              <p:cNvSpPr>
                <a:spLocks/>
              </p:cNvSpPr>
              <p:nvPr/>
            </p:nvSpPr>
            <p:spPr bwMode="auto">
              <a:xfrm>
                <a:off x="2573" y="2253"/>
                <a:ext cx="500" cy="828"/>
              </a:xfrm>
              <a:custGeom>
                <a:avLst/>
                <a:gdLst/>
                <a:ahLst/>
                <a:cxnLst>
                  <a:cxn ang="0">
                    <a:pos x="41" y="173"/>
                  </a:cxn>
                  <a:cxn ang="0">
                    <a:pos x="163" y="35"/>
                  </a:cxn>
                  <a:cxn ang="0">
                    <a:pos x="232" y="0"/>
                  </a:cxn>
                  <a:cxn ang="0">
                    <a:pos x="366" y="5"/>
                  </a:cxn>
                  <a:cxn ang="0">
                    <a:pos x="488" y="57"/>
                  </a:cxn>
                  <a:cxn ang="0">
                    <a:pos x="500" y="126"/>
                  </a:cxn>
                  <a:cxn ang="0">
                    <a:pos x="483" y="207"/>
                  </a:cxn>
                  <a:cxn ang="0">
                    <a:pos x="396" y="281"/>
                  </a:cxn>
                  <a:cxn ang="0">
                    <a:pos x="349" y="414"/>
                  </a:cxn>
                  <a:cxn ang="0">
                    <a:pos x="349" y="552"/>
                  </a:cxn>
                  <a:cxn ang="0">
                    <a:pos x="384" y="637"/>
                  </a:cxn>
                  <a:cxn ang="0">
                    <a:pos x="448" y="695"/>
                  </a:cxn>
                  <a:cxn ang="0">
                    <a:pos x="448" y="765"/>
                  </a:cxn>
                  <a:cxn ang="0">
                    <a:pos x="419" y="800"/>
                  </a:cxn>
                  <a:cxn ang="0">
                    <a:pos x="384" y="816"/>
                  </a:cxn>
                  <a:cxn ang="0">
                    <a:pos x="268" y="828"/>
                  </a:cxn>
                  <a:cxn ang="0">
                    <a:pos x="163" y="747"/>
                  </a:cxn>
                  <a:cxn ang="0">
                    <a:pos x="53" y="574"/>
                  </a:cxn>
                  <a:cxn ang="0">
                    <a:pos x="0" y="368"/>
                  </a:cxn>
                  <a:cxn ang="0">
                    <a:pos x="140" y="436"/>
                  </a:cxn>
                  <a:cxn ang="0">
                    <a:pos x="192" y="436"/>
                  </a:cxn>
                  <a:cxn ang="0">
                    <a:pos x="227" y="396"/>
                  </a:cxn>
                  <a:cxn ang="0">
                    <a:pos x="251" y="316"/>
                  </a:cxn>
                  <a:cxn ang="0">
                    <a:pos x="209" y="293"/>
                  </a:cxn>
                  <a:cxn ang="0">
                    <a:pos x="53" y="293"/>
                  </a:cxn>
                  <a:cxn ang="0">
                    <a:pos x="18" y="293"/>
                  </a:cxn>
                  <a:cxn ang="0">
                    <a:pos x="41" y="173"/>
                  </a:cxn>
                </a:cxnLst>
                <a:rect l="0" t="0" r="r" b="b"/>
                <a:pathLst>
                  <a:path w="500" h="828">
                    <a:moveTo>
                      <a:pt x="41" y="173"/>
                    </a:moveTo>
                    <a:lnTo>
                      <a:pt x="163" y="35"/>
                    </a:lnTo>
                    <a:lnTo>
                      <a:pt x="232" y="0"/>
                    </a:lnTo>
                    <a:lnTo>
                      <a:pt x="366" y="5"/>
                    </a:lnTo>
                    <a:lnTo>
                      <a:pt x="488" y="57"/>
                    </a:lnTo>
                    <a:lnTo>
                      <a:pt x="500" y="126"/>
                    </a:lnTo>
                    <a:lnTo>
                      <a:pt x="483" y="207"/>
                    </a:lnTo>
                    <a:lnTo>
                      <a:pt x="396" y="281"/>
                    </a:lnTo>
                    <a:lnTo>
                      <a:pt x="349" y="414"/>
                    </a:lnTo>
                    <a:lnTo>
                      <a:pt x="349" y="552"/>
                    </a:lnTo>
                    <a:lnTo>
                      <a:pt x="384" y="637"/>
                    </a:lnTo>
                    <a:lnTo>
                      <a:pt x="448" y="695"/>
                    </a:lnTo>
                    <a:lnTo>
                      <a:pt x="448" y="765"/>
                    </a:lnTo>
                    <a:lnTo>
                      <a:pt x="419" y="800"/>
                    </a:lnTo>
                    <a:lnTo>
                      <a:pt x="384" y="816"/>
                    </a:lnTo>
                    <a:lnTo>
                      <a:pt x="268" y="828"/>
                    </a:lnTo>
                    <a:lnTo>
                      <a:pt x="163" y="747"/>
                    </a:lnTo>
                    <a:lnTo>
                      <a:pt x="53" y="574"/>
                    </a:lnTo>
                    <a:lnTo>
                      <a:pt x="0" y="368"/>
                    </a:lnTo>
                    <a:lnTo>
                      <a:pt x="140" y="436"/>
                    </a:lnTo>
                    <a:lnTo>
                      <a:pt x="192" y="436"/>
                    </a:lnTo>
                    <a:lnTo>
                      <a:pt x="227" y="396"/>
                    </a:lnTo>
                    <a:lnTo>
                      <a:pt x="251" y="316"/>
                    </a:lnTo>
                    <a:lnTo>
                      <a:pt x="209" y="293"/>
                    </a:lnTo>
                    <a:lnTo>
                      <a:pt x="53" y="293"/>
                    </a:lnTo>
                    <a:lnTo>
                      <a:pt x="18" y="293"/>
                    </a:lnTo>
                    <a:lnTo>
                      <a:pt x="4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024" name="Freeform 32"/>
              <p:cNvSpPr>
                <a:spLocks/>
              </p:cNvSpPr>
              <p:nvPr/>
            </p:nvSpPr>
            <p:spPr bwMode="auto">
              <a:xfrm>
                <a:off x="2950" y="2289"/>
                <a:ext cx="265" cy="89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29" y="23"/>
                  </a:cxn>
                  <a:cxn ang="0">
                    <a:pos x="83" y="0"/>
                  </a:cxn>
                  <a:cxn ang="0">
                    <a:pos x="135" y="5"/>
                  </a:cxn>
                  <a:cxn ang="0">
                    <a:pos x="206" y="108"/>
                  </a:cxn>
                  <a:cxn ang="0">
                    <a:pos x="265" y="264"/>
                  </a:cxn>
                  <a:cxn ang="0">
                    <a:pos x="265" y="384"/>
                  </a:cxn>
                  <a:cxn ang="0">
                    <a:pos x="241" y="447"/>
                  </a:cxn>
                  <a:cxn ang="0">
                    <a:pos x="118" y="522"/>
                  </a:cxn>
                  <a:cxn ang="0">
                    <a:pos x="83" y="573"/>
                  </a:cxn>
                  <a:cxn ang="0">
                    <a:pos x="83" y="608"/>
                  </a:cxn>
                  <a:cxn ang="0">
                    <a:pos x="123" y="654"/>
                  </a:cxn>
                  <a:cxn ang="0">
                    <a:pos x="189" y="723"/>
                  </a:cxn>
                  <a:cxn ang="0">
                    <a:pos x="224" y="814"/>
                  </a:cxn>
                  <a:cxn ang="0">
                    <a:pos x="212" y="895"/>
                  </a:cxn>
                  <a:cxn ang="0">
                    <a:pos x="177" y="877"/>
                  </a:cxn>
                  <a:cxn ang="0">
                    <a:pos x="159" y="764"/>
                  </a:cxn>
                  <a:cxn ang="0">
                    <a:pos x="101" y="694"/>
                  </a:cxn>
                  <a:cxn ang="0">
                    <a:pos x="54" y="676"/>
                  </a:cxn>
                  <a:cxn ang="0">
                    <a:pos x="29" y="643"/>
                  </a:cxn>
                  <a:cxn ang="0">
                    <a:pos x="29" y="568"/>
                  </a:cxn>
                  <a:cxn ang="0">
                    <a:pos x="64" y="505"/>
                  </a:cxn>
                  <a:cxn ang="0">
                    <a:pos x="123" y="465"/>
                  </a:cxn>
                  <a:cxn ang="0">
                    <a:pos x="212" y="402"/>
                  </a:cxn>
                  <a:cxn ang="0">
                    <a:pos x="224" y="327"/>
                  </a:cxn>
                  <a:cxn ang="0">
                    <a:pos x="177" y="224"/>
                  </a:cxn>
                  <a:cxn ang="0">
                    <a:pos x="101" y="143"/>
                  </a:cxn>
                  <a:cxn ang="0">
                    <a:pos x="0" y="75"/>
                  </a:cxn>
                </a:cxnLst>
                <a:rect l="0" t="0" r="r" b="b"/>
                <a:pathLst>
                  <a:path w="265" h="895">
                    <a:moveTo>
                      <a:pt x="0" y="75"/>
                    </a:moveTo>
                    <a:lnTo>
                      <a:pt x="29" y="23"/>
                    </a:lnTo>
                    <a:lnTo>
                      <a:pt x="83" y="0"/>
                    </a:lnTo>
                    <a:lnTo>
                      <a:pt x="135" y="5"/>
                    </a:lnTo>
                    <a:lnTo>
                      <a:pt x="206" y="108"/>
                    </a:lnTo>
                    <a:lnTo>
                      <a:pt x="265" y="264"/>
                    </a:lnTo>
                    <a:lnTo>
                      <a:pt x="265" y="384"/>
                    </a:lnTo>
                    <a:lnTo>
                      <a:pt x="241" y="447"/>
                    </a:lnTo>
                    <a:lnTo>
                      <a:pt x="118" y="522"/>
                    </a:lnTo>
                    <a:lnTo>
                      <a:pt x="83" y="573"/>
                    </a:lnTo>
                    <a:lnTo>
                      <a:pt x="83" y="608"/>
                    </a:lnTo>
                    <a:lnTo>
                      <a:pt x="123" y="654"/>
                    </a:lnTo>
                    <a:lnTo>
                      <a:pt x="189" y="723"/>
                    </a:lnTo>
                    <a:lnTo>
                      <a:pt x="224" y="814"/>
                    </a:lnTo>
                    <a:lnTo>
                      <a:pt x="212" y="895"/>
                    </a:lnTo>
                    <a:lnTo>
                      <a:pt x="177" y="877"/>
                    </a:lnTo>
                    <a:lnTo>
                      <a:pt x="159" y="764"/>
                    </a:lnTo>
                    <a:lnTo>
                      <a:pt x="101" y="694"/>
                    </a:lnTo>
                    <a:lnTo>
                      <a:pt x="54" y="676"/>
                    </a:lnTo>
                    <a:lnTo>
                      <a:pt x="29" y="643"/>
                    </a:lnTo>
                    <a:lnTo>
                      <a:pt x="29" y="568"/>
                    </a:lnTo>
                    <a:lnTo>
                      <a:pt x="64" y="505"/>
                    </a:lnTo>
                    <a:lnTo>
                      <a:pt x="123" y="465"/>
                    </a:lnTo>
                    <a:lnTo>
                      <a:pt x="212" y="402"/>
                    </a:lnTo>
                    <a:lnTo>
                      <a:pt x="224" y="327"/>
                    </a:lnTo>
                    <a:lnTo>
                      <a:pt x="177" y="224"/>
                    </a:lnTo>
                    <a:lnTo>
                      <a:pt x="101" y="14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025" name="Freeform 33"/>
              <p:cNvSpPr>
                <a:spLocks/>
              </p:cNvSpPr>
              <p:nvPr/>
            </p:nvSpPr>
            <p:spPr bwMode="auto">
              <a:xfrm>
                <a:off x="2308" y="2238"/>
                <a:ext cx="520" cy="435"/>
              </a:xfrm>
              <a:custGeom>
                <a:avLst/>
                <a:gdLst/>
                <a:ahLst/>
                <a:cxnLst>
                  <a:cxn ang="0">
                    <a:pos x="398" y="5"/>
                  </a:cxn>
                  <a:cxn ang="0">
                    <a:pos x="485" y="0"/>
                  </a:cxn>
                  <a:cxn ang="0">
                    <a:pos x="520" y="35"/>
                  </a:cxn>
                  <a:cxn ang="0">
                    <a:pos x="497" y="87"/>
                  </a:cxn>
                  <a:cxn ang="0">
                    <a:pos x="428" y="110"/>
                  </a:cxn>
                  <a:cxn ang="0">
                    <a:pos x="365" y="110"/>
                  </a:cxn>
                  <a:cxn ang="0">
                    <a:pos x="272" y="127"/>
                  </a:cxn>
                  <a:cxn ang="0">
                    <a:pos x="168" y="145"/>
                  </a:cxn>
                  <a:cxn ang="0">
                    <a:pos x="87" y="180"/>
                  </a:cxn>
                  <a:cxn ang="0">
                    <a:pos x="63" y="214"/>
                  </a:cxn>
                  <a:cxn ang="0">
                    <a:pos x="70" y="249"/>
                  </a:cxn>
                  <a:cxn ang="0">
                    <a:pos x="115" y="296"/>
                  </a:cxn>
                  <a:cxn ang="0">
                    <a:pos x="202" y="331"/>
                  </a:cxn>
                  <a:cxn ang="0">
                    <a:pos x="306" y="331"/>
                  </a:cxn>
                  <a:cxn ang="0">
                    <a:pos x="382" y="331"/>
                  </a:cxn>
                  <a:cxn ang="0">
                    <a:pos x="468" y="348"/>
                  </a:cxn>
                  <a:cxn ang="0">
                    <a:pos x="450" y="435"/>
                  </a:cxn>
                  <a:cxn ang="0">
                    <a:pos x="330" y="401"/>
                  </a:cxn>
                  <a:cxn ang="0">
                    <a:pos x="290" y="371"/>
                  </a:cxn>
                  <a:cxn ang="0">
                    <a:pos x="208" y="371"/>
                  </a:cxn>
                  <a:cxn ang="0">
                    <a:pos x="70" y="336"/>
                  </a:cxn>
                  <a:cxn ang="0">
                    <a:pos x="12" y="284"/>
                  </a:cxn>
                  <a:cxn ang="0">
                    <a:pos x="0" y="214"/>
                  </a:cxn>
                  <a:cxn ang="0">
                    <a:pos x="46" y="145"/>
                  </a:cxn>
                  <a:cxn ang="0">
                    <a:pos x="202" y="75"/>
                  </a:cxn>
                  <a:cxn ang="0">
                    <a:pos x="340" y="40"/>
                  </a:cxn>
                  <a:cxn ang="0">
                    <a:pos x="398" y="5"/>
                  </a:cxn>
                </a:cxnLst>
                <a:rect l="0" t="0" r="r" b="b"/>
                <a:pathLst>
                  <a:path w="520" h="435">
                    <a:moveTo>
                      <a:pt x="398" y="5"/>
                    </a:moveTo>
                    <a:lnTo>
                      <a:pt x="485" y="0"/>
                    </a:lnTo>
                    <a:lnTo>
                      <a:pt x="520" y="35"/>
                    </a:lnTo>
                    <a:lnTo>
                      <a:pt x="497" y="87"/>
                    </a:lnTo>
                    <a:lnTo>
                      <a:pt x="428" y="110"/>
                    </a:lnTo>
                    <a:lnTo>
                      <a:pt x="365" y="110"/>
                    </a:lnTo>
                    <a:lnTo>
                      <a:pt x="272" y="127"/>
                    </a:lnTo>
                    <a:lnTo>
                      <a:pt x="168" y="145"/>
                    </a:lnTo>
                    <a:lnTo>
                      <a:pt x="87" y="180"/>
                    </a:lnTo>
                    <a:lnTo>
                      <a:pt x="63" y="214"/>
                    </a:lnTo>
                    <a:lnTo>
                      <a:pt x="70" y="249"/>
                    </a:lnTo>
                    <a:lnTo>
                      <a:pt x="115" y="296"/>
                    </a:lnTo>
                    <a:lnTo>
                      <a:pt x="202" y="331"/>
                    </a:lnTo>
                    <a:lnTo>
                      <a:pt x="306" y="331"/>
                    </a:lnTo>
                    <a:lnTo>
                      <a:pt x="382" y="331"/>
                    </a:lnTo>
                    <a:lnTo>
                      <a:pt x="468" y="348"/>
                    </a:lnTo>
                    <a:lnTo>
                      <a:pt x="450" y="435"/>
                    </a:lnTo>
                    <a:lnTo>
                      <a:pt x="330" y="401"/>
                    </a:lnTo>
                    <a:lnTo>
                      <a:pt x="290" y="371"/>
                    </a:lnTo>
                    <a:lnTo>
                      <a:pt x="208" y="371"/>
                    </a:lnTo>
                    <a:lnTo>
                      <a:pt x="70" y="336"/>
                    </a:lnTo>
                    <a:lnTo>
                      <a:pt x="12" y="284"/>
                    </a:lnTo>
                    <a:lnTo>
                      <a:pt x="0" y="214"/>
                    </a:lnTo>
                    <a:lnTo>
                      <a:pt x="46" y="145"/>
                    </a:lnTo>
                    <a:lnTo>
                      <a:pt x="202" y="75"/>
                    </a:lnTo>
                    <a:lnTo>
                      <a:pt x="340" y="40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026" name="Freeform 34"/>
              <p:cNvSpPr>
                <a:spLocks/>
              </p:cNvSpPr>
              <p:nvPr/>
            </p:nvSpPr>
            <p:spPr bwMode="auto">
              <a:xfrm>
                <a:off x="2882" y="2923"/>
                <a:ext cx="383" cy="11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" y="17"/>
                  </a:cxn>
                  <a:cxn ang="0">
                    <a:pos x="151" y="103"/>
                  </a:cxn>
                  <a:cxn ang="0">
                    <a:pos x="203" y="257"/>
                  </a:cxn>
                  <a:cxn ang="0">
                    <a:pos x="226" y="451"/>
                  </a:cxn>
                  <a:cxn ang="0">
                    <a:pos x="226" y="560"/>
                  </a:cxn>
                  <a:cxn ang="0">
                    <a:pos x="191" y="696"/>
                  </a:cxn>
                  <a:cxn ang="0">
                    <a:pos x="134" y="885"/>
                  </a:cxn>
                  <a:cxn ang="0">
                    <a:pos x="122" y="937"/>
                  </a:cxn>
                  <a:cxn ang="0">
                    <a:pos x="139" y="965"/>
                  </a:cxn>
                  <a:cxn ang="0">
                    <a:pos x="261" y="1006"/>
                  </a:cxn>
                  <a:cxn ang="0">
                    <a:pos x="383" y="1086"/>
                  </a:cxn>
                  <a:cxn ang="0">
                    <a:pos x="378" y="1119"/>
                  </a:cxn>
                  <a:cxn ang="0">
                    <a:pos x="290" y="1160"/>
                  </a:cxn>
                  <a:cxn ang="0">
                    <a:pos x="256" y="1142"/>
                  </a:cxn>
                  <a:cxn ang="0">
                    <a:pos x="191" y="1057"/>
                  </a:cxn>
                  <a:cxn ang="0">
                    <a:pos x="116" y="1016"/>
                  </a:cxn>
                  <a:cxn ang="0">
                    <a:pos x="34" y="988"/>
                  </a:cxn>
                  <a:cxn ang="0">
                    <a:pos x="29" y="948"/>
                  </a:cxn>
                  <a:cxn ang="0">
                    <a:pos x="52" y="868"/>
                  </a:cxn>
                  <a:cxn ang="0">
                    <a:pos x="116" y="743"/>
                  </a:cxn>
                  <a:cxn ang="0">
                    <a:pos x="156" y="594"/>
                  </a:cxn>
                  <a:cxn ang="0">
                    <a:pos x="156" y="423"/>
                  </a:cxn>
                  <a:cxn ang="0">
                    <a:pos x="122" y="274"/>
                  </a:cxn>
                  <a:cxn ang="0">
                    <a:pos x="47" y="136"/>
                  </a:cxn>
                  <a:cxn ang="0">
                    <a:pos x="12" y="63"/>
                  </a:cxn>
                  <a:cxn ang="0">
                    <a:pos x="0" y="0"/>
                  </a:cxn>
                </a:cxnLst>
                <a:rect l="0" t="0" r="r" b="b"/>
                <a:pathLst>
                  <a:path w="383" h="1160">
                    <a:moveTo>
                      <a:pt x="0" y="0"/>
                    </a:moveTo>
                    <a:lnTo>
                      <a:pt x="99" y="17"/>
                    </a:lnTo>
                    <a:lnTo>
                      <a:pt x="151" y="103"/>
                    </a:lnTo>
                    <a:lnTo>
                      <a:pt x="203" y="257"/>
                    </a:lnTo>
                    <a:lnTo>
                      <a:pt x="226" y="451"/>
                    </a:lnTo>
                    <a:lnTo>
                      <a:pt x="226" y="560"/>
                    </a:lnTo>
                    <a:lnTo>
                      <a:pt x="191" y="696"/>
                    </a:lnTo>
                    <a:lnTo>
                      <a:pt x="134" y="885"/>
                    </a:lnTo>
                    <a:lnTo>
                      <a:pt x="122" y="937"/>
                    </a:lnTo>
                    <a:lnTo>
                      <a:pt x="139" y="965"/>
                    </a:lnTo>
                    <a:lnTo>
                      <a:pt x="261" y="1006"/>
                    </a:lnTo>
                    <a:lnTo>
                      <a:pt x="383" y="1086"/>
                    </a:lnTo>
                    <a:lnTo>
                      <a:pt x="378" y="1119"/>
                    </a:lnTo>
                    <a:lnTo>
                      <a:pt x="290" y="1160"/>
                    </a:lnTo>
                    <a:lnTo>
                      <a:pt x="256" y="1142"/>
                    </a:lnTo>
                    <a:lnTo>
                      <a:pt x="191" y="1057"/>
                    </a:lnTo>
                    <a:lnTo>
                      <a:pt x="116" y="1016"/>
                    </a:lnTo>
                    <a:lnTo>
                      <a:pt x="34" y="988"/>
                    </a:lnTo>
                    <a:lnTo>
                      <a:pt x="29" y="948"/>
                    </a:lnTo>
                    <a:lnTo>
                      <a:pt x="52" y="868"/>
                    </a:lnTo>
                    <a:lnTo>
                      <a:pt x="116" y="743"/>
                    </a:lnTo>
                    <a:lnTo>
                      <a:pt x="156" y="594"/>
                    </a:lnTo>
                    <a:lnTo>
                      <a:pt x="156" y="423"/>
                    </a:lnTo>
                    <a:lnTo>
                      <a:pt x="122" y="274"/>
                    </a:lnTo>
                    <a:lnTo>
                      <a:pt x="47" y="136"/>
                    </a:lnTo>
                    <a:lnTo>
                      <a:pt x="1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027" name="Freeform 35"/>
              <p:cNvSpPr>
                <a:spLocks/>
              </p:cNvSpPr>
              <p:nvPr/>
            </p:nvSpPr>
            <p:spPr bwMode="auto">
              <a:xfrm>
                <a:off x="2443" y="2919"/>
                <a:ext cx="461" cy="1027"/>
              </a:xfrm>
              <a:custGeom>
                <a:avLst/>
                <a:gdLst/>
                <a:ahLst/>
                <a:cxnLst>
                  <a:cxn ang="0">
                    <a:pos x="421" y="0"/>
                  </a:cxn>
                  <a:cxn ang="0">
                    <a:pos x="449" y="22"/>
                  </a:cxn>
                  <a:cxn ang="0">
                    <a:pos x="461" y="91"/>
                  </a:cxn>
                  <a:cxn ang="0">
                    <a:pos x="439" y="159"/>
                  </a:cxn>
                  <a:cxn ang="0">
                    <a:pos x="380" y="245"/>
                  </a:cxn>
                  <a:cxn ang="0">
                    <a:pos x="315" y="348"/>
                  </a:cxn>
                  <a:cxn ang="0">
                    <a:pos x="293" y="462"/>
                  </a:cxn>
                  <a:cxn ang="0">
                    <a:pos x="310" y="645"/>
                  </a:cxn>
                  <a:cxn ang="0">
                    <a:pos x="350" y="868"/>
                  </a:cxn>
                  <a:cxn ang="0">
                    <a:pos x="380" y="959"/>
                  </a:cxn>
                  <a:cxn ang="0">
                    <a:pos x="368" y="987"/>
                  </a:cxn>
                  <a:cxn ang="0">
                    <a:pos x="298" y="992"/>
                  </a:cxn>
                  <a:cxn ang="0">
                    <a:pos x="211" y="969"/>
                  </a:cxn>
                  <a:cxn ang="0">
                    <a:pos x="134" y="1004"/>
                  </a:cxn>
                  <a:cxn ang="0">
                    <a:pos x="87" y="1027"/>
                  </a:cxn>
                  <a:cxn ang="0">
                    <a:pos x="53" y="1022"/>
                  </a:cxn>
                  <a:cxn ang="0">
                    <a:pos x="0" y="959"/>
                  </a:cxn>
                  <a:cxn ang="0">
                    <a:pos x="53" y="936"/>
                  </a:cxn>
                  <a:cxn ang="0">
                    <a:pos x="187" y="908"/>
                  </a:cxn>
                  <a:cxn ang="0">
                    <a:pos x="263" y="936"/>
                  </a:cxn>
                  <a:cxn ang="0">
                    <a:pos x="315" y="936"/>
                  </a:cxn>
                  <a:cxn ang="0">
                    <a:pos x="310" y="890"/>
                  </a:cxn>
                  <a:cxn ang="0">
                    <a:pos x="258" y="616"/>
                  </a:cxn>
                  <a:cxn ang="0">
                    <a:pos x="222" y="456"/>
                  </a:cxn>
                  <a:cxn ang="0">
                    <a:pos x="228" y="376"/>
                  </a:cxn>
                  <a:cxn ang="0">
                    <a:pos x="280" y="227"/>
                  </a:cxn>
                  <a:cxn ang="0">
                    <a:pos x="333" y="91"/>
                  </a:cxn>
                  <a:cxn ang="0">
                    <a:pos x="421" y="0"/>
                  </a:cxn>
                </a:cxnLst>
                <a:rect l="0" t="0" r="r" b="b"/>
                <a:pathLst>
                  <a:path w="461" h="1027">
                    <a:moveTo>
                      <a:pt x="421" y="0"/>
                    </a:moveTo>
                    <a:lnTo>
                      <a:pt x="449" y="22"/>
                    </a:lnTo>
                    <a:lnTo>
                      <a:pt x="461" y="91"/>
                    </a:lnTo>
                    <a:lnTo>
                      <a:pt x="439" y="159"/>
                    </a:lnTo>
                    <a:lnTo>
                      <a:pt x="380" y="245"/>
                    </a:lnTo>
                    <a:lnTo>
                      <a:pt x="315" y="348"/>
                    </a:lnTo>
                    <a:lnTo>
                      <a:pt x="293" y="462"/>
                    </a:lnTo>
                    <a:lnTo>
                      <a:pt x="310" y="645"/>
                    </a:lnTo>
                    <a:lnTo>
                      <a:pt x="350" y="868"/>
                    </a:lnTo>
                    <a:lnTo>
                      <a:pt x="380" y="959"/>
                    </a:lnTo>
                    <a:lnTo>
                      <a:pt x="368" y="987"/>
                    </a:lnTo>
                    <a:lnTo>
                      <a:pt x="298" y="992"/>
                    </a:lnTo>
                    <a:lnTo>
                      <a:pt x="211" y="969"/>
                    </a:lnTo>
                    <a:lnTo>
                      <a:pt x="134" y="1004"/>
                    </a:lnTo>
                    <a:lnTo>
                      <a:pt x="87" y="1027"/>
                    </a:lnTo>
                    <a:lnTo>
                      <a:pt x="53" y="1022"/>
                    </a:lnTo>
                    <a:lnTo>
                      <a:pt x="0" y="959"/>
                    </a:lnTo>
                    <a:lnTo>
                      <a:pt x="53" y="936"/>
                    </a:lnTo>
                    <a:lnTo>
                      <a:pt x="187" y="908"/>
                    </a:lnTo>
                    <a:lnTo>
                      <a:pt x="263" y="936"/>
                    </a:lnTo>
                    <a:lnTo>
                      <a:pt x="315" y="936"/>
                    </a:lnTo>
                    <a:lnTo>
                      <a:pt x="310" y="890"/>
                    </a:lnTo>
                    <a:lnTo>
                      <a:pt x="258" y="616"/>
                    </a:lnTo>
                    <a:lnTo>
                      <a:pt x="222" y="456"/>
                    </a:lnTo>
                    <a:lnTo>
                      <a:pt x="228" y="376"/>
                    </a:lnTo>
                    <a:lnTo>
                      <a:pt x="280" y="227"/>
                    </a:lnTo>
                    <a:lnTo>
                      <a:pt x="333" y="9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09028" name="Freeform 36"/>
            <p:cNvSpPr>
              <a:spLocks/>
            </p:cNvSpPr>
            <p:nvPr/>
          </p:nvSpPr>
          <p:spPr bwMode="auto">
            <a:xfrm>
              <a:off x="2626" y="1540"/>
              <a:ext cx="827" cy="563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108" y="18"/>
                </a:cxn>
                <a:cxn ang="0">
                  <a:pos x="160" y="75"/>
                </a:cxn>
                <a:cxn ang="0">
                  <a:pos x="213" y="110"/>
                </a:cxn>
                <a:cxn ang="0">
                  <a:pos x="269" y="110"/>
                </a:cxn>
                <a:cxn ang="0">
                  <a:pos x="327" y="52"/>
                </a:cxn>
                <a:cxn ang="0">
                  <a:pos x="396" y="5"/>
                </a:cxn>
                <a:cxn ang="0">
                  <a:pos x="477" y="0"/>
                </a:cxn>
                <a:cxn ang="0">
                  <a:pos x="563" y="35"/>
                </a:cxn>
                <a:cxn ang="0">
                  <a:pos x="620" y="87"/>
                </a:cxn>
                <a:cxn ang="0">
                  <a:pos x="648" y="157"/>
                </a:cxn>
                <a:cxn ang="0">
                  <a:pos x="654" y="249"/>
                </a:cxn>
                <a:cxn ang="0">
                  <a:pos x="671" y="331"/>
                </a:cxn>
                <a:cxn ang="0">
                  <a:pos x="718" y="371"/>
                </a:cxn>
                <a:cxn ang="0">
                  <a:pos x="774" y="389"/>
                </a:cxn>
                <a:cxn ang="0">
                  <a:pos x="827" y="401"/>
                </a:cxn>
                <a:cxn ang="0">
                  <a:pos x="786" y="563"/>
                </a:cxn>
                <a:cxn ang="0">
                  <a:pos x="654" y="540"/>
                </a:cxn>
                <a:cxn ang="0">
                  <a:pos x="517" y="493"/>
                </a:cxn>
                <a:cxn ang="0">
                  <a:pos x="407" y="441"/>
                </a:cxn>
                <a:cxn ang="0">
                  <a:pos x="286" y="389"/>
                </a:cxn>
                <a:cxn ang="0">
                  <a:pos x="160" y="331"/>
                </a:cxn>
                <a:cxn ang="0">
                  <a:pos x="57" y="209"/>
                </a:cxn>
                <a:cxn ang="0">
                  <a:pos x="0" y="139"/>
                </a:cxn>
              </a:cxnLst>
              <a:rect l="0" t="0" r="r" b="b"/>
              <a:pathLst>
                <a:path w="827" h="563">
                  <a:moveTo>
                    <a:pt x="0" y="139"/>
                  </a:moveTo>
                  <a:lnTo>
                    <a:pt x="108" y="18"/>
                  </a:lnTo>
                  <a:lnTo>
                    <a:pt x="160" y="75"/>
                  </a:lnTo>
                  <a:lnTo>
                    <a:pt x="213" y="110"/>
                  </a:lnTo>
                  <a:lnTo>
                    <a:pt x="269" y="110"/>
                  </a:lnTo>
                  <a:lnTo>
                    <a:pt x="327" y="52"/>
                  </a:lnTo>
                  <a:lnTo>
                    <a:pt x="396" y="5"/>
                  </a:lnTo>
                  <a:lnTo>
                    <a:pt x="477" y="0"/>
                  </a:lnTo>
                  <a:lnTo>
                    <a:pt x="563" y="35"/>
                  </a:lnTo>
                  <a:lnTo>
                    <a:pt x="620" y="87"/>
                  </a:lnTo>
                  <a:lnTo>
                    <a:pt x="648" y="157"/>
                  </a:lnTo>
                  <a:lnTo>
                    <a:pt x="654" y="249"/>
                  </a:lnTo>
                  <a:lnTo>
                    <a:pt x="671" y="331"/>
                  </a:lnTo>
                  <a:lnTo>
                    <a:pt x="718" y="371"/>
                  </a:lnTo>
                  <a:lnTo>
                    <a:pt x="774" y="389"/>
                  </a:lnTo>
                  <a:lnTo>
                    <a:pt x="827" y="401"/>
                  </a:lnTo>
                  <a:lnTo>
                    <a:pt x="786" y="563"/>
                  </a:lnTo>
                  <a:lnTo>
                    <a:pt x="654" y="540"/>
                  </a:lnTo>
                  <a:lnTo>
                    <a:pt x="517" y="493"/>
                  </a:lnTo>
                  <a:lnTo>
                    <a:pt x="407" y="441"/>
                  </a:lnTo>
                  <a:lnTo>
                    <a:pt x="286" y="389"/>
                  </a:lnTo>
                  <a:lnTo>
                    <a:pt x="160" y="331"/>
                  </a:lnTo>
                  <a:lnTo>
                    <a:pt x="57" y="20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63DE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029" name="Freeform 37"/>
            <p:cNvSpPr>
              <a:spLocks/>
            </p:cNvSpPr>
            <p:nvPr/>
          </p:nvSpPr>
          <p:spPr bwMode="auto">
            <a:xfrm>
              <a:off x="2614" y="1513"/>
              <a:ext cx="856" cy="606"/>
            </a:xfrm>
            <a:custGeom>
              <a:avLst/>
              <a:gdLst/>
              <a:ahLst/>
              <a:cxnLst>
                <a:cxn ang="0">
                  <a:pos x="75" y="266"/>
                </a:cxn>
                <a:cxn ang="0">
                  <a:pos x="172" y="363"/>
                </a:cxn>
                <a:cxn ang="0">
                  <a:pos x="304" y="428"/>
                </a:cxn>
                <a:cxn ang="0">
                  <a:pos x="489" y="513"/>
                </a:cxn>
                <a:cxn ang="0">
                  <a:pos x="615" y="566"/>
                </a:cxn>
                <a:cxn ang="0">
                  <a:pos x="816" y="606"/>
                </a:cxn>
                <a:cxn ang="0">
                  <a:pos x="856" y="393"/>
                </a:cxn>
                <a:cxn ang="0">
                  <a:pos x="804" y="393"/>
                </a:cxn>
                <a:cxn ang="0">
                  <a:pos x="753" y="363"/>
                </a:cxn>
                <a:cxn ang="0">
                  <a:pos x="695" y="323"/>
                </a:cxn>
                <a:cxn ang="0">
                  <a:pos x="695" y="243"/>
                </a:cxn>
                <a:cxn ang="0">
                  <a:pos x="660" y="116"/>
                </a:cxn>
                <a:cxn ang="0">
                  <a:pos x="597" y="46"/>
                </a:cxn>
                <a:cxn ang="0">
                  <a:pos x="505" y="0"/>
                </a:cxn>
                <a:cxn ang="0">
                  <a:pos x="391" y="12"/>
                </a:cxn>
                <a:cxn ang="0">
                  <a:pos x="321" y="53"/>
                </a:cxn>
                <a:cxn ang="0">
                  <a:pos x="286" y="98"/>
                </a:cxn>
                <a:cxn ang="0">
                  <a:pos x="253" y="121"/>
                </a:cxn>
                <a:cxn ang="0">
                  <a:pos x="218" y="116"/>
                </a:cxn>
                <a:cxn ang="0">
                  <a:pos x="166" y="63"/>
                </a:cxn>
                <a:cxn ang="0">
                  <a:pos x="132" y="0"/>
                </a:cxn>
                <a:cxn ang="0">
                  <a:pos x="103" y="30"/>
                </a:cxn>
                <a:cxn ang="0">
                  <a:pos x="0" y="150"/>
                </a:cxn>
                <a:cxn ang="0">
                  <a:pos x="5" y="178"/>
                </a:cxn>
                <a:cxn ang="0">
                  <a:pos x="17" y="191"/>
                </a:cxn>
                <a:cxn ang="0">
                  <a:pos x="120" y="81"/>
                </a:cxn>
                <a:cxn ang="0">
                  <a:pos x="172" y="133"/>
                </a:cxn>
                <a:cxn ang="0">
                  <a:pos x="206" y="168"/>
                </a:cxn>
                <a:cxn ang="0">
                  <a:pos x="253" y="168"/>
                </a:cxn>
                <a:cxn ang="0">
                  <a:pos x="286" y="156"/>
                </a:cxn>
                <a:cxn ang="0">
                  <a:pos x="339" y="116"/>
                </a:cxn>
                <a:cxn ang="0">
                  <a:pos x="367" y="70"/>
                </a:cxn>
                <a:cxn ang="0">
                  <a:pos x="442" y="46"/>
                </a:cxn>
                <a:cxn ang="0">
                  <a:pos x="505" y="53"/>
                </a:cxn>
                <a:cxn ang="0">
                  <a:pos x="562" y="87"/>
                </a:cxn>
                <a:cxn ang="0">
                  <a:pos x="615" y="138"/>
                </a:cxn>
                <a:cxn ang="0">
                  <a:pos x="643" y="203"/>
                </a:cxn>
                <a:cxn ang="0">
                  <a:pos x="643" y="260"/>
                </a:cxn>
                <a:cxn ang="0">
                  <a:pos x="643" y="323"/>
                </a:cxn>
                <a:cxn ang="0">
                  <a:pos x="666" y="375"/>
                </a:cxn>
                <a:cxn ang="0">
                  <a:pos x="730" y="410"/>
                </a:cxn>
                <a:cxn ang="0">
                  <a:pos x="804" y="444"/>
                </a:cxn>
                <a:cxn ang="0">
                  <a:pos x="770" y="554"/>
                </a:cxn>
                <a:cxn ang="0">
                  <a:pos x="580" y="503"/>
                </a:cxn>
                <a:cxn ang="0">
                  <a:pos x="454" y="450"/>
                </a:cxn>
                <a:cxn ang="0">
                  <a:pos x="339" y="416"/>
                </a:cxn>
                <a:cxn ang="0">
                  <a:pos x="241" y="363"/>
                </a:cxn>
                <a:cxn ang="0">
                  <a:pos x="120" y="266"/>
                </a:cxn>
                <a:cxn ang="0">
                  <a:pos x="34" y="173"/>
                </a:cxn>
                <a:cxn ang="0">
                  <a:pos x="22" y="185"/>
                </a:cxn>
                <a:cxn ang="0">
                  <a:pos x="75" y="266"/>
                </a:cxn>
              </a:cxnLst>
              <a:rect l="0" t="0" r="r" b="b"/>
              <a:pathLst>
                <a:path w="856" h="606">
                  <a:moveTo>
                    <a:pt x="75" y="266"/>
                  </a:moveTo>
                  <a:lnTo>
                    <a:pt x="172" y="363"/>
                  </a:lnTo>
                  <a:lnTo>
                    <a:pt x="304" y="428"/>
                  </a:lnTo>
                  <a:lnTo>
                    <a:pt x="489" y="513"/>
                  </a:lnTo>
                  <a:lnTo>
                    <a:pt x="615" y="566"/>
                  </a:lnTo>
                  <a:lnTo>
                    <a:pt x="816" y="606"/>
                  </a:lnTo>
                  <a:lnTo>
                    <a:pt x="856" y="393"/>
                  </a:lnTo>
                  <a:lnTo>
                    <a:pt x="804" y="393"/>
                  </a:lnTo>
                  <a:lnTo>
                    <a:pt x="753" y="363"/>
                  </a:lnTo>
                  <a:lnTo>
                    <a:pt x="695" y="323"/>
                  </a:lnTo>
                  <a:lnTo>
                    <a:pt x="695" y="243"/>
                  </a:lnTo>
                  <a:lnTo>
                    <a:pt x="660" y="116"/>
                  </a:lnTo>
                  <a:lnTo>
                    <a:pt x="597" y="46"/>
                  </a:lnTo>
                  <a:lnTo>
                    <a:pt x="505" y="0"/>
                  </a:lnTo>
                  <a:lnTo>
                    <a:pt x="391" y="12"/>
                  </a:lnTo>
                  <a:lnTo>
                    <a:pt x="321" y="53"/>
                  </a:lnTo>
                  <a:lnTo>
                    <a:pt x="286" y="98"/>
                  </a:lnTo>
                  <a:lnTo>
                    <a:pt x="253" y="121"/>
                  </a:lnTo>
                  <a:lnTo>
                    <a:pt x="218" y="116"/>
                  </a:lnTo>
                  <a:lnTo>
                    <a:pt x="166" y="63"/>
                  </a:lnTo>
                  <a:lnTo>
                    <a:pt x="132" y="0"/>
                  </a:lnTo>
                  <a:lnTo>
                    <a:pt x="103" y="30"/>
                  </a:lnTo>
                  <a:lnTo>
                    <a:pt x="0" y="150"/>
                  </a:lnTo>
                  <a:lnTo>
                    <a:pt x="5" y="178"/>
                  </a:lnTo>
                  <a:lnTo>
                    <a:pt x="17" y="191"/>
                  </a:lnTo>
                  <a:lnTo>
                    <a:pt x="120" y="81"/>
                  </a:lnTo>
                  <a:lnTo>
                    <a:pt x="172" y="133"/>
                  </a:lnTo>
                  <a:lnTo>
                    <a:pt x="206" y="168"/>
                  </a:lnTo>
                  <a:lnTo>
                    <a:pt x="253" y="168"/>
                  </a:lnTo>
                  <a:lnTo>
                    <a:pt x="286" y="156"/>
                  </a:lnTo>
                  <a:lnTo>
                    <a:pt x="339" y="116"/>
                  </a:lnTo>
                  <a:lnTo>
                    <a:pt x="367" y="70"/>
                  </a:lnTo>
                  <a:lnTo>
                    <a:pt x="442" y="46"/>
                  </a:lnTo>
                  <a:lnTo>
                    <a:pt x="505" y="53"/>
                  </a:lnTo>
                  <a:lnTo>
                    <a:pt x="562" y="87"/>
                  </a:lnTo>
                  <a:lnTo>
                    <a:pt x="615" y="138"/>
                  </a:lnTo>
                  <a:lnTo>
                    <a:pt x="643" y="203"/>
                  </a:lnTo>
                  <a:lnTo>
                    <a:pt x="643" y="260"/>
                  </a:lnTo>
                  <a:lnTo>
                    <a:pt x="643" y="323"/>
                  </a:lnTo>
                  <a:lnTo>
                    <a:pt x="666" y="375"/>
                  </a:lnTo>
                  <a:lnTo>
                    <a:pt x="730" y="410"/>
                  </a:lnTo>
                  <a:lnTo>
                    <a:pt x="804" y="444"/>
                  </a:lnTo>
                  <a:lnTo>
                    <a:pt x="770" y="554"/>
                  </a:lnTo>
                  <a:lnTo>
                    <a:pt x="580" y="503"/>
                  </a:lnTo>
                  <a:lnTo>
                    <a:pt x="454" y="450"/>
                  </a:lnTo>
                  <a:lnTo>
                    <a:pt x="339" y="416"/>
                  </a:lnTo>
                  <a:lnTo>
                    <a:pt x="241" y="363"/>
                  </a:lnTo>
                  <a:lnTo>
                    <a:pt x="120" y="266"/>
                  </a:lnTo>
                  <a:lnTo>
                    <a:pt x="34" y="173"/>
                  </a:lnTo>
                  <a:lnTo>
                    <a:pt x="22" y="185"/>
                  </a:lnTo>
                  <a:lnTo>
                    <a:pt x="75" y="2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030" name="Oval 38"/>
            <p:cNvSpPr>
              <a:spLocks noChangeArrowheads="1"/>
            </p:cNvSpPr>
            <p:nvPr/>
          </p:nvSpPr>
          <p:spPr bwMode="auto">
            <a:xfrm rot="-4286940">
              <a:off x="279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9031" name="Oval 39"/>
            <p:cNvSpPr>
              <a:spLocks noChangeArrowheads="1"/>
            </p:cNvSpPr>
            <p:nvPr/>
          </p:nvSpPr>
          <p:spPr bwMode="auto">
            <a:xfrm rot="-4286940">
              <a:off x="281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9032" name="Oval 40"/>
            <p:cNvSpPr>
              <a:spLocks noChangeArrowheads="1"/>
            </p:cNvSpPr>
            <p:nvPr/>
          </p:nvSpPr>
          <p:spPr bwMode="auto">
            <a:xfrm rot="-4286940">
              <a:off x="274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9033" name="Oval 41"/>
            <p:cNvSpPr>
              <a:spLocks noChangeArrowheads="1"/>
            </p:cNvSpPr>
            <p:nvPr/>
          </p:nvSpPr>
          <p:spPr bwMode="auto">
            <a:xfrm rot="-4286940">
              <a:off x="276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9034" name="Oval 42"/>
            <p:cNvSpPr>
              <a:spLocks noChangeArrowheads="1"/>
            </p:cNvSpPr>
            <p:nvPr/>
          </p:nvSpPr>
          <p:spPr bwMode="auto">
            <a:xfrm>
              <a:off x="2687" y="2089"/>
              <a:ext cx="198" cy="85"/>
            </a:xfrm>
            <a:prstGeom prst="ellipse">
              <a:avLst/>
            </a:prstGeom>
            <a:solidFill>
              <a:schemeClr val="bg1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400" b="0">
                <a:latin typeface="Arial Rounded MT Bold" pitchFamily="38" charset="0"/>
              </a:endParaRPr>
            </a:p>
          </p:txBody>
        </p:sp>
      </p:grpSp>
      <p:sp>
        <p:nvSpPr>
          <p:cNvPr id="1109035" name="AutoShape 43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36" name="AutoShape 44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37" name="AutoShape 45" descr="Green marble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38" name="AutoShape 46" descr="Green marble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39" name="AutoShape 47" descr="Green marble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0" name="AutoShape 48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1" name="AutoShape 49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2" name="AutoShape 50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3" name="AutoShape 51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4" name="AutoShape 52" descr="Green marble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5" name="AutoShape 53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6" name="AutoShape 54" descr="Green marble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7" name="AutoShape 55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8" name="AutoShape 56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49" name="AutoShape 57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50" name="AutoShape 58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51" name="AutoShape 59" descr="Green marble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52" name="AutoShape 60" descr="Green marble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53" name="AutoShape 61" descr="Green marble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54" name="AutoShape 62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09055" name="AutoShape 63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AutoShape 2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19" name="AutoShape 3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0" name="AutoShape 4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1" name="AutoShape 5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2" name="AutoShape 6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3" name="AutoShape 7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4" name="AutoShape 8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5" name="AutoShape 9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6" name="AutoShape 10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7" name="AutoShape 11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8" name="AutoShape 12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29" name="AutoShape 13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30" name="AutoShape 14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31" name="AutoShape 15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32" name="AutoShape 16"/>
          <p:cNvSpPr>
            <a:spLocks noChangeArrowheads="1"/>
          </p:cNvSpPr>
          <p:nvPr/>
        </p:nvSpPr>
        <p:spPr bwMode="auto">
          <a:xfrm>
            <a:off x="1981200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Loop Invariant:</a:t>
            </a: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The selected card is one of these.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0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10037" name="Freeform 21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0038" name="Freeform 22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0039" name="Freeform 23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0040" name="Freeform 24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0041" name="Freeform 25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0042" name="Freeform 26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27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10044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004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004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004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2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0049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0050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35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005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0053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10054" name="Oval 38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10055" name="Freeform 39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056" name="Freeform 40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0057" name="AutoShape 41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58" name="AutoShape 42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59" name="AutoShape 43" descr="Green marble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60" name="AutoShape 44" descr="Green marble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61" name="AutoShape 45" descr="Green marble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62" name="AutoShape 46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0063" name="AutoShape 47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AutoShape 2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43" name="AutoShape 3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44" name="AutoShape 4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45" name="AutoShape 5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46" name="AutoShape 6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47" name="AutoShape 7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48" name="AutoShape 8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49" name="AutoShape 9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50" name="AutoShape 10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51" name="AutoShape 11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52" name="AutoShape 12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53" name="AutoShape 13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54" name="AutoShape 14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55" name="AutoShape 15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56" name="AutoShape 16"/>
          <p:cNvSpPr>
            <a:spLocks noChangeArrowheads="1"/>
          </p:cNvSpPr>
          <p:nvPr/>
        </p:nvSpPr>
        <p:spPr bwMode="auto">
          <a:xfrm>
            <a:off x="1981200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Selected column is placed</a:t>
            </a: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in the middle 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0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11061" name="Freeform 21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1062" name="Freeform 22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1063" name="Freeform 23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1064" name="Freeform 24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1065" name="Freeform 25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1066" name="Freeform 26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27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11068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106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1070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1071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2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107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107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35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107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107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11078" name="Oval 38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11079" name="Freeform 39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080" name="Freeform 40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1081" name="AutoShape 41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82" name="AutoShape 42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83" name="AutoShape 43" descr="Green marble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84" name="AutoShape 44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85" name="AutoShape 45" descr="Green marble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86" name="AutoShape 46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1087" name="AutoShape 47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AutoShape 2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67" name="AutoShape 3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68" name="AutoShape 4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69" name="AutoShape 5" descr="Green marble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0" name="AutoShape 6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1" name="AutoShape 7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2" name="AutoShape 8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3" name="AutoShape 9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4" name="AutoShape 10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5" name="AutoShape 11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6" name="AutoShape 12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7" name="AutoShape 13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8" name="AutoShape 14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79" name="AutoShape 15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80" name="AutoShape 16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81" name="AutoShape 17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82" name="AutoShape 18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83" name="AutoShape 19" descr="Green marble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84" name="AutoShape 20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85" name="AutoShape 21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86" name="AutoShape 22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2087" name="AutoShape 23"/>
          <p:cNvSpPr>
            <a:spLocks noChangeArrowheads="1"/>
          </p:cNvSpPr>
          <p:nvPr/>
        </p:nvSpPr>
        <p:spPr bwMode="auto">
          <a:xfrm>
            <a:off x="1981200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I will rearrange the cards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7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12092" name="Freeform 28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2093" name="Freeform 29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2094" name="Freeform 30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2095" name="Freeform 31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2096" name="Freeform 32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2097" name="Freeform 33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34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12099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210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2101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2102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210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2105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42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2107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2108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12109" name="Oval 45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12110" name="Freeform 46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111" name="Freeform 47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13094" name="Freeform 6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3095" name="Freeform 7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3096" name="Freeform 8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3097" name="Freeform 9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3098" name="Freeform 10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3099" name="Freeform 11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13101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3102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310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310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17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310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3107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310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3110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13111" name="Oval 23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13112" name="Freeform 24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113" name="Freeform 25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3114" name="AutoShape 26"/>
          <p:cNvSpPr>
            <a:spLocks noChangeArrowheads="1"/>
          </p:cNvSpPr>
          <p:nvPr/>
        </p:nvSpPr>
        <p:spPr bwMode="auto">
          <a:xfrm>
            <a:off x="4191000" y="304800"/>
            <a:ext cx="2652713" cy="1371600"/>
          </a:xfrm>
          <a:prstGeom prst="wedgeRoundRectCallout">
            <a:avLst>
              <a:gd name="adj1" fmla="val 78486"/>
              <a:gd name="adj2" fmla="val 76273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 sz="2800" b="0" i="1">
              <a:latin typeface="Arial Rounded MT Bold" pitchFamily="38" charset="0"/>
            </a:endParaRP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Which column?</a:t>
            </a:r>
            <a:endParaRPr lang="en-US" sz="2800" b="0">
              <a:latin typeface="Arial Rounded MT Bold" pitchFamily="38" charset="0"/>
            </a:endParaRPr>
          </a:p>
        </p:txBody>
      </p:sp>
      <p:sp>
        <p:nvSpPr>
          <p:cNvPr id="1113115" name="AutoShape 27"/>
          <p:cNvSpPr>
            <a:spLocks noChangeArrowheads="1"/>
          </p:cNvSpPr>
          <p:nvPr/>
        </p:nvSpPr>
        <p:spPr bwMode="auto">
          <a:xfrm>
            <a:off x="1828800" y="5019675"/>
            <a:ext cx="2819400" cy="1152525"/>
          </a:xfrm>
          <a:prstGeom prst="wedgeRoundRectCallout">
            <a:avLst>
              <a:gd name="adj1" fmla="val -77926"/>
              <a:gd name="adj2" fmla="val -54819"/>
              <a:gd name="adj3" fmla="val 16667"/>
            </a:avLst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0">
                <a:latin typeface="Arial Rounded MT Bold" pitchFamily="38" charset="0"/>
              </a:rPr>
              <a:t>left</a:t>
            </a:r>
          </a:p>
          <a:p>
            <a:pPr algn="ctr" eaLnBrk="0" hangingPunct="0"/>
            <a:endParaRPr lang="en-US" sz="3600" b="0">
              <a:latin typeface="Arial Rounded MT Bold" pitchFamily="38" charset="0"/>
            </a:endParaRP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 flipH="1">
            <a:off x="457200" y="4419600"/>
            <a:ext cx="852488" cy="2136775"/>
            <a:chOff x="2308" y="1513"/>
            <a:chExt cx="1162" cy="2570"/>
          </a:xfrm>
        </p:grpSpPr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308" y="1740"/>
              <a:ext cx="957" cy="2343"/>
              <a:chOff x="2308" y="1740"/>
              <a:chExt cx="957" cy="2343"/>
            </a:xfrm>
          </p:grpSpPr>
          <p:sp>
            <p:nvSpPr>
              <p:cNvPr id="1113118" name="Freeform 30"/>
              <p:cNvSpPr>
                <a:spLocks/>
              </p:cNvSpPr>
              <p:nvPr/>
            </p:nvSpPr>
            <p:spPr bwMode="auto">
              <a:xfrm>
                <a:off x="2673" y="1740"/>
                <a:ext cx="432" cy="485"/>
              </a:xfrm>
              <a:custGeom>
                <a:avLst/>
                <a:gdLst/>
                <a:ahLst/>
                <a:cxnLst>
                  <a:cxn ang="0">
                    <a:pos x="123" y="206"/>
                  </a:cxn>
                  <a:cxn ang="0">
                    <a:pos x="159" y="53"/>
                  </a:cxn>
                  <a:cxn ang="0">
                    <a:pos x="248" y="0"/>
                  </a:cxn>
                  <a:cxn ang="0">
                    <a:pos x="335" y="0"/>
                  </a:cxn>
                  <a:cxn ang="0">
                    <a:pos x="388" y="53"/>
                  </a:cxn>
                  <a:cxn ang="0">
                    <a:pos x="432" y="215"/>
                  </a:cxn>
                  <a:cxn ang="0">
                    <a:pos x="415" y="349"/>
                  </a:cxn>
                  <a:cxn ang="0">
                    <a:pos x="379" y="458"/>
                  </a:cxn>
                  <a:cxn ang="0">
                    <a:pos x="309" y="485"/>
                  </a:cxn>
                  <a:cxn ang="0">
                    <a:pos x="221" y="475"/>
                  </a:cxn>
                  <a:cxn ang="0">
                    <a:pos x="132" y="368"/>
                  </a:cxn>
                  <a:cxn ang="0">
                    <a:pos x="123" y="288"/>
                  </a:cxn>
                  <a:cxn ang="0">
                    <a:pos x="0" y="242"/>
                  </a:cxn>
                  <a:cxn ang="0">
                    <a:pos x="0" y="189"/>
                  </a:cxn>
                  <a:cxn ang="0">
                    <a:pos x="123" y="206"/>
                  </a:cxn>
                </a:cxnLst>
                <a:rect l="0" t="0" r="r" b="b"/>
                <a:pathLst>
                  <a:path w="432" h="485">
                    <a:moveTo>
                      <a:pt x="123" y="206"/>
                    </a:moveTo>
                    <a:lnTo>
                      <a:pt x="159" y="53"/>
                    </a:lnTo>
                    <a:lnTo>
                      <a:pt x="248" y="0"/>
                    </a:lnTo>
                    <a:lnTo>
                      <a:pt x="335" y="0"/>
                    </a:lnTo>
                    <a:lnTo>
                      <a:pt x="388" y="53"/>
                    </a:lnTo>
                    <a:lnTo>
                      <a:pt x="432" y="215"/>
                    </a:lnTo>
                    <a:lnTo>
                      <a:pt x="415" y="349"/>
                    </a:lnTo>
                    <a:lnTo>
                      <a:pt x="379" y="458"/>
                    </a:lnTo>
                    <a:lnTo>
                      <a:pt x="309" y="485"/>
                    </a:lnTo>
                    <a:lnTo>
                      <a:pt x="221" y="475"/>
                    </a:lnTo>
                    <a:lnTo>
                      <a:pt x="132" y="368"/>
                    </a:lnTo>
                    <a:lnTo>
                      <a:pt x="123" y="288"/>
                    </a:lnTo>
                    <a:lnTo>
                      <a:pt x="0" y="242"/>
                    </a:lnTo>
                    <a:lnTo>
                      <a:pt x="0" y="189"/>
                    </a:lnTo>
                    <a:lnTo>
                      <a:pt x="123" y="20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119" name="Freeform 31"/>
              <p:cNvSpPr>
                <a:spLocks/>
              </p:cNvSpPr>
              <p:nvPr/>
            </p:nvSpPr>
            <p:spPr bwMode="auto">
              <a:xfrm>
                <a:off x="2573" y="2253"/>
                <a:ext cx="500" cy="828"/>
              </a:xfrm>
              <a:custGeom>
                <a:avLst/>
                <a:gdLst/>
                <a:ahLst/>
                <a:cxnLst>
                  <a:cxn ang="0">
                    <a:pos x="41" y="173"/>
                  </a:cxn>
                  <a:cxn ang="0">
                    <a:pos x="163" y="35"/>
                  </a:cxn>
                  <a:cxn ang="0">
                    <a:pos x="232" y="0"/>
                  </a:cxn>
                  <a:cxn ang="0">
                    <a:pos x="366" y="5"/>
                  </a:cxn>
                  <a:cxn ang="0">
                    <a:pos x="488" y="57"/>
                  </a:cxn>
                  <a:cxn ang="0">
                    <a:pos x="500" y="126"/>
                  </a:cxn>
                  <a:cxn ang="0">
                    <a:pos x="483" y="207"/>
                  </a:cxn>
                  <a:cxn ang="0">
                    <a:pos x="396" y="281"/>
                  </a:cxn>
                  <a:cxn ang="0">
                    <a:pos x="349" y="414"/>
                  </a:cxn>
                  <a:cxn ang="0">
                    <a:pos x="349" y="552"/>
                  </a:cxn>
                  <a:cxn ang="0">
                    <a:pos x="384" y="637"/>
                  </a:cxn>
                  <a:cxn ang="0">
                    <a:pos x="448" y="695"/>
                  </a:cxn>
                  <a:cxn ang="0">
                    <a:pos x="448" y="765"/>
                  </a:cxn>
                  <a:cxn ang="0">
                    <a:pos x="419" y="800"/>
                  </a:cxn>
                  <a:cxn ang="0">
                    <a:pos x="384" y="816"/>
                  </a:cxn>
                  <a:cxn ang="0">
                    <a:pos x="268" y="828"/>
                  </a:cxn>
                  <a:cxn ang="0">
                    <a:pos x="163" y="747"/>
                  </a:cxn>
                  <a:cxn ang="0">
                    <a:pos x="53" y="574"/>
                  </a:cxn>
                  <a:cxn ang="0">
                    <a:pos x="0" y="368"/>
                  </a:cxn>
                  <a:cxn ang="0">
                    <a:pos x="140" y="436"/>
                  </a:cxn>
                  <a:cxn ang="0">
                    <a:pos x="192" y="436"/>
                  </a:cxn>
                  <a:cxn ang="0">
                    <a:pos x="227" y="396"/>
                  </a:cxn>
                  <a:cxn ang="0">
                    <a:pos x="251" y="316"/>
                  </a:cxn>
                  <a:cxn ang="0">
                    <a:pos x="209" y="293"/>
                  </a:cxn>
                  <a:cxn ang="0">
                    <a:pos x="53" y="293"/>
                  </a:cxn>
                  <a:cxn ang="0">
                    <a:pos x="18" y="293"/>
                  </a:cxn>
                  <a:cxn ang="0">
                    <a:pos x="41" y="173"/>
                  </a:cxn>
                </a:cxnLst>
                <a:rect l="0" t="0" r="r" b="b"/>
                <a:pathLst>
                  <a:path w="500" h="828">
                    <a:moveTo>
                      <a:pt x="41" y="173"/>
                    </a:moveTo>
                    <a:lnTo>
                      <a:pt x="163" y="35"/>
                    </a:lnTo>
                    <a:lnTo>
                      <a:pt x="232" y="0"/>
                    </a:lnTo>
                    <a:lnTo>
                      <a:pt x="366" y="5"/>
                    </a:lnTo>
                    <a:lnTo>
                      <a:pt x="488" y="57"/>
                    </a:lnTo>
                    <a:lnTo>
                      <a:pt x="500" y="126"/>
                    </a:lnTo>
                    <a:lnTo>
                      <a:pt x="483" y="207"/>
                    </a:lnTo>
                    <a:lnTo>
                      <a:pt x="396" y="281"/>
                    </a:lnTo>
                    <a:lnTo>
                      <a:pt x="349" y="414"/>
                    </a:lnTo>
                    <a:lnTo>
                      <a:pt x="349" y="552"/>
                    </a:lnTo>
                    <a:lnTo>
                      <a:pt x="384" y="637"/>
                    </a:lnTo>
                    <a:lnTo>
                      <a:pt x="448" y="695"/>
                    </a:lnTo>
                    <a:lnTo>
                      <a:pt x="448" y="765"/>
                    </a:lnTo>
                    <a:lnTo>
                      <a:pt x="419" y="800"/>
                    </a:lnTo>
                    <a:lnTo>
                      <a:pt x="384" y="816"/>
                    </a:lnTo>
                    <a:lnTo>
                      <a:pt x="268" y="828"/>
                    </a:lnTo>
                    <a:lnTo>
                      <a:pt x="163" y="747"/>
                    </a:lnTo>
                    <a:lnTo>
                      <a:pt x="53" y="574"/>
                    </a:lnTo>
                    <a:lnTo>
                      <a:pt x="0" y="368"/>
                    </a:lnTo>
                    <a:lnTo>
                      <a:pt x="140" y="436"/>
                    </a:lnTo>
                    <a:lnTo>
                      <a:pt x="192" y="436"/>
                    </a:lnTo>
                    <a:lnTo>
                      <a:pt x="227" y="396"/>
                    </a:lnTo>
                    <a:lnTo>
                      <a:pt x="251" y="316"/>
                    </a:lnTo>
                    <a:lnTo>
                      <a:pt x="209" y="293"/>
                    </a:lnTo>
                    <a:lnTo>
                      <a:pt x="53" y="293"/>
                    </a:lnTo>
                    <a:lnTo>
                      <a:pt x="18" y="293"/>
                    </a:lnTo>
                    <a:lnTo>
                      <a:pt x="4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120" name="Freeform 32"/>
              <p:cNvSpPr>
                <a:spLocks/>
              </p:cNvSpPr>
              <p:nvPr/>
            </p:nvSpPr>
            <p:spPr bwMode="auto">
              <a:xfrm>
                <a:off x="2950" y="2289"/>
                <a:ext cx="265" cy="89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29" y="23"/>
                  </a:cxn>
                  <a:cxn ang="0">
                    <a:pos x="83" y="0"/>
                  </a:cxn>
                  <a:cxn ang="0">
                    <a:pos x="135" y="5"/>
                  </a:cxn>
                  <a:cxn ang="0">
                    <a:pos x="206" y="108"/>
                  </a:cxn>
                  <a:cxn ang="0">
                    <a:pos x="265" y="264"/>
                  </a:cxn>
                  <a:cxn ang="0">
                    <a:pos x="265" y="384"/>
                  </a:cxn>
                  <a:cxn ang="0">
                    <a:pos x="241" y="447"/>
                  </a:cxn>
                  <a:cxn ang="0">
                    <a:pos x="118" y="522"/>
                  </a:cxn>
                  <a:cxn ang="0">
                    <a:pos x="83" y="573"/>
                  </a:cxn>
                  <a:cxn ang="0">
                    <a:pos x="83" y="608"/>
                  </a:cxn>
                  <a:cxn ang="0">
                    <a:pos x="123" y="654"/>
                  </a:cxn>
                  <a:cxn ang="0">
                    <a:pos x="189" y="723"/>
                  </a:cxn>
                  <a:cxn ang="0">
                    <a:pos x="224" y="814"/>
                  </a:cxn>
                  <a:cxn ang="0">
                    <a:pos x="212" y="895"/>
                  </a:cxn>
                  <a:cxn ang="0">
                    <a:pos x="177" y="877"/>
                  </a:cxn>
                  <a:cxn ang="0">
                    <a:pos x="159" y="764"/>
                  </a:cxn>
                  <a:cxn ang="0">
                    <a:pos x="101" y="694"/>
                  </a:cxn>
                  <a:cxn ang="0">
                    <a:pos x="54" y="676"/>
                  </a:cxn>
                  <a:cxn ang="0">
                    <a:pos x="29" y="643"/>
                  </a:cxn>
                  <a:cxn ang="0">
                    <a:pos x="29" y="568"/>
                  </a:cxn>
                  <a:cxn ang="0">
                    <a:pos x="64" y="505"/>
                  </a:cxn>
                  <a:cxn ang="0">
                    <a:pos x="123" y="465"/>
                  </a:cxn>
                  <a:cxn ang="0">
                    <a:pos x="212" y="402"/>
                  </a:cxn>
                  <a:cxn ang="0">
                    <a:pos x="224" y="327"/>
                  </a:cxn>
                  <a:cxn ang="0">
                    <a:pos x="177" y="224"/>
                  </a:cxn>
                  <a:cxn ang="0">
                    <a:pos x="101" y="143"/>
                  </a:cxn>
                  <a:cxn ang="0">
                    <a:pos x="0" y="75"/>
                  </a:cxn>
                </a:cxnLst>
                <a:rect l="0" t="0" r="r" b="b"/>
                <a:pathLst>
                  <a:path w="265" h="895">
                    <a:moveTo>
                      <a:pt x="0" y="75"/>
                    </a:moveTo>
                    <a:lnTo>
                      <a:pt x="29" y="23"/>
                    </a:lnTo>
                    <a:lnTo>
                      <a:pt x="83" y="0"/>
                    </a:lnTo>
                    <a:lnTo>
                      <a:pt x="135" y="5"/>
                    </a:lnTo>
                    <a:lnTo>
                      <a:pt x="206" y="108"/>
                    </a:lnTo>
                    <a:lnTo>
                      <a:pt x="265" y="264"/>
                    </a:lnTo>
                    <a:lnTo>
                      <a:pt x="265" y="384"/>
                    </a:lnTo>
                    <a:lnTo>
                      <a:pt x="241" y="447"/>
                    </a:lnTo>
                    <a:lnTo>
                      <a:pt x="118" y="522"/>
                    </a:lnTo>
                    <a:lnTo>
                      <a:pt x="83" y="573"/>
                    </a:lnTo>
                    <a:lnTo>
                      <a:pt x="83" y="608"/>
                    </a:lnTo>
                    <a:lnTo>
                      <a:pt x="123" y="654"/>
                    </a:lnTo>
                    <a:lnTo>
                      <a:pt x="189" y="723"/>
                    </a:lnTo>
                    <a:lnTo>
                      <a:pt x="224" y="814"/>
                    </a:lnTo>
                    <a:lnTo>
                      <a:pt x="212" y="895"/>
                    </a:lnTo>
                    <a:lnTo>
                      <a:pt x="177" y="877"/>
                    </a:lnTo>
                    <a:lnTo>
                      <a:pt x="159" y="764"/>
                    </a:lnTo>
                    <a:lnTo>
                      <a:pt x="101" y="694"/>
                    </a:lnTo>
                    <a:lnTo>
                      <a:pt x="54" y="676"/>
                    </a:lnTo>
                    <a:lnTo>
                      <a:pt x="29" y="643"/>
                    </a:lnTo>
                    <a:lnTo>
                      <a:pt x="29" y="568"/>
                    </a:lnTo>
                    <a:lnTo>
                      <a:pt x="64" y="505"/>
                    </a:lnTo>
                    <a:lnTo>
                      <a:pt x="123" y="465"/>
                    </a:lnTo>
                    <a:lnTo>
                      <a:pt x="212" y="402"/>
                    </a:lnTo>
                    <a:lnTo>
                      <a:pt x="224" y="327"/>
                    </a:lnTo>
                    <a:lnTo>
                      <a:pt x="177" y="224"/>
                    </a:lnTo>
                    <a:lnTo>
                      <a:pt x="101" y="14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121" name="Freeform 33"/>
              <p:cNvSpPr>
                <a:spLocks/>
              </p:cNvSpPr>
              <p:nvPr/>
            </p:nvSpPr>
            <p:spPr bwMode="auto">
              <a:xfrm>
                <a:off x="2308" y="2238"/>
                <a:ext cx="520" cy="435"/>
              </a:xfrm>
              <a:custGeom>
                <a:avLst/>
                <a:gdLst/>
                <a:ahLst/>
                <a:cxnLst>
                  <a:cxn ang="0">
                    <a:pos x="398" y="5"/>
                  </a:cxn>
                  <a:cxn ang="0">
                    <a:pos x="485" y="0"/>
                  </a:cxn>
                  <a:cxn ang="0">
                    <a:pos x="520" y="35"/>
                  </a:cxn>
                  <a:cxn ang="0">
                    <a:pos x="497" y="87"/>
                  </a:cxn>
                  <a:cxn ang="0">
                    <a:pos x="428" y="110"/>
                  </a:cxn>
                  <a:cxn ang="0">
                    <a:pos x="365" y="110"/>
                  </a:cxn>
                  <a:cxn ang="0">
                    <a:pos x="272" y="127"/>
                  </a:cxn>
                  <a:cxn ang="0">
                    <a:pos x="168" y="145"/>
                  </a:cxn>
                  <a:cxn ang="0">
                    <a:pos x="87" y="180"/>
                  </a:cxn>
                  <a:cxn ang="0">
                    <a:pos x="63" y="214"/>
                  </a:cxn>
                  <a:cxn ang="0">
                    <a:pos x="70" y="249"/>
                  </a:cxn>
                  <a:cxn ang="0">
                    <a:pos x="115" y="296"/>
                  </a:cxn>
                  <a:cxn ang="0">
                    <a:pos x="202" y="331"/>
                  </a:cxn>
                  <a:cxn ang="0">
                    <a:pos x="306" y="331"/>
                  </a:cxn>
                  <a:cxn ang="0">
                    <a:pos x="382" y="331"/>
                  </a:cxn>
                  <a:cxn ang="0">
                    <a:pos x="468" y="348"/>
                  </a:cxn>
                  <a:cxn ang="0">
                    <a:pos x="450" y="435"/>
                  </a:cxn>
                  <a:cxn ang="0">
                    <a:pos x="330" y="401"/>
                  </a:cxn>
                  <a:cxn ang="0">
                    <a:pos x="290" y="371"/>
                  </a:cxn>
                  <a:cxn ang="0">
                    <a:pos x="208" y="371"/>
                  </a:cxn>
                  <a:cxn ang="0">
                    <a:pos x="70" y="336"/>
                  </a:cxn>
                  <a:cxn ang="0">
                    <a:pos x="12" y="284"/>
                  </a:cxn>
                  <a:cxn ang="0">
                    <a:pos x="0" y="214"/>
                  </a:cxn>
                  <a:cxn ang="0">
                    <a:pos x="46" y="145"/>
                  </a:cxn>
                  <a:cxn ang="0">
                    <a:pos x="202" y="75"/>
                  </a:cxn>
                  <a:cxn ang="0">
                    <a:pos x="340" y="40"/>
                  </a:cxn>
                  <a:cxn ang="0">
                    <a:pos x="398" y="5"/>
                  </a:cxn>
                </a:cxnLst>
                <a:rect l="0" t="0" r="r" b="b"/>
                <a:pathLst>
                  <a:path w="520" h="435">
                    <a:moveTo>
                      <a:pt x="398" y="5"/>
                    </a:moveTo>
                    <a:lnTo>
                      <a:pt x="485" y="0"/>
                    </a:lnTo>
                    <a:lnTo>
                      <a:pt x="520" y="35"/>
                    </a:lnTo>
                    <a:lnTo>
                      <a:pt x="497" y="87"/>
                    </a:lnTo>
                    <a:lnTo>
                      <a:pt x="428" y="110"/>
                    </a:lnTo>
                    <a:lnTo>
                      <a:pt x="365" y="110"/>
                    </a:lnTo>
                    <a:lnTo>
                      <a:pt x="272" y="127"/>
                    </a:lnTo>
                    <a:lnTo>
                      <a:pt x="168" y="145"/>
                    </a:lnTo>
                    <a:lnTo>
                      <a:pt x="87" y="180"/>
                    </a:lnTo>
                    <a:lnTo>
                      <a:pt x="63" y="214"/>
                    </a:lnTo>
                    <a:lnTo>
                      <a:pt x="70" y="249"/>
                    </a:lnTo>
                    <a:lnTo>
                      <a:pt x="115" y="296"/>
                    </a:lnTo>
                    <a:lnTo>
                      <a:pt x="202" y="331"/>
                    </a:lnTo>
                    <a:lnTo>
                      <a:pt x="306" y="331"/>
                    </a:lnTo>
                    <a:lnTo>
                      <a:pt x="382" y="331"/>
                    </a:lnTo>
                    <a:lnTo>
                      <a:pt x="468" y="348"/>
                    </a:lnTo>
                    <a:lnTo>
                      <a:pt x="450" y="435"/>
                    </a:lnTo>
                    <a:lnTo>
                      <a:pt x="330" y="401"/>
                    </a:lnTo>
                    <a:lnTo>
                      <a:pt x="290" y="371"/>
                    </a:lnTo>
                    <a:lnTo>
                      <a:pt x="208" y="371"/>
                    </a:lnTo>
                    <a:lnTo>
                      <a:pt x="70" y="336"/>
                    </a:lnTo>
                    <a:lnTo>
                      <a:pt x="12" y="284"/>
                    </a:lnTo>
                    <a:lnTo>
                      <a:pt x="0" y="214"/>
                    </a:lnTo>
                    <a:lnTo>
                      <a:pt x="46" y="145"/>
                    </a:lnTo>
                    <a:lnTo>
                      <a:pt x="202" y="75"/>
                    </a:lnTo>
                    <a:lnTo>
                      <a:pt x="340" y="40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122" name="Freeform 34"/>
              <p:cNvSpPr>
                <a:spLocks/>
              </p:cNvSpPr>
              <p:nvPr/>
            </p:nvSpPr>
            <p:spPr bwMode="auto">
              <a:xfrm>
                <a:off x="2882" y="2923"/>
                <a:ext cx="383" cy="11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" y="17"/>
                  </a:cxn>
                  <a:cxn ang="0">
                    <a:pos x="151" y="103"/>
                  </a:cxn>
                  <a:cxn ang="0">
                    <a:pos x="203" y="257"/>
                  </a:cxn>
                  <a:cxn ang="0">
                    <a:pos x="226" y="451"/>
                  </a:cxn>
                  <a:cxn ang="0">
                    <a:pos x="226" y="560"/>
                  </a:cxn>
                  <a:cxn ang="0">
                    <a:pos x="191" y="696"/>
                  </a:cxn>
                  <a:cxn ang="0">
                    <a:pos x="134" y="885"/>
                  </a:cxn>
                  <a:cxn ang="0">
                    <a:pos x="122" y="937"/>
                  </a:cxn>
                  <a:cxn ang="0">
                    <a:pos x="139" y="965"/>
                  </a:cxn>
                  <a:cxn ang="0">
                    <a:pos x="261" y="1006"/>
                  </a:cxn>
                  <a:cxn ang="0">
                    <a:pos x="383" y="1086"/>
                  </a:cxn>
                  <a:cxn ang="0">
                    <a:pos x="378" y="1119"/>
                  </a:cxn>
                  <a:cxn ang="0">
                    <a:pos x="290" y="1160"/>
                  </a:cxn>
                  <a:cxn ang="0">
                    <a:pos x="256" y="1142"/>
                  </a:cxn>
                  <a:cxn ang="0">
                    <a:pos x="191" y="1057"/>
                  </a:cxn>
                  <a:cxn ang="0">
                    <a:pos x="116" y="1016"/>
                  </a:cxn>
                  <a:cxn ang="0">
                    <a:pos x="34" y="988"/>
                  </a:cxn>
                  <a:cxn ang="0">
                    <a:pos x="29" y="948"/>
                  </a:cxn>
                  <a:cxn ang="0">
                    <a:pos x="52" y="868"/>
                  </a:cxn>
                  <a:cxn ang="0">
                    <a:pos x="116" y="743"/>
                  </a:cxn>
                  <a:cxn ang="0">
                    <a:pos x="156" y="594"/>
                  </a:cxn>
                  <a:cxn ang="0">
                    <a:pos x="156" y="423"/>
                  </a:cxn>
                  <a:cxn ang="0">
                    <a:pos x="122" y="274"/>
                  </a:cxn>
                  <a:cxn ang="0">
                    <a:pos x="47" y="136"/>
                  </a:cxn>
                  <a:cxn ang="0">
                    <a:pos x="12" y="63"/>
                  </a:cxn>
                  <a:cxn ang="0">
                    <a:pos x="0" y="0"/>
                  </a:cxn>
                </a:cxnLst>
                <a:rect l="0" t="0" r="r" b="b"/>
                <a:pathLst>
                  <a:path w="383" h="1160">
                    <a:moveTo>
                      <a:pt x="0" y="0"/>
                    </a:moveTo>
                    <a:lnTo>
                      <a:pt x="99" y="17"/>
                    </a:lnTo>
                    <a:lnTo>
                      <a:pt x="151" y="103"/>
                    </a:lnTo>
                    <a:lnTo>
                      <a:pt x="203" y="257"/>
                    </a:lnTo>
                    <a:lnTo>
                      <a:pt x="226" y="451"/>
                    </a:lnTo>
                    <a:lnTo>
                      <a:pt x="226" y="560"/>
                    </a:lnTo>
                    <a:lnTo>
                      <a:pt x="191" y="696"/>
                    </a:lnTo>
                    <a:lnTo>
                      <a:pt x="134" y="885"/>
                    </a:lnTo>
                    <a:lnTo>
                      <a:pt x="122" y="937"/>
                    </a:lnTo>
                    <a:lnTo>
                      <a:pt x="139" y="965"/>
                    </a:lnTo>
                    <a:lnTo>
                      <a:pt x="261" y="1006"/>
                    </a:lnTo>
                    <a:lnTo>
                      <a:pt x="383" y="1086"/>
                    </a:lnTo>
                    <a:lnTo>
                      <a:pt x="378" y="1119"/>
                    </a:lnTo>
                    <a:lnTo>
                      <a:pt x="290" y="1160"/>
                    </a:lnTo>
                    <a:lnTo>
                      <a:pt x="256" y="1142"/>
                    </a:lnTo>
                    <a:lnTo>
                      <a:pt x="191" y="1057"/>
                    </a:lnTo>
                    <a:lnTo>
                      <a:pt x="116" y="1016"/>
                    </a:lnTo>
                    <a:lnTo>
                      <a:pt x="34" y="988"/>
                    </a:lnTo>
                    <a:lnTo>
                      <a:pt x="29" y="948"/>
                    </a:lnTo>
                    <a:lnTo>
                      <a:pt x="52" y="868"/>
                    </a:lnTo>
                    <a:lnTo>
                      <a:pt x="116" y="743"/>
                    </a:lnTo>
                    <a:lnTo>
                      <a:pt x="156" y="594"/>
                    </a:lnTo>
                    <a:lnTo>
                      <a:pt x="156" y="423"/>
                    </a:lnTo>
                    <a:lnTo>
                      <a:pt x="122" y="274"/>
                    </a:lnTo>
                    <a:lnTo>
                      <a:pt x="47" y="136"/>
                    </a:lnTo>
                    <a:lnTo>
                      <a:pt x="1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123" name="Freeform 35"/>
              <p:cNvSpPr>
                <a:spLocks/>
              </p:cNvSpPr>
              <p:nvPr/>
            </p:nvSpPr>
            <p:spPr bwMode="auto">
              <a:xfrm>
                <a:off x="2443" y="2919"/>
                <a:ext cx="461" cy="1027"/>
              </a:xfrm>
              <a:custGeom>
                <a:avLst/>
                <a:gdLst/>
                <a:ahLst/>
                <a:cxnLst>
                  <a:cxn ang="0">
                    <a:pos x="421" y="0"/>
                  </a:cxn>
                  <a:cxn ang="0">
                    <a:pos x="449" y="22"/>
                  </a:cxn>
                  <a:cxn ang="0">
                    <a:pos x="461" y="91"/>
                  </a:cxn>
                  <a:cxn ang="0">
                    <a:pos x="439" y="159"/>
                  </a:cxn>
                  <a:cxn ang="0">
                    <a:pos x="380" y="245"/>
                  </a:cxn>
                  <a:cxn ang="0">
                    <a:pos x="315" y="348"/>
                  </a:cxn>
                  <a:cxn ang="0">
                    <a:pos x="293" y="462"/>
                  </a:cxn>
                  <a:cxn ang="0">
                    <a:pos x="310" y="645"/>
                  </a:cxn>
                  <a:cxn ang="0">
                    <a:pos x="350" y="868"/>
                  </a:cxn>
                  <a:cxn ang="0">
                    <a:pos x="380" y="959"/>
                  </a:cxn>
                  <a:cxn ang="0">
                    <a:pos x="368" y="987"/>
                  </a:cxn>
                  <a:cxn ang="0">
                    <a:pos x="298" y="992"/>
                  </a:cxn>
                  <a:cxn ang="0">
                    <a:pos x="211" y="969"/>
                  </a:cxn>
                  <a:cxn ang="0">
                    <a:pos x="134" y="1004"/>
                  </a:cxn>
                  <a:cxn ang="0">
                    <a:pos x="87" y="1027"/>
                  </a:cxn>
                  <a:cxn ang="0">
                    <a:pos x="53" y="1022"/>
                  </a:cxn>
                  <a:cxn ang="0">
                    <a:pos x="0" y="959"/>
                  </a:cxn>
                  <a:cxn ang="0">
                    <a:pos x="53" y="936"/>
                  </a:cxn>
                  <a:cxn ang="0">
                    <a:pos x="187" y="908"/>
                  </a:cxn>
                  <a:cxn ang="0">
                    <a:pos x="263" y="936"/>
                  </a:cxn>
                  <a:cxn ang="0">
                    <a:pos x="315" y="936"/>
                  </a:cxn>
                  <a:cxn ang="0">
                    <a:pos x="310" y="890"/>
                  </a:cxn>
                  <a:cxn ang="0">
                    <a:pos x="258" y="616"/>
                  </a:cxn>
                  <a:cxn ang="0">
                    <a:pos x="222" y="456"/>
                  </a:cxn>
                  <a:cxn ang="0">
                    <a:pos x="228" y="376"/>
                  </a:cxn>
                  <a:cxn ang="0">
                    <a:pos x="280" y="227"/>
                  </a:cxn>
                  <a:cxn ang="0">
                    <a:pos x="333" y="91"/>
                  </a:cxn>
                  <a:cxn ang="0">
                    <a:pos x="421" y="0"/>
                  </a:cxn>
                </a:cxnLst>
                <a:rect l="0" t="0" r="r" b="b"/>
                <a:pathLst>
                  <a:path w="461" h="1027">
                    <a:moveTo>
                      <a:pt x="421" y="0"/>
                    </a:moveTo>
                    <a:lnTo>
                      <a:pt x="449" y="22"/>
                    </a:lnTo>
                    <a:lnTo>
                      <a:pt x="461" y="91"/>
                    </a:lnTo>
                    <a:lnTo>
                      <a:pt x="439" y="159"/>
                    </a:lnTo>
                    <a:lnTo>
                      <a:pt x="380" y="245"/>
                    </a:lnTo>
                    <a:lnTo>
                      <a:pt x="315" y="348"/>
                    </a:lnTo>
                    <a:lnTo>
                      <a:pt x="293" y="462"/>
                    </a:lnTo>
                    <a:lnTo>
                      <a:pt x="310" y="645"/>
                    </a:lnTo>
                    <a:lnTo>
                      <a:pt x="350" y="868"/>
                    </a:lnTo>
                    <a:lnTo>
                      <a:pt x="380" y="959"/>
                    </a:lnTo>
                    <a:lnTo>
                      <a:pt x="368" y="987"/>
                    </a:lnTo>
                    <a:lnTo>
                      <a:pt x="298" y="992"/>
                    </a:lnTo>
                    <a:lnTo>
                      <a:pt x="211" y="969"/>
                    </a:lnTo>
                    <a:lnTo>
                      <a:pt x="134" y="1004"/>
                    </a:lnTo>
                    <a:lnTo>
                      <a:pt x="87" y="1027"/>
                    </a:lnTo>
                    <a:lnTo>
                      <a:pt x="53" y="1022"/>
                    </a:lnTo>
                    <a:lnTo>
                      <a:pt x="0" y="959"/>
                    </a:lnTo>
                    <a:lnTo>
                      <a:pt x="53" y="936"/>
                    </a:lnTo>
                    <a:lnTo>
                      <a:pt x="187" y="908"/>
                    </a:lnTo>
                    <a:lnTo>
                      <a:pt x="263" y="936"/>
                    </a:lnTo>
                    <a:lnTo>
                      <a:pt x="315" y="936"/>
                    </a:lnTo>
                    <a:lnTo>
                      <a:pt x="310" y="890"/>
                    </a:lnTo>
                    <a:lnTo>
                      <a:pt x="258" y="616"/>
                    </a:lnTo>
                    <a:lnTo>
                      <a:pt x="222" y="456"/>
                    </a:lnTo>
                    <a:lnTo>
                      <a:pt x="228" y="376"/>
                    </a:lnTo>
                    <a:lnTo>
                      <a:pt x="280" y="227"/>
                    </a:lnTo>
                    <a:lnTo>
                      <a:pt x="333" y="9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13124" name="Freeform 36"/>
            <p:cNvSpPr>
              <a:spLocks/>
            </p:cNvSpPr>
            <p:nvPr/>
          </p:nvSpPr>
          <p:spPr bwMode="auto">
            <a:xfrm>
              <a:off x="2626" y="1540"/>
              <a:ext cx="827" cy="563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108" y="18"/>
                </a:cxn>
                <a:cxn ang="0">
                  <a:pos x="160" y="75"/>
                </a:cxn>
                <a:cxn ang="0">
                  <a:pos x="213" y="110"/>
                </a:cxn>
                <a:cxn ang="0">
                  <a:pos x="269" y="110"/>
                </a:cxn>
                <a:cxn ang="0">
                  <a:pos x="327" y="52"/>
                </a:cxn>
                <a:cxn ang="0">
                  <a:pos x="396" y="5"/>
                </a:cxn>
                <a:cxn ang="0">
                  <a:pos x="477" y="0"/>
                </a:cxn>
                <a:cxn ang="0">
                  <a:pos x="563" y="35"/>
                </a:cxn>
                <a:cxn ang="0">
                  <a:pos x="620" y="87"/>
                </a:cxn>
                <a:cxn ang="0">
                  <a:pos x="648" y="157"/>
                </a:cxn>
                <a:cxn ang="0">
                  <a:pos x="654" y="249"/>
                </a:cxn>
                <a:cxn ang="0">
                  <a:pos x="671" y="331"/>
                </a:cxn>
                <a:cxn ang="0">
                  <a:pos x="718" y="371"/>
                </a:cxn>
                <a:cxn ang="0">
                  <a:pos x="774" y="389"/>
                </a:cxn>
                <a:cxn ang="0">
                  <a:pos x="827" y="401"/>
                </a:cxn>
                <a:cxn ang="0">
                  <a:pos x="786" y="563"/>
                </a:cxn>
                <a:cxn ang="0">
                  <a:pos x="654" y="540"/>
                </a:cxn>
                <a:cxn ang="0">
                  <a:pos x="517" y="493"/>
                </a:cxn>
                <a:cxn ang="0">
                  <a:pos x="407" y="441"/>
                </a:cxn>
                <a:cxn ang="0">
                  <a:pos x="286" y="389"/>
                </a:cxn>
                <a:cxn ang="0">
                  <a:pos x="160" y="331"/>
                </a:cxn>
                <a:cxn ang="0">
                  <a:pos x="57" y="209"/>
                </a:cxn>
                <a:cxn ang="0">
                  <a:pos x="0" y="139"/>
                </a:cxn>
              </a:cxnLst>
              <a:rect l="0" t="0" r="r" b="b"/>
              <a:pathLst>
                <a:path w="827" h="563">
                  <a:moveTo>
                    <a:pt x="0" y="139"/>
                  </a:moveTo>
                  <a:lnTo>
                    <a:pt x="108" y="18"/>
                  </a:lnTo>
                  <a:lnTo>
                    <a:pt x="160" y="75"/>
                  </a:lnTo>
                  <a:lnTo>
                    <a:pt x="213" y="110"/>
                  </a:lnTo>
                  <a:lnTo>
                    <a:pt x="269" y="110"/>
                  </a:lnTo>
                  <a:lnTo>
                    <a:pt x="327" y="52"/>
                  </a:lnTo>
                  <a:lnTo>
                    <a:pt x="396" y="5"/>
                  </a:lnTo>
                  <a:lnTo>
                    <a:pt x="477" y="0"/>
                  </a:lnTo>
                  <a:lnTo>
                    <a:pt x="563" y="35"/>
                  </a:lnTo>
                  <a:lnTo>
                    <a:pt x="620" y="87"/>
                  </a:lnTo>
                  <a:lnTo>
                    <a:pt x="648" y="157"/>
                  </a:lnTo>
                  <a:lnTo>
                    <a:pt x="654" y="249"/>
                  </a:lnTo>
                  <a:lnTo>
                    <a:pt x="671" y="331"/>
                  </a:lnTo>
                  <a:lnTo>
                    <a:pt x="718" y="371"/>
                  </a:lnTo>
                  <a:lnTo>
                    <a:pt x="774" y="389"/>
                  </a:lnTo>
                  <a:lnTo>
                    <a:pt x="827" y="401"/>
                  </a:lnTo>
                  <a:lnTo>
                    <a:pt x="786" y="563"/>
                  </a:lnTo>
                  <a:lnTo>
                    <a:pt x="654" y="540"/>
                  </a:lnTo>
                  <a:lnTo>
                    <a:pt x="517" y="493"/>
                  </a:lnTo>
                  <a:lnTo>
                    <a:pt x="407" y="441"/>
                  </a:lnTo>
                  <a:lnTo>
                    <a:pt x="286" y="389"/>
                  </a:lnTo>
                  <a:lnTo>
                    <a:pt x="160" y="331"/>
                  </a:lnTo>
                  <a:lnTo>
                    <a:pt x="57" y="20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63DE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125" name="Freeform 37"/>
            <p:cNvSpPr>
              <a:spLocks/>
            </p:cNvSpPr>
            <p:nvPr/>
          </p:nvSpPr>
          <p:spPr bwMode="auto">
            <a:xfrm>
              <a:off x="2614" y="1513"/>
              <a:ext cx="856" cy="606"/>
            </a:xfrm>
            <a:custGeom>
              <a:avLst/>
              <a:gdLst/>
              <a:ahLst/>
              <a:cxnLst>
                <a:cxn ang="0">
                  <a:pos x="75" y="266"/>
                </a:cxn>
                <a:cxn ang="0">
                  <a:pos x="172" y="363"/>
                </a:cxn>
                <a:cxn ang="0">
                  <a:pos x="304" y="428"/>
                </a:cxn>
                <a:cxn ang="0">
                  <a:pos x="489" y="513"/>
                </a:cxn>
                <a:cxn ang="0">
                  <a:pos x="615" y="566"/>
                </a:cxn>
                <a:cxn ang="0">
                  <a:pos x="816" y="606"/>
                </a:cxn>
                <a:cxn ang="0">
                  <a:pos x="856" y="393"/>
                </a:cxn>
                <a:cxn ang="0">
                  <a:pos x="804" y="393"/>
                </a:cxn>
                <a:cxn ang="0">
                  <a:pos x="753" y="363"/>
                </a:cxn>
                <a:cxn ang="0">
                  <a:pos x="695" y="323"/>
                </a:cxn>
                <a:cxn ang="0">
                  <a:pos x="695" y="243"/>
                </a:cxn>
                <a:cxn ang="0">
                  <a:pos x="660" y="116"/>
                </a:cxn>
                <a:cxn ang="0">
                  <a:pos x="597" y="46"/>
                </a:cxn>
                <a:cxn ang="0">
                  <a:pos x="505" y="0"/>
                </a:cxn>
                <a:cxn ang="0">
                  <a:pos x="391" y="12"/>
                </a:cxn>
                <a:cxn ang="0">
                  <a:pos x="321" y="53"/>
                </a:cxn>
                <a:cxn ang="0">
                  <a:pos x="286" y="98"/>
                </a:cxn>
                <a:cxn ang="0">
                  <a:pos x="253" y="121"/>
                </a:cxn>
                <a:cxn ang="0">
                  <a:pos x="218" y="116"/>
                </a:cxn>
                <a:cxn ang="0">
                  <a:pos x="166" y="63"/>
                </a:cxn>
                <a:cxn ang="0">
                  <a:pos x="132" y="0"/>
                </a:cxn>
                <a:cxn ang="0">
                  <a:pos x="103" y="30"/>
                </a:cxn>
                <a:cxn ang="0">
                  <a:pos x="0" y="150"/>
                </a:cxn>
                <a:cxn ang="0">
                  <a:pos x="5" y="178"/>
                </a:cxn>
                <a:cxn ang="0">
                  <a:pos x="17" y="191"/>
                </a:cxn>
                <a:cxn ang="0">
                  <a:pos x="120" y="81"/>
                </a:cxn>
                <a:cxn ang="0">
                  <a:pos x="172" y="133"/>
                </a:cxn>
                <a:cxn ang="0">
                  <a:pos x="206" y="168"/>
                </a:cxn>
                <a:cxn ang="0">
                  <a:pos x="253" y="168"/>
                </a:cxn>
                <a:cxn ang="0">
                  <a:pos x="286" y="156"/>
                </a:cxn>
                <a:cxn ang="0">
                  <a:pos x="339" y="116"/>
                </a:cxn>
                <a:cxn ang="0">
                  <a:pos x="367" y="70"/>
                </a:cxn>
                <a:cxn ang="0">
                  <a:pos x="442" y="46"/>
                </a:cxn>
                <a:cxn ang="0">
                  <a:pos x="505" y="53"/>
                </a:cxn>
                <a:cxn ang="0">
                  <a:pos x="562" y="87"/>
                </a:cxn>
                <a:cxn ang="0">
                  <a:pos x="615" y="138"/>
                </a:cxn>
                <a:cxn ang="0">
                  <a:pos x="643" y="203"/>
                </a:cxn>
                <a:cxn ang="0">
                  <a:pos x="643" y="260"/>
                </a:cxn>
                <a:cxn ang="0">
                  <a:pos x="643" y="323"/>
                </a:cxn>
                <a:cxn ang="0">
                  <a:pos x="666" y="375"/>
                </a:cxn>
                <a:cxn ang="0">
                  <a:pos x="730" y="410"/>
                </a:cxn>
                <a:cxn ang="0">
                  <a:pos x="804" y="444"/>
                </a:cxn>
                <a:cxn ang="0">
                  <a:pos x="770" y="554"/>
                </a:cxn>
                <a:cxn ang="0">
                  <a:pos x="580" y="503"/>
                </a:cxn>
                <a:cxn ang="0">
                  <a:pos x="454" y="450"/>
                </a:cxn>
                <a:cxn ang="0">
                  <a:pos x="339" y="416"/>
                </a:cxn>
                <a:cxn ang="0">
                  <a:pos x="241" y="363"/>
                </a:cxn>
                <a:cxn ang="0">
                  <a:pos x="120" y="266"/>
                </a:cxn>
                <a:cxn ang="0">
                  <a:pos x="34" y="173"/>
                </a:cxn>
                <a:cxn ang="0">
                  <a:pos x="22" y="185"/>
                </a:cxn>
                <a:cxn ang="0">
                  <a:pos x="75" y="266"/>
                </a:cxn>
              </a:cxnLst>
              <a:rect l="0" t="0" r="r" b="b"/>
              <a:pathLst>
                <a:path w="856" h="606">
                  <a:moveTo>
                    <a:pt x="75" y="266"/>
                  </a:moveTo>
                  <a:lnTo>
                    <a:pt x="172" y="363"/>
                  </a:lnTo>
                  <a:lnTo>
                    <a:pt x="304" y="428"/>
                  </a:lnTo>
                  <a:lnTo>
                    <a:pt x="489" y="513"/>
                  </a:lnTo>
                  <a:lnTo>
                    <a:pt x="615" y="566"/>
                  </a:lnTo>
                  <a:lnTo>
                    <a:pt x="816" y="606"/>
                  </a:lnTo>
                  <a:lnTo>
                    <a:pt x="856" y="393"/>
                  </a:lnTo>
                  <a:lnTo>
                    <a:pt x="804" y="393"/>
                  </a:lnTo>
                  <a:lnTo>
                    <a:pt x="753" y="363"/>
                  </a:lnTo>
                  <a:lnTo>
                    <a:pt x="695" y="323"/>
                  </a:lnTo>
                  <a:lnTo>
                    <a:pt x="695" y="243"/>
                  </a:lnTo>
                  <a:lnTo>
                    <a:pt x="660" y="116"/>
                  </a:lnTo>
                  <a:lnTo>
                    <a:pt x="597" y="46"/>
                  </a:lnTo>
                  <a:lnTo>
                    <a:pt x="505" y="0"/>
                  </a:lnTo>
                  <a:lnTo>
                    <a:pt x="391" y="12"/>
                  </a:lnTo>
                  <a:lnTo>
                    <a:pt x="321" y="53"/>
                  </a:lnTo>
                  <a:lnTo>
                    <a:pt x="286" y="98"/>
                  </a:lnTo>
                  <a:lnTo>
                    <a:pt x="253" y="121"/>
                  </a:lnTo>
                  <a:lnTo>
                    <a:pt x="218" y="116"/>
                  </a:lnTo>
                  <a:lnTo>
                    <a:pt x="166" y="63"/>
                  </a:lnTo>
                  <a:lnTo>
                    <a:pt x="132" y="0"/>
                  </a:lnTo>
                  <a:lnTo>
                    <a:pt x="103" y="30"/>
                  </a:lnTo>
                  <a:lnTo>
                    <a:pt x="0" y="150"/>
                  </a:lnTo>
                  <a:lnTo>
                    <a:pt x="5" y="178"/>
                  </a:lnTo>
                  <a:lnTo>
                    <a:pt x="17" y="191"/>
                  </a:lnTo>
                  <a:lnTo>
                    <a:pt x="120" y="81"/>
                  </a:lnTo>
                  <a:lnTo>
                    <a:pt x="172" y="133"/>
                  </a:lnTo>
                  <a:lnTo>
                    <a:pt x="206" y="168"/>
                  </a:lnTo>
                  <a:lnTo>
                    <a:pt x="253" y="168"/>
                  </a:lnTo>
                  <a:lnTo>
                    <a:pt x="286" y="156"/>
                  </a:lnTo>
                  <a:lnTo>
                    <a:pt x="339" y="116"/>
                  </a:lnTo>
                  <a:lnTo>
                    <a:pt x="367" y="70"/>
                  </a:lnTo>
                  <a:lnTo>
                    <a:pt x="442" y="46"/>
                  </a:lnTo>
                  <a:lnTo>
                    <a:pt x="505" y="53"/>
                  </a:lnTo>
                  <a:lnTo>
                    <a:pt x="562" y="87"/>
                  </a:lnTo>
                  <a:lnTo>
                    <a:pt x="615" y="138"/>
                  </a:lnTo>
                  <a:lnTo>
                    <a:pt x="643" y="203"/>
                  </a:lnTo>
                  <a:lnTo>
                    <a:pt x="643" y="260"/>
                  </a:lnTo>
                  <a:lnTo>
                    <a:pt x="643" y="323"/>
                  </a:lnTo>
                  <a:lnTo>
                    <a:pt x="666" y="375"/>
                  </a:lnTo>
                  <a:lnTo>
                    <a:pt x="730" y="410"/>
                  </a:lnTo>
                  <a:lnTo>
                    <a:pt x="804" y="444"/>
                  </a:lnTo>
                  <a:lnTo>
                    <a:pt x="770" y="554"/>
                  </a:lnTo>
                  <a:lnTo>
                    <a:pt x="580" y="503"/>
                  </a:lnTo>
                  <a:lnTo>
                    <a:pt x="454" y="450"/>
                  </a:lnTo>
                  <a:lnTo>
                    <a:pt x="339" y="416"/>
                  </a:lnTo>
                  <a:lnTo>
                    <a:pt x="241" y="363"/>
                  </a:lnTo>
                  <a:lnTo>
                    <a:pt x="120" y="266"/>
                  </a:lnTo>
                  <a:lnTo>
                    <a:pt x="34" y="173"/>
                  </a:lnTo>
                  <a:lnTo>
                    <a:pt x="22" y="185"/>
                  </a:lnTo>
                  <a:lnTo>
                    <a:pt x="75" y="2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126" name="Oval 38"/>
            <p:cNvSpPr>
              <a:spLocks noChangeArrowheads="1"/>
            </p:cNvSpPr>
            <p:nvPr/>
          </p:nvSpPr>
          <p:spPr bwMode="auto">
            <a:xfrm rot="-4286940">
              <a:off x="279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3127" name="Oval 39"/>
            <p:cNvSpPr>
              <a:spLocks noChangeArrowheads="1"/>
            </p:cNvSpPr>
            <p:nvPr/>
          </p:nvSpPr>
          <p:spPr bwMode="auto">
            <a:xfrm rot="-4286940">
              <a:off x="281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3128" name="Oval 40"/>
            <p:cNvSpPr>
              <a:spLocks noChangeArrowheads="1"/>
            </p:cNvSpPr>
            <p:nvPr/>
          </p:nvSpPr>
          <p:spPr bwMode="auto">
            <a:xfrm rot="-4286940">
              <a:off x="274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3129" name="Oval 41"/>
            <p:cNvSpPr>
              <a:spLocks noChangeArrowheads="1"/>
            </p:cNvSpPr>
            <p:nvPr/>
          </p:nvSpPr>
          <p:spPr bwMode="auto">
            <a:xfrm rot="-4286940">
              <a:off x="276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3130" name="Oval 42"/>
            <p:cNvSpPr>
              <a:spLocks noChangeArrowheads="1"/>
            </p:cNvSpPr>
            <p:nvPr/>
          </p:nvSpPr>
          <p:spPr bwMode="auto">
            <a:xfrm>
              <a:off x="2687" y="2089"/>
              <a:ext cx="198" cy="85"/>
            </a:xfrm>
            <a:prstGeom prst="ellipse">
              <a:avLst/>
            </a:prstGeom>
            <a:solidFill>
              <a:schemeClr val="bg1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400" b="0">
                <a:latin typeface="Arial Rounded MT Bold" pitchFamily="38" charset="0"/>
              </a:endParaRPr>
            </a:p>
          </p:txBody>
        </p:sp>
      </p:grpSp>
      <p:sp>
        <p:nvSpPr>
          <p:cNvPr id="1113131" name="AutoShape 43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32" name="AutoShape 44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33" name="AutoShape 45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34" name="AutoShape 46" descr="Green marble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35" name="AutoShape 47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36" name="AutoShape 48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37" name="AutoShape 49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38" name="AutoShape 50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39" name="AutoShape 51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0" name="AutoShape 52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1" name="AutoShape 53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2" name="AutoShape 54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3" name="AutoShape 55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4" name="AutoShape 56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5" name="AutoShape 57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6" name="AutoShape 58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7" name="AutoShape 59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8" name="AutoShape 60" descr="Green marble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49" name="AutoShape 61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50" name="AutoShape 62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3151" name="AutoShape 63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AutoShape 2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15" name="AutoShape 3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16" name="AutoShape 4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17" name="AutoShape 5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18" name="AutoShape 6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19" name="AutoShape 7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20" name="AutoShape 8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21" name="AutoShape 9"/>
          <p:cNvSpPr>
            <a:spLocks noChangeArrowheads="1"/>
          </p:cNvSpPr>
          <p:nvPr/>
        </p:nvSpPr>
        <p:spPr bwMode="auto">
          <a:xfrm>
            <a:off x="1981200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Loop Invariant:</a:t>
            </a: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The selected card is one of these.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 flipH="1">
            <a:off x="7254875" y="1660525"/>
            <a:ext cx="898525" cy="1920875"/>
            <a:chOff x="864" y="465"/>
            <a:chExt cx="1046" cy="2358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14126" name="Freeform 14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4127" name="Freeform 15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4128" name="Freeform 16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4129" name="Freeform 17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4130" name="Freeform 18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4131" name="Freeform 19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20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14133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4134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413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413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25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4138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413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28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414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414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14143" name="Oval 31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14144" name="Freeform 32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145" name="Freeform 33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4146" name="AutoShape 34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47" name="AutoShape 35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48" name="AutoShape 36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49" name="AutoShape 37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0" name="AutoShape 38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1" name="AutoShape 39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2" name="AutoShape 40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3" name="AutoShape 41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4" name="AutoShape 42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5" name="AutoShape 43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6" name="AutoShape 44" descr="Green marble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7" name="AutoShape 45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8" name="AutoShape 46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4159" name="AutoShape 47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AutoShape 2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39" name="AutoShape 3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0" name="AutoShape 4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1" name="AutoShape 5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2" name="AutoShape 6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3" name="AutoShape 7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4" name="AutoShape 8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5" name="AutoShape 9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6" name="AutoShape 10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7" name="AutoShape 11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8" name="AutoShape 12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49" name="AutoShape 13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50" name="AutoShape 14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51" name="AutoShape 15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52" name="AutoShape 16"/>
          <p:cNvSpPr>
            <a:spLocks noChangeArrowheads="1"/>
          </p:cNvSpPr>
          <p:nvPr/>
        </p:nvSpPr>
        <p:spPr bwMode="auto">
          <a:xfrm>
            <a:off x="1965325" y="304800"/>
            <a:ext cx="4862513" cy="1524000"/>
          </a:xfrm>
          <a:prstGeom prst="wedgeRoundRectCallout">
            <a:avLst>
              <a:gd name="adj1" fmla="val 65542"/>
              <a:gd name="adj2" fmla="val 63648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Selected column is placed</a:t>
            </a:r>
          </a:p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in the middle </a:t>
            </a:r>
            <a:endParaRPr lang="en-US" sz="2800" b="0">
              <a:latin typeface="Arial Rounded MT Bold" pitchFamily="3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 flipH="1">
            <a:off x="7239000" y="1676400"/>
            <a:ext cx="898525" cy="1920875"/>
            <a:chOff x="864" y="465"/>
            <a:chExt cx="1046" cy="2358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5" name="Group 20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115157" name="Freeform 21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/>
                    <a:ahLst/>
                    <a:cxnLst>
                      <a:cxn ang="0">
                        <a:pos x="7" y="174"/>
                      </a:cxn>
                      <a:cxn ang="0">
                        <a:pos x="18" y="122"/>
                      </a:cxn>
                      <a:cxn ang="0">
                        <a:pos x="42" y="83"/>
                      </a:cxn>
                      <a:cxn ang="0">
                        <a:pos x="81" y="45"/>
                      </a:cxn>
                      <a:cxn ang="0">
                        <a:pos x="148" y="7"/>
                      </a:cxn>
                      <a:cxn ang="0">
                        <a:pos x="205" y="0"/>
                      </a:cxn>
                      <a:cxn ang="0">
                        <a:pos x="255" y="10"/>
                      </a:cxn>
                      <a:cxn ang="0">
                        <a:pos x="290" y="31"/>
                      </a:cxn>
                      <a:cxn ang="0">
                        <a:pos x="304" y="59"/>
                      </a:cxn>
                      <a:cxn ang="0">
                        <a:pos x="304" y="87"/>
                      </a:cxn>
                      <a:cxn ang="0">
                        <a:pos x="290" y="118"/>
                      </a:cxn>
                      <a:cxn ang="0">
                        <a:pos x="262" y="146"/>
                      </a:cxn>
                      <a:cxn ang="0">
                        <a:pos x="223" y="181"/>
                      </a:cxn>
                      <a:cxn ang="0">
                        <a:pos x="201" y="215"/>
                      </a:cxn>
                      <a:cxn ang="0">
                        <a:pos x="194" y="240"/>
                      </a:cxn>
                      <a:cxn ang="0">
                        <a:pos x="194" y="260"/>
                      </a:cxn>
                      <a:cxn ang="0">
                        <a:pos x="205" y="295"/>
                      </a:cxn>
                      <a:cxn ang="0">
                        <a:pos x="230" y="344"/>
                      </a:cxn>
                      <a:cxn ang="0">
                        <a:pos x="247" y="399"/>
                      </a:cxn>
                      <a:cxn ang="0">
                        <a:pos x="251" y="438"/>
                      </a:cxn>
                      <a:cxn ang="0">
                        <a:pos x="244" y="479"/>
                      </a:cxn>
                      <a:cxn ang="0">
                        <a:pos x="233" y="510"/>
                      </a:cxn>
                      <a:cxn ang="0">
                        <a:pos x="201" y="545"/>
                      </a:cxn>
                      <a:cxn ang="0">
                        <a:pos x="173" y="559"/>
                      </a:cxn>
                      <a:cxn ang="0">
                        <a:pos x="141" y="566"/>
                      </a:cxn>
                      <a:cxn ang="0">
                        <a:pos x="113" y="563"/>
                      </a:cxn>
                      <a:cxn ang="0">
                        <a:pos x="92" y="549"/>
                      </a:cxn>
                      <a:cxn ang="0">
                        <a:pos x="67" y="521"/>
                      </a:cxn>
                      <a:cxn ang="0">
                        <a:pos x="42" y="472"/>
                      </a:cxn>
                      <a:cxn ang="0">
                        <a:pos x="14" y="392"/>
                      </a:cxn>
                      <a:cxn ang="0">
                        <a:pos x="4" y="333"/>
                      </a:cxn>
                      <a:cxn ang="0">
                        <a:pos x="0" y="257"/>
                      </a:cxn>
                      <a:cxn ang="0">
                        <a:pos x="0" y="222"/>
                      </a:cxn>
                      <a:cxn ang="0">
                        <a:pos x="7" y="174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5158" name="Freeform 22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/>
                    <a:ahLst/>
                    <a:cxnLst>
                      <a:cxn ang="0">
                        <a:pos x="25" y="65"/>
                      </a:cxn>
                      <a:cxn ang="0">
                        <a:pos x="7" y="44"/>
                      </a:cxn>
                      <a:cxn ang="0">
                        <a:pos x="0" y="27"/>
                      </a:cxn>
                      <a:cxn ang="0">
                        <a:pos x="11" y="7"/>
                      </a:cxn>
                      <a:cxn ang="0">
                        <a:pos x="28" y="0"/>
                      </a:cxn>
                      <a:cxn ang="0">
                        <a:pos x="60" y="0"/>
                      </a:cxn>
                      <a:cxn ang="0">
                        <a:pos x="96" y="24"/>
                      </a:cxn>
                      <a:cxn ang="0">
                        <a:pos x="132" y="61"/>
                      </a:cxn>
                      <a:cxn ang="0">
                        <a:pos x="192" y="140"/>
                      </a:cxn>
                      <a:cxn ang="0">
                        <a:pos x="231" y="204"/>
                      </a:cxn>
                      <a:cxn ang="0">
                        <a:pos x="249" y="255"/>
                      </a:cxn>
                      <a:cxn ang="0">
                        <a:pos x="245" y="283"/>
                      </a:cxn>
                      <a:cxn ang="0">
                        <a:pos x="224" y="320"/>
                      </a:cxn>
                      <a:cxn ang="0">
                        <a:pos x="181" y="347"/>
                      </a:cxn>
                      <a:cxn ang="0">
                        <a:pos x="110" y="371"/>
                      </a:cxn>
                      <a:cxn ang="0">
                        <a:pos x="75" y="395"/>
                      </a:cxn>
                      <a:cxn ang="0">
                        <a:pos x="60" y="415"/>
                      </a:cxn>
                      <a:cxn ang="0">
                        <a:pos x="68" y="436"/>
                      </a:cxn>
                      <a:cxn ang="0">
                        <a:pos x="107" y="456"/>
                      </a:cxn>
                      <a:cxn ang="0">
                        <a:pos x="139" y="497"/>
                      </a:cxn>
                      <a:cxn ang="0">
                        <a:pos x="153" y="538"/>
                      </a:cxn>
                      <a:cxn ang="0">
                        <a:pos x="149" y="558"/>
                      </a:cxn>
                      <a:cxn ang="0">
                        <a:pos x="117" y="572"/>
                      </a:cxn>
                      <a:cxn ang="0">
                        <a:pos x="107" y="572"/>
                      </a:cxn>
                      <a:cxn ang="0">
                        <a:pos x="92" y="535"/>
                      </a:cxn>
                      <a:cxn ang="0">
                        <a:pos x="85" y="494"/>
                      </a:cxn>
                      <a:cxn ang="0">
                        <a:pos x="64" y="463"/>
                      </a:cxn>
                      <a:cxn ang="0">
                        <a:pos x="32" y="446"/>
                      </a:cxn>
                      <a:cxn ang="0">
                        <a:pos x="21" y="426"/>
                      </a:cxn>
                      <a:cxn ang="0">
                        <a:pos x="25" y="405"/>
                      </a:cxn>
                      <a:cxn ang="0">
                        <a:pos x="53" y="371"/>
                      </a:cxn>
                      <a:cxn ang="0">
                        <a:pos x="107" y="351"/>
                      </a:cxn>
                      <a:cxn ang="0">
                        <a:pos x="157" y="320"/>
                      </a:cxn>
                      <a:cxn ang="0">
                        <a:pos x="196" y="286"/>
                      </a:cxn>
                      <a:cxn ang="0">
                        <a:pos x="210" y="252"/>
                      </a:cxn>
                      <a:cxn ang="0">
                        <a:pos x="206" y="238"/>
                      </a:cxn>
                      <a:cxn ang="0">
                        <a:pos x="189" y="208"/>
                      </a:cxn>
                      <a:cxn ang="0">
                        <a:pos x="157" y="163"/>
                      </a:cxn>
                      <a:cxn ang="0">
                        <a:pos x="121" y="136"/>
                      </a:cxn>
                      <a:cxn ang="0">
                        <a:pos x="82" y="106"/>
                      </a:cxn>
                      <a:cxn ang="0">
                        <a:pos x="53" y="89"/>
                      </a:cxn>
                      <a:cxn ang="0">
                        <a:pos x="25" y="65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5159" name="Freeform 23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/>
                    <a:ahLst/>
                    <a:cxnLst>
                      <a:cxn ang="0">
                        <a:pos x="151" y="35"/>
                      </a:cxn>
                      <a:cxn ang="0">
                        <a:pos x="221" y="0"/>
                      </a:cxn>
                      <a:cxn ang="0">
                        <a:pos x="281" y="0"/>
                      </a:cxn>
                      <a:cxn ang="0">
                        <a:pos x="344" y="14"/>
                      </a:cxn>
                      <a:cxn ang="0">
                        <a:pos x="362" y="35"/>
                      </a:cxn>
                      <a:cxn ang="0">
                        <a:pos x="351" y="59"/>
                      </a:cxn>
                      <a:cxn ang="0">
                        <a:pos x="334" y="91"/>
                      </a:cxn>
                      <a:cxn ang="0">
                        <a:pos x="302" y="87"/>
                      </a:cxn>
                      <a:cxn ang="0">
                        <a:pos x="274" y="77"/>
                      </a:cxn>
                      <a:cxn ang="0">
                        <a:pos x="253" y="63"/>
                      </a:cxn>
                      <a:cxn ang="0">
                        <a:pos x="232" y="59"/>
                      </a:cxn>
                      <a:cxn ang="0">
                        <a:pos x="193" y="70"/>
                      </a:cxn>
                      <a:cxn ang="0">
                        <a:pos x="137" y="94"/>
                      </a:cxn>
                      <a:cxn ang="0">
                        <a:pos x="91" y="136"/>
                      </a:cxn>
                      <a:cxn ang="0">
                        <a:pos x="70" y="164"/>
                      </a:cxn>
                      <a:cxn ang="0">
                        <a:pos x="60" y="185"/>
                      </a:cxn>
                      <a:cxn ang="0">
                        <a:pos x="60" y="202"/>
                      </a:cxn>
                      <a:cxn ang="0">
                        <a:pos x="74" y="220"/>
                      </a:cxn>
                      <a:cxn ang="0">
                        <a:pos x="116" y="248"/>
                      </a:cxn>
                      <a:cxn ang="0">
                        <a:pos x="155" y="286"/>
                      </a:cxn>
                      <a:cxn ang="0">
                        <a:pos x="179" y="325"/>
                      </a:cxn>
                      <a:cxn ang="0">
                        <a:pos x="193" y="352"/>
                      </a:cxn>
                      <a:cxn ang="0">
                        <a:pos x="186" y="370"/>
                      </a:cxn>
                      <a:cxn ang="0">
                        <a:pos x="169" y="387"/>
                      </a:cxn>
                      <a:cxn ang="0">
                        <a:pos x="134" y="398"/>
                      </a:cxn>
                      <a:cxn ang="0">
                        <a:pos x="95" y="412"/>
                      </a:cxn>
                      <a:cxn ang="0">
                        <a:pos x="77" y="433"/>
                      </a:cxn>
                      <a:cxn ang="0">
                        <a:pos x="81" y="468"/>
                      </a:cxn>
                      <a:cxn ang="0">
                        <a:pos x="53" y="499"/>
                      </a:cxn>
                      <a:cxn ang="0">
                        <a:pos x="39" y="489"/>
                      </a:cxn>
                      <a:cxn ang="0">
                        <a:pos x="42" y="429"/>
                      </a:cxn>
                      <a:cxn ang="0">
                        <a:pos x="67" y="398"/>
                      </a:cxn>
                      <a:cxn ang="0">
                        <a:pos x="102" y="373"/>
                      </a:cxn>
                      <a:cxn ang="0">
                        <a:pos x="137" y="359"/>
                      </a:cxn>
                      <a:cxn ang="0">
                        <a:pos x="155" y="352"/>
                      </a:cxn>
                      <a:cxn ang="0">
                        <a:pos x="158" y="342"/>
                      </a:cxn>
                      <a:cxn ang="0">
                        <a:pos x="148" y="325"/>
                      </a:cxn>
                      <a:cxn ang="0">
                        <a:pos x="112" y="290"/>
                      </a:cxn>
                      <a:cxn ang="0">
                        <a:pos x="70" y="262"/>
                      </a:cxn>
                      <a:cxn ang="0">
                        <a:pos x="35" y="241"/>
                      </a:cxn>
                      <a:cxn ang="0">
                        <a:pos x="7" y="220"/>
                      </a:cxn>
                      <a:cxn ang="0">
                        <a:pos x="0" y="195"/>
                      </a:cxn>
                      <a:cxn ang="0">
                        <a:pos x="18" y="157"/>
                      </a:cxn>
                      <a:cxn ang="0">
                        <a:pos x="56" y="108"/>
                      </a:cxn>
                      <a:cxn ang="0">
                        <a:pos x="95" y="70"/>
                      </a:cxn>
                      <a:cxn ang="0">
                        <a:pos x="123" y="52"/>
                      </a:cxn>
                      <a:cxn ang="0">
                        <a:pos x="151" y="35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5160" name="Freeform 24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/>
                    <a:ahLst/>
                    <a:cxnLst>
                      <a:cxn ang="0">
                        <a:pos x="132" y="69"/>
                      </a:cxn>
                      <a:cxn ang="0">
                        <a:pos x="136" y="21"/>
                      </a:cxn>
                      <a:cxn ang="0">
                        <a:pos x="168" y="0"/>
                      </a:cxn>
                      <a:cxn ang="0">
                        <a:pos x="204" y="3"/>
                      </a:cxn>
                      <a:cxn ang="0">
                        <a:pos x="225" y="21"/>
                      </a:cxn>
                      <a:cxn ang="0">
                        <a:pos x="229" y="90"/>
                      </a:cxn>
                      <a:cxn ang="0">
                        <a:pos x="218" y="266"/>
                      </a:cxn>
                      <a:cxn ang="0">
                        <a:pos x="204" y="373"/>
                      </a:cxn>
                      <a:cxn ang="0">
                        <a:pos x="222" y="460"/>
                      </a:cxn>
                      <a:cxn ang="0">
                        <a:pos x="225" y="546"/>
                      </a:cxn>
                      <a:cxn ang="0">
                        <a:pos x="215" y="633"/>
                      </a:cxn>
                      <a:cxn ang="0">
                        <a:pos x="197" y="743"/>
                      </a:cxn>
                      <a:cxn ang="0">
                        <a:pos x="204" y="802"/>
                      </a:cxn>
                      <a:cxn ang="0">
                        <a:pos x="186" y="812"/>
                      </a:cxn>
                      <a:cxn ang="0">
                        <a:pos x="72" y="833"/>
                      </a:cxn>
                      <a:cxn ang="0">
                        <a:pos x="43" y="840"/>
                      </a:cxn>
                      <a:cxn ang="0">
                        <a:pos x="0" y="816"/>
                      </a:cxn>
                      <a:cxn ang="0">
                        <a:pos x="0" y="802"/>
                      </a:cxn>
                      <a:cxn ang="0">
                        <a:pos x="125" y="795"/>
                      </a:cxn>
                      <a:cxn ang="0">
                        <a:pos x="168" y="778"/>
                      </a:cxn>
                      <a:cxn ang="0">
                        <a:pos x="172" y="740"/>
                      </a:cxn>
                      <a:cxn ang="0">
                        <a:pos x="175" y="622"/>
                      </a:cxn>
                      <a:cxn ang="0">
                        <a:pos x="165" y="525"/>
                      </a:cxn>
                      <a:cxn ang="0">
                        <a:pos x="154" y="408"/>
                      </a:cxn>
                      <a:cxn ang="0">
                        <a:pos x="157" y="335"/>
                      </a:cxn>
                      <a:cxn ang="0">
                        <a:pos x="165" y="242"/>
                      </a:cxn>
                      <a:cxn ang="0">
                        <a:pos x="147" y="152"/>
                      </a:cxn>
                      <a:cxn ang="0">
                        <a:pos x="132" y="69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5161" name="Freeform 25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/>
                    <a:ahLst/>
                    <a:cxnLst>
                      <a:cxn ang="0">
                        <a:pos x="212" y="268"/>
                      </a:cxn>
                      <a:cxn ang="0">
                        <a:pos x="212" y="233"/>
                      </a:cxn>
                      <a:cxn ang="0">
                        <a:pos x="230" y="174"/>
                      </a:cxn>
                      <a:cxn ang="0">
                        <a:pos x="284" y="80"/>
                      </a:cxn>
                      <a:cxn ang="0">
                        <a:pos x="370" y="0"/>
                      </a:cxn>
                      <a:cxn ang="0">
                        <a:pos x="424" y="0"/>
                      </a:cxn>
                      <a:cxn ang="0">
                        <a:pos x="447" y="38"/>
                      </a:cxn>
                      <a:cxn ang="0">
                        <a:pos x="415" y="91"/>
                      </a:cxn>
                      <a:cxn ang="0">
                        <a:pos x="348" y="129"/>
                      </a:cxn>
                      <a:cxn ang="0">
                        <a:pos x="307" y="167"/>
                      </a:cxn>
                      <a:cxn ang="0">
                        <a:pos x="266" y="223"/>
                      </a:cxn>
                      <a:cxn ang="0">
                        <a:pos x="257" y="261"/>
                      </a:cxn>
                      <a:cxn ang="0">
                        <a:pos x="262" y="303"/>
                      </a:cxn>
                      <a:cxn ang="0">
                        <a:pos x="284" y="373"/>
                      </a:cxn>
                      <a:cxn ang="0">
                        <a:pos x="289" y="449"/>
                      </a:cxn>
                      <a:cxn ang="0">
                        <a:pos x="280" y="547"/>
                      </a:cxn>
                      <a:cxn ang="0">
                        <a:pos x="257" y="616"/>
                      </a:cxn>
                      <a:cxn ang="0">
                        <a:pos x="217" y="658"/>
                      </a:cxn>
                      <a:cxn ang="0">
                        <a:pos x="190" y="658"/>
                      </a:cxn>
                      <a:cxn ang="0">
                        <a:pos x="104" y="637"/>
                      </a:cxn>
                      <a:cxn ang="0">
                        <a:pos x="27" y="634"/>
                      </a:cxn>
                      <a:cxn ang="0">
                        <a:pos x="0" y="620"/>
                      </a:cxn>
                      <a:cxn ang="0">
                        <a:pos x="50" y="606"/>
                      </a:cxn>
                      <a:cxn ang="0">
                        <a:pos x="131" y="609"/>
                      </a:cxn>
                      <a:cxn ang="0">
                        <a:pos x="181" y="623"/>
                      </a:cxn>
                      <a:cxn ang="0">
                        <a:pos x="212" y="613"/>
                      </a:cxn>
                      <a:cxn ang="0">
                        <a:pos x="244" y="557"/>
                      </a:cxn>
                      <a:cxn ang="0">
                        <a:pos x="248" y="477"/>
                      </a:cxn>
                      <a:cxn ang="0">
                        <a:pos x="239" y="404"/>
                      </a:cxn>
                      <a:cxn ang="0">
                        <a:pos x="212" y="317"/>
                      </a:cxn>
                      <a:cxn ang="0">
                        <a:pos x="212" y="268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5162" name="Freeform 26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/>
                    <a:ahLst/>
                    <a:cxnLst>
                      <a:cxn ang="0">
                        <a:pos x="81" y="137"/>
                      </a:cxn>
                      <a:cxn ang="0">
                        <a:pos x="78" y="84"/>
                      </a:cxn>
                      <a:cxn ang="0">
                        <a:pos x="88" y="35"/>
                      </a:cxn>
                      <a:cxn ang="0">
                        <a:pos x="127" y="7"/>
                      </a:cxn>
                      <a:cxn ang="0">
                        <a:pos x="173" y="0"/>
                      </a:cxn>
                      <a:cxn ang="0">
                        <a:pos x="208" y="4"/>
                      </a:cxn>
                      <a:cxn ang="0">
                        <a:pos x="240" y="25"/>
                      </a:cxn>
                      <a:cxn ang="0">
                        <a:pos x="257" y="60"/>
                      </a:cxn>
                      <a:cxn ang="0">
                        <a:pos x="278" y="130"/>
                      </a:cxn>
                      <a:cxn ang="0">
                        <a:pos x="282" y="207"/>
                      </a:cxn>
                      <a:cxn ang="0">
                        <a:pos x="271" y="263"/>
                      </a:cxn>
                      <a:cxn ang="0">
                        <a:pos x="250" y="298"/>
                      </a:cxn>
                      <a:cxn ang="0">
                        <a:pos x="215" y="319"/>
                      </a:cxn>
                      <a:cxn ang="0">
                        <a:pos x="187" y="326"/>
                      </a:cxn>
                      <a:cxn ang="0">
                        <a:pos x="145" y="315"/>
                      </a:cxn>
                      <a:cxn ang="0">
                        <a:pos x="123" y="284"/>
                      </a:cxn>
                      <a:cxn ang="0">
                        <a:pos x="102" y="238"/>
                      </a:cxn>
                      <a:cxn ang="0">
                        <a:pos x="85" y="186"/>
                      </a:cxn>
                      <a:cxn ang="0">
                        <a:pos x="53" y="207"/>
                      </a:cxn>
                      <a:cxn ang="0">
                        <a:pos x="18" y="221"/>
                      </a:cxn>
                      <a:cxn ang="0">
                        <a:pos x="4" y="221"/>
                      </a:cxn>
                      <a:cxn ang="0">
                        <a:pos x="0" y="207"/>
                      </a:cxn>
                      <a:cxn ang="0">
                        <a:pos x="7" y="189"/>
                      </a:cxn>
                      <a:cxn ang="0">
                        <a:pos x="60" y="168"/>
                      </a:cxn>
                      <a:cxn ang="0">
                        <a:pos x="81" y="137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27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115164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2"/>
                        </a:cxn>
                        <a:cxn ang="0">
                          <a:pos x="0" y="71"/>
                        </a:cxn>
                        <a:cxn ang="0">
                          <a:pos x="0" y="45"/>
                        </a:cxn>
                        <a:cxn ang="0">
                          <a:pos x="16" y="17"/>
                        </a:cxn>
                        <a:cxn ang="0">
                          <a:pos x="36" y="9"/>
                        </a:cxn>
                        <a:cxn ang="0">
                          <a:pos x="61" y="22"/>
                        </a:cxn>
                        <a:cxn ang="0">
                          <a:pos x="86" y="19"/>
                        </a:cxn>
                        <a:cxn ang="0">
                          <a:pos x="102" y="0"/>
                        </a:cxn>
                        <a:cxn ang="0">
                          <a:pos x="123" y="2"/>
                        </a:cxn>
                        <a:cxn ang="0">
                          <a:pos x="155" y="15"/>
                        </a:cxn>
                        <a:cxn ang="0">
                          <a:pos x="182" y="13"/>
                        </a:cxn>
                        <a:cxn ang="0">
                          <a:pos x="184" y="32"/>
                        </a:cxn>
                        <a:cxn ang="0">
                          <a:pos x="175" y="45"/>
                        </a:cxn>
                        <a:cxn ang="0">
                          <a:pos x="141" y="43"/>
                        </a:cxn>
                        <a:cxn ang="0">
                          <a:pos x="118" y="39"/>
                        </a:cxn>
                        <a:cxn ang="0">
                          <a:pos x="105" y="48"/>
                        </a:cxn>
                        <a:cxn ang="0">
                          <a:pos x="91" y="67"/>
                        </a:cxn>
                        <a:cxn ang="0">
                          <a:pos x="66" y="62"/>
                        </a:cxn>
                        <a:cxn ang="0">
                          <a:pos x="54" y="56"/>
                        </a:cxn>
                        <a:cxn ang="0">
                          <a:pos x="45" y="63"/>
                        </a:cxn>
                        <a:cxn ang="0">
                          <a:pos x="32" y="76"/>
                        </a:cxn>
                        <a:cxn ang="0">
                          <a:pos x="13" y="82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516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114"/>
                        </a:cxn>
                        <a:cxn ang="0">
                          <a:pos x="11" y="108"/>
                        </a:cxn>
                        <a:cxn ang="0">
                          <a:pos x="0" y="79"/>
                        </a:cxn>
                        <a:cxn ang="0">
                          <a:pos x="11" y="51"/>
                        </a:cxn>
                        <a:cxn ang="0">
                          <a:pos x="27" y="39"/>
                        </a:cxn>
                        <a:cxn ang="0">
                          <a:pos x="56" y="42"/>
                        </a:cxn>
                        <a:cxn ang="0">
                          <a:pos x="76" y="35"/>
                        </a:cxn>
                        <a:cxn ang="0">
                          <a:pos x="90" y="13"/>
                        </a:cxn>
                        <a:cxn ang="0">
                          <a:pos x="111" y="4"/>
                        </a:cxn>
                        <a:cxn ang="0">
                          <a:pos x="146" y="9"/>
                        </a:cxn>
                        <a:cxn ang="0">
                          <a:pos x="171" y="0"/>
                        </a:cxn>
                        <a:cxn ang="0">
                          <a:pos x="178" y="17"/>
                        </a:cxn>
                        <a:cxn ang="0">
                          <a:pos x="171" y="33"/>
                        </a:cxn>
                        <a:cxn ang="0">
                          <a:pos x="140" y="42"/>
                        </a:cxn>
                        <a:cxn ang="0">
                          <a:pos x="120" y="40"/>
                        </a:cxn>
                        <a:cxn ang="0">
                          <a:pos x="108" y="57"/>
                        </a:cxn>
                        <a:cxn ang="0">
                          <a:pos x="97" y="79"/>
                        </a:cxn>
                        <a:cxn ang="0">
                          <a:pos x="72" y="81"/>
                        </a:cxn>
                        <a:cxn ang="0">
                          <a:pos x="59" y="79"/>
                        </a:cxn>
                        <a:cxn ang="0">
                          <a:pos x="47" y="88"/>
                        </a:cxn>
                        <a:cxn ang="0">
                          <a:pos x="41" y="99"/>
                        </a:cxn>
                        <a:cxn ang="0">
                          <a:pos x="23" y="114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516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38"/>
                        </a:cxn>
                        <a:cxn ang="0">
                          <a:pos x="16" y="133"/>
                        </a:cxn>
                        <a:cxn ang="0">
                          <a:pos x="0" y="109"/>
                        </a:cxn>
                        <a:cxn ang="0">
                          <a:pos x="5" y="78"/>
                        </a:cxn>
                        <a:cxn ang="0">
                          <a:pos x="16" y="65"/>
                        </a:cxn>
                        <a:cxn ang="0">
                          <a:pos x="43" y="62"/>
                        </a:cxn>
                        <a:cxn ang="0">
                          <a:pos x="65" y="51"/>
                        </a:cxn>
                        <a:cxn ang="0">
                          <a:pos x="72" y="25"/>
                        </a:cxn>
                        <a:cxn ang="0">
                          <a:pos x="92" y="15"/>
                        </a:cxn>
                        <a:cxn ang="0">
                          <a:pos x="127" y="13"/>
                        </a:cxn>
                        <a:cxn ang="0">
                          <a:pos x="148" y="0"/>
                        </a:cxn>
                        <a:cxn ang="0">
                          <a:pos x="161" y="13"/>
                        </a:cxn>
                        <a:cxn ang="0">
                          <a:pos x="156" y="25"/>
                        </a:cxn>
                        <a:cxn ang="0">
                          <a:pos x="128" y="44"/>
                        </a:cxn>
                        <a:cxn ang="0">
                          <a:pos x="107" y="49"/>
                        </a:cxn>
                        <a:cxn ang="0">
                          <a:pos x="99" y="65"/>
                        </a:cxn>
                        <a:cxn ang="0">
                          <a:pos x="94" y="91"/>
                        </a:cxn>
                        <a:cxn ang="0">
                          <a:pos x="69" y="98"/>
                        </a:cxn>
                        <a:cxn ang="0">
                          <a:pos x="54" y="94"/>
                        </a:cxn>
                        <a:cxn ang="0">
                          <a:pos x="45" y="105"/>
                        </a:cxn>
                        <a:cxn ang="0">
                          <a:pos x="40" y="123"/>
                        </a:cxn>
                        <a:cxn ang="0">
                          <a:pos x="31" y="138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516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72"/>
                        </a:cxn>
                        <a:cxn ang="0">
                          <a:pos x="31" y="174"/>
                        </a:cxn>
                        <a:cxn ang="0">
                          <a:pos x="9" y="158"/>
                        </a:cxn>
                        <a:cxn ang="0">
                          <a:pos x="0" y="131"/>
                        </a:cxn>
                        <a:cxn ang="0">
                          <a:pos x="4" y="113"/>
                        </a:cxn>
                        <a:cxn ang="0">
                          <a:pos x="29" y="97"/>
                        </a:cxn>
                        <a:cxn ang="0">
                          <a:pos x="46" y="79"/>
                        </a:cxn>
                        <a:cxn ang="0">
                          <a:pos x="46" y="52"/>
                        </a:cxn>
                        <a:cxn ang="0">
                          <a:pos x="59" y="39"/>
                        </a:cxn>
                        <a:cxn ang="0">
                          <a:pos x="90" y="22"/>
                        </a:cxn>
                        <a:cxn ang="0">
                          <a:pos x="106" y="0"/>
                        </a:cxn>
                        <a:cxn ang="0">
                          <a:pos x="121" y="7"/>
                        </a:cxn>
                        <a:cxn ang="0">
                          <a:pos x="123" y="22"/>
                        </a:cxn>
                        <a:cxn ang="0">
                          <a:pos x="105" y="47"/>
                        </a:cxn>
                        <a:cxn ang="0">
                          <a:pos x="84" y="61"/>
                        </a:cxn>
                        <a:cxn ang="0">
                          <a:pos x="86" y="81"/>
                        </a:cxn>
                        <a:cxn ang="0">
                          <a:pos x="90" y="104"/>
                        </a:cxn>
                        <a:cxn ang="0">
                          <a:pos x="68" y="118"/>
                        </a:cxn>
                        <a:cxn ang="0">
                          <a:pos x="59" y="124"/>
                        </a:cxn>
                        <a:cxn ang="0">
                          <a:pos x="51" y="138"/>
                        </a:cxn>
                        <a:cxn ang="0">
                          <a:pos x="50" y="152"/>
                        </a:cxn>
                        <a:cxn ang="0">
                          <a:pos x="48" y="172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" name="Group 32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5169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5170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35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11517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5173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 cap="sq">
                    <a:noFill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274320" rIns="27432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15174" name="Oval 38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400" b="0">
                  <a:latin typeface="Arial Rounded MT Bold" pitchFamily="38" charset="0"/>
                </a:endParaRPr>
              </a:p>
            </p:txBody>
          </p:sp>
        </p:grpSp>
        <p:sp>
          <p:nvSpPr>
            <p:cNvPr id="1115175" name="Freeform 39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/>
              <a:ahLst/>
              <a:cxnLst>
                <a:cxn ang="0">
                  <a:pos x="194" y="93"/>
                </a:cxn>
                <a:cxn ang="0">
                  <a:pos x="183" y="57"/>
                </a:cxn>
                <a:cxn ang="0">
                  <a:pos x="164" y="22"/>
                </a:cxn>
                <a:cxn ang="0">
                  <a:pos x="131" y="0"/>
                </a:cxn>
                <a:cxn ang="0">
                  <a:pos x="93" y="0"/>
                </a:cxn>
                <a:cxn ang="0">
                  <a:pos x="54" y="13"/>
                </a:cxn>
                <a:cxn ang="0">
                  <a:pos x="2" y="57"/>
                </a:cxn>
                <a:cxn ang="0">
                  <a:pos x="0" y="79"/>
                </a:cxn>
                <a:cxn ang="0">
                  <a:pos x="16" y="115"/>
                </a:cxn>
                <a:cxn ang="0">
                  <a:pos x="68" y="159"/>
                </a:cxn>
                <a:cxn ang="0">
                  <a:pos x="68" y="177"/>
                </a:cxn>
                <a:cxn ang="0">
                  <a:pos x="46" y="203"/>
                </a:cxn>
                <a:cxn ang="0">
                  <a:pos x="49" y="225"/>
                </a:cxn>
                <a:cxn ang="0">
                  <a:pos x="63" y="234"/>
                </a:cxn>
                <a:cxn ang="0">
                  <a:pos x="80" y="243"/>
                </a:cxn>
                <a:cxn ang="0">
                  <a:pos x="80" y="265"/>
                </a:cxn>
                <a:cxn ang="0">
                  <a:pos x="52" y="305"/>
                </a:cxn>
                <a:cxn ang="0">
                  <a:pos x="54" y="322"/>
                </a:cxn>
                <a:cxn ang="0">
                  <a:pos x="82" y="344"/>
                </a:cxn>
                <a:cxn ang="0">
                  <a:pos x="123" y="327"/>
                </a:cxn>
                <a:cxn ang="0">
                  <a:pos x="142" y="331"/>
                </a:cxn>
                <a:cxn ang="0">
                  <a:pos x="189" y="340"/>
                </a:cxn>
                <a:cxn ang="0">
                  <a:pos x="232" y="366"/>
                </a:cxn>
                <a:cxn ang="0">
                  <a:pos x="259" y="375"/>
                </a:cxn>
                <a:cxn ang="0">
                  <a:pos x="355" y="356"/>
                </a:cxn>
                <a:cxn ang="0">
                  <a:pos x="446" y="273"/>
                </a:cxn>
                <a:cxn ang="0">
                  <a:pos x="408" y="349"/>
                </a:cxn>
                <a:cxn ang="0">
                  <a:pos x="325" y="364"/>
                </a:cxn>
                <a:cxn ang="0">
                  <a:pos x="431" y="303"/>
                </a:cxn>
                <a:cxn ang="0">
                  <a:pos x="393" y="273"/>
                </a:cxn>
                <a:cxn ang="0">
                  <a:pos x="281" y="260"/>
                </a:cxn>
                <a:cxn ang="0">
                  <a:pos x="197" y="247"/>
                </a:cxn>
                <a:cxn ang="0">
                  <a:pos x="153" y="238"/>
                </a:cxn>
                <a:cxn ang="0">
                  <a:pos x="161" y="221"/>
                </a:cxn>
                <a:cxn ang="0">
                  <a:pos x="186" y="199"/>
                </a:cxn>
                <a:cxn ang="0">
                  <a:pos x="180" y="172"/>
                </a:cxn>
                <a:cxn ang="0">
                  <a:pos x="156" y="146"/>
                </a:cxn>
                <a:cxn ang="0">
                  <a:pos x="156" y="124"/>
                </a:cxn>
                <a:cxn ang="0">
                  <a:pos x="169" y="75"/>
                </a:cxn>
                <a:cxn ang="0">
                  <a:pos x="147" y="167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176" name="Freeform 40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48" y="9"/>
                </a:cxn>
                <a:cxn ang="0">
                  <a:pos x="13" y="77"/>
                </a:cxn>
                <a:cxn ang="0">
                  <a:pos x="0" y="133"/>
                </a:cxn>
                <a:cxn ang="0">
                  <a:pos x="8" y="133"/>
                </a:cxn>
                <a:cxn ang="0">
                  <a:pos x="19" y="124"/>
                </a:cxn>
                <a:cxn ang="0">
                  <a:pos x="31" y="133"/>
                </a:cxn>
                <a:cxn ang="0">
                  <a:pos x="25" y="152"/>
                </a:cxn>
                <a:cxn ang="0">
                  <a:pos x="17" y="181"/>
                </a:cxn>
                <a:cxn ang="0">
                  <a:pos x="23" y="206"/>
                </a:cxn>
                <a:cxn ang="0">
                  <a:pos x="35" y="200"/>
                </a:cxn>
                <a:cxn ang="0">
                  <a:pos x="40" y="220"/>
                </a:cxn>
                <a:cxn ang="0">
                  <a:pos x="35" y="253"/>
                </a:cxn>
                <a:cxn ang="0">
                  <a:pos x="40" y="301"/>
                </a:cxn>
                <a:cxn ang="0">
                  <a:pos x="48" y="320"/>
                </a:cxn>
                <a:cxn ang="0">
                  <a:pos x="65" y="320"/>
                </a:cxn>
                <a:cxn ang="0">
                  <a:pos x="88" y="306"/>
                </a:cxn>
                <a:cxn ang="0">
                  <a:pos x="103" y="301"/>
                </a:cxn>
                <a:cxn ang="0">
                  <a:pos x="111" y="291"/>
                </a:cxn>
                <a:cxn ang="0">
                  <a:pos x="132" y="282"/>
                </a:cxn>
                <a:cxn ang="0">
                  <a:pos x="178" y="291"/>
                </a:cxn>
                <a:cxn ang="0">
                  <a:pos x="195" y="301"/>
                </a:cxn>
                <a:cxn ang="0">
                  <a:pos x="204" y="277"/>
                </a:cxn>
                <a:cxn ang="0">
                  <a:pos x="394" y="264"/>
                </a:cxn>
                <a:cxn ang="0">
                  <a:pos x="470" y="219"/>
                </a:cxn>
                <a:cxn ang="0">
                  <a:pos x="341" y="205"/>
                </a:cxn>
                <a:cxn ang="0">
                  <a:pos x="265" y="205"/>
                </a:cxn>
                <a:cxn ang="0">
                  <a:pos x="197" y="205"/>
                </a:cxn>
                <a:cxn ang="0">
                  <a:pos x="181" y="177"/>
                </a:cxn>
                <a:cxn ang="0">
                  <a:pos x="135" y="177"/>
                </a:cxn>
                <a:cxn ang="0">
                  <a:pos x="120" y="172"/>
                </a:cxn>
                <a:cxn ang="0">
                  <a:pos x="101" y="162"/>
                </a:cxn>
                <a:cxn ang="0">
                  <a:pos x="94" y="143"/>
                </a:cxn>
                <a:cxn ang="0">
                  <a:pos x="97" y="124"/>
                </a:cxn>
                <a:cxn ang="0">
                  <a:pos x="93" y="106"/>
                </a:cxn>
                <a:cxn ang="0">
                  <a:pos x="84" y="91"/>
                </a:cxn>
                <a:cxn ang="0">
                  <a:pos x="90" y="67"/>
                </a:cxn>
                <a:cxn ang="0">
                  <a:pos x="107" y="52"/>
                </a:cxn>
                <a:cxn ang="0">
                  <a:pos x="105" y="29"/>
                </a:cxn>
                <a:cxn ang="0">
                  <a:pos x="88" y="0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5177" name="AutoShape 41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78" name="AutoShape 42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79" name="AutoShape 43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80" name="AutoShape 44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81" name="AutoShape 45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82" name="AutoShape 46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5183" name="AutoShape 47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6447"/>
          </a:xfrm>
        </p:spPr>
        <p:txBody>
          <a:bodyPr/>
          <a:lstStyle/>
          <a:p>
            <a:r>
              <a:rPr lang="en-US" sz="3600" dirty="0" smtClean="0"/>
              <a:t>Loop Invariants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can be implemented as an </a:t>
            </a:r>
            <a:r>
              <a:rPr lang="en-US" b="1" dirty="0" smtClean="0">
                <a:solidFill>
                  <a:srgbClr val="800000"/>
                </a:solidFill>
              </a:rPr>
              <a:t>iterative algorithm </a:t>
            </a:r>
            <a:r>
              <a:rPr lang="en-US" dirty="0" smtClean="0"/>
              <a:t>(it could also be done recursively).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Loop Invariant: 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assertion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about the current state useful for designing, analyzing and proving the correctness of iterative algorithms.</a:t>
            </a:r>
          </a:p>
        </p:txBody>
      </p:sp>
    </p:spTree>
    <p:extLst>
      <p:ext uri="{BB962C8B-B14F-4D97-AF65-F5344CB8AC3E}">
        <p14:creationId xmlns:p14="http://schemas.microsoft.com/office/powerpoint/2010/main" val="36774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Freeform 2"/>
          <p:cNvSpPr>
            <a:spLocks/>
          </p:cNvSpPr>
          <p:nvPr/>
        </p:nvSpPr>
        <p:spPr bwMode="auto">
          <a:xfrm>
            <a:off x="7539038" y="2178050"/>
            <a:ext cx="384175" cy="614363"/>
          </a:xfrm>
          <a:custGeom>
            <a:avLst/>
            <a:gdLst/>
            <a:ahLst/>
            <a:cxnLst>
              <a:cxn ang="0">
                <a:pos x="7" y="174"/>
              </a:cxn>
              <a:cxn ang="0">
                <a:pos x="18" y="122"/>
              </a:cxn>
              <a:cxn ang="0">
                <a:pos x="42" y="83"/>
              </a:cxn>
              <a:cxn ang="0">
                <a:pos x="81" y="45"/>
              </a:cxn>
              <a:cxn ang="0">
                <a:pos x="148" y="7"/>
              </a:cxn>
              <a:cxn ang="0">
                <a:pos x="205" y="0"/>
              </a:cxn>
              <a:cxn ang="0">
                <a:pos x="255" y="10"/>
              </a:cxn>
              <a:cxn ang="0">
                <a:pos x="290" y="31"/>
              </a:cxn>
              <a:cxn ang="0">
                <a:pos x="304" y="59"/>
              </a:cxn>
              <a:cxn ang="0">
                <a:pos x="304" y="87"/>
              </a:cxn>
              <a:cxn ang="0">
                <a:pos x="290" y="118"/>
              </a:cxn>
              <a:cxn ang="0">
                <a:pos x="262" y="146"/>
              </a:cxn>
              <a:cxn ang="0">
                <a:pos x="223" y="181"/>
              </a:cxn>
              <a:cxn ang="0">
                <a:pos x="201" y="215"/>
              </a:cxn>
              <a:cxn ang="0">
                <a:pos x="194" y="240"/>
              </a:cxn>
              <a:cxn ang="0">
                <a:pos x="194" y="260"/>
              </a:cxn>
              <a:cxn ang="0">
                <a:pos x="205" y="295"/>
              </a:cxn>
              <a:cxn ang="0">
                <a:pos x="230" y="344"/>
              </a:cxn>
              <a:cxn ang="0">
                <a:pos x="247" y="399"/>
              </a:cxn>
              <a:cxn ang="0">
                <a:pos x="251" y="438"/>
              </a:cxn>
              <a:cxn ang="0">
                <a:pos x="244" y="479"/>
              </a:cxn>
              <a:cxn ang="0">
                <a:pos x="233" y="510"/>
              </a:cxn>
              <a:cxn ang="0">
                <a:pos x="201" y="545"/>
              </a:cxn>
              <a:cxn ang="0">
                <a:pos x="173" y="559"/>
              </a:cxn>
              <a:cxn ang="0">
                <a:pos x="141" y="566"/>
              </a:cxn>
              <a:cxn ang="0">
                <a:pos x="113" y="563"/>
              </a:cxn>
              <a:cxn ang="0">
                <a:pos x="92" y="549"/>
              </a:cxn>
              <a:cxn ang="0">
                <a:pos x="67" y="521"/>
              </a:cxn>
              <a:cxn ang="0">
                <a:pos x="42" y="472"/>
              </a:cxn>
              <a:cxn ang="0">
                <a:pos x="14" y="392"/>
              </a:cxn>
              <a:cxn ang="0">
                <a:pos x="4" y="333"/>
              </a:cxn>
              <a:cxn ang="0">
                <a:pos x="0" y="257"/>
              </a:cxn>
              <a:cxn ang="0">
                <a:pos x="0" y="222"/>
              </a:cxn>
              <a:cxn ang="0">
                <a:pos x="7" y="174"/>
              </a:cxn>
            </a:cxnLst>
            <a:rect l="0" t="0" r="r" b="b"/>
            <a:pathLst>
              <a:path w="304" h="566">
                <a:moveTo>
                  <a:pt x="7" y="174"/>
                </a:moveTo>
                <a:lnTo>
                  <a:pt x="18" y="122"/>
                </a:lnTo>
                <a:lnTo>
                  <a:pt x="42" y="83"/>
                </a:lnTo>
                <a:lnTo>
                  <a:pt x="81" y="45"/>
                </a:lnTo>
                <a:lnTo>
                  <a:pt x="148" y="7"/>
                </a:lnTo>
                <a:lnTo>
                  <a:pt x="205" y="0"/>
                </a:lnTo>
                <a:lnTo>
                  <a:pt x="255" y="10"/>
                </a:lnTo>
                <a:lnTo>
                  <a:pt x="290" y="31"/>
                </a:lnTo>
                <a:lnTo>
                  <a:pt x="304" y="59"/>
                </a:lnTo>
                <a:lnTo>
                  <a:pt x="304" y="87"/>
                </a:lnTo>
                <a:lnTo>
                  <a:pt x="290" y="118"/>
                </a:lnTo>
                <a:lnTo>
                  <a:pt x="262" y="146"/>
                </a:lnTo>
                <a:lnTo>
                  <a:pt x="223" y="181"/>
                </a:lnTo>
                <a:lnTo>
                  <a:pt x="201" y="215"/>
                </a:lnTo>
                <a:lnTo>
                  <a:pt x="194" y="240"/>
                </a:lnTo>
                <a:lnTo>
                  <a:pt x="194" y="260"/>
                </a:lnTo>
                <a:lnTo>
                  <a:pt x="205" y="295"/>
                </a:lnTo>
                <a:lnTo>
                  <a:pt x="230" y="344"/>
                </a:lnTo>
                <a:lnTo>
                  <a:pt x="247" y="399"/>
                </a:lnTo>
                <a:lnTo>
                  <a:pt x="251" y="438"/>
                </a:lnTo>
                <a:lnTo>
                  <a:pt x="244" y="479"/>
                </a:lnTo>
                <a:lnTo>
                  <a:pt x="233" y="510"/>
                </a:lnTo>
                <a:lnTo>
                  <a:pt x="201" y="545"/>
                </a:lnTo>
                <a:lnTo>
                  <a:pt x="173" y="559"/>
                </a:lnTo>
                <a:lnTo>
                  <a:pt x="141" y="566"/>
                </a:lnTo>
                <a:lnTo>
                  <a:pt x="113" y="563"/>
                </a:lnTo>
                <a:lnTo>
                  <a:pt x="92" y="549"/>
                </a:lnTo>
                <a:lnTo>
                  <a:pt x="67" y="521"/>
                </a:lnTo>
                <a:lnTo>
                  <a:pt x="42" y="472"/>
                </a:lnTo>
                <a:lnTo>
                  <a:pt x="14" y="392"/>
                </a:lnTo>
                <a:lnTo>
                  <a:pt x="4" y="333"/>
                </a:lnTo>
                <a:lnTo>
                  <a:pt x="0" y="257"/>
                </a:lnTo>
                <a:lnTo>
                  <a:pt x="0" y="222"/>
                </a:lnTo>
                <a:lnTo>
                  <a:pt x="7" y="17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63" name="Freeform 3"/>
          <p:cNvSpPr>
            <a:spLocks/>
          </p:cNvSpPr>
          <p:nvPr/>
        </p:nvSpPr>
        <p:spPr bwMode="auto">
          <a:xfrm>
            <a:off x="7823200" y="2219325"/>
            <a:ext cx="314325" cy="620713"/>
          </a:xfrm>
          <a:custGeom>
            <a:avLst/>
            <a:gdLst/>
            <a:ahLst/>
            <a:cxnLst>
              <a:cxn ang="0">
                <a:pos x="25" y="65"/>
              </a:cxn>
              <a:cxn ang="0">
                <a:pos x="7" y="44"/>
              </a:cxn>
              <a:cxn ang="0">
                <a:pos x="0" y="27"/>
              </a:cxn>
              <a:cxn ang="0">
                <a:pos x="11" y="7"/>
              </a:cxn>
              <a:cxn ang="0">
                <a:pos x="28" y="0"/>
              </a:cxn>
              <a:cxn ang="0">
                <a:pos x="60" y="0"/>
              </a:cxn>
              <a:cxn ang="0">
                <a:pos x="96" y="24"/>
              </a:cxn>
              <a:cxn ang="0">
                <a:pos x="132" y="61"/>
              </a:cxn>
              <a:cxn ang="0">
                <a:pos x="192" y="140"/>
              </a:cxn>
              <a:cxn ang="0">
                <a:pos x="231" y="204"/>
              </a:cxn>
              <a:cxn ang="0">
                <a:pos x="249" y="255"/>
              </a:cxn>
              <a:cxn ang="0">
                <a:pos x="245" y="283"/>
              </a:cxn>
              <a:cxn ang="0">
                <a:pos x="224" y="320"/>
              </a:cxn>
              <a:cxn ang="0">
                <a:pos x="181" y="347"/>
              </a:cxn>
              <a:cxn ang="0">
                <a:pos x="110" y="371"/>
              </a:cxn>
              <a:cxn ang="0">
                <a:pos x="75" y="395"/>
              </a:cxn>
              <a:cxn ang="0">
                <a:pos x="60" y="415"/>
              </a:cxn>
              <a:cxn ang="0">
                <a:pos x="68" y="436"/>
              </a:cxn>
              <a:cxn ang="0">
                <a:pos x="107" y="456"/>
              </a:cxn>
              <a:cxn ang="0">
                <a:pos x="139" y="497"/>
              </a:cxn>
              <a:cxn ang="0">
                <a:pos x="153" y="538"/>
              </a:cxn>
              <a:cxn ang="0">
                <a:pos x="149" y="558"/>
              </a:cxn>
              <a:cxn ang="0">
                <a:pos x="117" y="572"/>
              </a:cxn>
              <a:cxn ang="0">
                <a:pos x="107" y="572"/>
              </a:cxn>
              <a:cxn ang="0">
                <a:pos x="92" y="535"/>
              </a:cxn>
              <a:cxn ang="0">
                <a:pos x="85" y="494"/>
              </a:cxn>
              <a:cxn ang="0">
                <a:pos x="64" y="463"/>
              </a:cxn>
              <a:cxn ang="0">
                <a:pos x="32" y="446"/>
              </a:cxn>
              <a:cxn ang="0">
                <a:pos x="21" y="426"/>
              </a:cxn>
              <a:cxn ang="0">
                <a:pos x="25" y="405"/>
              </a:cxn>
              <a:cxn ang="0">
                <a:pos x="53" y="371"/>
              </a:cxn>
              <a:cxn ang="0">
                <a:pos x="107" y="351"/>
              </a:cxn>
              <a:cxn ang="0">
                <a:pos x="157" y="320"/>
              </a:cxn>
              <a:cxn ang="0">
                <a:pos x="196" y="286"/>
              </a:cxn>
              <a:cxn ang="0">
                <a:pos x="210" y="252"/>
              </a:cxn>
              <a:cxn ang="0">
                <a:pos x="206" y="238"/>
              </a:cxn>
              <a:cxn ang="0">
                <a:pos x="189" y="208"/>
              </a:cxn>
              <a:cxn ang="0">
                <a:pos x="157" y="163"/>
              </a:cxn>
              <a:cxn ang="0">
                <a:pos x="121" y="136"/>
              </a:cxn>
              <a:cxn ang="0">
                <a:pos x="82" y="106"/>
              </a:cxn>
              <a:cxn ang="0">
                <a:pos x="53" y="89"/>
              </a:cxn>
              <a:cxn ang="0">
                <a:pos x="25" y="65"/>
              </a:cxn>
            </a:cxnLst>
            <a:rect l="0" t="0" r="r" b="b"/>
            <a:pathLst>
              <a:path w="249" h="572">
                <a:moveTo>
                  <a:pt x="25" y="65"/>
                </a:moveTo>
                <a:lnTo>
                  <a:pt x="7" y="44"/>
                </a:lnTo>
                <a:lnTo>
                  <a:pt x="0" y="27"/>
                </a:lnTo>
                <a:lnTo>
                  <a:pt x="11" y="7"/>
                </a:lnTo>
                <a:lnTo>
                  <a:pt x="28" y="0"/>
                </a:lnTo>
                <a:lnTo>
                  <a:pt x="60" y="0"/>
                </a:lnTo>
                <a:lnTo>
                  <a:pt x="96" y="24"/>
                </a:lnTo>
                <a:lnTo>
                  <a:pt x="132" y="61"/>
                </a:lnTo>
                <a:lnTo>
                  <a:pt x="192" y="140"/>
                </a:lnTo>
                <a:lnTo>
                  <a:pt x="231" y="204"/>
                </a:lnTo>
                <a:lnTo>
                  <a:pt x="249" y="255"/>
                </a:lnTo>
                <a:lnTo>
                  <a:pt x="245" y="283"/>
                </a:lnTo>
                <a:lnTo>
                  <a:pt x="224" y="320"/>
                </a:lnTo>
                <a:lnTo>
                  <a:pt x="181" y="347"/>
                </a:lnTo>
                <a:lnTo>
                  <a:pt x="110" y="371"/>
                </a:lnTo>
                <a:lnTo>
                  <a:pt x="75" y="395"/>
                </a:lnTo>
                <a:lnTo>
                  <a:pt x="60" y="415"/>
                </a:lnTo>
                <a:lnTo>
                  <a:pt x="68" y="436"/>
                </a:lnTo>
                <a:lnTo>
                  <a:pt x="107" y="456"/>
                </a:lnTo>
                <a:lnTo>
                  <a:pt x="139" y="497"/>
                </a:lnTo>
                <a:lnTo>
                  <a:pt x="153" y="538"/>
                </a:lnTo>
                <a:lnTo>
                  <a:pt x="149" y="558"/>
                </a:lnTo>
                <a:lnTo>
                  <a:pt x="117" y="572"/>
                </a:lnTo>
                <a:lnTo>
                  <a:pt x="107" y="572"/>
                </a:lnTo>
                <a:lnTo>
                  <a:pt x="92" y="535"/>
                </a:lnTo>
                <a:lnTo>
                  <a:pt x="85" y="494"/>
                </a:lnTo>
                <a:lnTo>
                  <a:pt x="64" y="463"/>
                </a:lnTo>
                <a:lnTo>
                  <a:pt x="32" y="446"/>
                </a:lnTo>
                <a:lnTo>
                  <a:pt x="21" y="426"/>
                </a:lnTo>
                <a:lnTo>
                  <a:pt x="25" y="405"/>
                </a:lnTo>
                <a:lnTo>
                  <a:pt x="53" y="371"/>
                </a:lnTo>
                <a:lnTo>
                  <a:pt x="107" y="351"/>
                </a:lnTo>
                <a:lnTo>
                  <a:pt x="157" y="320"/>
                </a:lnTo>
                <a:lnTo>
                  <a:pt x="196" y="286"/>
                </a:lnTo>
                <a:lnTo>
                  <a:pt x="210" y="252"/>
                </a:lnTo>
                <a:lnTo>
                  <a:pt x="206" y="238"/>
                </a:lnTo>
                <a:lnTo>
                  <a:pt x="189" y="208"/>
                </a:lnTo>
                <a:lnTo>
                  <a:pt x="157" y="163"/>
                </a:lnTo>
                <a:lnTo>
                  <a:pt x="121" y="136"/>
                </a:lnTo>
                <a:lnTo>
                  <a:pt x="82" y="106"/>
                </a:lnTo>
                <a:lnTo>
                  <a:pt x="53" y="89"/>
                </a:lnTo>
                <a:lnTo>
                  <a:pt x="25" y="6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64" name="Freeform 4"/>
          <p:cNvSpPr>
            <a:spLocks/>
          </p:cNvSpPr>
          <p:nvPr/>
        </p:nvSpPr>
        <p:spPr bwMode="auto">
          <a:xfrm>
            <a:off x="7564438" y="2638425"/>
            <a:ext cx="288925" cy="911225"/>
          </a:xfrm>
          <a:custGeom>
            <a:avLst/>
            <a:gdLst/>
            <a:ahLst/>
            <a:cxnLst>
              <a:cxn ang="0">
                <a:pos x="132" y="69"/>
              </a:cxn>
              <a:cxn ang="0">
                <a:pos x="136" y="21"/>
              </a:cxn>
              <a:cxn ang="0">
                <a:pos x="168" y="0"/>
              </a:cxn>
              <a:cxn ang="0">
                <a:pos x="204" y="3"/>
              </a:cxn>
              <a:cxn ang="0">
                <a:pos x="225" y="21"/>
              </a:cxn>
              <a:cxn ang="0">
                <a:pos x="229" y="90"/>
              </a:cxn>
              <a:cxn ang="0">
                <a:pos x="218" y="266"/>
              </a:cxn>
              <a:cxn ang="0">
                <a:pos x="204" y="373"/>
              </a:cxn>
              <a:cxn ang="0">
                <a:pos x="222" y="460"/>
              </a:cxn>
              <a:cxn ang="0">
                <a:pos x="225" y="546"/>
              </a:cxn>
              <a:cxn ang="0">
                <a:pos x="215" y="633"/>
              </a:cxn>
              <a:cxn ang="0">
                <a:pos x="197" y="743"/>
              </a:cxn>
              <a:cxn ang="0">
                <a:pos x="204" y="802"/>
              </a:cxn>
              <a:cxn ang="0">
                <a:pos x="186" y="812"/>
              </a:cxn>
              <a:cxn ang="0">
                <a:pos x="72" y="833"/>
              </a:cxn>
              <a:cxn ang="0">
                <a:pos x="43" y="840"/>
              </a:cxn>
              <a:cxn ang="0">
                <a:pos x="0" y="816"/>
              </a:cxn>
              <a:cxn ang="0">
                <a:pos x="0" y="802"/>
              </a:cxn>
              <a:cxn ang="0">
                <a:pos x="125" y="795"/>
              </a:cxn>
              <a:cxn ang="0">
                <a:pos x="168" y="778"/>
              </a:cxn>
              <a:cxn ang="0">
                <a:pos x="172" y="740"/>
              </a:cxn>
              <a:cxn ang="0">
                <a:pos x="175" y="622"/>
              </a:cxn>
              <a:cxn ang="0">
                <a:pos x="165" y="525"/>
              </a:cxn>
              <a:cxn ang="0">
                <a:pos x="154" y="408"/>
              </a:cxn>
              <a:cxn ang="0">
                <a:pos x="157" y="335"/>
              </a:cxn>
              <a:cxn ang="0">
                <a:pos x="165" y="242"/>
              </a:cxn>
              <a:cxn ang="0">
                <a:pos x="147" y="152"/>
              </a:cxn>
              <a:cxn ang="0">
                <a:pos x="132" y="69"/>
              </a:cxn>
            </a:cxnLst>
            <a:rect l="0" t="0" r="r" b="b"/>
            <a:pathLst>
              <a:path w="229" h="840">
                <a:moveTo>
                  <a:pt x="132" y="69"/>
                </a:moveTo>
                <a:lnTo>
                  <a:pt x="136" y="21"/>
                </a:lnTo>
                <a:lnTo>
                  <a:pt x="168" y="0"/>
                </a:lnTo>
                <a:lnTo>
                  <a:pt x="204" y="3"/>
                </a:lnTo>
                <a:lnTo>
                  <a:pt x="225" y="21"/>
                </a:lnTo>
                <a:lnTo>
                  <a:pt x="229" y="90"/>
                </a:lnTo>
                <a:lnTo>
                  <a:pt x="218" y="266"/>
                </a:lnTo>
                <a:lnTo>
                  <a:pt x="204" y="373"/>
                </a:lnTo>
                <a:lnTo>
                  <a:pt x="222" y="460"/>
                </a:lnTo>
                <a:lnTo>
                  <a:pt x="225" y="546"/>
                </a:lnTo>
                <a:lnTo>
                  <a:pt x="215" y="633"/>
                </a:lnTo>
                <a:lnTo>
                  <a:pt x="197" y="743"/>
                </a:lnTo>
                <a:lnTo>
                  <a:pt x="204" y="802"/>
                </a:lnTo>
                <a:lnTo>
                  <a:pt x="186" y="812"/>
                </a:lnTo>
                <a:lnTo>
                  <a:pt x="72" y="833"/>
                </a:lnTo>
                <a:lnTo>
                  <a:pt x="43" y="840"/>
                </a:lnTo>
                <a:lnTo>
                  <a:pt x="0" y="816"/>
                </a:lnTo>
                <a:lnTo>
                  <a:pt x="0" y="802"/>
                </a:lnTo>
                <a:lnTo>
                  <a:pt x="125" y="795"/>
                </a:lnTo>
                <a:lnTo>
                  <a:pt x="168" y="778"/>
                </a:lnTo>
                <a:lnTo>
                  <a:pt x="172" y="740"/>
                </a:lnTo>
                <a:lnTo>
                  <a:pt x="175" y="622"/>
                </a:lnTo>
                <a:lnTo>
                  <a:pt x="165" y="525"/>
                </a:lnTo>
                <a:lnTo>
                  <a:pt x="154" y="408"/>
                </a:lnTo>
                <a:lnTo>
                  <a:pt x="157" y="335"/>
                </a:lnTo>
                <a:lnTo>
                  <a:pt x="165" y="242"/>
                </a:lnTo>
                <a:lnTo>
                  <a:pt x="147" y="152"/>
                </a:lnTo>
                <a:lnTo>
                  <a:pt x="132" y="6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65" name="Freeform 5"/>
          <p:cNvSpPr>
            <a:spLocks/>
          </p:cNvSpPr>
          <p:nvPr/>
        </p:nvSpPr>
        <p:spPr bwMode="auto">
          <a:xfrm>
            <a:off x="7272338" y="2668588"/>
            <a:ext cx="563562" cy="714375"/>
          </a:xfrm>
          <a:custGeom>
            <a:avLst/>
            <a:gdLst/>
            <a:ahLst/>
            <a:cxnLst>
              <a:cxn ang="0">
                <a:pos x="212" y="268"/>
              </a:cxn>
              <a:cxn ang="0">
                <a:pos x="212" y="233"/>
              </a:cxn>
              <a:cxn ang="0">
                <a:pos x="230" y="174"/>
              </a:cxn>
              <a:cxn ang="0">
                <a:pos x="284" y="80"/>
              </a:cxn>
              <a:cxn ang="0">
                <a:pos x="370" y="0"/>
              </a:cxn>
              <a:cxn ang="0">
                <a:pos x="424" y="0"/>
              </a:cxn>
              <a:cxn ang="0">
                <a:pos x="447" y="38"/>
              </a:cxn>
              <a:cxn ang="0">
                <a:pos x="415" y="91"/>
              </a:cxn>
              <a:cxn ang="0">
                <a:pos x="348" y="129"/>
              </a:cxn>
              <a:cxn ang="0">
                <a:pos x="307" y="167"/>
              </a:cxn>
              <a:cxn ang="0">
                <a:pos x="266" y="223"/>
              </a:cxn>
              <a:cxn ang="0">
                <a:pos x="257" y="261"/>
              </a:cxn>
              <a:cxn ang="0">
                <a:pos x="262" y="303"/>
              </a:cxn>
              <a:cxn ang="0">
                <a:pos x="284" y="373"/>
              </a:cxn>
              <a:cxn ang="0">
                <a:pos x="289" y="449"/>
              </a:cxn>
              <a:cxn ang="0">
                <a:pos x="280" y="547"/>
              </a:cxn>
              <a:cxn ang="0">
                <a:pos x="257" y="616"/>
              </a:cxn>
              <a:cxn ang="0">
                <a:pos x="217" y="658"/>
              </a:cxn>
              <a:cxn ang="0">
                <a:pos x="190" y="658"/>
              </a:cxn>
              <a:cxn ang="0">
                <a:pos x="104" y="637"/>
              </a:cxn>
              <a:cxn ang="0">
                <a:pos x="27" y="634"/>
              </a:cxn>
              <a:cxn ang="0">
                <a:pos x="0" y="620"/>
              </a:cxn>
              <a:cxn ang="0">
                <a:pos x="50" y="606"/>
              </a:cxn>
              <a:cxn ang="0">
                <a:pos x="131" y="609"/>
              </a:cxn>
              <a:cxn ang="0">
                <a:pos x="181" y="623"/>
              </a:cxn>
              <a:cxn ang="0">
                <a:pos x="212" y="613"/>
              </a:cxn>
              <a:cxn ang="0">
                <a:pos x="244" y="557"/>
              </a:cxn>
              <a:cxn ang="0">
                <a:pos x="248" y="477"/>
              </a:cxn>
              <a:cxn ang="0">
                <a:pos x="239" y="404"/>
              </a:cxn>
              <a:cxn ang="0">
                <a:pos x="212" y="317"/>
              </a:cxn>
              <a:cxn ang="0">
                <a:pos x="212" y="268"/>
              </a:cxn>
            </a:cxnLst>
            <a:rect l="0" t="0" r="r" b="b"/>
            <a:pathLst>
              <a:path w="447" h="658">
                <a:moveTo>
                  <a:pt x="212" y="268"/>
                </a:moveTo>
                <a:lnTo>
                  <a:pt x="212" y="233"/>
                </a:lnTo>
                <a:lnTo>
                  <a:pt x="230" y="174"/>
                </a:lnTo>
                <a:lnTo>
                  <a:pt x="284" y="80"/>
                </a:lnTo>
                <a:lnTo>
                  <a:pt x="370" y="0"/>
                </a:lnTo>
                <a:lnTo>
                  <a:pt x="424" y="0"/>
                </a:lnTo>
                <a:lnTo>
                  <a:pt x="447" y="38"/>
                </a:lnTo>
                <a:lnTo>
                  <a:pt x="415" y="91"/>
                </a:lnTo>
                <a:lnTo>
                  <a:pt x="348" y="129"/>
                </a:lnTo>
                <a:lnTo>
                  <a:pt x="307" y="167"/>
                </a:lnTo>
                <a:lnTo>
                  <a:pt x="266" y="223"/>
                </a:lnTo>
                <a:lnTo>
                  <a:pt x="257" y="261"/>
                </a:lnTo>
                <a:lnTo>
                  <a:pt x="262" y="303"/>
                </a:lnTo>
                <a:lnTo>
                  <a:pt x="284" y="373"/>
                </a:lnTo>
                <a:lnTo>
                  <a:pt x="289" y="449"/>
                </a:lnTo>
                <a:lnTo>
                  <a:pt x="280" y="547"/>
                </a:lnTo>
                <a:lnTo>
                  <a:pt x="257" y="616"/>
                </a:lnTo>
                <a:lnTo>
                  <a:pt x="217" y="658"/>
                </a:lnTo>
                <a:lnTo>
                  <a:pt x="190" y="658"/>
                </a:lnTo>
                <a:lnTo>
                  <a:pt x="104" y="637"/>
                </a:lnTo>
                <a:lnTo>
                  <a:pt x="27" y="634"/>
                </a:lnTo>
                <a:lnTo>
                  <a:pt x="0" y="620"/>
                </a:lnTo>
                <a:lnTo>
                  <a:pt x="50" y="606"/>
                </a:lnTo>
                <a:lnTo>
                  <a:pt x="131" y="609"/>
                </a:lnTo>
                <a:lnTo>
                  <a:pt x="181" y="623"/>
                </a:lnTo>
                <a:lnTo>
                  <a:pt x="212" y="613"/>
                </a:lnTo>
                <a:lnTo>
                  <a:pt x="244" y="557"/>
                </a:lnTo>
                <a:lnTo>
                  <a:pt x="248" y="477"/>
                </a:lnTo>
                <a:lnTo>
                  <a:pt x="239" y="404"/>
                </a:lnTo>
                <a:lnTo>
                  <a:pt x="212" y="317"/>
                </a:lnTo>
                <a:lnTo>
                  <a:pt x="212" y="2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66" name="Freeform 6"/>
          <p:cNvSpPr>
            <a:spLocks/>
          </p:cNvSpPr>
          <p:nvPr/>
        </p:nvSpPr>
        <p:spPr bwMode="auto">
          <a:xfrm>
            <a:off x="7526338" y="1789113"/>
            <a:ext cx="357187" cy="354012"/>
          </a:xfrm>
          <a:custGeom>
            <a:avLst/>
            <a:gdLst/>
            <a:ahLst/>
            <a:cxnLst>
              <a:cxn ang="0">
                <a:pos x="81" y="137"/>
              </a:cxn>
              <a:cxn ang="0">
                <a:pos x="78" y="84"/>
              </a:cxn>
              <a:cxn ang="0">
                <a:pos x="88" y="35"/>
              </a:cxn>
              <a:cxn ang="0">
                <a:pos x="127" y="7"/>
              </a:cxn>
              <a:cxn ang="0">
                <a:pos x="173" y="0"/>
              </a:cxn>
              <a:cxn ang="0">
                <a:pos x="208" y="4"/>
              </a:cxn>
              <a:cxn ang="0">
                <a:pos x="240" y="25"/>
              </a:cxn>
              <a:cxn ang="0">
                <a:pos x="257" y="60"/>
              </a:cxn>
              <a:cxn ang="0">
                <a:pos x="278" y="130"/>
              </a:cxn>
              <a:cxn ang="0">
                <a:pos x="282" y="207"/>
              </a:cxn>
              <a:cxn ang="0">
                <a:pos x="271" y="263"/>
              </a:cxn>
              <a:cxn ang="0">
                <a:pos x="250" y="298"/>
              </a:cxn>
              <a:cxn ang="0">
                <a:pos x="215" y="319"/>
              </a:cxn>
              <a:cxn ang="0">
                <a:pos x="187" y="326"/>
              </a:cxn>
              <a:cxn ang="0">
                <a:pos x="145" y="315"/>
              </a:cxn>
              <a:cxn ang="0">
                <a:pos x="123" y="284"/>
              </a:cxn>
              <a:cxn ang="0">
                <a:pos x="102" y="238"/>
              </a:cxn>
              <a:cxn ang="0">
                <a:pos x="85" y="186"/>
              </a:cxn>
              <a:cxn ang="0">
                <a:pos x="53" y="207"/>
              </a:cxn>
              <a:cxn ang="0">
                <a:pos x="18" y="221"/>
              </a:cxn>
              <a:cxn ang="0">
                <a:pos x="4" y="221"/>
              </a:cxn>
              <a:cxn ang="0">
                <a:pos x="0" y="207"/>
              </a:cxn>
              <a:cxn ang="0">
                <a:pos x="7" y="189"/>
              </a:cxn>
              <a:cxn ang="0">
                <a:pos x="60" y="168"/>
              </a:cxn>
              <a:cxn ang="0">
                <a:pos x="81" y="137"/>
              </a:cxn>
            </a:cxnLst>
            <a:rect l="0" t="0" r="r" b="b"/>
            <a:pathLst>
              <a:path w="282" h="326">
                <a:moveTo>
                  <a:pt x="81" y="137"/>
                </a:moveTo>
                <a:lnTo>
                  <a:pt x="78" y="84"/>
                </a:lnTo>
                <a:lnTo>
                  <a:pt x="88" y="35"/>
                </a:lnTo>
                <a:lnTo>
                  <a:pt x="127" y="7"/>
                </a:lnTo>
                <a:lnTo>
                  <a:pt x="173" y="0"/>
                </a:lnTo>
                <a:lnTo>
                  <a:pt x="208" y="4"/>
                </a:lnTo>
                <a:lnTo>
                  <a:pt x="240" y="25"/>
                </a:lnTo>
                <a:lnTo>
                  <a:pt x="257" y="60"/>
                </a:lnTo>
                <a:lnTo>
                  <a:pt x="278" y="130"/>
                </a:lnTo>
                <a:lnTo>
                  <a:pt x="282" y="207"/>
                </a:lnTo>
                <a:lnTo>
                  <a:pt x="271" y="263"/>
                </a:lnTo>
                <a:lnTo>
                  <a:pt x="250" y="298"/>
                </a:lnTo>
                <a:lnTo>
                  <a:pt x="215" y="319"/>
                </a:lnTo>
                <a:lnTo>
                  <a:pt x="187" y="326"/>
                </a:lnTo>
                <a:lnTo>
                  <a:pt x="145" y="315"/>
                </a:lnTo>
                <a:lnTo>
                  <a:pt x="123" y="284"/>
                </a:lnTo>
                <a:lnTo>
                  <a:pt x="102" y="238"/>
                </a:lnTo>
                <a:lnTo>
                  <a:pt x="85" y="186"/>
                </a:lnTo>
                <a:lnTo>
                  <a:pt x="53" y="207"/>
                </a:lnTo>
                <a:lnTo>
                  <a:pt x="18" y="221"/>
                </a:lnTo>
                <a:lnTo>
                  <a:pt x="4" y="221"/>
                </a:lnTo>
                <a:lnTo>
                  <a:pt x="0" y="207"/>
                </a:lnTo>
                <a:lnTo>
                  <a:pt x="7" y="189"/>
                </a:lnTo>
                <a:lnTo>
                  <a:pt x="60" y="168"/>
                </a:lnTo>
                <a:lnTo>
                  <a:pt x="81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67" name="Freeform 7"/>
          <p:cNvSpPr>
            <a:spLocks/>
          </p:cNvSpPr>
          <p:nvPr/>
        </p:nvSpPr>
        <p:spPr bwMode="auto">
          <a:xfrm>
            <a:off x="7827963" y="1827213"/>
            <a:ext cx="233362" cy="88900"/>
          </a:xfrm>
          <a:custGeom>
            <a:avLst/>
            <a:gdLst/>
            <a:ahLst/>
            <a:cxnLst>
              <a:cxn ang="0">
                <a:pos x="13" y="82"/>
              </a:cxn>
              <a:cxn ang="0">
                <a:pos x="0" y="71"/>
              </a:cxn>
              <a:cxn ang="0">
                <a:pos x="0" y="45"/>
              </a:cxn>
              <a:cxn ang="0">
                <a:pos x="16" y="17"/>
              </a:cxn>
              <a:cxn ang="0">
                <a:pos x="36" y="9"/>
              </a:cxn>
              <a:cxn ang="0">
                <a:pos x="61" y="22"/>
              </a:cxn>
              <a:cxn ang="0">
                <a:pos x="86" y="19"/>
              </a:cxn>
              <a:cxn ang="0">
                <a:pos x="102" y="0"/>
              </a:cxn>
              <a:cxn ang="0">
                <a:pos x="123" y="2"/>
              </a:cxn>
              <a:cxn ang="0">
                <a:pos x="155" y="15"/>
              </a:cxn>
              <a:cxn ang="0">
                <a:pos x="182" y="13"/>
              </a:cxn>
              <a:cxn ang="0">
                <a:pos x="184" y="32"/>
              </a:cxn>
              <a:cxn ang="0">
                <a:pos x="175" y="45"/>
              </a:cxn>
              <a:cxn ang="0">
                <a:pos x="141" y="43"/>
              </a:cxn>
              <a:cxn ang="0">
                <a:pos x="118" y="39"/>
              </a:cxn>
              <a:cxn ang="0">
                <a:pos x="105" y="48"/>
              </a:cxn>
              <a:cxn ang="0">
                <a:pos x="91" y="67"/>
              </a:cxn>
              <a:cxn ang="0">
                <a:pos x="66" y="62"/>
              </a:cxn>
              <a:cxn ang="0">
                <a:pos x="54" y="56"/>
              </a:cxn>
              <a:cxn ang="0">
                <a:pos x="45" y="63"/>
              </a:cxn>
              <a:cxn ang="0">
                <a:pos x="32" y="76"/>
              </a:cxn>
              <a:cxn ang="0">
                <a:pos x="13" y="82"/>
              </a:cxn>
            </a:cxnLst>
            <a:rect l="0" t="0" r="r" b="b"/>
            <a:pathLst>
              <a:path w="184" h="82">
                <a:moveTo>
                  <a:pt x="13" y="82"/>
                </a:moveTo>
                <a:lnTo>
                  <a:pt x="0" y="71"/>
                </a:lnTo>
                <a:lnTo>
                  <a:pt x="0" y="45"/>
                </a:lnTo>
                <a:lnTo>
                  <a:pt x="16" y="17"/>
                </a:lnTo>
                <a:lnTo>
                  <a:pt x="36" y="9"/>
                </a:lnTo>
                <a:lnTo>
                  <a:pt x="61" y="22"/>
                </a:lnTo>
                <a:lnTo>
                  <a:pt x="86" y="19"/>
                </a:lnTo>
                <a:lnTo>
                  <a:pt x="102" y="0"/>
                </a:lnTo>
                <a:lnTo>
                  <a:pt x="123" y="2"/>
                </a:lnTo>
                <a:lnTo>
                  <a:pt x="155" y="15"/>
                </a:lnTo>
                <a:lnTo>
                  <a:pt x="182" y="13"/>
                </a:lnTo>
                <a:lnTo>
                  <a:pt x="184" y="32"/>
                </a:lnTo>
                <a:lnTo>
                  <a:pt x="175" y="45"/>
                </a:lnTo>
                <a:lnTo>
                  <a:pt x="141" y="43"/>
                </a:lnTo>
                <a:lnTo>
                  <a:pt x="118" y="39"/>
                </a:lnTo>
                <a:lnTo>
                  <a:pt x="105" y="48"/>
                </a:lnTo>
                <a:lnTo>
                  <a:pt x="91" y="67"/>
                </a:lnTo>
                <a:lnTo>
                  <a:pt x="66" y="62"/>
                </a:lnTo>
                <a:lnTo>
                  <a:pt x="54" y="56"/>
                </a:lnTo>
                <a:lnTo>
                  <a:pt x="45" y="63"/>
                </a:lnTo>
                <a:lnTo>
                  <a:pt x="32" y="76"/>
                </a:lnTo>
                <a:lnTo>
                  <a:pt x="13" y="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68" name="Freeform 8"/>
          <p:cNvSpPr>
            <a:spLocks/>
          </p:cNvSpPr>
          <p:nvPr/>
        </p:nvSpPr>
        <p:spPr bwMode="auto">
          <a:xfrm>
            <a:off x="7791450" y="1757363"/>
            <a:ext cx="225425" cy="123825"/>
          </a:xfrm>
          <a:custGeom>
            <a:avLst/>
            <a:gdLst/>
            <a:ahLst/>
            <a:cxnLst>
              <a:cxn ang="0">
                <a:pos x="23" y="114"/>
              </a:cxn>
              <a:cxn ang="0">
                <a:pos x="11" y="108"/>
              </a:cxn>
              <a:cxn ang="0">
                <a:pos x="0" y="79"/>
              </a:cxn>
              <a:cxn ang="0">
                <a:pos x="11" y="51"/>
              </a:cxn>
              <a:cxn ang="0">
                <a:pos x="27" y="39"/>
              </a:cxn>
              <a:cxn ang="0">
                <a:pos x="56" y="42"/>
              </a:cxn>
              <a:cxn ang="0">
                <a:pos x="76" y="35"/>
              </a:cxn>
              <a:cxn ang="0">
                <a:pos x="90" y="13"/>
              </a:cxn>
              <a:cxn ang="0">
                <a:pos x="111" y="4"/>
              </a:cxn>
              <a:cxn ang="0">
                <a:pos x="146" y="9"/>
              </a:cxn>
              <a:cxn ang="0">
                <a:pos x="171" y="0"/>
              </a:cxn>
              <a:cxn ang="0">
                <a:pos x="178" y="17"/>
              </a:cxn>
              <a:cxn ang="0">
                <a:pos x="171" y="33"/>
              </a:cxn>
              <a:cxn ang="0">
                <a:pos x="140" y="42"/>
              </a:cxn>
              <a:cxn ang="0">
                <a:pos x="120" y="40"/>
              </a:cxn>
              <a:cxn ang="0">
                <a:pos x="108" y="57"/>
              </a:cxn>
              <a:cxn ang="0">
                <a:pos x="97" y="79"/>
              </a:cxn>
              <a:cxn ang="0">
                <a:pos x="72" y="81"/>
              </a:cxn>
              <a:cxn ang="0">
                <a:pos x="59" y="79"/>
              </a:cxn>
              <a:cxn ang="0">
                <a:pos x="47" y="88"/>
              </a:cxn>
              <a:cxn ang="0">
                <a:pos x="41" y="99"/>
              </a:cxn>
              <a:cxn ang="0">
                <a:pos x="23" y="114"/>
              </a:cxn>
            </a:cxnLst>
            <a:rect l="0" t="0" r="r" b="b"/>
            <a:pathLst>
              <a:path w="178" h="114">
                <a:moveTo>
                  <a:pt x="23" y="114"/>
                </a:moveTo>
                <a:lnTo>
                  <a:pt x="11" y="108"/>
                </a:lnTo>
                <a:lnTo>
                  <a:pt x="0" y="79"/>
                </a:lnTo>
                <a:lnTo>
                  <a:pt x="11" y="51"/>
                </a:lnTo>
                <a:lnTo>
                  <a:pt x="27" y="39"/>
                </a:lnTo>
                <a:lnTo>
                  <a:pt x="56" y="42"/>
                </a:lnTo>
                <a:lnTo>
                  <a:pt x="76" y="35"/>
                </a:lnTo>
                <a:lnTo>
                  <a:pt x="90" y="13"/>
                </a:lnTo>
                <a:lnTo>
                  <a:pt x="111" y="4"/>
                </a:lnTo>
                <a:lnTo>
                  <a:pt x="146" y="9"/>
                </a:lnTo>
                <a:lnTo>
                  <a:pt x="171" y="0"/>
                </a:lnTo>
                <a:lnTo>
                  <a:pt x="178" y="17"/>
                </a:lnTo>
                <a:lnTo>
                  <a:pt x="171" y="33"/>
                </a:lnTo>
                <a:lnTo>
                  <a:pt x="140" y="42"/>
                </a:lnTo>
                <a:lnTo>
                  <a:pt x="120" y="40"/>
                </a:lnTo>
                <a:lnTo>
                  <a:pt x="108" y="57"/>
                </a:lnTo>
                <a:lnTo>
                  <a:pt x="97" y="79"/>
                </a:lnTo>
                <a:lnTo>
                  <a:pt x="72" y="81"/>
                </a:lnTo>
                <a:lnTo>
                  <a:pt x="59" y="79"/>
                </a:lnTo>
                <a:lnTo>
                  <a:pt x="47" y="88"/>
                </a:lnTo>
                <a:lnTo>
                  <a:pt x="41" y="99"/>
                </a:lnTo>
                <a:lnTo>
                  <a:pt x="23" y="11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69" name="Freeform 9"/>
          <p:cNvSpPr>
            <a:spLocks/>
          </p:cNvSpPr>
          <p:nvPr/>
        </p:nvSpPr>
        <p:spPr bwMode="auto">
          <a:xfrm>
            <a:off x="7761288" y="1714500"/>
            <a:ext cx="203200" cy="150813"/>
          </a:xfrm>
          <a:custGeom>
            <a:avLst/>
            <a:gdLst/>
            <a:ahLst/>
            <a:cxnLst>
              <a:cxn ang="0">
                <a:pos x="31" y="138"/>
              </a:cxn>
              <a:cxn ang="0">
                <a:pos x="16" y="133"/>
              </a:cxn>
              <a:cxn ang="0">
                <a:pos x="0" y="109"/>
              </a:cxn>
              <a:cxn ang="0">
                <a:pos x="5" y="78"/>
              </a:cxn>
              <a:cxn ang="0">
                <a:pos x="16" y="65"/>
              </a:cxn>
              <a:cxn ang="0">
                <a:pos x="43" y="62"/>
              </a:cxn>
              <a:cxn ang="0">
                <a:pos x="65" y="51"/>
              </a:cxn>
              <a:cxn ang="0">
                <a:pos x="72" y="25"/>
              </a:cxn>
              <a:cxn ang="0">
                <a:pos x="92" y="15"/>
              </a:cxn>
              <a:cxn ang="0">
                <a:pos x="127" y="13"/>
              </a:cxn>
              <a:cxn ang="0">
                <a:pos x="148" y="0"/>
              </a:cxn>
              <a:cxn ang="0">
                <a:pos x="161" y="13"/>
              </a:cxn>
              <a:cxn ang="0">
                <a:pos x="156" y="25"/>
              </a:cxn>
              <a:cxn ang="0">
                <a:pos x="128" y="44"/>
              </a:cxn>
              <a:cxn ang="0">
                <a:pos x="107" y="49"/>
              </a:cxn>
              <a:cxn ang="0">
                <a:pos x="99" y="65"/>
              </a:cxn>
              <a:cxn ang="0">
                <a:pos x="94" y="91"/>
              </a:cxn>
              <a:cxn ang="0">
                <a:pos x="69" y="98"/>
              </a:cxn>
              <a:cxn ang="0">
                <a:pos x="54" y="94"/>
              </a:cxn>
              <a:cxn ang="0">
                <a:pos x="45" y="105"/>
              </a:cxn>
              <a:cxn ang="0">
                <a:pos x="40" y="123"/>
              </a:cxn>
              <a:cxn ang="0">
                <a:pos x="31" y="138"/>
              </a:cxn>
            </a:cxnLst>
            <a:rect l="0" t="0" r="r" b="b"/>
            <a:pathLst>
              <a:path w="161" h="138">
                <a:moveTo>
                  <a:pt x="31" y="138"/>
                </a:moveTo>
                <a:lnTo>
                  <a:pt x="16" y="133"/>
                </a:lnTo>
                <a:lnTo>
                  <a:pt x="0" y="109"/>
                </a:lnTo>
                <a:lnTo>
                  <a:pt x="5" y="78"/>
                </a:lnTo>
                <a:lnTo>
                  <a:pt x="16" y="65"/>
                </a:lnTo>
                <a:lnTo>
                  <a:pt x="43" y="62"/>
                </a:lnTo>
                <a:lnTo>
                  <a:pt x="65" y="51"/>
                </a:lnTo>
                <a:lnTo>
                  <a:pt x="72" y="25"/>
                </a:lnTo>
                <a:lnTo>
                  <a:pt x="92" y="15"/>
                </a:lnTo>
                <a:lnTo>
                  <a:pt x="127" y="13"/>
                </a:lnTo>
                <a:lnTo>
                  <a:pt x="148" y="0"/>
                </a:lnTo>
                <a:lnTo>
                  <a:pt x="161" y="13"/>
                </a:lnTo>
                <a:lnTo>
                  <a:pt x="156" y="25"/>
                </a:lnTo>
                <a:lnTo>
                  <a:pt x="128" y="44"/>
                </a:lnTo>
                <a:lnTo>
                  <a:pt x="107" y="49"/>
                </a:lnTo>
                <a:lnTo>
                  <a:pt x="99" y="65"/>
                </a:lnTo>
                <a:lnTo>
                  <a:pt x="94" y="91"/>
                </a:lnTo>
                <a:lnTo>
                  <a:pt x="69" y="98"/>
                </a:lnTo>
                <a:lnTo>
                  <a:pt x="54" y="94"/>
                </a:lnTo>
                <a:lnTo>
                  <a:pt x="45" y="105"/>
                </a:lnTo>
                <a:lnTo>
                  <a:pt x="40" y="123"/>
                </a:lnTo>
                <a:lnTo>
                  <a:pt x="31" y="13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70" name="Freeform 10"/>
          <p:cNvSpPr>
            <a:spLocks/>
          </p:cNvSpPr>
          <p:nvPr/>
        </p:nvSpPr>
        <p:spPr bwMode="auto">
          <a:xfrm>
            <a:off x="7710488" y="1660525"/>
            <a:ext cx="155575" cy="188913"/>
          </a:xfrm>
          <a:custGeom>
            <a:avLst/>
            <a:gdLst/>
            <a:ahLst/>
            <a:cxnLst>
              <a:cxn ang="0">
                <a:pos x="48" y="172"/>
              </a:cxn>
              <a:cxn ang="0">
                <a:pos x="31" y="174"/>
              </a:cxn>
              <a:cxn ang="0">
                <a:pos x="9" y="158"/>
              </a:cxn>
              <a:cxn ang="0">
                <a:pos x="0" y="131"/>
              </a:cxn>
              <a:cxn ang="0">
                <a:pos x="4" y="113"/>
              </a:cxn>
              <a:cxn ang="0">
                <a:pos x="29" y="97"/>
              </a:cxn>
              <a:cxn ang="0">
                <a:pos x="46" y="79"/>
              </a:cxn>
              <a:cxn ang="0">
                <a:pos x="46" y="52"/>
              </a:cxn>
              <a:cxn ang="0">
                <a:pos x="59" y="39"/>
              </a:cxn>
              <a:cxn ang="0">
                <a:pos x="90" y="22"/>
              </a:cxn>
              <a:cxn ang="0">
                <a:pos x="106" y="0"/>
              </a:cxn>
              <a:cxn ang="0">
                <a:pos x="121" y="7"/>
              </a:cxn>
              <a:cxn ang="0">
                <a:pos x="123" y="22"/>
              </a:cxn>
              <a:cxn ang="0">
                <a:pos x="105" y="47"/>
              </a:cxn>
              <a:cxn ang="0">
                <a:pos x="84" y="61"/>
              </a:cxn>
              <a:cxn ang="0">
                <a:pos x="86" y="81"/>
              </a:cxn>
              <a:cxn ang="0">
                <a:pos x="90" y="104"/>
              </a:cxn>
              <a:cxn ang="0">
                <a:pos x="68" y="118"/>
              </a:cxn>
              <a:cxn ang="0">
                <a:pos x="59" y="124"/>
              </a:cxn>
              <a:cxn ang="0">
                <a:pos x="51" y="138"/>
              </a:cxn>
              <a:cxn ang="0">
                <a:pos x="50" y="152"/>
              </a:cxn>
              <a:cxn ang="0">
                <a:pos x="48" y="172"/>
              </a:cxn>
            </a:cxnLst>
            <a:rect l="0" t="0" r="r" b="b"/>
            <a:pathLst>
              <a:path w="123" h="174">
                <a:moveTo>
                  <a:pt x="48" y="172"/>
                </a:moveTo>
                <a:lnTo>
                  <a:pt x="31" y="174"/>
                </a:lnTo>
                <a:lnTo>
                  <a:pt x="9" y="158"/>
                </a:lnTo>
                <a:lnTo>
                  <a:pt x="0" y="131"/>
                </a:lnTo>
                <a:lnTo>
                  <a:pt x="4" y="113"/>
                </a:lnTo>
                <a:lnTo>
                  <a:pt x="29" y="97"/>
                </a:lnTo>
                <a:lnTo>
                  <a:pt x="46" y="79"/>
                </a:lnTo>
                <a:lnTo>
                  <a:pt x="46" y="52"/>
                </a:lnTo>
                <a:lnTo>
                  <a:pt x="59" y="39"/>
                </a:lnTo>
                <a:lnTo>
                  <a:pt x="90" y="22"/>
                </a:lnTo>
                <a:lnTo>
                  <a:pt x="106" y="0"/>
                </a:lnTo>
                <a:lnTo>
                  <a:pt x="121" y="7"/>
                </a:lnTo>
                <a:lnTo>
                  <a:pt x="123" y="22"/>
                </a:lnTo>
                <a:lnTo>
                  <a:pt x="105" y="47"/>
                </a:lnTo>
                <a:lnTo>
                  <a:pt x="84" y="61"/>
                </a:lnTo>
                <a:lnTo>
                  <a:pt x="86" y="81"/>
                </a:lnTo>
                <a:lnTo>
                  <a:pt x="90" y="104"/>
                </a:lnTo>
                <a:lnTo>
                  <a:pt x="68" y="118"/>
                </a:lnTo>
                <a:lnTo>
                  <a:pt x="59" y="124"/>
                </a:lnTo>
                <a:lnTo>
                  <a:pt x="51" y="138"/>
                </a:lnTo>
                <a:lnTo>
                  <a:pt x="50" y="152"/>
                </a:lnTo>
                <a:lnTo>
                  <a:pt x="48" y="17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71" name="Oval 11"/>
          <p:cNvSpPr>
            <a:spLocks noChangeArrowheads="1"/>
          </p:cNvSpPr>
          <p:nvPr/>
        </p:nvSpPr>
        <p:spPr bwMode="auto">
          <a:xfrm rot="-4286940">
            <a:off x="7631907" y="1853406"/>
            <a:ext cx="114300" cy="42863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vert="eaVert" wrap="none" lIns="274320" rIns="27432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172" name="Oval 12"/>
          <p:cNvSpPr>
            <a:spLocks noChangeArrowheads="1"/>
          </p:cNvSpPr>
          <p:nvPr/>
        </p:nvSpPr>
        <p:spPr bwMode="auto">
          <a:xfrm rot="-4286940">
            <a:off x="7645400" y="1874838"/>
            <a:ext cx="66675" cy="15875"/>
          </a:xfrm>
          <a:prstGeom prst="ellipse">
            <a:avLst/>
          </a:prstGeom>
          <a:solidFill>
            <a:schemeClr val="bg2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vert="eaVert" wrap="none" lIns="274320" rIns="27432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173" name="Oval 13"/>
          <p:cNvSpPr>
            <a:spLocks noChangeArrowheads="1"/>
          </p:cNvSpPr>
          <p:nvPr/>
        </p:nvSpPr>
        <p:spPr bwMode="auto">
          <a:xfrm rot="-4286940">
            <a:off x="7696994" y="1853407"/>
            <a:ext cx="114300" cy="42862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vert="eaVert" wrap="none" lIns="274320" rIns="27432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174" name="Oval 14"/>
          <p:cNvSpPr>
            <a:spLocks noChangeArrowheads="1"/>
          </p:cNvSpPr>
          <p:nvPr/>
        </p:nvSpPr>
        <p:spPr bwMode="auto">
          <a:xfrm rot="-4286940">
            <a:off x="7710488" y="1874838"/>
            <a:ext cx="66675" cy="15875"/>
          </a:xfrm>
          <a:prstGeom prst="ellipse">
            <a:avLst/>
          </a:prstGeom>
          <a:solidFill>
            <a:schemeClr val="bg2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vert="eaVert" wrap="none" lIns="274320" rIns="27432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175" name="Oval 15"/>
          <p:cNvSpPr>
            <a:spLocks noChangeArrowheads="1"/>
          </p:cNvSpPr>
          <p:nvPr/>
        </p:nvSpPr>
        <p:spPr bwMode="auto">
          <a:xfrm flipH="1">
            <a:off x="7529513" y="2051050"/>
            <a:ext cx="169862" cy="60325"/>
          </a:xfrm>
          <a:prstGeom prst="ellipse">
            <a:avLst/>
          </a:prstGeom>
          <a:solidFill>
            <a:schemeClr val="bg1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lIns="274320" rIns="27432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2400" b="0">
              <a:latin typeface="Arial Rounded MT Bold" pitchFamily="38" charset="0"/>
            </a:endParaRPr>
          </a:p>
        </p:txBody>
      </p:sp>
      <p:sp>
        <p:nvSpPr>
          <p:cNvPr id="1116176" name="Freeform 16"/>
          <p:cNvSpPr>
            <a:spLocks noChangeAspect="1"/>
          </p:cNvSpPr>
          <p:nvPr/>
        </p:nvSpPr>
        <p:spPr bwMode="auto">
          <a:xfrm flipH="1">
            <a:off x="7505700" y="3276600"/>
            <a:ext cx="384175" cy="304800"/>
          </a:xfrm>
          <a:custGeom>
            <a:avLst/>
            <a:gdLst/>
            <a:ahLst/>
            <a:cxnLst>
              <a:cxn ang="0">
                <a:pos x="194" y="93"/>
              </a:cxn>
              <a:cxn ang="0">
                <a:pos x="183" y="57"/>
              </a:cxn>
              <a:cxn ang="0">
                <a:pos x="164" y="22"/>
              </a:cxn>
              <a:cxn ang="0">
                <a:pos x="131" y="0"/>
              </a:cxn>
              <a:cxn ang="0">
                <a:pos x="93" y="0"/>
              </a:cxn>
              <a:cxn ang="0">
                <a:pos x="54" y="13"/>
              </a:cxn>
              <a:cxn ang="0">
                <a:pos x="2" y="57"/>
              </a:cxn>
              <a:cxn ang="0">
                <a:pos x="0" y="79"/>
              </a:cxn>
              <a:cxn ang="0">
                <a:pos x="16" y="115"/>
              </a:cxn>
              <a:cxn ang="0">
                <a:pos x="68" y="159"/>
              </a:cxn>
              <a:cxn ang="0">
                <a:pos x="68" y="177"/>
              </a:cxn>
              <a:cxn ang="0">
                <a:pos x="46" y="203"/>
              </a:cxn>
              <a:cxn ang="0">
                <a:pos x="49" y="225"/>
              </a:cxn>
              <a:cxn ang="0">
                <a:pos x="63" y="234"/>
              </a:cxn>
              <a:cxn ang="0">
                <a:pos x="80" y="243"/>
              </a:cxn>
              <a:cxn ang="0">
                <a:pos x="80" y="265"/>
              </a:cxn>
              <a:cxn ang="0">
                <a:pos x="52" y="305"/>
              </a:cxn>
              <a:cxn ang="0">
                <a:pos x="54" y="322"/>
              </a:cxn>
              <a:cxn ang="0">
                <a:pos x="82" y="344"/>
              </a:cxn>
              <a:cxn ang="0">
                <a:pos x="123" y="327"/>
              </a:cxn>
              <a:cxn ang="0">
                <a:pos x="142" y="331"/>
              </a:cxn>
              <a:cxn ang="0">
                <a:pos x="189" y="340"/>
              </a:cxn>
              <a:cxn ang="0">
                <a:pos x="232" y="366"/>
              </a:cxn>
              <a:cxn ang="0">
                <a:pos x="259" y="375"/>
              </a:cxn>
              <a:cxn ang="0">
                <a:pos x="355" y="356"/>
              </a:cxn>
              <a:cxn ang="0">
                <a:pos x="446" y="273"/>
              </a:cxn>
              <a:cxn ang="0">
                <a:pos x="408" y="349"/>
              </a:cxn>
              <a:cxn ang="0">
                <a:pos x="325" y="364"/>
              </a:cxn>
              <a:cxn ang="0">
                <a:pos x="431" y="303"/>
              </a:cxn>
              <a:cxn ang="0">
                <a:pos x="393" y="273"/>
              </a:cxn>
              <a:cxn ang="0">
                <a:pos x="281" y="260"/>
              </a:cxn>
              <a:cxn ang="0">
                <a:pos x="197" y="247"/>
              </a:cxn>
              <a:cxn ang="0">
                <a:pos x="153" y="238"/>
              </a:cxn>
              <a:cxn ang="0">
                <a:pos x="161" y="221"/>
              </a:cxn>
              <a:cxn ang="0">
                <a:pos x="186" y="199"/>
              </a:cxn>
              <a:cxn ang="0">
                <a:pos x="180" y="172"/>
              </a:cxn>
              <a:cxn ang="0">
                <a:pos x="156" y="146"/>
              </a:cxn>
              <a:cxn ang="0">
                <a:pos x="156" y="124"/>
              </a:cxn>
              <a:cxn ang="0">
                <a:pos x="169" y="75"/>
              </a:cxn>
              <a:cxn ang="0">
                <a:pos x="147" y="167"/>
              </a:cxn>
            </a:cxnLst>
            <a:rect l="0" t="0" r="r" b="b"/>
            <a:pathLst>
              <a:path w="446" h="375">
                <a:moveTo>
                  <a:pt x="194" y="93"/>
                </a:moveTo>
                <a:lnTo>
                  <a:pt x="183" y="57"/>
                </a:lnTo>
                <a:lnTo>
                  <a:pt x="164" y="22"/>
                </a:lnTo>
                <a:lnTo>
                  <a:pt x="131" y="0"/>
                </a:lnTo>
                <a:lnTo>
                  <a:pt x="93" y="0"/>
                </a:lnTo>
                <a:lnTo>
                  <a:pt x="54" y="13"/>
                </a:lnTo>
                <a:lnTo>
                  <a:pt x="2" y="57"/>
                </a:lnTo>
                <a:lnTo>
                  <a:pt x="0" y="79"/>
                </a:lnTo>
                <a:lnTo>
                  <a:pt x="16" y="115"/>
                </a:lnTo>
                <a:lnTo>
                  <a:pt x="68" y="159"/>
                </a:lnTo>
                <a:lnTo>
                  <a:pt x="68" y="177"/>
                </a:lnTo>
                <a:lnTo>
                  <a:pt x="46" y="203"/>
                </a:lnTo>
                <a:lnTo>
                  <a:pt x="49" y="225"/>
                </a:lnTo>
                <a:lnTo>
                  <a:pt x="63" y="234"/>
                </a:lnTo>
                <a:lnTo>
                  <a:pt x="80" y="243"/>
                </a:lnTo>
                <a:lnTo>
                  <a:pt x="80" y="265"/>
                </a:lnTo>
                <a:lnTo>
                  <a:pt x="52" y="305"/>
                </a:lnTo>
                <a:lnTo>
                  <a:pt x="54" y="322"/>
                </a:lnTo>
                <a:lnTo>
                  <a:pt x="82" y="344"/>
                </a:lnTo>
                <a:lnTo>
                  <a:pt x="123" y="327"/>
                </a:lnTo>
                <a:lnTo>
                  <a:pt x="142" y="331"/>
                </a:lnTo>
                <a:lnTo>
                  <a:pt x="189" y="340"/>
                </a:lnTo>
                <a:lnTo>
                  <a:pt x="232" y="366"/>
                </a:lnTo>
                <a:lnTo>
                  <a:pt x="259" y="375"/>
                </a:lnTo>
                <a:lnTo>
                  <a:pt x="355" y="356"/>
                </a:lnTo>
                <a:lnTo>
                  <a:pt x="446" y="273"/>
                </a:lnTo>
                <a:lnTo>
                  <a:pt x="408" y="349"/>
                </a:lnTo>
                <a:lnTo>
                  <a:pt x="325" y="364"/>
                </a:lnTo>
                <a:lnTo>
                  <a:pt x="431" y="303"/>
                </a:lnTo>
                <a:lnTo>
                  <a:pt x="393" y="273"/>
                </a:lnTo>
                <a:lnTo>
                  <a:pt x="281" y="260"/>
                </a:lnTo>
                <a:lnTo>
                  <a:pt x="197" y="247"/>
                </a:lnTo>
                <a:lnTo>
                  <a:pt x="153" y="238"/>
                </a:lnTo>
                <a:lnTo>
                  <a:pt x="161" y="221"/>
                </a:lnTo>
                <a:lnTo>
                  <a:pt x="186" y="199"/>
                </a:lnTo>
                <a:lnTo>
                  <a:pt x="180" y="172"/>
                </a:lnTo>
                <a:lnTo>
                  <a:pt x="156" y="146"/>
                </a:lnTo>
                <a:lnTo>
                  <a:pt x="156" y="124"/>
                </a:lnTo>
                <a:lnTo>
                  <a:pt x="169" y="75"/>
                </a:lnTo>
                <a:lnTo>
                  <a:pt x="147" y="167"/>
                </a:ln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77" name="Freeform 17"/>
          <p:cNvSpPr>
            <a:spLocks/>
          </p:cNvSpPr>
          <p:nvPr/>
        </p:nvSpPr>
        <p:spPr bwMode="auto">
          <a:xfrm flipH="1">
            <a:off x="7239000" y="3159125"/>
            <a:ext cx="403225" cy="260350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48" y="9"/>
              </a:cxn>
              <a:cxn ang="0">
                <a:pos x="13" y="77"/>
              </a:cxn>
              <a:cxn ang="0">
                <a:pos x="0" y="133"/>
              </a:cxn>
              <a:cxn ang="0">
                <a:pos x="8" y="133"/>
              </a:cxn>
              <a:cxn ang="0">
                <a:pos x="19" y="124"/>
              </a:cxn>
              <a:cxn ang="0">
                <a:pos x="31" y="133"/>
              </a:cxn>
              <a:cxn ang="0">
                <a:pos x="25" y="152"/>
              </a:cxn>
              <a:cxn ang="0">
                <a:pos x="17" y="181"/>
              </a:cxn>
              <a:cxn ang="0">
                <a:pos x="23" y="206"/>
              </a:cxn>
              <a:cxn ang="0">
                <a:pos x="35" y="200"/>
              </a:cxn>
              <a:cxn ang="0">
                <a:pos x="40" y="220"/>
              </a:cxn>
              <a:cxn ang="0">
                <a:pos x="35" y="253"/>
              </a:cxn>
              <a:cxn ang="0">
                <a:pos x="40" y="301"/>
              </a:cxn>
              <a:cxn ang="0">
                <a:pos x="48" y="320"/>
              </a:cxn>
              <a:cxn ang="0">
                <a:pos x="65" y="320"/>
              </a:cxn>
              <a:cxn ang="0">
                <a:pos x="88" y="306"/>
              </a:cxn>
              <a:cxn ang="0">
                <a:pos x="103" y="301"/>
              </a:cxn>
              <a:cxn ang="0">
                <a:pos x="111" y="291"/>
              </a:cxn>
              <a:cxn ang="0">
                <a:pos x="132" y="282"/>
              </a:cxn>
              <a:cxn ang="0">
                <a:pos x="178" y="291"/>
              </a:cxn>
              <a:cxn ang="0">
                <a:pos x="195" y="301"/>
              </a:cxn>
              <a:cxn ang="0">
                <a:pos x="204" y="277"/>
              </a:cxn>
              <a:cxn ang="0">
                <a:pos x="394" y="264"/>
              </a:cxn>
              <a:cxn ang="0">
                <a:pos x="470" y="219"/>
              </a:cxn>
              <a:cxn ang="0">
                <a:pos x="341" y="205"/>
              </a:cxn>
              <a:cxn ang="0">
                <a:pos x="265" y="205"/>
              </a:cxn>
              <a:cxn ang="0">
                <a:pos x="197" y="205"/>
              </a:cxn>
              <a:cxn ang="0">
                <a:pos x="181" y="177"/>
              </a:cxn>
              <a:cxn ang="0">
                <a:pos x="135" y="177"/>
              </a:cxn>
              <a:cxn ang="0">
                <a:pos x="120" y="172"/>
              </a:cxn>
              <a:cxn ang="0">
                <a:pos x="101" y="162"/>
              </a:cxn>
              <a:cxn ang="0">
                <a:pos x="94" y="143"/>
              </a:cxn>
              <a:cxn ang="0">
                <a:pos x="97" y="124"/>
              </a:cxn>
              <a:cxn ang="0">
                <a:pos x="93" y="106"/>
              </a:cxn>
              <a:cxn ang="0">
                <a:pos x="84" y="91"/>
              </a:cxn>
              <a:cxn ang="0">
                <a:pos x="90" y="67"/>
              </a:cxn>
              <a:cxn ang="0">
                <a:pos x="107" y="52"/>
              </a:cxn>
              <a:cxn ang="0">
                <a:pos x="105" y="29"/>
              </a:cxn>
              <a:cxn ang="0">
                <a:pos x="88" y="0"/>
              </a:cxn>
            </a:cxnLst>
            <a:rect l="0" t="0" r="r" b="b"/>
            <a:pathLst>
              <a:path w="470" h="320">
                <a:moveTo>
                  <a:pt x="88" y="0"/>
                </a:moveTo>
                <a:lnTo>
                  <a:pt x="48" y="9"/>
                </a:lnTo>
                <a:lnTo>
                  <a:pt x="13" y="77"/>
                </a:lnTo>
                <a:lnTo>
                  <a:pt x="0" y="133"/>
                </a:lnTo>
                <a:lnTo>
                  <a:pt x="8" y="133"/>
                </a:lnTo>
                <a:lnTo>
                  <a:pt x="19" y="124"/>
                </a:lnTo>
                <a:lnTo>
                  <a:pt x="31" y="133"/>
                </a:lnTo>
                <a:lnTo>
                  <a:pt x="25" y="152"/>
                </a:lnTo>
                <a:lnTo>
                  <a:pt x="17" y="181"/>
                </a:lnTo>
                <a:lnTo>
                  <a:pt x="23" y="206"/>
                </a:lnTo>
                <a:lnTo>
                  <a:pt x="35" y="200"/>
                </a:lnTo>
                <a:lnTo>
                  <a:pt x="40" y="220"/>
                </a:lnTo>
                <a:lnTo>
                  <a:pt x="35" y="253"/>
                </a:lnTo>
                <a:lnTo>
                  <a:pt x="40" y="301"/>
                </a:lnTo>
                <a:lnTo>
                  <a:pt x="48" y="320"/>
                </a:lnTo>
                <a:lnTo>
                  <a:pt x="65" y="320"/>
                </a:lnTo>
                <a:lnTo>
                  <a:pt x="88" y="306"/>
                </a:lnTo>
                <a:lnTo>
                  <a:pt x="103" y="301"/>
                </a:lnTo>
                <a:lnTo>
                  <a:pt x="111" y="291"/>
                </a:lnTo>
                <a:lnTo>
                  <a:pt x="132" y="282"/>
                </a:lnTo>
                <a:lnTo>
                  <a:pt x="178" y="291"/>
                </a:lnTo>
                <a:lnTo>
                  <a:pt x="195" y="301"/>
                </a:lnTo>
                <a:lnTo>
                  <a:pt x="204" y="277"/>
                </a:lnTo>
                <a:lnTo>
                  <a:pt x="394" y="264"/>
                </a:lnTo>
                <a:lnTo>
                  <a:pt x="470" y="219"/>
                </a:lnTo>
                <a:lnTo>
                  <a:pt x="341" y="205"/>
                </a:lnTo>
                <a:lnTo>
                  <a:pt x="265" y="205"/>
                </a:lnTo>
                <a:lnTo>
                  <a:pt x="197" y="205"/>
                </a:lnTo>
                <a:lnTo>
                  <a:pt x="181" y="177"/>
                </a:lnTo>
                <a:lnTo>
                  <a:pt x="135" y="177"/>
                </a:lnTo>
                <a:lnTo>
                  <a:pt x="120" y="172"/>
                </a:lnTo>
                <a:lnTo>
                  <a:pt x="101" y="162"/>
                </a:lnTo>
                <a:lnTo>
                  <a:pt x="94" y="143"/>
                </a:lnTo>
                <a:lnTo>
                  <a:pt x="97" y="124"/>
                </a:lnTo>
                <a:lnTo>
                  <a:pt x="93" y="106"/>
                </a:lnTo>
                <a:lnTo>
                  <a:pt x="84" y="91"/>
                </a:lnTo>
                <a:lnTo>
                  <a:pt x="90" y="67"/>
                </a:lnTo>
                <a:lnTo>
                  <a:pt x="107" y="52"/>
                </a:lnTo>
                <a:lnTo>
                  <a:pt x="105" y="29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178" name="AutoShape 18"/>
          <p:cNvSpPr>
            <a:spLocks noChangeArrowheads="1"/>
          </p:cNvSpPr>
          <p:nvPr/>
        </p:nvSpPr>
        <p:spPr bwMode="auto">
          <a:xfrm>
            <a:off x="4191000" y="304800"/>
            <a:ext cx="2652713" cy="1371600"/>
          </a:xfrm>
          <a:prstGeom prst="wedgeRoundRectCallout">
            <a:avLst>
              <a:gd name="adj1" fmla="val 78486"/>
              <a:gd name="adj2" fmla="val 76273"/>
              <a:gd name="adj3" fmla="val 16667"/>
            </a:avLst>
          </a:prstGeom>
          <a:solidFill>
            <a:srgbClr val="99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0" i="1">
                <a:latin typeface="Arial Rounded MT Bold" pitchFamily="38" charset="0"/>
              </a:rPr>
              <a:t>Here is your card.</a:t>
            </a:r>
            <a:endParaRPr lang="en-US" sz="2800" b="0">
              <a:latin typeface="Arial Rounded MT Bold" pitchFamily="38" charset="0"/>
            </a:endParaRPr>
          </a:p>
        </p:txBody>
      </p:sp>
      <p:sp>
        <p:nvSpPr>
          <p:cNvPr id="1116179" name="AutoShape 19"/>
          <p:cNvSpPr>
            <a:spLocks noChangeArrowheads="1"/>
          </p:cNvSpPr>
          <p:nvPr/>
        </p:nvSpPr>
        <p:spPr bwMode="auto">
          <a:xfrm>
            <a:off x="1828800" y="5019675"/>
            <a:ext cx="2819400" cy="1152525"/>
          </a:xfrm>
          <a:prstGeom prst="wedgeRoundRectCallout">
            <a:avLst>
              <a:gd name="adj1" fmla="val -77926"/>
              <a:gd name="adj2" fmla="val -54819"/>
              <a:gd name="adj3" fmla="val 16667"/>
            </a:avLst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0">
                <a:latin typeface="Arial Rounded MT Bold" pitchFamily="38" charset="0"/>
              </a:rPr>
              <a:t>Wow!</a:t>
            </a:r>
          </a:p>
          <a:p>
            <a:pPr algn="ctr" eaLnBrk="0" hangingPunct="0"/>
            <a:endParaRPr lang="en-US" sz="3600" b="0">
              <a:latin typeface="Arial Rounded MT Bold" pitchFamily="38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 flipH="1">
            <a:off x="457200" y="4419600"/>
            <a:ext cx="852488" cy="2136775"/>
            <a:chOff x="2308" y="1513"/>
            <a:chExt cx="1162" cy="257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2308" y="1740"/>
              <a:ext cx="957" cy="2343"/>
              <a:chOff x="2308" y="1740"/>
              <a:chExt cx="957" cy="2343"/>
            </a:xfrm>
          </p:grpSpPr>
          <p:sp>
            <p:nvSpPr>
              <p:cNvPr id="1116182" name="Freeform 22"/>
              <p:cNvSpPr>
                <a:spLocks/>
              </p:cNvSpPr>
              <p:nvPr/>
            </p:nvSpPr>
            <p:spPr bwMode="auto">
              <a:xfrm>
                <a:off x="2673" y="1740"/>
                <a:ext cx="432" cy="485"/>
              </a:xfrm>
              <a:custGeom>
                <a:avLst/>
                <a:gdLst/>
                <a:ahLst/>
                <a:cxnLst>
                  <a:cxn ang="0">
                    <a:pos x="123" y="206"/>
                  </a:cxn>
                  <a:cxn ang="0">
                    <a:pos x="159" y="53"/>
                  </a:cxn>
                  <a:cxn ang="0">
                    <a:pos x="248" y="0"/>
                  </a:cxn>
                  <a:cxn ang="0">
                    <a:pos x="335" y="0"/>
                  </a:cxn>
                  <a:cxn ang="0">
                    <a:pos x="388" y="53"/>
                  </a:cxn>
                  <a:cxn ang="0">
                    <a:pos x="432" y="215"/>
                  </a:cxn>
                  <a:cxn ang="0">
                    <a:pos x="415" y="349"/>
                  </a:cxn>
                  <a:cxn ang="0">
                    <a:pos x="379" y="458"/>
                  </a:cxn>
                  <a:cxn ang="0">
                    <a:pos x="309" y="485"/>
                  </a:cxn>
                  <a:cxn ang="0">
                    <a:pos x="221" y="475"/>
                  </a:cxn>
                  <a:cxn ang="0">
                    <a:pos x="132" y="368"/>
                  </a:cxn>
                  <a:cxn ang="0">
                    <a:pos x="123" y="288"/>
                  </a:cxn>
                  <a:cxn ang="0">
                    <a:pos x="0" y="242"/>
                  </a:cxn>
                  <a:cxn ang="0">
                    <a:pos x="0" y="189"/>
                  </a:cxn>
                  <a:cxn ang="0">
                    <a:pos x="123" y="206"/>
                  </a:cxn>
                </a:cxnLst>
                <a:rect l="0" t="0" r="r" b="b"/>
                <a:pathLst>
                  <a:path w="432" h="485">
                    <a:moveTo>
                      <a:pt x="123" y="206"/>
                    </a:moveTo>
                    <a:lnTo>
                      <a:pt x="159" y="53"/>
                    </a:lnTo>
                    <a:lnTo>
                      <a:pt x="248" y="0"/>
                    </a:lnTo>
                    <a:lnTo>
                      <a:pt x="335" y="0"/>
                    </a:lnTo>
                    <a:lnTo>
                      <a:pt x="388" y="53"/>
                    </a:lnTo>
                    <a:lnTo>
                      <a:pt x="432" y="215"/>
                    </a:lnTo>
                    <a:lnTo>
                      <a:pt x="415" y="349"/>
                    </a:lnTo>
                    <a:lnTo>
                      <a:pt x="379" y="458"/>
                    </a:lnTo>
                    <a:lnTo>
                      <a:pt x="309" y="485"/>
                    </a:lnTo>
                    <a:lnTo>
                      <a:pt x="221" y="475"/>
                    </a:lnTo>
                    <a:lnTo>
                      <a:pt x="132" y="368"/>
                    </a:lnTo>
                    <a:lnTo>
                      <a:pt x="123" y="288"/>
                    </a:lnTo>
                    <a:lnTo>
                      <a:pt x="0" y="242"/>
                    </a:lnTo>
                    <a:lnTo>
                      <a:pt x="0" y="189"/>
                    </a:lnTo>
                    <a:lnTo>
                      <a:pt x="123" y="20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183" name="Freeform 23"/>
              <p:cNvSpPr>
                <a:spLocks/>
              </p:cNvSpPr>
              <p:nvPr/>
            </p:nvSpPr>
            <p:spPr bwMode="auto">
              <a:xfrm>
                <a:off x="2573" y="2253"/>
                <a:ext cx="500" cy="828"/>
              </a:xfrm>
              <a:custGeom>
                <a:avLst/>
                <a:gdLst/>
                <a:ahLst/>
                <a:cxnLst>
                  <a:cxn ang="0">
                    <a:pos x="41" y="173"/>
                  </a:cxn>
                  <a:cxn ang="0">
                    <a:pos x="163" y="35"/>
                  </a:cxn>
                  <a:cxn ang="0">
                    <a:pos x="232" y="0"/>
                  </a:cxn>
                  <a:cxn ang="0">
                    <a:pos x="366" y="5"/>
                  </a:cxn>
                  <a:cxn ang="0">
                    <a:pos x="488" y="57"/>
                  </a:cxn>
                  <a:cxn ang="0">
                    <a:pos x="500" y="126"/>
                  </a:cxn>
                  <a:cxn ang="0">
                    <a:pos x="483" y="207"/>
                  </a:cxn>
                  <a:cxn ang="0">
                    <a:pos x="396" y="281"/>
                  </a:cxn>
                  <a:cxn ang="0">
                    <a:pos x="349" y="414"/>
                  </a:cxn>
                  <a:cxn ang="0">
                    <a:pos x="349" y="552"/>
                  </a:cxn>
                  <a:cxn ang="0">
                    <a:pos x="384" y="637"/>
                  </a:cxn>
                  <a:cxn ang="0">
                    <a:pos x="448" y="695"/>
                  </a:cxn>
                  <a:cxn ang="0">
                    <a:pos x="448" y="765"/>
                  </a:cxn>
                  <a:cxn ang="0">
                    <a:pos x="419" y="800"/>
                  </a:cxn>
                  <a:cxn ang="0">
                    <a:pos x="384" y="816"/>
                  </a:cxn>
                  <a:cxn ang="0">
                    <a:pos x="268" y="828"/>
                  </a:cxn>
                  <a:cxn ang="0">
                    <a:pos x="163" y="747"/>
                  </a:cxn>
                  <a:cxn ang="0">
                    <a:pos x="53" y="574"/>
                  </a:cxn>
                  <a:cxn ang="0">
                    <a:pos x="0" y="368"/>
                  </a:cxn>
                  <a:cxn ang="0">
                    <a:pos x="140" y="436"/>
                  </a:cxn>
                  <a:cxn ang="0">
                    <a:pos x="192" y="436"/>
                  </a:cxn>
                  <a:cxn ang="0">
                    <a:pos x="227" y="396"/>
                  </a:cxn>
                  <a:cxn ang="0">
                    <a:pos x="251" y="316"/>
                  </a:cxn>
                  <a:cxn ang="0">
                    <a:pos x="209" y="293"/>
                  </a:cxn>
                  <a:cxn ang="0">
                    <a:pos x="53" y="293"/>
                  </a:cxn>
                  <a:cxn ang="0">
                    <a:pos x="18" y="293"/>
                  </a:cxn>
                  <a:cxn ang="0">
                    <a:pos x="41" y="173"/>
                  </a:cxn>
                </a:cxnLst>
                <a:rect l="0" t="0" r="r" b="b"/>
                <a:pathLst>
                  <a:path w="500" h="828">
                    <a:moveTo>
                      <a:pt x="41" y="173"/>
                    </a:moveTo>
                    <a:lnTo>
                      <a:pt x="163" y="35"/>
                    </a:lnTo>
                    <a:lnTo>
                      <a:pt x="232" y="0"/>
                    </a:lnTo>
                    <a:lnTo>
                      <a:pt x="366" y="5"/>
                    </a:lnTo>
                    <a:lnTo>
                      <a:pt x="488" y="57"/>
                    </a:lnTo>
                    <a:lnTo>
                      <a:pt x="500" y="126"/>
                    </a:lnTo>
                    <a:lnTo>
                      <a:pt x="483" y="207"/>
                    </a:lnTo>
                    <a:lnTo>
                      <a:pt x="396" y="281"/>
                    </a:lnTo>
                    <a:lnTo>
                      <a:pt x="349" y="414"/>
                    </a:lnTo>
                    <a:lnTo>
                      <a:pt x="349" y="552"/>
                    </a:lnTo>
                    <a:lnTo>
                      <a:pt x="384" y="637"/>
                    </a:lnTo>
                    <a:lnTo>
                      <a:pt x="448" y="695"/>
                    </a:lnTo>
                    <a:lnTo>
                      <a:pt x="448" y="765"/>
                    </a:lnTo>
                    <a:lnTo>
                      <a:pt x="419" y="800"/>
                    </a:lnTo>
                    <a:lnTo>
                      <a:pt x="384" y="816"/>
                    </a:lnTo>
                    <a:lnTo>
                      <a:pt x="268" y="828"/>
                    </a:lnTo>
                    <a:lnTo>
                      <a:pt x="163" y="747"/>
                    </a:lnTo>
                    <a:lnTo>
                      <a:pt x="53" y="574"/>
                    </a:lnTo>
                    <a:lnTo>
                      <a:pt x="0" y="368"/>
                    </a:lnTo>
                    <a:lnTo>
                      <a:pt x="140" y="436"/>
                    </a:lnTo>
                    <a:lnTo>
                      <a:pt x="192" y="436"/>
                    </a:lnTo>
                    <a:lnTo>
                      <a:pt x="227" y="396"/>
                    </a:lnTo>
                    <a:lnTo>
                      <a:pt x="251" y="316"/>
                    </a:lnTo>
                    <a:lnTo>
                      <a:pt x="209" y="293"/>
                    </a:lnTo>
                    <a:lnTo>
                      <a:pt x="53" y="293"/>
                    </a:lnTo>
                    <a:lnTo>
                      <a:pt x="18" y="293"/>
                    </a:lnTo>
                    <a:lnTo>
                      <a:pt x="4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184" name="Freeform 24"/>
              <p:cNvSpPr>
                <a:spLocks/>
              </p:cNvSpPr>
              <p:nvPr/>
            </p:nvSpPr>
            <p:spPr bwMode="auto">
              <a:xfrm>
                <a:off x="2950" y="2289"/>
                <a:ext cx="265" cy="89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29" y="23"/>
                  </a:cxn>
                  <a:cxn ang="0">
                    <a:pos x="83" y="0"/>
                  </a:cxn>
                  <a:cxn ang="0">
                    <a:pos x="135" y="5"/>
                  </a:cxn>
                  <a:cxn ang="0">
                    <a:pos x="206" y="108"/>
                  </a:cxn>
                  <a:cxn ang="0">
                    <a:pos x="265" y="264"/>
                  </a:cxn>
                  <a:cxn ang="0">
                    <a:pos x="265" y="384"/>
                  </a:cxn>
                  <a:cxn ang="0">
                    <a:pos x="241" y="447"/>
                  </a:cxn>
                  <a:cxn ang="0">
                    <a:pos x="118" y="522"/>
                  </a:cxn>
                  <a:cxn ang="0">
                    <a:pos x="83" y="573"/>
                  </a:cxn>
                  <a:cxn ang="0">
                    <a:pos x="83" y="608"/>
                  </a:cxn>
                  <a:cxn ang="0">
                    <a:pos x="123" y="654"/>
                  </a:cxn>
                  <a:cxn ang="0">
                    <a:pos x="189" y="723"/>
                  </a:cxn>
                  <a:cxn ang="0">
                    <a:pos x="224" y="814"/>
                  </a:cxn>
                  <a:cxn ang="0">
                    <a:pos x="212" y="895"/>
                  </a:cxn>
                  <a:cxn ang="0">
                    <a:pos x="177" y="877"/>
                  </a:cxn>
                  <a:cxn ang="0">
                    <a:pos x="159" y="764"/>
                  </a:cxn>
                  <a:cxn ang="0">
                    <a:pos x="101" y="694"/>
                  </a:cxn>
                  <a:cxn ang="0">
                    <a:pos x="54" y="676"/>
                  </a:cxn>
                  <a:cxn ang="0">
                    <a:pos x="29" y="643"/>
                  </a:cxn>
                  <a:cxn ang="0">
                    <a:pos x="29" y="568"/>
                  </a:cxn>
                  <a:cxn ang="0">
                    <a:pos x="64" y="505"/>
                  </a:cxn>
                  <a:cxn ang="0">
                    <a:pos x="123" y="465"/>
                  </a:cxn>
                  <a:cxn ang="0">
                    <a:pos x="212" y="402"/>
                  </a:cxn>
                  <a:cxn ang="0">
                    <a:pos x="224" y="327"/>
                  </a:cxn>
                  <a:cxn ang="0">
                    <a:pos x="177" y="224"/>
                  </a:cxn>
                  <a:cxn ang="0">
                    <a:pos x="101" y="143"/>
                  </a:cxn>
                  <a:cxn ang="0">
                    <a:pos x="0" y="75"/>
                  </a:cxn>
                </a:cxnLst>
                <a:rect l="0" t="0" r="r" b="b"/>
                <a:pathLst>
                  <a:path w="265" h="895">
                    <a:moveTo>
                      <a:pt x="0" y="75"/>
                    </a:moveTo>
                    <a:lnTo>
                      <a:pt x="29" y="23"/>
                    </a:lnTo>
                    <a:lnTo>
                      <a:pt x="83" y="0"/>
                    </a:lnTo>
                    <a:lnTo>
                      <a:pt x="135" y="5"/>
                    </a:lnTo>
                    <a:lnTo>
                      <a:pt x="206" y="108"/>
                    </a:lnTo>
                    <a:lnTo>
                      <a:pt x="265" y="264"/>
                    </a:lnTo>
                    <a:lnTo>
                      <a:pt x="265" y="384"/>
                    </a:lnTo>
                    <a:lnTo>
                      <a:pt x="241" y="447"/>
                    </a:lnTo>
                    <a:lnTo>
                      <a:pt x="118" y="522"/>
                    </a:lnTo>
                    <a:lnTo>
                      <a:pt x="83" y="573"/>
                    </a:lnTo>
                    <a:lnTo>
                      <a:pt x="83" y="608"/>
                    </a:lnTo>
                    <a:lnTo>
                      <a:pt x="123" y="654"/>
                    </a:lnTo>
                    <a:lnTo>
                      <a:pt x="189" y="723"/>
                    </a:lnTo>
                    <a:lnTo>
                      <a:pt x="224" y="814"/>
                    </a:lnTo>
                    <a:lnTo>
                      <a:pt x="212" y="895"/>
                    </a:lnTo>
                    <a:lnTo>
                      <a:pt x="177" y="877"/>
                    </a:lnTo>
                    <a:lnTo>
                      <a:pt x="159" y="764"/>
                    </a:lnTo>
                    <a:lnTo>
                      <a:pt x="101" y="694"/>
                    </a:lnTo>
                    <a:lnTo>
                      <a:pt x="54" y="676"/>
                    </a:lnTo>
                    <a:lnTo>
                      <a:pt x="29" y="643"/>
                    </a:lnTo>
                    <a:lnTo>
                      <a:pt x="29" y="568"/>
                    </a:lnTo>
                    <a:lnTo>
                      <a:pt x="64" y="505"/>
                    </a:lnTo>
                    <a:lnTo>
                      <a:pt x="123" y="465"/>
                    </a:lnTo>
                    <a:lnTo>
                      <a:pt x="212" y="402"/>
                    </a:lnTo>
                    <a:lnTo>
                      <a:pt x="224" y="327"/>
                    </a:lnTo>
                    <a:lnTo>
                      <a:pt x="177" y="224"/>
                    </a:lnTo>
                    <a:lnTo>
                      <a:pt x="101" y="14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185" name="Freeform 25"/>
              <p:cNvSpPr>
                <a:spLocks/>
              </p:cNvSpPr>
              <p:nvPr/>
            </p:nvSpPr>
            <p:spPr bwMode="auto">
              <a:xfrm>
                <a:off x="2308" y="2238"/>
                <a:ext cx="520" cy="435"/>
              </a:xfrm>
              <a:custGeom>
                <a:avLst/>
                <a:gdLst/>
                <a:ahLst/>
                <a:cxnLst>
                  <a:cxn ang="0">
                    <a:pos x="398" y="5"/>
                  </a:cxn>
                  <a:cxn ang="0">
                    <a:pos x="485" y="0"/>
                  </a:cxn>
                  <a:cxn ang="0">
                    <a:pos x="520" y="35"/>
                  </a:cxn>
                  <a:cxn ang="0">
                    <a:pos x="497" y="87"/>
                  </a:cxn>
                  <a:cxn ang="0">
                    <a:pos x="428" y="110"/>
                  </a:cxn>
                  <a:cxn ang="0">
                    <a:pos x="365" y="110"/>
                  </a:cxn>
                  <a:cxn ang="0">
                    <a:pos x="272" y="127"/>
                  </a:cxn>
                  <a:cxn ang="0">
                    <a:pos x="168" y="145"/>
                  </a:cxn>
                  <a:cxn ang="0">
                    <a:pos x="87" y="180"/>
                  </a:cxn>
                  <a:cxn ang="0">
                    <a:pos x="63" y="214"/>
                  </a:cxn>
                  <a:cxn ang="0">
                    <a:pos x="70" y="249"/>
                  </a:cxn>
                  <a:cxn ang="0">
                    <a:pos x="115" y="296"/>
                  </a:cxn>
                  <a:cxn ang="0">
                    <a:pos x="202" y="331"/>
                  </a:cxn>
                  <a:cxn ang="0">
                    <a:pos x="306" y="331"/>
                  </a:cxn>
                  <a:cxn ang="0">
                    <a:pos x="382" y="331"/>
                  </a:cxn>
                  <a:cxn ang="0">
                    <a:pos x="468" y="348"/>
                  </a:cxn>
                  <a:cxn ang="0">
                    <a:pos x="450" y="435"/>
                  </a:cxn>
                  <a:cxn ang="0">
                    <a:pos x="330" y="401"/>
                  </a:cxn>
                  <a:cxn ang="0">
                    <a:pos x="290" y="371"/>
                  </a:cxn>
                  <a:cxn ang="0">
                    <a:pos x="208" y="371"/>
                  </a:cxn>
                  <a:cxn ang="0">
                    <a:pos x="70" y="336"/>
                  </a:cxn>
                  <a:cxn ang="0">
                    <a:pos x="12" y="284"/>
                  </a:cxn>
                  <a:cxn ang="0">
                    <a:pos x="0" y="214"/>
                  </a:cxn>
                  <a:cxn ang="0">
                    <a:pos x="46" y="145"/>
                  </a:cxn>
                  <a:cxn ang="0">
                    <a:pos x="202" y="75"/>
                  </a:cxn>
                  <a:cxn ang="0">
                    <a:pos x="340" y="40"/>
                  </a:cxn>
                  <a:cxn ang="0">
                    <a:pos x="398" y="5"/>
                  </a:cxn>
                </a:cxnLst>
                <a:rect l="0" t="0" r="r" b="b"/>
                <a:pathLst>
                  <a:path w="520" h="435">
                    <a:moveTo>
                      <a:pt x="398" y="5"/>
                    </a:moveTo>
                    <a:lnTo>
                      <a:pt x="485" y="0"/>
                    </a:lnTo>
                    <a:lnTo>
                      <a:pt x="520" y="35"/>
                    </a:lnTo>
                    <a:lnTo>
                      <a:pt x="497" y="87"/>
                    </a:lnTo>
                    <a:lnTo>
                      <a:pt x="428" y="110"/>
                    </a:lnTo>
                    <a:lnTo>
                      <a:pt x="365" y="110"/>
                    </a:lnTo>
                    <a:lnTo>
                      <a:pt x="272" y="127"/>
                    </a:lnTo>
                    <a:lnTo>
                      <a:pt x="168" y="145"/>
                    </a:lnTo>
                    <a:lnTo>
                      <a:pt x="87" y="180"/>
                    </a:lnTo>
                    <a:lnTo>
                      <a:pt x="63" y="214"/>
                    </a:lnTo>
                    <a:lnTo>
                      <a:pt x="70" y="249"/>
                    </a:lnTo>
                    <a:lnTo>
                      <a:pt x="115" y="296"/>
                    </a:lnTo>
                    <a:lnTo>
                      <a:pt x="202" y="331"/>
                    </a:lnTo>
                    <a:lnTo>
                      <a:pt x="306" y="331"/>
                    </a:lnTo>
                    <a:lnTo>
                      <a:pt x="382" y="331"/>
                    </a:lnTo>
                    <a:lnTo>
                      <a:pt x="468" y="348"/>
                    </a:lnTo>
                    <a:lnTo>
                      <a:pt x="450" y="435"/>
                    </a:lnTo>
                    <a:lnTo>
                      <a:pt x="330" y="401"/>
                    </a:lnTo>
                    <a:lnTo>
                      <a:pt x="290" y="371"/>
                    </a:lnTo>
                    <a:lnTo>
                      <a:pt x="208" y="371"/>
                    </a:lnTo>
                    <a:lnTo>
                      <a:pt x="70" y="336"/>
                    </a:lnTo>
                    <a:lnTo>
                      <a:pt x="12" y="284"/>
                    </a:lnTo>
                    <a:lnTo>
                      <a:pt x="0" y="214"/>
                    </a:lnTo>
                    <a:lnTo>
                      <a:pt x="46" y="145"/>
                    </a:lnTo>
                    <a:lnTo>
                      <a:pt x="202" y="75"/>
                    </a:lnTo>
                    <a:lnTo>
                      <a:pt x="340" y="40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186" name="Freeform 26"/>
              <p:cNvSpPr>
                <a:spLocks/>
              </p:cNvSpPr>
              <p:nvPr/>
            </p:nvSpPr>
            <p:spPr bwMode="auto">
              <a:xfrm>
                <a:off x="2882" y="2923"/>
                <a:ext cx="383" cy="11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" y="17"/>
                  </a:cxn>
                  <a:cxn ang="0">
                    <a:pos x="151" y="103"/>
                  </a:cxn>
                  <a:cxn ang="0">
                    <a:pos x="203" y="257"/>
                  </a:cxn>
                  <a:cxn ang="0">
                    <a:pos x="226" y="451"/>
                  </a:cxn>
                  <a:cxn ang="0">
                    <a:pos x="226" y="560"/>
                  </a:cxn>
                  <a:cxn ang="0">
                    <a:pos x="191" y="696"/>
                  </a:cxn>
                  <a:cxn ang="0">
                    <a:pos x="134" y="885"/>
                  </a:cxn>
                  <a:cxn ang="0">
                    <a:pos x="122" y="937"/>
                  </a:cxn>
                  <a:cxn ang="0">
                    <a:pos x="139" y="965"/>
                  </a:cxn>
                  <a:cxn ang="0">
                    <a:pos x="261" y="1006"/>
                  </a:cxn>
                  <a:cxn ang="0">
                    <a:pos x="383" y="1086"/>
                  </a:cxn>
                  <a:cxn ang="0">
                    <a:pos x="378" y="1119"/>
                  </a:cxn>
                  <a:cxn ang="0">
                    <a:pos x="290" y="1160"/>
                  </a:cxn>
                  <a:cxn ang="0">
                    <a:pos x="256" y="1142"/>
                  </a:cxn>
                  <a:cxn ang="0">
                    <a:pos x="191" y="1057"/>
                  </a:cxn>
                  <a:cxn ang="0">
                    <a:pos x="116" y="1016"/>
                  </a:cxn>
                  <a:cxn ang="0">
                    <a:pos x="34" y="988"/>
                  </a:cxn>
                  <a:cxn ang="0">
                    <a:pos x="29" y="948"/>
                  </a:cxn>
                  <a:cxn ang="0">
                    <a:pos x="52" y="868"/>
                  </a:cxn>
                  <a:cxn ang="0">
                    <a:pos x="116" y="743"/>
                  </a:cxn>
                  <a:cxn ang="0">
                    <a:pos x="156" y="594"/>
                  </a:cxn>
                  <a:cxn ang="0">
                    <a:pos x="156" y="423"/>
                  </a:cxn>
                  <a:cxn ang="0">
                    <a:pos x="122" y="274"/>
                  </a:cxn>
                  <a:cxn ang="0">
                    <a:pos x="47" y="136"/>
                  </a:cxn>
                  <a:cxn ang="0">
                    <a:pos x="12" y="63"/>
                  </a:cxn>
                  <a:cxn ang="0">
                    <a:pos x="0" y="0"/>
                  </a:cxn>
                </a:cxnLst>
                <a:rect l="0" t="0" r="r" b="b"/>
                <a:pathLst>
                  <a:path w="383" h="1160">
                    <a:moveTo>
                      <a:pt x="0" y="0"/>
                    </a:moveTo>
                    <a:lnTo>
                      <a:pt x="99" y="17"/>
                    </a:lnTo>
                    <a:lnTo>
                      <a:pt x="151" y="103"/>
                    </a:lnTo>
                    <a:lnTo>
                      <a:pt x="203" y="257"/>
                    </a:lnTo>
                    <a:lnTo>
                      <a:pt x="226" y="451"/>
                    </a:lnTo>
                    <a:lnTo>
                      <a:pt x="226" y="560"/>
                    </a:lnTo>
                    <a:lnTo>
                      <a:pt x="191" y="696"/>
                    </a:lnTo>
                    <a:lnTo>
                      <a:pt x="134" y="885"/>
                    </a:lnTo>
                    <a:lnTo>
                      <a:pt x="122" y="937"/>
                    </a:lnTo>
                    <a:lnTo>
                      <a:pt x="139" y="965"/>
                    </a:lnTo>
                    <a:lnTo>
                      <a:pt x="261" y="1006"/>
                    </a:lnTo>
                    <a:lnTo>
                      <a:pt x="383" y="1086"/>
                    </a:lnTo>
                    <a:lnTo>
                      <a:pt x="378" y="1119"/>
                    </a:lnTo>
                    <a:lnTo>
                      <a:pt x="290" y="1160"/>
                    </a:lnTo>
                    <a:lnTo>
                      <a:pt x="256" y="1142"/>
                    </a:lnTo>
                    <a:lnTo>
                      <a:pt x="191" y="1057"/>
                    </a:lnTo>
                    <a:lnTo>
                      <a:pt x="116" y="1016"/>
                    </a:lnTo>
                    <a:lnTo>
                      <a:pt x="34" y="988"/>
                    </a:lnTo>
                    <a:lnTo>
                      <a:pt x="29" y="948"/>
                    </a:lnTo>
                    <a:lnTo>
                      <a:pt x="52" y="868"/>
                    </a:lnTo>
                    <a:lnTo>
                      <a:pt x="116" y="743"/>
                    </a:lnTo>
                    <a:lnTo>
                      <a:pt x="156" y="594"/>
                    </a:lnTo>
                    <a:lnTo>
                      <a:pt x="156" y="423"/>
                    </a:lnTo>
                    <a:lnTo>
                      <a:pt x="122" y="274"/>
                    </a:lnTo>
                    <a:lnTo>
                      <a:pt x="47" y="136"/>
                    </a:lnTo>
                    <a:lnTo>
                      <a:pt x="1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187" name="Freeform 27"/>
              <p:cNvSpPr>
                <a:spLocks/>
              </p:cNvSpPr>
              <p:nvPr/>
            </p:nvSpPr>
            <p:spPr bwMode="auto">
              <a:xfrm>
                <a:off x="2443" y="2919"/>
                <a:ext cx="461" cy="1027"/>
              </a:xfrm>
              <a:custGeom>
                <a:avLst/>
                <a:gdLst/>
                <a:ahLst/>
                <a:cxnLst>
                  <a:cxn ang="0">
                    <a:pos x="421" y="0"/>
                  </a:cxn>
                  <a:cxn ang="0">
                    <a:pos x="449" y="22"/>
                  </a:cxn>
                  <a:cxn ang="0">
                    <a:pos x="461" y="91"/>
                  </a:cxn>
                  <a:cxn ang="0">
                    <a:pos x="439" y="159"/>
                  </a:cxn>
                  <a:cxn ang="0">
                    <a:pos x="380" y="245"/>
                  </a:cxn>
                  <a:cxn ang="0">
                    <a:pos x="315" y="348"/>
                  </a:cxn>
                  <a:cxn ang="0">
                    <a:pos x="293" y="462"/>
                  </a:cxn>
                  <a:cxn ang="0">
                    <a:pos x="310" y="645"/>
                  </a:cxn>
                  <a:cxn ang="0">
                    <a:pos x="350" y="868"/>
                  </a:cxn>
                  <a:cxn ang="0">
                    <a:pos x="380" y="959"/>
                  </a:cxn>
                  <a:cxn ang="0">
                    <a:pos x="368" y="987"/>
                  </a:cxn>
                  <a:cxn ang="0">
                    <a:pos x="298" y="992"/>
                  </a:cxn>
                  <a:cxn ang="0">
                    <a:pos x="211" y="969"/>
                  </a:cxn>
                  <a:cxn ang="0">
                    <a:pos x="134" y="1004"/>
                  </a:cxn>
                  <a:cxn ang="0">
                    <a:pos x="87" y="1027"/>
                  </a:cxn>
                  <a:cxn ang="0">
                    <a:pos x="53" y="1022"/>
                  </a:cxn>
                  <a:cxn ang="0">
                    <a:pos x="0" y="959"/>
                  </a:cxn>
                  <a:cxn ang="0">
                    <a:pos x="53" y="936"/>
                  </a:cxn>
                  <a:cxn ang="0">
                    <a:pos x="187" y="908"/>
                  </a:cxn>
                  <a:cxn ang="0">
                    <a:pos x="263" y="936"/>
                  </a:cxn>
                  <a:cxn ang="0">
                    <a:pos x="315" y="936"/>
                  </a:cxn>
                  <a:cxn ang="0">
                    <a:pos x="310" y="890"/>
                  </a:cxn>
                  <a:cxn ang="0">
                    <a:pos x="258" y="616"/>
                  </a:cxn>
                  <a:cxn ang="0">
                    <a:pos x="222" y="456"/>
                  </a:cxn>
                  <a:cxn ang="0">
                    <a:pos x="228" y="376"/>
                  </a:cxn>
                  <a:cxn ang="0">
                    <a:pos x="280" y="227"/>
                  </a:cxn>
                  <a:cxn ang="0">
                    <a:pos x="333" y="91"/>
                  </a:cxn>
                  <a:cxn ang="0">
                    <a:pos x="421" y="0"/>
                  </a:cxn>
                </a:cxnLst>
                <a:rect l="0" t="0" r="r" b="b"/>
                <a:pathLst>
                  <a:path w="461" h="1027">
                    <a:moveTo>
                      <a:pt x="421" y="0"/>
                    </a:moveTo>
                    <a:lnTo>
                      <a:pt x="449" y="22"/>
                    </a:lnTo>
                    <a:lnTo>
                      <a:pt x="461" y="91"/>
                    </a:lnTo>
                    <a:lnTo>
                      <a:pt x="439" y="159"/>
                    </a:lnTo>
                    <a:lnTo>
                      <a:pt x="380" y="245"/>
                    </a:lnTo>
                    <a:lnTo>
                      <a:pt x="315" y="348"/>
                    </a:lnTo>
                    <a:lnTo>
                      <a:pt x="293" y="462"/>
                    </a:lnTo>
                    <a:lnTo>
                      <a:pt x="310" y="645"/>
                    </a:lnTo>
                    <a:lnTo>
                      <a:pt x="350" y="868"/>
                    </a:lnTo>
                    <a:lnTo>
                      <a:pt x="380" y="959"/>
                    </a:lnTo>
                    <a:lnTo>
                      <a:pt x="368" y="987"/>
                    </a:lnTo>
                    <a:lnTo>
                      <a:pt x="298" y="992"/>
                    </a:lnTo>
                    <a:lnTo>
                      <a:pt x="211" y="969"/>
                    </a:lnTo>
                    <a:lnTo>
                      <a:pt x="134" y="1004"/>
                    </a:lnTo>
                    <a:lnTo>
                      <a:pt x="87" y="1027"/>
                    </a:lnTo>
                    <a:lnTo>
                      <a:pt x="53" y="1022"/>
                    </a:lnTo>
                    <a:lnTo>
                      <a:pt x="0" y="959"/>
                    </a:lnTo>
                    <a:lnTo>
                      <a:pt x="53" y="936"/>
                    </a:lnTo>
                    <a:lnTo>
                      <a:pt x="187" y="908"/>
                    </a:lnTo>
                    <a:lnTo>
                      <a:pt x="263" y="936"/>
                    </a:lnTo>
                    <a:lnTo>
                      <a:pt x="315" y="936"/>
                    </a:lnTo>
                    <a:lnTo>
                      <a:pt x="310" y="890"/>
                    </a:lnTo>
                    <a:lnTo>
                      <a:pt x="258" y="616"/>
                    </a:lnTo>
                    <a:lnTo>
                      <a:pt x="222" y="456"/>
                    </a:lnTo>
                    <a:lnTo>
                      <a:pt x="228" y="376"/>
                    </a:lnTo>
                    <a:lnTo>
                      <a:pt x="280" y="227"/>
                    </a:lnTo>
                    <a:lnTo>
                      <a:pt x="333" y="9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16188" name="Freeform 28"/>
            <p:cNvSpPr>
              <a:spLocks/>
            </p:cNvSpPr>
            <p:nvPr/>
          </p:nvSpPr>
          <p:spPr bwMode="auto">
            <a:xfrm>
              <a:off x="2626" y="1540"/>
              <a:ext cx="827" cy="563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108" y="18"/>
                </a:cxn>
                <a:cxn ang="0">
                  <a:pos x="160" y="75"/>
                </a:cxn>
                <a:cxn ang="0">
                  <a:pos x="213" y="110"/>
                </a:cxn>
                <a:cxn ang="0">
                  <a:pos x="269" y="110"/>
                </a:cxn>
                <a:cxn ang="0">
                  <a:pos x="327" y="52"/>
                </a:cxn>
                <a:cxn ang="0">
                  <a:pos x="396" y="5"/>
                </a:cxn>
                <a:cxn ang="0">
                  <a:pos x="477" y="0"/>
                </a:cxn>
                <a:cxn ang="0">
                  <a:pos x="563" y="35"/>
                </a:cxn>
                <a:cxn ang="0">
                  <a:pos x="620" y="87"/>
                </a:cxn>
                <a:cxn ang="0">
                  <a:pos x="648" y="157"/>
                </a:cxn>
                <a:cxn ang="0">
                  <a:pos x="654" y="249"/>
                </a:cxn>
                <a:cxn ang="0">
                  <a:pos x="671" y="331"/>
                </a:cxn>
                <a:cxn ang="0">
                  <a:pos x="718" y="371"/>
                </a:cxn>
                <a:cxn ang="0">
                  <a:pos x="774" y="389"/>
                </a:cxn>
                <a:cxn ang="0">
                  <a:pos x="827" y="401"/>
                </a:cxn>
                <a:cxn ang="0">
                  <a:pos x="786" y="563"/>
                </a:cxn>
                <a:cxn ang="0">
                  <a:pos x="654" y="540"/>
                </a:cxn>
                <a:cxn ang="0">
                  <a:pos x="517" y="493"/>
                </a:cxn>
                <a:cxn ang="0">
                  <a:pos x="407" y="441"/>
                </a:cxn>
                <a:cxn ang="0">
                  <a:pos x="286" y="389"/>
                </a:cxn>
                <a:cxn ang="0">
                  <a:pos x="160" y="331"/>
                </a:cxn>
                <a:cxn ang="0">
                  <a:pos x="57" y="209"/>
                </a:cxn>
                <a:cxn ang="0">
                  <a:pos x="0" y="139"/>
                </a:cxn>
              </a:cxnLst>
              <a:rect l="0" t="0" r="r" b="b"/>
              <a:pathLst>
                <a:path w="827" h="563">
                  <a:moveTo>
                    <a:pt x="0" y="139"/>
                  </a:moveTo>
                  <a:lnTo>
                    <a:pt x="108" y="18"/>
                  </a:lnTo>
                  <a:lnTo>
                    <a:pt x="160" y="75"/>
                  </a:lnTo>
                  <a:lnTo>
                    <a:pt x="213" y="110"/>
                  </a:lnTo>
                  <a:lnTo>
                    <a:pt x="269" y="110"/>
                  </a:lnTo>
                  <a:lnTo>
                    <a:pt x="327" y="52"/>
                  </a:lnTo>
                  <a:lnTo>
                    <a:pt x="396" y="5"/>
                  </a:lnTo>
                  <a:lnTo>
                    <a:pt x="477" y="0"/>
                  </a:lnTo>
                  <a:lnTo>
                    <a:pt x="563" y="35"/>
                  </a:lnTo>
                  <a:lnTo>
                    <a:pt x="620" y="87"/>
                  </a:lnTo>
                  <a:lnTo>
                    <a:pt x="648" y="157"/>
                  </a:lnTo>
                  <a:lnTo>
                    <a:pt x="654" y="249"/>
                  </a:lnTo>
                  <a:lnTo>
                    <a:pt x="671" y="331"/>
                  </a:lnTo>
                  <a:lnTo>
                    <a:pt x="718" y="371"/>
                  </a:lnTo>
                  <a:lnTo>
                    <a:pt x="774" y="389"/>
                  </a:lnTo>
                  <a:lnTo>
                    <a:pt x="827" y="401"/>
                  </a:lnTo>
                  <a:lnTo>
                    <a:pt x="786" y="563"/>
                  </a:lnTo>
                  <a:lnTo>
                    <a:pt x="654" y="540"/>
                  </a:lnTo>
                  <a:lnTo>
                    <a:pt x="517" y="493"/>
                  </a:lnTo>
                  <a:lnTo>
                    <a:pt x="407" y="441"/>
                  </a:lnTo>
                  <a:lnTo>
                    <a:pt x="286" y="389"/>
                  </a:lnTo>
                  <a:lnTo>
                    <a:pt x="160" y="331"/>
                  </a:lnTo>
                  <a:lnTo>
                    <a:pt x="57" y="20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63DE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189" name="Freeform 29"/>
            <p:cNvSpPr>
              <a:spLocks/>
            </p:cNvSpPr>
            <p:nvPr/>
          </p:nvSpPr>
          <p:spPr bwMode="auto">
            <a:xfrm>
              <a:off x="2614" y="1513"/>
              <a:ext cx="856" cy="606"/>
            </a:xfrm>
            <a:custGeom>
              <a:avLst/>
              <a:gdLst/>
              <a:ahLst/>
              <a:cxnLst>
                <a:cxn ang="0">
                  <a:pos x="75" y="266"/>
                </a:cxn>
                <a:cxn ang="0">
                  <a:pos x="172" y="363"/>
                </a:cxn>
                <a:cxn ang="0">
                  <a:pos x="304" y="428"/>
                </a:cxn>
                <a:cxn ang="0">
                  <a:pos x="489" y="513"/>
                </a:cxn>
                <a:cxn ang="0">
                  <a:pos x="615" y="566"/>
                </a:cxn>
                <a:cxn ang="0">
                  <a:pos x="816" y="606"/>
                </a:cxn>
                <a:cxn ang="0">
                  <a:pos x="856" y="393"/>
                </a:cxn>
                <a:cxn ang="0">
                  <a:pos x="804" y="393"/>
                </a:cxn>
                <a:cxn ang="0">
                  <a:pos x="753" y="363"/>
                </a:cxn>
                <a:cxn ang="0">
                  <a:pos x="695" y="323"/>
                </a:cxn>
                <a:cxn ang="0">
                  <a:pos x="695" y="243"/>
                </a:cxn>
                <a:cxn ang="0">
                  <a:pos x="660" y="116"/>
                </a:cxn>
                <a:cxn ang="0">
                  <a:pos x="597" y="46"/>
                </a:cxn>
                <a:cxn ang="0">
                  <a:pos x="505" y="0"/>
                </a:cxn>
                <a:cxn ang="0">
                  <a:pos x="391" y="12"/>
                </a:cxn>
                <a:cxn ang="0">
                  <a:pos x="321" y="53"/>
                </a:cxn>
                <a:cxn ang="0">
                  <a:pos x="286" y="98"/>
                </a:cxn>
                <a:cxn ang="0">
                  <a:pos x="253" y="121"/>
                </a:cxn>
                <a:cxn ang="0">
                  <a:pos x="218" y="116"/>
                </a:cxn>
                <a:cxn ang="0">
                  <a:pos x="166" y="63"/>
                </a:cxn>
                <a:cxn ang="0">
                  <a:pos x="132" y="0"/>
                </a:cxn>
                <a:cxn ang="0">
                  <a:pos x="103" y="30"/>
                </a:cxn>
                <a:cxn ang="0">
                  <a:pos x="0" y="150"/>
                </a:cxn>
                <a:cxn ang="0">
                  <a:pos x="5" y="178"/>
                </a:cxn>
                <a:cxn ang="0">
                  <a:pos x="17" y="191"/>
                </a:cxn>
                <a:cxn ang="0">
                  <a:pos x="120" y="81"/>
                </a:cxn>
                <a:cxn ang="0">
                  <a:pos x="172" y="133"/>
                </a:cxn>
                <a:cxn ang="0">
                  <a:pos x="206" y="168"/>
                </a:cxn>
                <a:cxn ang="0">
                  <a:pos x="253" y="168"/>
                </a:cxn>
                <a:cxn ang="0">
                  <a:pos x="286" y="156"/>
                </a:cxn>
                <a:cxn ang="0">
                  <a:pos x="339" y="116"/>
                </a:cxn>
                <a:cxn ang="0">
                  <a:pos x="367" y="70"/>
                </a:cxn>
                <a:cxn ang="0">
                  <a:pos x="442" y="46"/>
                </a:cxn>
                <a:cxn ang="0">
                  <a:pos x="505" y="53"/>
                </a:cxn>
                <a:cxn ang="0">
                  <a:pos x="562" y="87"/>
                </a:cxn>
                <a:cxn ang="0">
                  <a:pos x="615" y="138"/>
                </a:cxn>
                <a:cxn ang="0">
                  <a:pos x="643" y="203"/>
                </a:cxn>
                <a:cxn ang="0">
                  <a:pos x="643" y="260"/>
                </a:cxn>
                <a:cxn ang="0">
                  <a:pos x="643" y="323"/>
                </a:cxn>
                <a:cxn ang="0">
                  <a:pos x="666" y="375"/>
                </a:cxn>
                <a:cxn ang="0">
                  <a:pos x="730" y="410"/>
                </a:cxn>
                <a:cxn ang="0">
                  <a:pos x="804" y="444"/>
                </a:cxn>
                <a:cxn ang="0">
                  <a:pos x="770" y="554"/>
                </a:cxn>
                <a:cxn ang="0">
                  <a:pos x="580" y="503"/>
                </a:cxn>
                <a:cxn ang="0">
                  <a:pos x="454" y="450"/>
                </a:cxn>
                <a:cxn ang="0">
                  <a:pos x="339" y="416"/>
                </a:cxn>
                <a:cxn ang="0">
                  <a:pos x="241" y="363"/>
                </a:cxn>
                <a:cxn ang="0">
                  <a:pos x="120" y="266"/>
                </a:cxn>
                <a:cxn ang="0">
                  <a:pos x="34" y="173"/>
                </a:cxn>
                <a:cxn ang="0">
                  <a:pos x="22" y="185"/>
                </a:cxn>
                <a:cxn ang="0">
                  <a:pos x="75" y="266"/>
                </a:cxn>
              </a:cxnLst>
              <a:rect l="0" t="0" r="r" b="b"/>
              <a:pathLst>
                <a:path w="856" h="606">
                  <a:moveTo>
                    <a:pt x="75" y="266"/>
                  </a:moveTo>
                  <a:lnTo>
                    <a:pt x="172" y="363"/>
                  </a:lnTo>
                  <a:lnTo>
                    <a:pt x="304" y="428"/>
                  </a:lnTo>
                  <a:lnTo>
                    <a:pt x="489" y="513"/>
                  </a:lnTo>
                  <a:lnTo>
                    <a:pt x="615" y="566"/>
                  </a:lnTo>
                  <a:lnTo>
                    <a:pt x="816" y="606"/>
                  </a:lnTo>
                  <a:lnTo>
                    <a:pt x="856" y="393"/>
                  </a:lnTo>
                  <a:lnTo>
                    <a:pt x="804" y="393"/>
                  </a:lnTo>
                  <a:lnTo>
                    <a:pt x="753" y="363"/>
                  </a:lnTo>
                  <a:lnTo>
                    <a:pt x="695" y="323"/>
                  </a:lnTo>
                  <a:lnTo>
                    <a:pt x="695" y="243"/>
                  </a:lnTo>
                  <a:lnTo>
                    <a:pt x="660" y="116"/>
                  </a:lnTo>
                  <a:lnTo>
                    <a:pt x="597" y="46"/>
                  </a:lnTo>
                  <a:lnTo>
                    <a:pt x="505" y="0"/>
                  </a:lnTo>
                  <a:lnTo>
                    <a:pt x="391" y="12"/>
                  </a:lnTo>
                  <a:lnTo>
                    <a:pt x="321" y="53"/>
                  </a:lnTo>
                  <a:lnTo>
                    <a:pt x="286" y="98"/>
                  </a:lnTo>
                  <a:lnTo>
                    <a:pt x="253" y="121"/>
                  </a:lnTo>
                  <a:lnTo>
                    <a:pt x="218" y="116"/>
                  </a:lnTo>
                  <a:lnTo>
                    <a:pt x="166" y="63"/>
                  </a:lnTo>
                  <a:lnTo>
                    <a:pt x="132" y="0"/>
                  </a:lnTo>
                  <a:lnTo>
                    <a:pt x="103" y="30"/>
                  </a:lnTo>
                  <a:lnTo>
                    <a:pt x="0" y="150"/>
                  </a:lnTo>
                  <a:lnTo>
                    <a:pt x="5" y="178"/>
                  </a:lnTo>
                  <a:lnTo>
                    <a:pt x="17" y="191"/>
                  </a:lnTo>
                  <a:lnTo>
                    <a:pt x="120" y="81"/>
                  </a:lnTo>
                  <a:lnTo>
                    <a:pt x="172" y="133"/>
                  </a:lnTo>
                  <a:lnTo>
                    <a:pt x="206" y="168"/>
                  </a:lnTo>
                  <a:lnTo>
                    <a:pt x="253" y="168"/>
                  </a:lnTo>
                  <a:lnTo>
                    <a:pt x="286" y="156"/>
                  </a:lnTo>
                  <a:lnTo>
                    <a:pt x="339" y="116"/>
                  </a:lnTo>
                  <a:lnTo>
                    <a:pt x="367" y="70"/>
                  </a:lnTo>
                  <a:lnTo>
                    <a:pt x="442" y="46"/>
                  </a:lnTo>
                  <a:lnTo>
                    <a:pt x="505" y="53"/>
                  </a:lnTo>
                  <a:lnTo>
                    <a:pt x="562" y="87"/>
                  </a:lnTo>
                  <a:lnTo>
                    <a:pt x="615" y="138"/>
                  </a:lnTo>
                  <a:lnTo>
                    <a:pt x="643" y="203"/>
                  </a:lnTo>
                  <a:lnTo>
                    <a:pt x="643" y="260"/>
                  </a:lnTo>
                  <a:lnTo>
                    <a:pt x="643" y="323"/>
                  </a:lnTo>
                  <a:lnTo>
                    <a:pt x="666" y="375"/>
                  </a:lnTo>
                  <a:lnTo>
                    <a:pt x="730" y="410"/>
                  </a:lnTo>
                  <a:lnTo>
                    <a:pt x="804" y="444"/>
                  </a:lnTo>
                  <a:lnTo>
                    <a:pt x="770" y="554"/>
                  </a:lnTo>
                  <a:lnTo>
                    <a:pt x="580" y="503"/>
                  </a:lnTo>
                  <a:lnTo>
                    <a:pt x="454" y="450"/>
                  </a:lnTo>
                  <a:lnTo>
                    <a:pt x="339" y="416"/>
                  </a:lnTo>
                  <a:lnTo>
                    <a:pt x="241" y="363"/>
                  </a:lnTo>
                  <a:lnTo>
                    <a:pt x="120" y="266"/>
                  </a:lnTo>
                  <a:lnTo>
                    <a:pt x="34" y="173"/>
                  </a:lnTo>
                  <a:lnTo>
                    <a:pt x="22" y="185"/>
                  </a:lnTo>
                  <a:lnTo>
                    <a:pt x="75" y="2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190" name="Oval 30"/>
            <p:cNvSpPr>
              <a:spLocks noChangeArrowheads="1"/>
            </p:cNvSpPr>
            <p:nvPr/>
          </p:nvSpPr>
          <p:spPr bwMode="auto">
            <a:xfrm rot="-4286940">
              <a:off x="279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6191" name="Oval 31"/>
            <p:cNvSpPr>
              <a:spLocks noChangeArrowheads="1"/>
            </p:cNvSpPr>
            <p:nvPr/>
          </p:nvSpPr>
          <p:spPr bwMode="auto">
            <a:xfrm rot="-4286940">
              <a:off x="281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6192" name="Oval 32"/>
            <p:cNvSpPr>
              <a:spLocks noChangeArrowheads="1"/>
            </p:cNvSpPr>
            <p:nvPr/>
          </p:nvSpPr>
          <p:spPr bwMode="auto">
            <a:xfrm rot="-4286940">
              <a:off x="274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6193" name="Oval 33"/>
            <p:cNvSpPr>
              <a:spLocks noChangeArrowheads="1"/>
            </p:cNvSpPr>
            <p:nvPr/>
          </p:nvSpPr>
          <p:spPr bwMode="auto">
            <a:xfrm rot="-4286940">
              <a:off x="2760" y="1913"/>
              <a:ext cx="81" cy="19"/>
            </a:xfrm>
            <a:prstGeom prst="ellipse">
              <a:avLst/>
            </a:prstGeom>
            <a:solidFill>
              <a:schemeClr val="bg2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274320" rIns="2743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6194" name="Oval 34"/>
            <p:cNvSpPr>
              <a:spLocks noChangeArrowheads="1"/>
            </p:cNvSpPr>
            <p:nvPr/>
          </p:nvSpPr>
          <p:spPr bwMode="auto">
            <a:xfrm>
              <a:off x="2687" y="2089"/>
              <a:ext cx="198" cy="85"/>
            </a:xfrm>
            <a:prstGeom prst="ellipse">
              <a:avLst/>
            </a:prstGeom>
            <a:solidFill>
              <a:schemeClr val="bg1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400" b="0">
                <a:latin typeface="Arial Rounded MT Bold" pitchFamily="38" charset="0"/>
              </a:endParaRPr>
            </a:p>
          </p:txBody>
        </p:sp>
      </p:grpSp>
      <p:sp>
        <p:nvSpPr>
          <p:cNvPr id="1116195" name="AutoShape 35"/>
          <p:cNvSpPr>
            <a:spLocks noChangeArrowheads="1"/>
          </p:cNvSpPr>
          <p:nvPr/>
        </p:nvSpPr>
        <p:spPr bwMode="auto">
          <a:xfrm>
            <a:off x="3581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196" name="AutoShape 36"/>
          <p:cNvSpPr>
            <a:spLocks noChangeArrowheads="1"/>
          </p:cNvSpPr>
          <p:nvPr/>
        </p:nvSpPr>
        <p:spPr bwMode="auto">
          <a:xfrm>
            <a:off x="3581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197" name="AutoShape 37"/>
          <p:cNvSpPr>
            <a:spLocks noChangeArrowheads="1"/>
          </p:cNvSpPr>
          <p:nvPr/>
        </p:nvSpPr>
        <p:spPr bwMode="auto">
          <a:xfrm>
            <a:off x="3581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198" name="AutoShape 38"/>
          <p:cNvSpPr>
            <a:spLocks noChangeArrowheads="1"/>
          </p:cNvSpPr>
          <p:nvPr/>
        </p:nvSpPr>
        <p:spPr bwMode="auto">
          <a:xfrm>
            <a:off x="3581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199" name="AutoShape 39"/>
          <p:cNvSpPr>
            <a:spLocks noChangeArrowheads="1"/>
          </p:cNvSpPr>
          <p:nvPr/>
        </p:nvSpPr>
        <p:spPr bwMode="auto">
          <a:xfrm>
            <a:off x="3581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0" name="AutoShape 40"/>
          <p:cNvSpPr>
            <a:spLocks noChangeArrowheads="1"/>
          </p:cNvSpPr>
          <p:nvPr/>
        </p:nvSpPr>
        <p:spPr bwMode="auto">
          <a:xfrm>
            <a:off x="3581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1" name="AutoShape 41"/>
          <p:cNvSpPr>
            <a:spLocks noChangeArrowheads="1"/>
          </p:cNvSpPr>
          <p:nvPr/>
        </p:nvSpPr>
        <p:spPr bwMode="auto">
          <a:xfrm>
            <a:off x="3581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2" name="AutoShape 42"/>
          <p:cNvSpPr>
            <a:spLocks noChangeArrowheads="1"/>
          </p:cNvSpPr>
          <p:nvPr/>
        </p:nvSpPr>
        <p:spPr bwMode="auto">
          <a:xfrm>
            <a:off x="4343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3" name="AutoShape 43"/>
          <p:cNvSpPr>
            <a:spLocks noChangeArrowheads="1"/>
          </p:cNvSpPr>
          <p:nvPr/>
        </p:nvSpPr>
        <p:spPr bwMode="auto">
          <a:xfrm>
            <a:off x="4343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4" name="AutoShape 44"/>
          <p:cNvSpPr>
            <a:spLocks noChangeArrowheads="1"/>
          </p:cNvSpPr>
          <p:nvPr/>
        </p:nvSpPr>
        <p:spPr bwMode="auto">
          <a:xfrm>
            <a:off x="4343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5" name="AutoShape 45" descr="Green marble"/>
          <p:cNvSpPr>
            <a:spLocks noChangeArrowheads="1"/>
          </p:cNvSpPr>
          <p:nvPr/>
        </p:nvSpPr>
        <p:spPr bwMode="auto">
          <a:xfrm>
            <a:off x="4343400" y="2819400"/>
            <a:ext cx="533400" cy="106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6" name="AutoShape 46"/>
          <p:cNvSpPr>
            <a:spLocks noChangeArrowheads="1"/>
          </p:cNvSpPr>
          <p:nvPr/>
        </p:nvSpPr>
        <p:spPr bwMode="auto">
          <a:xfrm>
            <a:off x="4343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7" name="AutoShape 47"/>
          <p:cNvSpPr>
            <a:spLocks noChangeArrowheads="1"/>
          </p:cNvSpPr>
          <p:nvPr/>
        </p:nvSpPr>
        <p:spPr bwMode="auto">
          <a:xfrm>
            <a:off x="4343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8" name="AutoShape 48"/>
          <p:cNvSpPr>
            <a:spLocks noChangeArrowheads="1"/>
          </p:cNvSpPr>
          <p:nvPr/>
        </p:nvSpPr>
        <p:spPr bwMode="auto">
          <a:xfrm>
            <a:off x="4343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09" name="AutoShape 49"/>
          <p:cNvSpPr>
            <a:spLocks noChangeArrowheads="1"/>
          </p:cNvSpPr>
          <p:nvPr/>
        </p:nvSpPr>
        <p:spPr bwMode="auto">
          <a:xfrm>
            <a:off x="5105400" y="2133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10" name="AutoShape 50"/>
          <p:cNvSpPr>
            <a:spLocks noChangeArrowheads="1"/>
          </p:cNvSpPr>
          <p:nvPr/>
        </p:nvSpPr>
        <p:spPr bwMode="auto">
          <a:xfrm>
            <a:off x="5105400" y="2362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11" name="AutoShape 51"/>
          <p:cNvSpPr>
            <a:spLocks noChangeArrowheads="1"/>
          </p:cNvSpPr>
          <p:nvPr/>
        </p:nvSpPr>
        <p:spPr bwMode="auto">
          <a:xfrm>
            <a:off x="5105400" y="25908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12" name="AutoShape 52"/>
          <p:cNvSpPr>
            <a:spLocks noChangeArrowheads="1"/>
          </p:cNvSpPr>
          <p:nvPr/>
        </p:nvSpPr>
        <p:spPr bwMode="auto">
          <a:xfrm>
            <a:off x="5105400" y="2819400"/>
            <a:ext cx="533400" cy="1066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13" name="AutoShape 53"/>
          <p:cNvSpPr>
            <a:spLocks noChangeArrowheads="1"/>
          </p:cNvSpPr>
          <p:nvPr/>
        </p:nvSpPr>
        <p:spPr bwMode="auto">
          <a:xfrm>
            <a:off x="5105400" y="30480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14" name="AutoShape 54"/>
          <p:cNvSpPr>
            <a:spLocks noChangeArrowheads="1"/>
          </p:cNvSpPr>
          <p:nvPr/>
        </p:nvSpPr>
        <p:spPr bwMode="auto">
          <a:xfrm>
            <a:off x="5105400" y="32766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15" name="AutoShape 55"/>
          <p:cNvSpPr>
            <a:spLocks noChangeArrowheads="1"/>
          </p:cNvSpPr>
          <p:nvPr/>
        </p:nvSpPr>
        <p:spPr bwMode="auto">
          <a:xfrm>
            <a:off x="5105400" y="3505200"/>
            <a:ext cx="5334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en-US" sz="3000" b="0">
              <a:latin typeface="Times New Roman" pitchFamily="38" charset="0"/>
            </a:endParaRPr>
          </a:p>
        </p:txBody>
      </p:sp>
      <p:sp>
        <p:nvSpPr>
          <p:cNvPr id="1116216" name="Freeform 56"/>
          <p:cNvSpPr>
            <a:spLocks/>
          </p:cNvSpPr>
          <p:nvPr/>
        </p:nvSpPr>
        <p:spPr bwMode="auto">
          <a:xfrm>
            <a:off x="4572000" y="2178050"/>
            <a:ext cx="3192463" cy="793750"/>
          </a:xfrm>
          <a:custGeom>
            <a:avLst/>
            <a:gdLst/>
            <a:ahLst/>
            <a:cxnLst>
              <a:cxn ang="0">
                <a:pos x="151" y="35"/>
              </a:cxn>
              <a:cxn ang="0">
                <a:pos x="221" y="0"/>
              </a:cxn>
              <a:cxn ang="0">
                <a:pos x="281" y="0"/>
              </a:cxn>
              <a:cxn ang="0">
                <a:pos x="344" y="14"/>
              </a:cxn>
              <a:cxn ang="0">
                <a:pos x="362" y="35"/>
              </a:cxn>
              <a:cxn ang="0">
                <a:pos x="351" y="59"/>
              </a:cxn>
              <a:cxn ang="0">
                <a:pos x="334" y="91"/>
              </a:cxn>
              <a:cxn ang="0">
                <a:pos x="302" y="87"/>
              </a:cxn>
              <a:cxn ang="0">
                <a:pos x="274" y="77"/>
              </a:cxn>
              <a:cxn ang="0">
                <a:pos x="253" y="63"/>
              </a:cxn>
              <a:cxn ang="0">
                <a:pos x="232" y="59"/>
              </a:cxn>
              <a:cxn ang="0">
                <a:pos x="193" y="70"/>
              </a:cxn>
              <a:cxn ang="0">
                <a:pos x="137" y="94"/>
              </a:cxn>
              <a:cxn ang="0">
                <a:pos x="91" y="136"/>
              </a:cxn>
              <a:cxn ang="0">
                <a:pos x="70" y="164"/>
              </a:cxn>
              <a:cxn ang="0">
                <a:pos x="60" y="185"/>
              </a:cxn>
              <a:cxn ang="0">
                <a:pos x="60" y="202"/>
              </a:cxn>
              <a:cxn ang="0">
                <a:pos x="74" y="220"/>
              </a:cxn>
              <a:cxn ang="0">
                <a:pos x="116" y="248"/>
              </a:cxn>
              <a:cxn ang="0">
                <a:pos x="155" y="286"/>
              </a:cxn>
              <a:cxn ang="0">
                <a:pos x="179" y="325"/>
              </a:cxn>
              <a:cxn ang="0">
                <a:pos x="193" y="352"/>
              </a:cxn>
              <a:cxn ang="0">
                <a:pos x="186" y="370"/>
              </a:cxn>
              <a:cxn ang="0">
                <a:pos x="169" y="387"/>
              </a:cxn>
              <a:cxn ang="0">
                <a:pos x="134" y="398"/>
              </a:cxn>
              <a:cxn ang="0">
                <a:pos x="95" y="412"/>
              </a:cxn>
              <a:cxn ang="0">
                <a:pos x="77" y="433"/>
              </a:cxn>
              <a:cxn ang="0">
                <a:pos x="81" y="468"/>
              </a:cxn>
              <a:cxn ang="0">
                <a:pos x="53" y="499"/>
              </a:cxn>
              <a:cxn ang="0">
                <a:pos x="39" y="489"/>
              </a:cxn>
              <a:cxn ang="0">
                <a:pos x="42" y="429"/>
              </a:cxn>
              <a:cxn ang="0">
                <a:pos x="67" y="398"/>
              </a:cxn>
              <a:cxn ang="0">
                <a:pos x="102" y="373"/>
              </a:cxn>
              <a:cxn ang="0">
                <a:pos x="137" y="359"/>
              </a:cxn>
              <a:cxn ang="0">
                <a:pos x="155" y="352"/>
              </a:cxn>
              <a:cxn ang="0">
                <a:pos x="158" y="342"/>
              </a:cxn>
              <a:cxn ang="0">
                <a:pos x="148" y="325"/>
              </a:cxn>
              <a:cxn ang="0">
                <a:pos x="112" y="290"/>
              </a:cxn>
              <a:cxn ang="0">
                <a:pos x="70" y="262"/>
              </a:cxn>
              <a:cxn ang="0">
                <a:pos x="35" y="241"/>
              </a:cxn>
              <a:cxn ang="0">
                <a:pos x="7" y="220"/>
              </a:cxn>
              <a:cxn ang="0">
                <a:pos x="0" y="195"/>
              </a:cxn>
              <a:cxn ang="0">
                <a:pos x="18" y="157"/>
              </a:cxn>
              <a:cxn ang="0">
                <a:pos x="56" y="108"/>
              </a:cxn>
              <a:cxn ang="0">
                <a:pos x="95" y="70"/>
              </a:cxn>
              <a:cxn ang="0">
                <a:pos x="123" y="52"/>
              </a:cxn>
              <a:cxn ang="0">
                <a:pos x="151" y="35"/>
              </a:cxn>
            </a:cxnLst>
            <a:rect l="0" t="0" r="r" b="b"/>
            <a:pathLst>
              <a:path w="362" h="499">
                <a:moveTo>
                  <a:pt x="151" y="35"/>
                </a:moveTo>
                <a:lnTo>
                  <a:pt x="221" y="0"/>
                </a:lnTo>
                <a:lnTo>
                  <a:pt x="281" y="0"/>
                </a:lnTo>
                <a:lnTo>
                  <a:pt x="344" y="14"/>
                </a:lnTo>
                <a:lnTo>
                  <a:pt x="362" y="35"/>
                </a:lnTo>
                <a:lnTo>
                  <a:pt x="351" y="59"/>
                </a:lnTo>
                <a:lnTo>
                  <a:pt x="334" y="91"/>
                </a:lnTo>
                <a:lnTo>
                  <a:pt x="302" y="87"/>
                </a:lnTo>
                <a:lnTo>
                  <a:pt x="274" y="77"/>
                </a:lnTo>
                <a:lnTo>
                  <a:pt x="253" y="63"/>
                </a:lnTo>
                <a:lnTo>
                  <a:pt x="232" y="59"/>
                </a:lnTo>
                <a:lnTo>
                  <a:pt x="193" y="70"/>
                </a:lnTo>
                <a:lnTo>
                  <a:pt x="137" y="94"/>
                </a:lnTo>
                <a:lnTo>
                  <a:pt x="91" y="136"/>
                </a:lnTo>
                <a:lnTo>
                  <a:pt x="70" y="164"/>
                </a:lnTo>
                <a:lnTo>
                  <a:pt x="60" y="185"/>
                </a:lnTo>
                <a:lnTo>
                  <a:pt x="60" y="202"/>
                </a:lnTo>
                <a:lnTo>
                  <a:pt x="74" y="220"/>
                </a:lnTo>
                <a:lnTo>
                  <a:pt x="116" y="248"/>
                </a:lnTo>
                <a:lnTo>
                  <a:pt x="155" y="286"/>
                </a:lnTo>
                <a:lnTo>
                  <a:pt x="179" y="325"/>
                </a:lnTo>
                <a:lnTo>
                  <a:pt x="193" y="352"/>
                </a:lnTo>
                <a:lnTo>
                  <a:pt x="186" y="370"/>
                </a:lnTo>
                <a:lnTo>
                  <a:pt x="169" y="387"/>
                </a:lnTo>
                <a:lnTo>
                  <a:pt x="134" y="398"/>
                </a:lnTo>
                <a:lnTo>
                  <a:pt x="95" y="412"/>
                </a:lnTo>
                <a:lnTo>
                  <a:pt x="77" y="433"/>
                </a:lnTo>
                <a:lnTo>
                  <a:pt x="81" y="468"/>
                </a:lnTo>
                <a:lnTo>
                  <a:pt x="53" y="499"/>
                </a:lnTo>
                <a:lnTo>
                  <a:pt x="39" y="489"/>
                </a:lnTo>
                <a:lnTo>
                  <a:pt x="42" y="429"/>
                </a:lnTo>
                <a:lnTo>
                  <a:pt x="67" y="398"/>
                </a:lnTo>
                <a:lnTo>
                  <a:pt x="102" y="373"/>
                </a:lnTo>
                <a:lnTo>
                  <a:pt x="137" y="359"/>
                </a:lnTo>
                <a:lnTo>
                  <a:pt x="155" y="352"/>
                </a:lnTo>
                <a:lnTo>
                  <a:pt x="158" y="342"/>
                </a:lnTo>
                <a:lnTo>
                  <a:pt x="148" y="325"/>
                </a:lnTo>
                <a:lnTo>
                  <a:pt x="112" y="290"/>
                </a:lnTo>
                <a:lnTo>
                  <a:pt x="70" y="262"/>
                </a:lnTo>
                <a:lnTo>
                  <a:pt x="35" y="241"/>
                </a:lnTo>
                <a:lnTo>
                  <a:pt x="7" y="220"/>
                </a:lnTo>
                <a:lnTo>
                  <a:pt x="0" y="195"/>
                </a:lnTo>
                <a:lnTo>
                  <a:pt x="18" y="157"/>
                </a:lnTo>
                <a:lnTo>
                  <a:pt x="56" y="108"/>
                </a:lnTo>
                <a:lnTo>
                  <a:pt x="95" y="70"/>
                </a:lnTo>
                <a:lnTo>
                  <a:pt x="123" y="52"/>
                </a:lnTo>
                <a:lnTo>
                  <a:pt x="151" y="3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Ternary Search</a:t>
            </a:r>
          </a:p>
        </p:txBody>
      </p:sp>
      <p:sp>
        <p:nvSpPr>
          <p:cNvPr id="1118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0812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Loop Invariant</a:t>
            </a:r>
            <a:r>
              <a:rPr lang="en-US" dirty="0"/>
              <a:t>:  selected card in central subset of             </a:t>
            </a:r>
            <a:r>
              <a:rPr lang="en-US" dirty="0" smtClean="0"/>
              <a:t>cards</a:t>
            </a:r>
          </a:p>
          <a:p>
            <a:pPr marL="0" indent="0">
              <a:spcBef>
                <a:spcPct val="100000"/>
              </a:spcBef>
              <a:buNone/>
            </a:pPr>
            <a:endParaRPr lang="en-US" dirty="0" smtClean="0"/>
          </a:p>
          <a:p>
            <a:pPr marL="0" indent="0"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spcBef>
                <a:spcPct val="100000"/>
              </a:spcBef>
              <a:buNone/>
            </a:pPr>
            <a:endParaRPr lang="en-US" dirty="0"/>
          </a:p>
          <a:p>
            <a:pPr>
              <a:spcBef>
                <a:spcPct val="100000"/>
              </a:spcBef>
            </a:pPr>
            <a:r>
              <a:rPr lang="en-US" dirty="0"/>
              <a:t>How many iterations are required to guarantee success?</a:t>
            </a:r>
          </a:p>
          <a:p>
            <a:pPr>
              <a:spcBef>
                <a:spcPct val="100000"/>
              </a:spcBef>
            </a:pPr>
            <a:endParaRPr lang="en-US" dirty="0"/>
          </a:p>
        </p:txBody>
      </p:sp>
      <p:graphicFrame>
        <p:nvGraphicFramePr>
          <p:cNvPr id="1118213" name="Object 5"/>
          <p:cNvGraphicFramePr>
            <a:graphicFrameLocks noChangeAspect="1"/>
          </p:cNvGraphicFramePr>
          <p:nvPr/>
        </p:nvGraphicFramePr>
        <p:xfrm>
          <a:off x="1733550" y="2584450"/>
          <a:ext cx="3284538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2" name="Equation" r:id="rId3" imgW="1739880" imgH="939600" progId="Equation.DSMT4">
                  <p:embed/>
                </p:oleObj>
              </mc:Choice>
              <mc:Fallback>
                <p:oleObj name="Equation" r:id="rId3" imgW="173988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584450"/>
                        <a:ext cx="3284538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2" grpId="0" uiExpand="1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CA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this lecture, you should be able to: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loop invariant method to think about </a:t>
            </a:r>
            <a:r>
              <a:rPr lang="en-US" dirty="0" smtClean="0"/>
              <a:t>iterative algorithms.</a:t>
            </a:r>
          </a:p>
          <a:p>
            <a:pPr lvl="1"/>
            <a:r>
              <a:rPr lang="en-US" dirty="0" smtClean="0"/>
              <a:t>Prove that the loop invariant is established.</a:t>
            </a:r>
            <a:endParaRPr lang="en-US" dirty="0"/>
          </a:p>
          <a:p>
            <a:pPr lvl="1"/>
            <a:r>
              <a:rPr lang="en-US" dirty="0" smtClean="0"/>
              <a:t>Prove that </a:t>
            </a:r>
            <a:r>
              <a:rPr lang="en-US" dirty="0"/>
              <a:t>the loop invariant is </a:t>
            </a:r>
            <a:r>
              <a:rPr lang="en-US" dirty="0" smtClean="0"/>
              <a:t>maintained in the ‘typical’ case.</a:t>
            </a:r>
            <a:endParaRPr lang="en-US" dirty="0"/>
          </a:p>
          <a:p>
            <a:pPr lvl="1"/>
            <a:r>
              <a:rPr lang="en-US" dirty="0"/>
              <a:t>Prove that the loop invariant is maintained at all boundary conditions.</a:t>
            </a:r>
          </a:p>
          <a:p>
            <a:pPr lvl="1"/>
            <a:r>
              <a:rPr lang="en-US" dirty="0" smtClean="0"/>
              <a:t>Prove that progress </a:t>
            </a:r>
            <a:r>
              <a:rPr lang="en-US" dirty="0"/>
              <a:t>is </a:t>
            </a:r>
            <a:r>
              <a:rPr lang="en-US" dirty="0" smtClean="0"/>
              <a:t>made</a:t>
            </a:r>
            <a:r>
              <a:rPr lang="en-US" dirty="0"/>
              <a:t> </a:t>
            </a:r>
            <a:r>
              <a:rPr lang="en-US" dirty="0" smtClean="0"/>
              <a:t>in the ‘typical’ case</a:t>
            </a:r>
            <a:endParaRPr lang="en-US" dirty="0"/>
          </a:p>
          <a:p>
            <a:pPr lvl="1"/>
            <a:r>
              <a:rPr lang="en-US" dirty="0" smtClean="0"/>
              <a:t>Prove that progress is guaranteed even near termination, so that the exit condition is always reached.</a:t>
            </a:r>
          </a:p>
          <a:p>
            <a:pPr lvl="1"/>
            <a:r>
              <a:rPr lang="en-US" dirty="0" smtClean="0"/>
              <a:t>Prove that the loop invariant, when combined with the exit condition, produces the post-condition.</a:t>
            </a:r>
            <a:endParaRPr lang="en-US" dirty="0"/>
          </a:p>
          <a:p>
            <a:pPr lvl="1"/>
            <a:r>
              <a:rPr lang="en-US" dirty="0" smtClean="0"/>
              <a:t>Trade off efficiency </a:t>
            </a:r>
            <a:r>
              <a:rPr lang="en-US" dirty="0"/>
              <a:t>for clear, correct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66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Other Examples of Assertions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1893"/>
            <a:ext cx="7772400" cy="5091307"/>
          </a:xfrm>
        </p:spPr>
        <p:txBody>
          <a:bodyPr/>
          <a:lstStyle/>
          <a:p>
            <a:r>
              <a:rPr lang="en-CA" dirty="0" smtClean="0">
                <a:solidFill>
                  <a:srgbClr val="009900"/>
                </a:solidFill>
              </a:rPr>
              <a:t>Preconditions</a:t>
            </a:r>
            <a:r>
              <a:rPr lang="en-CA" dirty="0">
                <a:solidFill>
                  <a:srgbClr val="009900"/>
                </a:solidFill>
              </a:rPr>
              <a:t>:</a:t>
            </a:r>
            <a:r>
              <a:rPr lang="en-CA" dirty="0"/>
              <a:t> Any assumptions that must be true about the input instance</a:t>
            </a:r>
            <a:r>
              <a:rPr lang="en-US" dirty="0"/>
              <a:t>.</a:t>
            </a:r>
            <a:endParaRPr lang="en-CA" dirty="0"/>
          </a:p>
          <a:p>
            <a:r>
              <a:rPr lang="en-CA" dirty="0" err="1">
                <a:solidFill>
                  <a:srgbClr val="009900"/>
                </a:solidFill>
              </a:rPr>
              <a:t>Postconditions</a:t>
            </a:r>
            <a:r>
              <a:rPr lang="en-CA" dirty="0">
                <a:solidFill>
                  <a:srgbClr val="009900"/>
                </a:solidFill>
              </a:rPr>
              <a:t>:</a:t>
            </a:r>
            <a:r>
              <a:rPr lang="en-CA" dirty="0"/>
              <a:t> The statement of what must be true when the algorithm/program returns</a:t>
            </a:r>
            <a:r>
              <a:rPr lang="en-CA" dirty="0" smtClean="0"/>
              <a:t>.</a:t>
            </a:r>
          </a:p>
          <a:p>
            <a:r>
              <a:rPr lang="en-CA" dirty="0" smtClean="0">
                <a:solidFill>
                  <a:srgbClr val="009900"/>
                </a:solidFill>
              </a:rPr>
              <a:t>Exit condition:</a:t>
            </a:r>
            <a:r>
              <a:rPr lang="en-CA" dirty="0" smtClean="0"/>
              <a:t> </a:t>
            </a:r>
            <a:r>
              <a:rPr lang="en-CA" dirty="0"/>
              <a:t>The statement of what must be true </a:t>
            </a:r>
            <a:r>
              <a:rPr lang="en-CA" smtClean="0"/>
              <a:t>to exit a loop.</a:t>
            </a:r>
            <a:endParaRPr lang="en-CA" dirty="0"/>
          </a:p>
          <a:p>
            <a:endParaRPr lang="en-CA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047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Algorithms</a:t>
            </a:r>
            <a:endParaRPr lang="en-CA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485900"/>
            <a:ext cx="86106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Take</a:t>
            </a:r>
            <a:r>
              <a:rPr lang="en-CA"/>
              <a:t> one step at a time</a:t>
            </a:r>
            <a:endParaRPr lang="en-US"/>
          </a:p>
          <a:p>
            <a:pPr algn="ctr">
              <a:buFontTx/>
              <a:buNone/>
            </a:pPr>
            <a:r>
              <a:rPr lang="en-CA"/>
              <a:t> towards the final</a:t>
            </a:r>
            <a:r>
              <a:rPr lang="en-US"/>
              <a:t> </a:t>
            </a:r>
            <a:r>
              <a:rPr lang="en-CA"/>
              <a:t>destination</a:t>
            </a:r>
          </a:p>
        </p:txBody>
      </p:sp>
      <p:sp>
        <p:nvSpPr>
          <p:cNvPr id="986116" name="Text Box 4"/>
          <p:cNvSpPr txBox="1">
            <a:spLocks noChangeArrowheads="1"/>
          </p:cNvSpPr>
          <p:nvPr/>
        </p:nvSpPr>
        <p:spPr bwMode="auto">
          <a:xfrm>
            <a:off x="3344863" y="3390900"/>
            <a:ext cx="21971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0">
                <a:solidFill>
                  <a:schemeClr val="hlink"/>
                </a:solidFill>
                <a:latin typeface="Times New Roman" charset="0"/>
              </a:rPr>
              <a:t>loop (done)</a:t>
            </a:r>
          </a:p>
          <a:p>
            <a:pPr>
              <a:spcBef>
                <a:spcPct val="50000"/>
              </a:spcBef>
            </a:pPr>
            <a:r>
              <a:rPr lang="en-US" sz="3000" b="0">
                <a:solidFill>
                  <a:schemeClr val="hlink"/>
                </a:solidFill>
                <a:latin typeface="Times New Roman" charset="0"/>
              </a:rPr>
              <a:t>       take step</a:t>
            </a:r>
          </a:p>
          <a:p>
            <a:pPr>
              <a:spcBef>
                <a:spcPct val="50000"/>
              </a:spcBef>
            </a:pPr>
            <a:r>
              <a:rPr lang="en-US" sz="3000" b="0">
                <a:solidFill>
                  <a:schemeClr val="hlink"/>
                </a:solidFill>
                <a:latin typeface="Times New Roman" charset="0"/>
              </a:rPr>
              <a:t>end loop</a:t>
            </a:r>
            <a:endParaRPr lang="en-CA" sz="3000" b="0">
              <a:solidFill>
                <a:schemeClr val="hlink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ChangeArrowheads="1"/>
          </p:cNvSpPr>
          <p:nvPr/>
        </p:nvSpPr>
        <p:spPr bwMode="auto">
          <a:xfrm>
            <a:off x="990600" y="1660525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0">
                <a:latin typeface="Times New Roman" charset="0"/>
              </a:rPr>
              <a:t>From the Pre-Conditions on the input instance we must establish the loop invariant.</a:t>
            </a:r>
          </a:p>
        </p:txBody>
      </p:sp>
      <p:sp>
        <p:nvSpPr>
          <p:cNvPr id="1000451" name="Rectangle 3"/>
          <p:cNvSpPr>
            <a:spLocks noChangeArrowheads="1"/>
          </p:cNvSpPr>
          <p:nvPr/>
        </p:nvSpPr>
        <p:spPr bwMode="auto">
          <a:xfrm>
            <a:off x="381000" y="1447800"/>
            <a:ext cx="85502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9276" tIns="49638" rIns="99276" bIns="49638"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000" b="0">
              <a:latin typeface="Times New Roman" charset="0"/>
            </a:endParaRPr>
          </a:p>
        </p:txBody>
      </p:sp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4803775" y="5873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sz="4400" b="0" u="sng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000453" name="Rectangle 5"/>
          <p:cNvSpPr>
            <a:spLocks noChangeArrowheads="1"/>
          </p:cNvSpPr>
          <p:nvPr/>
        </p:nvSpPr>
        <p:spPr bwMode="auto">
          <a:xfrm>
            <a:off x="1379538" y="152400"/>
            <a:ext cx="6423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u="sng">
                <a:solidFill>
                  <a:schemeClr val="tx2"/>
                </a:solidFill>
                <a:latin typeface="Times New Roman" charset="0"/>
              </a:rPr>
              <a:t>Establishing Loop Invariant</a:t>
            </a:r>
          </a:p>
        </p:txBody>
      </p:sp>
      <p:grpSp>
        <p:nvGrpSpPr>
          <p:cNvPr id="1000454" name="Group 6"/>
          <p:cNvGrpSpPr>
            <a:grpSpLocks/>
          </p:cNvGrpSpPr>
          <p:nvPr/>
        </p:nvGrpSpPr>
        <p:grpSpPr bwMode="auto">
          <a:xfrm>
            <a:off x="3505200" y="3810000"/>
            <a:ext cx="2590800" cy="2590800"/>
            <a:chOff x="3077" y="2352"/>
            <a:chExt cx="907" cy="907"/>
          </a:xfrm>
        </p:grpSpPr>
        <p:grpSp>
          <p:nvGrpSpPr>
            <p:cNvPr id="1000455" name="Group 7"/>
            <p:cNvGrpSpPr>
              <a:grpSpLocks/>
            </p:cNvGrpSpPr>
            <p:nvPr/>
          </p:nvGrpSpPr>
          <p:grpSpPr bwMode="auto">
            <a:xfrm>
              <a:off x="3077" y="2352"/>
              <a:ext cx="907" cy="907"/>
              <a:chOff x="2976" y="2352"/>
              <a:chExt cx="907" cy="907"/>
            </a:xfrm>
          </p:grpSpPr>
          <p:sp>
            <p:nvSpPr>
              <p:cNvPr id="1000456" name="Freeform 8" descr="Green marble"/>
              <p:cNvSpPr>
                <a:spLocks noChangeAspect="1"/>
              </p:cNvSpPr>
              <p:nvPr/>
            </p:nvSpPr>
            <p:spPr bwMode="auto">
              <a:xfrm rot="2360341">
                <a:off x="3403" y="2606"/>
                <a:ext cx="480" cy="380"/>
              </a:xfrm>
              <a:custGeom>
                <a:avLst/>
                <a:gdLst>
                  <a:gd name="T0" fmla="*/ 748 w 2280"/>
                  <a:gd name="T1" fmla="*/ 30 h 1785"/>
                  <a:gd name="T2" fmla="*/ 1224 w 2280"/>
                  <a:gd name="T3" fmla="*/ 305 h 1785"/>
                  <a:gd name="T4" fmla="*/ 2184 w 2280"/>
                  <a:gd name="T5" fmla="*/ 257 h 1785"/>
                  <a:gd name="T6" fmla="*/ 1800 w 2280"/>
                  <a:gd name="T7" fmla="*/ 1121 h 1785"/>
                  <a:gd name="T8" fmla="*/ 1743 w 2280"/>
                  <a:gd name="T9" fmla="*/ 1313 h 1785"/>
                  <a:gd name="T10" fmla="*/ 1717 w 2280"/>
                  <a:gd name="T11" fmla="*/ 1479 h 1785"/>
                  <a:gd name="T12" fmla="*/ 1560 w 2280"/>
                  <a:gd name="T13" fmla="*/ 1549 h 1785"/>
                  <a:gd name="T14" fmla="*/ 1272 w 2280"/>
                  <a:gd name="T15" fmla="*/ 1553 h 1785"/>
                  <a:gd name="T16" fmla="*/ 168 w 2280"/>
                  <a:gd name="T17" fmla="*/ 1649 h 1785"/>
                  <a:gd name="T18" fmla="*/ 264 w 2280"/>
                  <a:gd name="T19" fmla="*/ 737 h 1785"/>
                  <a:gd name="T20" fmla="*/ 425 w 2280"/>
                  <a:gd name="T21" fmla="*/ 126 h 1785"/>
                  <a:gd name="T22" fmla="*/ 748 w 2280"/>
                  <a:gd name="T23" fmla="*/ 3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0" h="1785">
                    <a:moveTo>
                      <a:pt x="748" y="30"/>
                    </a:moveTo>
                    <a:cubicBezTo>
                      <a:pt x="881" y="60"/>
                      <a:pt x="985" y="267"/>
                      <a:pt x="1224" y="305"/>
                    </a:cubicBezTo>
                    <a:cubicBezTo>
                      <a:pt x="1463" y="343"/>
                      <a:pt x="2088" y="121"/>
                      <a:pt x="2184" y="257"/>
                    </a:cubicBezTo>
                    <a:cubicBezTo>
                      <a:pt x="2280" y="393"/>
                      <a:pt x="1873" y="945"/>
                      <a:pt x="1800" y="1121"/>
                    </a:cubicBezTo>
                    <a:cubicBezTo>
                      <a:pt x="1727" y="1297"/>
                      <a:pt x="1757" y="1253"/>
                      <a:pt x="1743" y="1313"/>
                    </a:cubicBezTo>
                    <a:cubicBezTo>
                      <a:pt x="1729" y="1373"/>
                      <a:pt x="1747" y="1440"/>
                      <a:pt x="1717" y="1479"/>
                    </a:cubicBezTo>
                    <a:cubicBezTo>
                      <a:pt x="1687" y="1518"/>
                      <a:pt x="1634" y="1537"/>
                      <a:pt x="1560" y="1549"/>
                    </a:cubicBezTo>
                    <a:cubicBezTo>
                      <a:pt x="1486" y="1561"/>
                      <a:pt x="1504" y="1536"/>
                      <a:pt x="1272" y="1553"/>
                    </a:cubicBezTo>
                    <a:cubicBezTo>
                      <a:pt x="1040" y="1570"/>
                      <a:pt x="336" y="1785"/>
                      <a:pt x="168" y="1649"/>
                    </a:cubicBezTo>
                    <a:cubicBezTo>
                      <a:pt x="0" y="1513"/>
                      <a:pt x="221" y="991"/>
                      <a:pt x="264" y="737"/>
                    </a:cubicBezTo>
                    <a:cubicBezTo>
                      <a:pt x="307" y="483"/>
                      <a:pt x="344" y="244"/>
                      <a:pt x="425" y="126"/>
                    </a:cubicBezTo>
                    <a:cubicBezTo>
                      <a:pt x="506" y="8"/>
                      <a:pt x="615" y="0"/>
                      <a:pt x="748" y="30"/>
                    </a:cubicBez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457" name="Oval 9"/>
              <p:cNvSpPr>
                <a:spLocks noChangeAspect="1" noChangeArrowheads="1"/>
              </p:cNvSpPr>
              <p:nvPr/>
            </p:nvSpPr>
            <p:spPr bwMode="auto">
              <a:xfrm>
                <a:off x="2976" y="2352"/>
                <a:ext cx="907" cy="907"/>
              </a:xfrm>
              <a:prstGeom prst="ellips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00458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" y="2621"/>
                <a:ext cx="26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00459" name="Group 11"/>
            <p:cNvGrpSpPr>
              <a:grpSpLocks noChangeAspect="1"/>
            </p:cNvGrpSpPr>
            <p:nvPr/>
          </p:nvGrpSpPr>
          <p:grpSpPr bwMode="auto">
            <a:xfrm rot="2360341">
              <a:off x="3360" y="2401"/>
              <a:ext cx="421" cy="527"/>
              <a:chOff x="2227" y="1194"/>
              <a:chExt cx="1944" cy="2413"/>
            </a:xfrm>
          </p:grpSpPr>
          <p:sp>
            <p:nvSpPr>
              <p:cNvPr id="1000460" name="Freeform 12"/>
              <p:cNvSpPr>
                <a:spLocks noChangeAspect="1"/>
              </p:cNvSpPr>
              <p:nvPr/>
            </p:nvSpPr>
            <p:spPr bwMode="auto">
              <a:xfrm rot="-2705309">
                <a:off x="2708" y="1513"/>
                <a:ext cx="406" cy="340"/>
              </a:xfrm>
              <a:custGeom>
                <a:avLst/>
                <a:gdLst>
                  <a:gd name="T0" fmla="*/ 388 w 600"/>
                  <a:gd name="T1" fmla="*/ 289 h 608"/>
                  <a:gd name="T2" fmla="*/ 372 w 600"/>
                  <a:gd name="T3" fmla="*/ 177 h 608"/>
                  <a:gd name="T4" fmla="*/ 341 w 600"/>
                  <a:gd name="T5" fmla="*/ 78 h 608"/>
                  <a:gd name="T6" fmla="*/ 284 w 600"/>
                  <a:gd name="T7" fmla="*/ 24 h 608"/>
                  <a:gd name="T8" fmla="*/ 185 w 600"/>
                  <a:gd name="T9" fmla="*/ 0 h 608"/>
                  <a:gd name="T10" fmla="*/ 100 w 600"/>
                  <a:gd name="T11" fmla="*/ 24 h 608"/>
                  <a:gd name="T12" fmla="*/ 19 w 600"/>
                  <a:gd name="T13" fmla="*/ 123 h 608"/>
                  <a:gd name="T14" fmla="*/ 0 w 600"/>
                  <a:gd name="T15" fmla="*/ 243 h 608"/>
                  <a:gd name="T16" fmla="*/ 19 w 600"/>
                  <a:gd name="T17" fmla="*/ 370 h 608"/>
                  <a:gd name="T18" fmla="*/ 50 w 600"/>
                  <a:gd name="T19" fmla="*/ 447 h 608"/>
                  <a:gd name="T20" fmla="*/ 88 w 600"/>
                  <a:gd name="T21" fmla="*/ 528 h 608"/>
                  <a:gd name="T22" fmla="*/ 130 w 600"/>
                  <a:gd name="T23" fmla="*/ 582 h 608"/>
                  <a:gd name="T24" fmla="*/ 177 w 600"/>
                  <a:gd name="T25" fmla="*/ 608 h 608"/>
                  <a:gd name="T26" fmla="*/ 242 w 600"/>
                  <a:gd name="T27" fmla="*/ 585 h 608"/>
                  <a:gd name="T28" fmla="*/ 307 w 600"/>
                  <a:gd name="T29" fmla="*/ 531 h 608"/>
                  <a:gd name="T30" fmla="*/ 349 w 600"/>
                  <a:gd name="T31" fmla="*/ 455 h 608"/>
                  <a:gd name="T32" fmla="*/ 388 w 600"/>
                  <a:gd name="T33" fmla="*/ 390 h 608"/>
                  <a:gd name="T34" fmla="*/ 400 w 600"/>
                  <a:gd name="T35" fmla="*/ 351 h 608"/>
                  <a:gd name="T36" fmla="*/ 565 w 600"/>
                  <a:gd name="T37" fmla="*/ 293 h 608"/>
                  <a:gd name="T38" fmla="*/ 600 w 600"/>
                  <a:gd name="T39" fmla="*/ 270 h 608"/>
                  <a:gd name="T40" fmla="*/ 580 w 600"/>
                  <a:gd name="T41" fmla="*/ 235 h 608"/>
                  <a:gd name="T42" fmla="*/ 388 w 600"/>
                  <a:gd name="T43" fmla="*/ 289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0" h="608">
                    <a:moveTo>
                      <a:pt x="388" y="289"/>
                    </a:moveTo>
                    <a:lnTo>
                      <a:pt x="372" y="177"/>
                    </a:lnTo>
                    <a:lnTo>
                      <a:pt x="341" y="78"/>
                    </a:lnTo>
                    <a:lnTo>
                      <a:pt x="284" y="24"/>
                    </a:lnTo>
                    <a:lnTo>
                      <a:pt x="185" y="0"/>
                    </a:lnTo>
                    <a:lnTo>
                      <a:pt x="100" y="24"/>
                    </a:lnTo>
                    <a:lnTo>
                      <a:pt x="19" y="123"/>
                    </a:lnTo>
                    <a:lnTo>
                      <a:pt x="0" y="243"/>
                    </a:lnTo>
                    <a:lnTo>
                      <a:pt x="19" y="370"/>
                    </a:lnTo>
                    <a:lnTo>
                      <a:pt x="50" y="447"/>
                    </a:lnTo>
                    <a:lnTo>
                      <a:pt x="88" y="528"/>
                    </a:lnTo>
                    <a:lnTo>
                      <a:pt x="130" y="582"/>
                    </a:lnTo>
                    <a:lnTo>
                      <a:pt x="177" y="608"/>
                    </a:lnTo>
                    <a:lnTo>
                      <a:pt x="242" y="585"/>
                    </a:lnTo>
                    <a:lnTo>
                      <a:pt x="307" y="531"/>
                    </a:lnTo>
                    <a:lnTo>
                      <a:pt x="349" y="455"/>
                    </a:lnTo>
                    <a:lnTo>
                      <a:pt x="388" y="390"/>
                    </a:lnTo>
                    <a:lnTo>
                      <a:pt x="400" y="351"/>
                    </a:lnTo>
                    <a:lnTo>
                      <a:pt x="565" y="293"/>
                    </a:lnTo>
                    <a:lnTo>
                      <a:pt x="600" y="270"/>
                    </a:lnTo>
                    <a:lnTo>
                      <a:pt x="580" y="235"/>
                    </a:lnTo>
                    <a:lnTo>
                      <a:pt x="388" y="28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461" name="Freeform 13"/>
              <p:cNvSpPr>
                <a:spLocks noChangeAspect="1"/>
              </p:cNvSpPr>
              <p:nvPr/>
            </p:nvSpPr>
            <p:spPr bwMode="auto">
              <a:xfrm rot="-2705309">
                <a:off x="2999" y="1873"/>
                <a:ext cx="418" cy="758"/>
              </a:xfrm>
              <a:custGeom>
                <a:avLst/>
                <a:gdLst>
                  <a:gd name="T0" fmla="*/ 208 w 619"/>
                  <a:gd name="T1" fmla="*/ 161 h 1085"/>
                  <a:gd name="T2" fmla="*/ 284 w 619"/>
                  <a:gd name="T3" fmla="*/ 80 h 1085"/>
                  <a:gd name="T4" fmla="*/ 411 w 619"/>
                  <a:gd name="T5" fmla="*/ 3 h 1085"/>
                  <a:gd name="T6" fmla="*/ 469 w 619"/>
                  <a:gd name="T7" fmla="*/ 0 h 1085"/>
                  <a:gd name="T8" fmla="*/ 573 w 619"/>
                  <a:gd name="T9" fmla="*/ 34 h 1085"/>
                  <a:gd name="T10" fmla="*/ 619 w 619"/>
                  <a:gd name="T11" fmla="*/ 85 h 1085"/>
                  <a:gd name="T12" fmla="*/ 619 w 619"/>
                  <a:gd name="T13" fmla="*/ 161 h 1085"/>
                  <a:gd name="T14" fmla="*/ 542 w 619"/>
                  <a:gd name="T15" fmla="*/ 304 h 1085"/>
                  <a:gd name="T16" fmla="*/ 458 w 619"/>
                  <a:gd name="T17" fmla="*/ 415 h 1085"/>
                  <a:gd name="T18" fmla="*/ 422 w 619"/>
                  <a:gd name="T19" fmla="*/ 508 h 1085"/>
                  <a:gd name="T20" fmla="*/ 399 w 619"/>
                  <a:gd name="T21" fmla="*/ 615 h 1085"/>
                  <a:gd name="T22" fmla="*/ 422 w 619"/>
                  <a:gd name="T23" fmla="*/ 719 h 1085"/>
                  <a:gd name="T24" fmla="*/ 445 w 619"/>
                  <a:gd name="T25" fmla="*/ 820 h 1085"/>
                  <a:gd name="T26" fmla="*/ 445 w 619"/>
                  <a:gd name="T27" fmla="*/ 935 h 1085"/>
                  <a:gd name="T28" fmla="*/ 411 w 619"/>
                  <a:gd name="T29" fmla="*/ 1005 h 1085"/>
                  <a:gd name="T30" fmla="*/ 334 w 619"/>
                  <a:gd name="T31" fmla="*/ 1043 h 1085"/>
                  <a:gd name="T32" fmla="*/ 242 w 619"/>
                  <a:gd name="T33" fmla="*/ 1085 h 1085"/>
                  <a:gd name="T34" fmla="*/ 157 w 619"/>
                  <a:gd name="T35" fmla="*/ 1085 h 1085"/>
                  <a:gd name="T36" fmla="*/ 100 w 619"/>
                  <a:gd name="T37" fmla="*/ 1054 h 1085"/>
                  <a:gd name="T38" fmla="*/ 23 w 619"/>
                  <a:gd name="T39" fmla="*/ 927 h 1085"/>
                  <a:gd name="T40" fmla="*/ 0 w 619"/>
                  <a:gd name="T41" fmla="*/ 797 h 1085"/>
                  <a:gd name="T42" fmla="*/ 8 w 619"/>
                  <a:gd name="T43" fmla="*/ 628 h 1085"/>
                  <a:gd name="T44" fmla="*/ 65 w 619"/>
                  <a:gd name="T45" fmla="*/ 415 h 1085"/>
                  <a:gd name="T46" fmla="*/ 123 w 619"/>
                  <a:gd name="T47" fmla="*/ 277 h 1085"/>
                  <a:gd name="T48" fmla="*/ 208 w 619"/>
                  <a:gd name="T49" fmla="*/ 161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9" h="1085">
                    <a:moveTo>
                      <a:pt x="208" y="161"/>
                    </a:moveTo>
                    <a:lnTo>
                      <a:pt x="284" y="80"/>
                    </a:lnTo>
                    <a:lnTo>
                      <a:pt x="411" y="3"/>
                    </a:lnTo>
                    <a:lnTo>
                      <a:pt x="469" y="0"/>
                    </a:lnTo>
                    <a:lnTo>
                      <a:pt x="573" y="34"/>
                    </a:lnTo>
                    <a:lnTo>
                      <a:pt x="619" y="85"/>
                    </a:lnTo>
                    <a:lnTo>
                      <a:pt x="619" y="161"/>
                    </a:lnTo>
                    <a:lnTo>
                      <a:pt x="542" y="304"/>
                    </a:lnTo>
                    <a:lnTo>
                      <a:pt x="458" y="415"/>
                    </a:lnTo>
                    <a:lnTo>
                      <a:pt x="422" y="508"/>
                    </a:lnTo>
                    <a:lnTo>
                      <a:pt x="399" y="615"/>
                    </a:lnTo>
                    <a:lnTo>
                      <a:pt x="422" y="719"/>
                    </a:lnTo>
                    <a:lnTo>
                      <a:pt x="445" y="820"/>
                    </a:lnTo>
                    <a:lnTo>
                      <a:pt x="445" y="935"/>
                    </a:lnTo>
                    <a:lnTo>
                      <a:pt x="411" y="1005"/>
                    </a:lnTo>
                    <a:lnTo>
                      <a:pt x="334" y="1043"/>
                    </a:lnTo>
                    <a:lnTo>
                      <a:pt x="242" y="1085"/>
                    </a:lnTo>
                    <a:lnTo>
                      <a:pt x="157" y="1085"/>
                    </a:lnTo>
                    <a:lnTo>
                      <a:pt x="100" y="1054"/>
                    </a:lnTo>
                    <a:lnTo>
                      <a:pt x="23" y="927"/>
                    </a:lnTo>
                    <a:lnTo>
                      <a:pt x="0" y="797"/>
                    </a:lnTo>
                    <a:lnTo>
                      <a:pt x="8" y="628"/>
                    </a:lnTo>
                    <a:lnTo>
                      <a:pt x="65" y="415"/>
                    </a:lnTo>
                    <a:lnTo>
                      <a:pt x="123" y="277"/>
                    </a:lnTo>
                    <a:lnTo>
                      <a:pt x="208" y="16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462" name="Freeform 14"/>
              <p:cNvSpPr>
                <a:spLocks noChangeAspect="1"/>
              </p:cNvSpPr>
              <p:nvPr/>
            </p:nvSpPr>
            <p:spPr bwMode="auto">
              <a:xfrm rot="-2705309">
                <a:off x="3504" y="2064"/>
                <a:ext cx="812" cy="523"/>
              </a:xfrm>
              <a:custGeom>
                <a:avLst/>
                <a:gdLst>
                  <a:gd name="T0" fmla="*/ 0 w 782"/>
                  <a:gd name="T1" fmla="*/ 76 h 808"/>
                  <a:gd name="T2" fmla="*/ 66 w 782"/>
                  <a:gd name="T3" fmla="*/ 0 h 808"/>
                  <a:gd name="T4" fmla="*/ 163 w 782"/>
                  <a:gd name="T5" fmla="*/ 0 h 808"/>
                  <a:gd name="T6" fmla="*/ 343 w 782"/>
                  <a:gd name="T7" fmla="*/ 19 h 808"/>
                  <a:gd name="T8" fmla="*/ 555 w 782"/>
                  <a:gd name="T9" fmla="*/ 30 h 808"/>
                  <a:gd name="T10" fmla="*/ 636 w 782"/>
                  <a:gd name="T11" fmla="*/ 65 h 808"/>
                  <a:gd name="T12" fmla="*/ 670 w 782"/>
                  <a:gd name="T13" fmla="*/ 110 h 808"/>
                  <a:gd name="T14" fmla="*/ 678 w 782"/>
                  <a:gd name="T15" fmla="*/ 180 h 808"/>
                  <a:gd name="T16" fmla="*/ 654 w 782"/>
                  <a:gd name="T17" fmla="*/ 253 h 808"/>
                  <a:gd name="T18" fmla="*/ 589 w 782"/>
                  <a:gd name="T19" fmla="*/ 365 h 808"/>
                  <a:gd name="T20" fmla="*/ 504 w 782"/>
                  <a:gd name="T21" fmla="*/ 457 h 808"/>
                  <a:gd name="T22" fmla="*/ 439 w 782"/>
                  <a:gd name="T23" fmla="*/ 541 h 808"/>
                  <a:gd name="T24" fmla="*/ 412 w 782"/>
                  <a:gd name="T25" fmla="*/ 607 h 808"/>
                  <a:gd name="T26" fmla="*/ 393 w 782"/>
                  <a:gd name="T27" fmla="*/ 653 h 808"/>
                  <a:gd name="T28" fmla="*/ 400 w 782"/>
                  <a:gd name="T29" fmla="*/ 689 h 808"/>
                  <a:gd name="T30" fmla="*/ 405 w 782"/>
                  <a:gd name="T31" fmla="*/ 711 h 808"/>
                  <a:gd name="T32" fmla="*/ 482 w 782"/>
                  <a:gd name="T33" fmla="*/ 711 h 808"/>
                  <a:gd name="T34" fmla="*/ 601 w 782"/>
                  <a:gd name="T35" fmla="*/ 692 h 808"/>
                  <a:gd name="T36" fmla="*/ 678 w 782"/>
                  <a:gd name="T37" fmla="*/ 692 h 808"/>
                  <a:gd name="T38" fmla="*/ 758 w 782"/>
                  <a:gd name="T39" fmla="*/ 723 h 808"/>
                  <a:gd name="T40" fmla="*/ 782 w 782"/>
                  <a:gd name="T41" fmla="*/ 761 h 808"/>
                  <a:gd name="T42" fmla="*/ 758 w 782"/>
                  <a:gd name="T43" fmla="*/ 796 h 808"/>
                  <a:gd name="T44" fmla="*/ 724 w 782"/>
                  <a:gd name="T45" fmla="*/ 808 h 808"/>
                  <a:gd name="T46" fmla="*/ 670 w 782"/>
                  <a:gd name="T47" fmla="*/ 792 h 808"/>
                  <a:gd name="T48" fmla="*/ 597 w 782"/>
                  <a:gd name="T49" fmla="*/ 749 h 808"/>
                  <a:gd name="T50" fmla="*/ 520 w 782"/>
                  <a:gd name="T51" fmla="*/ 757 h 808"/>
                  <a:gd name="T52" fmla="*/ 393 w 782"/>
                  <a:gd name="T53" fmla="*/ 780 h 808"/>
                  <a:gd name="T54" fmla="*/ 355 w 782"/>
                  <a:gd name="T55" fmla="*/ 773 h 808"/>
                  <a:gd name="T56" fmla="*/ 335 w 782"/>
                  <a:gd name="T57" fmla="*/ 746 h 808"/>
                  <a:gd name="T58" fmla="*/ 335 w 782"/>
                  <a:gd name="T59" fmla="*/ 681 h 808"/>
                  <a:gd name="T60" fmla="*/ 335 w 782"/>
                  <a:gd name="T61" fmla="*/ 588 h 808"/>
                  <a:gd name="T62" fmla="*/ 389 w 782"/>
                  <a:gd name="T63" fmla="*/ 518 h 808"/>
                  <a:gd name="T64" fmla="*/ 470 w 782"/>
                  <a:gd name="T65" fmla="*/ 414 h 808"/>
                  <a:gd name="T66" fmla="*/ 540 w 782"/>
                  <a:gd name="T67" fmla="*/ 323 h 808"/>
                  <a:gd name="T68" fmla="*/ 586 w 782"/>
                  <a:gd name="T69" fmla="*/ 253 h 808"/>
                  <a:gd name="T70" fmla="*/ 609 w 782"/>
                  <a:gd name="T71" fmla="*/ 192 h 808"/>
                  <a:gd name="T72" fmla="*/ 597 w 782"/>
                  <a:gd name="T73" fmla="*/ 157 h 808"/>
                  <a:gd name="T74" fmla="*/ 566 w 782"/>
                  <a:gd name="T75" fmla="*/ 115 h 808"/>
                  <a:gd name="T76" fmla="*/ 520 w 782"/>
                  <a:gd name="T77" fmla="*/ 103 h 808"/>
                  <a:gd name="T78" fmla="*/ 470 w 782"/>
                  <a:gd name="T79" fmla="*/ 103 h 808"/>
                  <a:gd name="T80" fmla="*/ 358 w 782"/>
                  <a:gd name="T81" fmla="*/ 103 h 808"/>
                  <a:gd name="T82" fmla="*/ 193 w 782"/>
                  <a:gd name="T83" fmla="*/ 134 h 808"/>
                  <a:gd name="T84" fmla="*/ 70 w 782"/>
                  <a:gd name="T85" fmla="*/ 146 h 808"/>
                  <a:gd name="T86" fmla="*/ 20 w 782"/>
                  <a:gd name="T87" fmla="*/ 134 h 808"/>
                  <a:gd name="T88" fmla="*/ 0 w 782"/>
                  <a:gd name="T89" fmla="*/ 115 h 808"/>
                  <a:gd name="T90" fmla="*/ 0 w 782"/>
                  <a:gd name="T91" fmla="*/ 76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2" h="808">
                    <a:moveTo>
                      <a:pt x="0" y="76"/>
                    </a:moveTo>
                    <a:lnTo>
                      <a:pt x="66" y="0"/>
                    </a:lnTo>
                    <a:lnTo>
                      <a:pt x="163" y="0"/>
                    </a:lnTo>
                    <a:lnTo>
                      <a:pt x="343" y="19"/>
                    </a:lnTo>
                    <a:lnTo>
                      <a:pt x="555" y="30"/>
                    </a:lnTo>
                    <a:lnTo>
                      <a:pt x="636" y="65"/>
                    </a:lnTo>
                    <a:lnTo>
                      <a:pt x="670" y="110"/>
                    </a:lnTo>
                    <a:lnTo>
                      <a:pt x="678" y="180"/>
                    </a:lnTo>
                    <a:lnTo>
                      <a:pt x="654" y="253"/>
                    </a:lnTo>
                    <a:lnTo>
                      <a:pt x="589" y="365"/>
                    </a:lnTo>
                    <a:lnTo>
                      <a:pt x="504" y="457"/>
                    </a:lnTo>
                    <a:lnTo>
                      <a:pt x="439" y="541"/>
                    </a:lnTo>
                    <a:lnTo>
                      <a:pt x="412" y="607"/>
                    </a:lnTo>
                    <a:lnTo>
                      <a:pt x="393" y="653"/>
                    </a:lnTo>
                    <a:lnTo>
                      <a:pt x="400" y="689"/>
                    </a:lnTo>
                    <a:lnTo>
                      <a:pt x="405" y="711"/>
                    </a:lnTo>
                    <a:lnTo>
                      <a:pt x="482" y="711"/>
                    </a:lnTo>
                    <a:lnTo>
                      <a:pt x="601" y="692"/>
                    </a:lnTo>
                    <a:lnTo>
                      <a:pt x="678" y="692"/>
                    </a:lnTo>
                    <a:lnTo>
                      <a:pt x="758" y="723"/>
                    </a:lnTo>
                    <a:lnTo>
                      <a:pt x="782" y="761"/>
                    </a:lnTo>
                    <a:lnTo>
                      <a:pt x="758" y="796"/>
                    </a:lnTo>
                    <a:lnTo>
                      <a:pt x="724" y="808"/>
                    </a:lnTo>
                    <a:lnTo>
                      <a:pt x="670" y="792"/>
                    </a:lnTo>
                    <a:lnTo>
                      <a:pt x="597" y="749"/>
                    </a:lnTo>
                    <a:lnTo>
                      <a:pt x="520" y="757"/>
                    </a:lnTo>
                    <a:lnTo>
                      <a:pt x="393" y="780"/>
                    </a:lnTo>
                    <a:lnTo>
                      <a:pt x="355" y="773"/>
                    </a:lnTo>
                    <a:lnTo>
                      <a:pt x="335" y="746"/>
                    </a:lnTo>
                    <a:lnTo>
                      <a:pt x="335" y="681"/>
                    </a:lnTo>
                    <a:lnTo>
                      <a:pt x="335" y="588"/>
                    </a:lnTo>
                    <a:lnTo>
                      <a:pt x="389" y="518"/>
                    </a:lnTo>
                    <a:lnTo>
                      <a:pt x="470" y="414"/>
                    </a:lnTo>
                    <a:lnTo>
                      <a:pt x="540" y="323"/>
                    </a:lnTo>
                    <a:lnTo>
                      <a:pt x="586" y="253"/>
                    </a:lnTo>
                    <a:lnTo>
                      <a:pt x="609" y="192"/>
                    </a:lnTo>
                    <a:lnTo>
                      <a:pt x="597" y="157"/>
                    </a:lnTo>
                    <a:lnTo>
                      <a:pt x="566" y="115"/>
                    </a:lnTo>
                    <a:lnTo>
                      <a:pt x="520" y="103"/>
                    </a:lnTo>
                    <a:lnTo>
                      <a:pt x="470" y="103"/>
                    </a:lnTo>
                    <a:lnTo>
                      <a:pt x="358" y="103"/>
                    </a:lnTo>
                    <a:lnTo>
                      <a:pt x="193" y="134"/>
                    </a:lnTo>
                    <a:lnTo>
                      <a:pt x="70" y="146"/>
                    </a:lnTo>
                    <a:lnTo>
                      <a:pt x="20" y="134"/>
                    </a:lnTo>
                    <a:lnTo>
                      <a:pt x="0" y="115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463" name="Freeform 15"/>
              <p:cNvSpPr>
                <a:spLocks noChangeAspect="1"/>
              </p:cNvSpPr>
              <p:nvPr/>
            </p:nvSpPr>
            <p:spPr bwMode="auto">
              <a:xfrm rot="-4121048">
                <a:off x="2675" y="2797"/>
                <a:ext cx="1159" cy="461"/>
              </a:xfrm>
              <a:custGeom>
                <a:avLst/>
                <a:gdLst>
                  <a:gd name="T0" fmla="*/ 808 w 992"/>
                  <a:gd name="T1" fmla="*/ 320 h 770"/>
                  <a:gd name="T2" fmla="*/ 823 w 992"/>
                  <a:gd name="T3" fmla="*/ 219 h 770"/>
                  <a:gd name="T4" fmla="*/ 881 w 992"/>
                  <a:gd name="T5" fmla="*/ 181 h 770"/>
                  <a:gd name="T6" fmla="*/ 950 w 992"/>
                  <a:gd name="T7" fmla="*/ 174 h 770"/>
                  <a:gd name="T8" fmla="*/ 992 w 992"/>
                  <a:gd name="T9" fmla="*/ 219 h 770"/>
                  <a:gd name="T10" fmla="*/ 973 w 992"/>
                  <a:gd name="T11" fmla="*/ 308 h 770"/>
                  <a:gd name="T12" fmla="*/ 935 w 992"/>
                  <a:gd name="T13" fmla="*/ 427 h 770"/>
                  <a:gd name="T14" fmla="*/ 857 w 992"/>
                  <a:gd name="T15" fmla="*/ 562 h 770"/>
                  <a:gd name="T16" fmla="*/ 761 w 992"/>
                  <a:gd name="T17" fmla="*/ 677 h 770"/>
                  <a:gd name="T18" fmla="*/ 681 w 992"/>
                  <a:gd name="T19" fmla="*/ 739 h 770"/>
                  <a:gd name="T20" fmla="*/ 592 w 992"/>
                  <a:gd name="T21" fmla="*/ 770 h 770"/>
                  <a:gd name="T22" fmla="*/ 507 w 992"/>
                  <a:gd name="T23" fmla="*/ 759 h 770"/>
                  <a:gd name="T24" fmla="*/ 442 w 992"/>
                  <a:gd name="T25" fmla="*/ 723 h 770"/>
                  <a:gd name="T26" fmla="*/ 419 w 992"/>
                  <a:gd name="T27" fmla="*/ 666 h 770"/>
                  <a:gd name="T28" fmla="*/ 392 w 992"/>
                  <a:gd name="T29" fmla="*/ 566 h 770"/>
                  <a:gd name="T30" fmla="*/ 361 w 992"/>
                  <a:gd name="T31" fmla="*/ 382 h 770"/>
                  <a:gd name="T32" fmla="*/ 338 w 992"/>
                  <a:gd name="T33" fmla="*/ 254 h 770"/>
                  <a:gd name="T34" fmla="*/ 338 w 992"/>
                  <a:gd name="T35" fmla="*/ 104 h 770"/>
                  <a:gd name="T36" fmla="*/ 323 w 992"/>
                  <a:gd name="T37" fmla="*/ 78 h 770"/>
                  <a:gd name="T38" fmla="*/ 277 w 992"/>
                  <a:gd name="T39" fmla="*/ 70 h 770"/>
                  <a:gd name="T40" fmla="*/ 223 w 992"/>
                  <a:gd name="T41" fmla="*/ 112 h 770"/>
                  <a:gd name="T42" fmla="*/ 173 w 992"/>
                  <a:gd name="T43" fmla="*/ 181 h 770"/>
                  <a:gd name="T44" fmla="*/ 115 w 992"/>
                  <a:gd name="T45" fmla="*/ 219 h 770"/>
                  <a:gd name="T46" fmla="*/ 27 w 992"/>
                  <a:gd name="T47" fmla="*/ 219 h 770"/>
                  <a:gd name="T48" fmla="*/ 0 w 992"/>
                  <a:gd name="T49" fmla="*/ 196 h 770"/>
                  <a:gd name="T50" fmla="*/ 0 w 992"/>
                  <a:gd name="T51" fmla="*/ 158 h 770"/>
                  <a:gd name="T52" fmla="*/ 39 w 992"/>
                  <a:gd name="T53" fmla="*/ 123 h 770"/>
                  <a:gd name="T54" fmla="*/ 81 w 992"/>
                  <a:gd name="T55" fmla="*/ 135 h 770"/>
                  <a:gd name="T56" fmla="*/ 119 w 992"/>
                  <a:gd name="T57" fmla="*/ 127 h 770"/>
                  <a:gd name="T58" fmla="*/ 189 w 992"/>
                  <a:gd name="T59" fmla="*/ 78 h 770"/>
                  <a:gd name="T60" fmla="*/ 257 w 992"/>
                  <a:gd name="T61" fmla="*/ 23 h 770"/>
                  <a:gd name="T62" fmla="*/ 323 w 992"/>
                  <a:gd name="T63" fmla="*/ 8 h 770"/>
                  <a:gd name="T64" fmla="*/ 415 w 992"/>
                  <a:gd name="T65" fmla="*/ 0 h 770"/>
                  <a:gd name="T66" fmla="*/ 419 w 992"/>
                  <a:gd name="T67" fmla="*/ 42 h 770"/>
                  <a:gd name="T68" fmla="*/ 397 w 992"/>
                  <a:gd name="T69" fmla="*/ 89 h 770"/>
                  <a:gd name="T70" fmla="*/ 392 w 992"/>
                  <a:gd name="T71" fmla="*/ 208 h 770"/>
                  <a:gd name="T72" fmla="*/ 419 w 992"/>
                  <a:gd name="T73" fmla="*/ 366 h 770"/>
                  <a:gd name="T74" fmla="*/ 462 w 992"/>
                  <a:gd name="T75" fmla="*/ 520 h 770"/>
                  <a:gd name="T76" fmla="*/ 499 w 992"/>
                  <a:gd name="T77" fmla="*/ 612 h 770"/>
                  <a:gd name="T78" fmla="*/ 558 w 992"/>
                  <a:gd name="T79" fmla="*/ 655 h 770"/>
                  <a:gd name="T80" fmla="*/ 615 w 992"/>
                  <a:gd name="T81" fmla="*/ 655 h 770"/>
                  <a:gd name="T82" fmla="*/ 673 w 992"/>
                  <a:gd name="T83" fmla="*/ 612 h 770"/>
                  <a:gd name="T84" fmla="*/ 750 w 992"/>
                  <a:gd name="T85" fmla="*/ 515 h 770"/>
                  <a:gd name="T86" fmla="*/ 800 w 992"/>
                  <a:gd name="T87" fmla="*/ 377 h 770"/>
                  <a:gd name="T88" fmla="*/ 808 w 992"/>
                  <a:gd name="T89" fmla="*/ 32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2" h="770">
                    <a:moveTo>
                      <a:pt x="808" y="320"/>
                    </a:moveTo>
                    <a:lnTo>
                      <a:pt x="823" y="219"/>
                    </a:lnTo>
                    <a:lnTo>
                      <a:pt x="881" y="181"/>
                    </a:lnTo>
                    <a:lnTo>
                      <a:pt x="950" y="174"/>
                    </a:lnTo>
                    <a:lnTo>
                      <a:pt x="992" y="219"/>
                    </a:lnTo>
                    <a:lnTo>
                      <a:pt x="973" y="308"/>
                    </a:lnTo>
                    <a:lnTo>
                      <a:pt x="935" y="427"/>
                    </a:lnTo>
                    <a:lnTo>
                      <a:pt x="857" y="562"/>
                    </a:lnTo>
                    <a:lnTo>
                      <a:pt x="761" y="677"/>
                    </a:lnTo>
                    <a:lnTo>
                      <a:pt x="681" y="739"/>
                    </a:lnTo>
                    <a:lnTo>
                      <a:pt x="592" y="770"/>
                    </a:lnTo>
                    <a:lnTo>
                      <a:pt x="507" y="759"/>
                    </a:lnTo>
                    <a:lnTo>
                      <a:pt x="442" y="723"/>
                    </a:lnTo>
                    <a:lnTo>
                      <a:pt x="419" y="666"/>
                    </a:lnTo>
                    <a:lnTo>
                      <a:pt x="392" y="566"/>
                    </a:lnTo>
                    <a:lnTo>
                      <a:pt x="361" y="382"/>
                    </a:lnTo>
                    <a:lnTo>
                      <a:pt x="338" y="254"/>
                    </a:lnTo>
                    <a:lnTo>
                      <a:pt x="338" y="104"/>
                    </a:lnTo>
                    <a:lnTo>
                      <a:pt x="323" y="78"/>
                    </a:lnTo>
                    <a:lnTo>
                      <a:pt x="277" y="70"/>
                    </a:lnTo>
                    <a:lnTo>
                      <a:pt x="223" y="112"/>
                    </a:lnTo>
                    <a:lnTo>
                      <a:pt x="173" y="181"/>
                    </a:lnTo>
                    <a:lnTo>
                      <a:pt x="115" y="219"/>
                    </a:lnTo>
                    <a:lnTo>
                      <a:pt x="27" y="219"/>
                    </a:lnTo>
                    <a:lnTo>
                      <a:pt x="0" y="196"/>
                    </a:lnTo>
                    <a:lnTo>
                      <a:pt x="0" y="158"/>
                    </a:lnTo>
                    <a:lnTo>
                      <a:pt x="39" y="123"/>
                    </a:lnTo>
                    <a:lnTo>
                      <a:pt x="81" y="135"/>
                    </a:lnTo>
                    <a:lnTo>
                      <a:pt x="119" y="127"/>
                    </a:lnTo>
                    <a:lnTo>
                      <a:pt x="189" y="78"/>
                    </a:lnTo>
                    <a:lnTo>
                      <a:pt x="257" y="23"/>
                    </a:lnTo>
                    <a:lnTo>
                      <a:pt x="323" y="8"/>
                    </a:lnTo>
                    <a:lnTo>
                      <a:pt x="415" y="0"/>
                    </a:lnTo>
                    <a:lnTo>
                      <a:pt x="419" y="42"/>
                    </a:lnTo>
                    <a:lnTo>
                      <a:pt x="397" y="89"/>
                    </a:lnTo>
                    <a:lnTo>
                      <a:pt x="392" y="208"/>
                    </a:lnTo>
                    <a:lnTo>
                      <a:pt x="419" y="366"/>
                    </a:lnTo>
                    <a:lnTo>
                      <a:pt x="462" y="520"/>
                    </a:lnTo>
                    <a:lnTo>
                      <a:pt x="499" y="612"/>
                    </a:lnTo>
                    <a:lnTo>
                      <a:pt x="558" y="655"/>
                    </a:lnTo>
                    <a:lnTo>
                      <a:pt x="615" y="655"/>
                    </a:lnTo>
                    <a:lnTo>
                      <a:pt x="673" y="612"/>
                    </a:lnTo>
                    <a:lnTo>
                      <a:pt x="750" y="515"/>
                    </a:lnTo>
                    <a:lnTo>
                      <a:pt x="800" y="377"/>
                    </a:lnTo>
                    <a:lnTo>
                      <a:pt x="808" y="32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464" name="Freeform 16"/>
              <p:cNvSpPr>
                <a:spLocks noChangeAspect="1"/>
              </p:cNvSpPr>
              <p:nvPr/>
            </p:nvSpPr>
            <p:spPr bwMode="auto">
              <a:xfrm rot="-2705309">
                <a:off x="2414" y="1540"/>
                <a:ext cx="474" cy="848"/>
              </a:xfrm>
              <a:custGeom>
                <a:avLst/>
                <a:gdLst>
                  <a:gd name="T0" fmla="*/ 445 w 699"/>
                  <a:gd name="T1" fmla="*/ 923 h 1216"/>
                  <a:gd name="T2" fmla="*/ 560 w 699"/>
                  <a:gd name="T3" fmla="*/ 1039 h 1216"/>
                  <a:gd name="T4" fmla="*/ 606 w 699"/>
                  <a:gd name="T5" fmla="*/ 1039 h 1216"/>
                  <a:gd name="T6" fmla="*/ 684 w 699"/>
                  <a:gd name="T7" fmla="*/ 1086 h 1216"/>
                  <a:gd name="T8" fmla="*/ 699 w 699"/>
                  <a:gd name="T9" fmla="*/ 1139 h 1216"/>
                  <a:gd name="T10" fmla="*/ 676 w 699"/>
                  <a:gd name="T11" fmla="*/ 1208 h 1216"/>
                  <a:gd name="T12" fmla="*/ 614 w 699"/>
                  <a:gd name="T13" fmla="*/ 1216 h 1216"/>
                  <a:gd name="T14" fmla="*/ 537 w 699"/>
                  <a:gd name="T15" fmla="*/ 1162 h 1216"/>
                  <a:gd name="T16" fmla="*/ 383 w 699"/>
                  <a:gd name="T17" fmla="*/ 1016 h 1216"/>
                  <a:gd name="T18" fmla="*/ 284 w 699"/>
                  <a:gd name="T19" fmla="*/ 878 h 1216"/>
                  <a:gd name="T20" fmla="*/ 237 w 699"/>
                  <a:gd name="T21" fmla="*/ 769 h 1216"/>
                  <a:gd name="T22" fmla="*/ 206 w 699"/>
                  <a:gd name="T23" fmla="*/ 585 h 1216"/>
                  <a:gd name="T24" fmla="*/ 206 w 699"/>
                  <a:gd name="T25" fmla="*/ 346 h 1216"/>
                  <a:gd name="T26" fmla="*/ 198 w 699"/>
                  <a:gd name="T27" fmla="*/ 285 h 1216"/>
                  <a:gd name="T28" fmla="*/ 153 w 699"/>
                  <a:gd name="T29" fmla="*/ 239 h 1216"/>
                  <a:gd name="T30" fmla="*/ 22 w 699"/>
                  <a:gd name="T31" fmla="*/ 247 h 1216"/>
                  <a:gd name="T32" fmla="*/ 0 w 699"/>
                  <a:gd name="T33" fmla="*/ 223 h 1216"/>
                  <a:gd name="T34" fmla="*/ 29 w 699"/>
                  <a:gd name="T35" fmla="*/ 208 h 1216"/>
                  <a:gd name="T36" fmla="*/ 122 w 699"/>
                  <a:gd name="T37" fmla="*/ 200 h 1216"/>
                  <a:gd name="T38" fmla="*/ 138 w 699"/>
                  <a:gd name="T39" fmla="*/ 185 h 1216"/>
                  <a:gd name="T40" fmla="*/ 6 w 699"/>
                  <a:gd name="T41" fmla="*/ 107 h 1216"/>
                  <a:gd name="T42" fmla="*/ 6 w 699"/>
                  <a:gd name="T43" fmla="*/ 77 h 1216"/>
                  <a:gd name="T44" fmla="*/ 29 w 699"/>
                  <a:gd name="T45" fmla="*/ 70 h 1216"/>
                  <a:gd name="T46" fmla="*/ 138 w 699"/>
                  <a:gd name="T47" fmla="*/ 130 h 1216"/>
                  <a:gd name="T48" fmla="*/ 161 w 699"/>
                  <a:gd name="T49" fmla="*/ 123 h 1216"/>
                  <a:gd name="T50" fmla="*/ 138 w 699"/>
                  <a:gd name="T51" fmla="*/ 8 h 1216"/>
                  <a:gd name="T52" fmla="*/ 153 w 699"/>
                  <a:gd name="T53" fmla="*/ 0 h 1216"/>
                  <a:gd name="T54" fmla="*/ 169 w 699"/>
                  <a:gd name="T55" fmla="*/ 8 h 1216"/>
                  <a:gd name="T56" fmla="*/ 198 w 699"/>
                  <a:gd name="T57" fmla="*/ 123 h 1216"/>
                  <a:gd name="T58" fmla="*/ 222 w 699"/>
                  <a:gd name="T59" fmla="*/ 130 h 1216"/>
                  <a:gd name="T60" fmla="*/ 284 w 699"/>
                  <a:gd name="T61" fmla="*/ 8 h 1216"/>
                  <a:gd name="T62" fmla="*/ 299 w 699"/>
                  <a:gd name="T63" fmla="*/ 8 h 1216"/>
                  <a:gd name="T64" fmla="*/ 299 w 699"/>
                  <a:gd name="T65" fmla="*/ 46 h 1216"/>
                  <a:gd name="T66" fmla="*/ 260 w 699"/>
                  <a:gd name="T67" fmla="*/ 146 h 1216"/>
                  <a:gd name="T68" fmla="*/ 260 w 699"/>
                  <a:gd name="T69" fmla="*/ 200 h 1216"/>
                  <a:gd name="T70" fmla="*/ 276 w 699"/>
                  <a:gd name="T71" fmla="*/ 270 h 1216"/>
                  <a:gd name="T72" fmla="*/ 268 w 699"/>
                  <a:gd name="T73" fmla="*/ 361 h 1216"/>
                  <a:gd name="T74" fmla="*/ 276 w 699"/>
                  <a:gd name="T75" fmla="*/ 531 h 1216"/>
                  <a:gd name="T76" fmla="*/ 291 w 699"/>
                  <a:gd name="T77" fmla="*/ 639 h 1216"/>
                  <a:gd name="T78" fmla="*/ 330 w 699"/>
                  <a:gd name="T79" fmla="*/ 762 h 1216"/>
                  <a:gd name="T80" fmla="*/ 383 w 699"/>
                  <a:gd name="T81" fmla="*/ 855 h 1216"/>
                  <a:gd name="T82" fmla="*/ 445 w 699"/>
                  <a:gd name="T83" fmla="*/ 923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9" h="1216">
                    <a:moveTo>
                      <a:pt x="445" y="923"/>
                    </a:moveTo>
                    <a:lnTo>
                      <a:pt x="560" y="1039"/>
                    </a:lnTo>
                    <a:lnTo>
                      <a:pt x="606" y="1039"/>
                    </a:lnTo>
                    <a:lnTo>
                      <a:pt x="684" y="1086"/>
                    </a:lnTo>
                    <a:lnTo>
                      <a:pt x="699" y="1139"/>
                    </a:lnTo>
                    <a:lnTo>
                      <a:pt x="676" y="1208"/>
                    </a:lnTo>
                    <a:lnTo>
                      <a:pt x="614" y="1216"/>
                    </a:lnTo>
                    <a:lnTo>
                      <a:pt x="537" y="1162"/>
                    </a:lnTo>
                    <a:lnTo>
                      <a:pt x="383" y="1016"/>
                    </a:lnTo>
                    <a:lnTo>
                      <a:pt x="284" y="878"/>
                    </a:lnTo>
                    <a:lnTo>
                      <a:pt x="237" y="769"/>
                    </a:lnTo>
                    <a:lnTo>
                      <a:pt x="206" y="585"/>
                    </a:lnTo>
                    <a:lnTo>
                      <a:pt x="206" y="346"/>
                    </a:lnTo>
                    <a:lnTo>
                      <a:pt x="198" y="285"/>
                    </a:lnTo>
                    <a:lnTo>
                      <a:pt x="153" y="239"/>
                    </a:lnTo>
                    <a:lnTo>
                      <a:pt x="22" y="247"/>
                    </a:lnTo>
                    <a:lnTo>
                      <a:pt x="0" y="223"/>
                    </a:lnTo>
                    <a:lnTo>
                      <a:pt x="29" y="208"/>
                    </a:lnTo>
                    <a:lnTo>
                      <a:pt x="122" y="200"/>
                    </a:lnTo>
                    <a:lnTo>
                      <a:pt x="138" y="185"/>
                    </a:lnTo>
                    <a:lnTo>
                      <a:pt x="6" y="107"/>
                    </a:lnTo>
                    <a:lnTo>
                      <a:pt x="6" y="77"/>
                    </a:lnTo>
                    <a:lnTo>
                      <a:pt x="29" y="70"/>
                    </a:lnTo>
                    <a:lnTo>
                      <a:pt x="138" y="130"/>
                    </a:lnTo>
                    <a:lnTo>
                      <a:pt x="161" y="123"/>
                    </a:lnTo>
                    <a:lnTo>
                      <a:pt x="138" y="8"/>
                    </a:lnTo>
                    <a:lnTo>
                      <a:pt x="153" y="0"/>
                    </a:lnTo>
                    <a:lnTo>
                      <a:pt x="169" y="8"/>
                    </a:lnTo>
                    <a:lnTo>
                      <a:pt x="198" y="123"/>
                    </a:lnTo>
                    <a:lnTo>
                      <a:pt x="222" y="130"/>
                    </a:lnTo>
                    <a:lnTo>
                      <a:pt x="284" y="8"/>
                    </a:lnTo>
                    <a:lnTo>
                      <a:pt x="299" y="8"/>
                    </a:lnTo>
                    <a:lnTo>
                      <a:pt x="299" y="46"/>
                    </a:lnTo>
                    <a:lnTo>
                      <a:pt x="260" y="146"/>
                    </a:lnTo>
                    <a:lnTo>
                      <a:pt x="260" y="200"/>
                    </a:lnTo>
                    <a:lnTo>
                      <a:pt x="276" y="270"/>
                    </a:lnTo>
                    <a:lnTo>
                      <a:pt x="268" y="361"/>
                    </a:lnTo>
                    <a:lnTo>
                      <a:pt x="276" y="531"/>
                    </a:lnTo>
                    <a:lnTo>
                      <a:pt x="291" y="639"/>
                    </a:lnTo>
                    <a:lnTo>
                      <a:pt x="330" y="762"/>
                    </a:lnTo>
                    <a:lnTo>
                      <a:pt x="383" y="855"/>
                    </a:lnTo>
                    <a:lnTo>
                      <a:pt x="445" y="92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465" name="Freeform 17"/>
              <p:cNvSpPr>
                <a:spLocks noChangeAspect="1"/>
              </p:cNvSpPr>
              <p:nvPr/>
            </p:nvSpPr>
            <p:spPr bwMode="auto">
              <a:xfrm rot="-2705309">
                <a:off x="2793" y="1150"/>
                <a:ext cx="620" cy="708"/>
              </a:xfrm>
              <a:custGeom>
                <a:avLst/>
                <a:gdLst>
                  <a:gd name="T0" fmla="*/ 15 w 915"/>
                  <a:gd name="T1" fmla="*/ 1008 h 1139"/>
                  <a:gd name="T2" fmla="*/ 0 w 915"/>
                  <a:gd name="T3" fmla="*/ 1061 h 1139"/>
                  <a:gd name="T4" fmla="*/ 15 w 915"/>
                  <a:gd name="T5" fmla="*/ 1139 h 1139"/>
                  <a:gd name="T6" fmla="*/ 70 w 915"/>
                  <a:gd name="T7" fmla="*/ 1139 h 1139"/>
                  <a:gd name="T8" fmla="*/ 231 w 915"/>
                  <a:gd name="T9" fmla="*/ 1108 h 1139"/>
                  <a:gd name="T10" fmla="*/ 408 w 915"/>
                  <a:gd name="T11" fmla="*/ 1046 h 1139"/>
                  <a:gd name="T12" fmla="*/ 554 w 915"/>
                  <a:gd name="T13" fmla="*/ 946 h 1139"/>
                  <a:gd name="T14" fmla="*/ 639 w 915"/>
                  <a:gd name="T15" fmla="*/ 816 h 1139"/>
                  <a:gd name="T16" fmla="*/ 715 w 915"/>
                  <a:gd name="T17" fmla="*/ 593 h 1139"/>
                  <a:gd name="T18" fmla="*/ 738 w 915"/>
                  <a:gd name="T19" fmla="*/ 385 h 1139"/>
                  <a:gd name="T20" fmla="*/ 738 w 915"/>
                  <a:gd name="T21" fmla="*/ 285 h 1139"/>
                  <a:gd name="T22" fmla="*/ 777 w 915"/>
                  <a:gd name="T23" fmla="*/ 224 h 1139"/>
                  <a:gd name="T24" fmla="*/ 845 w 915"/>
                  <a:gd name="T25" fmla="*/ 200 h 1139"/>
                  <a:gd name="T26" fmla="*/ 907 w 915"/>
                  <a:gd name="T27" fmla="*/ 200 h 1139"/>
                  <a:gd name="T28" fmla="*/ 915 w 915"/>
                  <a:gd name="T29" fmla="*/ 169 h 1139"/>
                  <a:gd name="T30" fmla="*/ 823 w 915"/>
                  <a:gd name="T31" fmla="*/ 177 h 1139"/>
                  <a:gd name="T32" fmla="*/ 808 w 915"/>
                  <a:gd name="T33" fmla="*/ 154 h 1139"/>
                  <a:gd name="T34" fmla="*/ 884 w 915"/>
                  <a:gd name="T35" fmla="*/ 70 h 1139"/>
                  <a:gd name="T36" fmla="*/ 868 w 915"/>
                  <a:gd name="T37" fmla="*/ 47 h 1139"/>
                  <a:gd name="T38" fmla="*/ 853 w 915"/>
                  <a:gd name="T39" fmla="*/ 62 h 1139"/>
                  <a:gd name="T40" fmla="*/ 792 w 915"/>
                  <a:gd name="T41" fmla="*/ 123 h 1139"/>
                  <a:gd name="T42" fmla="*/ 777 w 915"/>
                  <a:gd name="T43" fmla="*/ 123 h 1139"/>
                  <a:gd name="T44" fmla="*/ 777 w 915"/>
                  <a:gd name="T45" fmla="*/ 16 h 1139"/>
                  <a:gd name="T46" fmla="*/ 761 w 915"/>
                  <a:gd name="T47" fmla="*/ 0 h 1139"/>
                  <a:gd name="T48" fmla="*/ 738 w 915"/>
                  <a:gd name="T49" fmla="*/ 8 h 1139"/>
                  <a:gd name="T50" fmla="*/ 746 w 915"/>
                  <a:gd name="T51" fmla="*/ 123 h 1139"/>
                  <a:gd name="T52" fmla="*/ 730 w 915"/>
                  <a:gd name="T53" fmla="*/ 131 h 1139"/>
                  <a:gd name="T54" fmla="*/ 668 w 915"/>
                  <a:gd name="T55" fmla="*/ 70 h 1139"/>
                  <a:gd name="T56" fmla="*/ 623 w 915"/>
                  <a:gd name="T57" fmla="*/ 62 h 1139"/>
                  <a:gd name="T58" fmla="*/ 631 w 915"/>
                  <a:gd name="T59" fmla="*/ 93 h 1139"/>
                  <a:gd name="T60" fmla="*/ 699 w 915"/>
                  <a:gd name="T61" fmla="*/ 162 h 1139"/>
                  <a:gd name="T62" fmla="*/ 699 w 915"/>
                  <a:gd name="T63" fmla="*/ 200 h 1139"/>
                  <a:gd name="T64" fmla="*/ 676 w 915"/>
                  <a:gd name="T65" fmla="*/ 278 h 1139"/>
                  <a:gd name="T66" fmla="*/ 676 w 915"/>
                  <a:gd name="T67" fmla="*/ 346 h 1139"/>
                  <a:gd name="T68" fmla="*/ 676 w 915"/>
                  <a:gd name="T69" fmla="*/ 462 h 1139"/>
                  <a:gd name="T70" fmla="*/ 645 w 915"/>
                  <a:gd name="T71" fmla="*/ 608 h 1139"/>
                  <a:gd name="T72" fmla="*/ 615 w 915"/>
                  <a:gd name="T73" fmla="*/ 700 h 1139"/>
                  <a:gd name="T74" fmla="*/ 561 w 915"/>
                  <a:gd name="T75" fmla="*/ 816 h 1139"/>
                  <a:gd name="T76" fmla="*/ 499 w 915"/>
                  <a:gd name="T77" fmla="*/ 908 h 1139"/>
                  <a:gd name="T78" fmla="*/ 454 w 915"/>
                  <a:gd name="T79" fmla="*/ 954 h 1139"/>
                  <a:gd name="T80" fmla="*/ 330 w 915"/>
                  <a:gd name="T81" fmla="*/ 993 h 1139"/>
                  <a:gd name="T82" fmla="*/ 215 w 915"/>
                  <a:gd name="T83" fmla="*/ 1008 h 1139"/>
                  <a:gd name="T84" fmla="*/ 99 w 915"/>
                  <a:gd name="T85" fmla="*/ 1024 h 1139"/>
                  <a:gd name="T86" fmla="*/ 15 w 915"/>
                  <a:gd name="T87" fmla="*/ 1008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139">
                    <a:moveTo>
                      <a:pt x="15" y="1008"/>
                    </a:moveTo>
                    <a:lnTo>
                      <a:pt x="0" y="1061"/>
                    </a:lnTo>
                    <a:lnTo>
                      <a:pt x="15" y="1139"/>
                    </a:lnTo>
                    <a:lnTo>
                      <a:pt x="70" y="1139"/>
                    </a:lnTo>
                    <a:lnTo>
                      <a:pt x="231" y="1108"/>
                    </a:lnTo>
                    <a:lnTo>
                      <a:pt x="408" y="1046"/>
                    </a:lnTo>
                    <a:lnTo>
                      <a:pt x="554" y="946"/>
                    </a:lnTo>
                    <a:lnTo>
                      <a:pt x="639" y="816"/>
                    </a:lnTo>
                    <a:lnTo>
                      <a:pt x="715" y="593"/>
                    </a:lnTo>
                    <a:lnTo>
                      <a:pt x="738" y="385"/>
                    </a:lnTo>
                    <a:lnTo>
                      <a:pt x="738" y="285"/>
                    </a:lnTo>
                    <a:lnTo>
                      <a:pt x="777" y="224"/>
                    </a:lnTo>
                    <a:lnTo>
                      <a:pt x="845" y="200"/>
                    </a:lnTo>
                    <a:lnTo>
                      <a:pt x="907" y="200"/>
                    </a:lnTo>
                    <a:lnTo>
                      <a:pt x="915" y="169"/>
                    </a:lnTo>
                    <a:lnTo>
                      <a:pt x="823" y="177"/>
                    </a:lnTo>
                    <a:lnTo>
                      <a:pt x="808" y="154"/>
                    </a:lnTo>
                    <a:lnTo>
                      <a:pt x="884" y="70"/>
                    </a:lnTo>
                    <a:lnTo>
                      <a:pt x="868" y="47"/>
                    </a:lnTo>
                    <a:lnTo>
                      <a:pt x="853" y="62"/>
                    </a:lnTo>
                    <a:lnTo>
                      <a:pt x="792" y="123"/>
                    </a:lnTo>
                    <a:lnTo>
                      <a:pt x="777" y="123"/>
                    </a:lnTo>
                    <a:lnTo>
                      <a:pt x="777" y="16"/>
                    </a:lnTo>
                    <a:lnTo>
                      <a:pt x="761" y="0"/>
                    </a:lnTo>
                    <a:lnTo>
                      <a:pt x="738" y="8"/>
                    </a:lnTo>
                    <a:lnTo>
                      <a:pt x="746" y="123"/>
                    </a:lnTo>
                    <a:lnTo>
                      <a:pt x="730" y="131"/>
                    </a:lnTo>
                    <a:lnTo>
                      <a:pt x="668" y="70"/>
                    </a:lnTo>
                    <a:lnTo>
                      <a:pt x="623" y="62"/>
                    </a:lnTo>
                    <a:lnTo>
                      <a:pt x="631" y="93"/>
                    </a:lnTo>
                    <a:lnTo>
                      <a:pt x="699" y="162"/>
                    </a:lnTo>
                    <a:lnTo>
                      <a:pt x="699" y="200"/>
                    </a:lnTo>
                    <a:lnTo>
                      <a:pt x="676" y="278"/>
                    </a:lnTo>
                    <a:lnTo>
                      <a:pt x="676" y="346"/>
                    </a:lnTo>
                    <a:lnTo>
                      <a:pt x="676" y="462"/>
                    </a:lnTo>
                    <a:lnTo>
                      <a:pt x="645" y="608"/>
                    </a:lnTo>
                    <a:lnTo>
                      <a:pt x="615" y="700"/>
                    </a:lnTo>
                    <a:lnTo>
                      <a:pt x="561" y="816"/>
                    </a:lnTo>
                    <a:lnTo>
                      <a:pt x="499" y="908"/>
                    </a:lnTo>
                    <a:lnTo>
                      <a:pt x="454" y="954"/>
                    </a:lnTo>
                    <a:lnTo>
                      <a:pt x="330" y="993"/>
                    </a:lnTo>
                    <a:lnTo>
                      <a:pt x="215" y="1008"/>
                    </a:lnTo>
                    <a:lnTo>
                      <a:pt x="99" y="1024"/>
                    </a:lnTo>
                    <a:lnTo>
                      <a:pt x="15" y="100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90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ChangeArrowheads="1"/>
          </p:cNvSpPr>
          <p:nvPr/>
        </p:nvSpPr>
        <p:spPr bwMode="auto">
          <a:xfrm>
            <a:off x="381000" y="1447800"/>
            <a:ext cx="85502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9276" tIns="49638" rIns="99276" bIns="49638"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000" b="0">
              <a:latin typeface="Times New Roman" charset="0"/>
            </a:endParaRPr>
          </a:p>
        </p:txBody>
      </p:sp>
      <p:sp>
        <p:nvSpPr>
          <p:cNvPr id="1001475" name="Text Box 3"/>
          <p:cNvSpPr txBox="1">
            <a:spLocks noChangeArrowheads="1"/>
          </p:cNvSpPr>
          <p:nvPr/>
        </p:nvSpPr>
        <p:spPr bwMode="auto">
          <a:xfrm>
            <a:off x="4803775" y="5873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sz="4400" b="0" u="sng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001476" name="Rectangle 4"/>
          <p:cNvSpPr>
            <a:spLocks noChangeArrowheads="1"/>
          </p:cNvSpPr>
          <p:nvPr/>
        </p:nvSpPr>
        <p:spPr bwMode="auto">
          <a:xfrm>
            <a:off x="1751013" y="152400"/>
            <a:ext cx="5676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u="sng">
                <a:solidFill>
                  <a:schemeClr val="tx2"/>
                </a:solidFill>
                <a:latin typeface="Times New Roman" charset="0"/>
              </a:rPr>
              <a:t>Maintain Loop Invariant</a:t>
            </a:r>
          </a:p>
        </p:txBody>
      </p:sp>
      <p:grpSp>
        <p:nvGrpSpPr>
          <p:cNvPr id="1001477" name="Group 5"/>
          <p:cNvGrpSpPr>
            <a:grpSpLocks/>
          </p:cNvGrpSpPr>
          <p:nvPr/>
        </p:nvGrpSpPr>
        <p:grpSpPr bwMode="auto">
          <a:xfrm>
            <a:off x="304800" y="3962400"/>
            <a:ext cx="1447800" cy="1447800"/>
            <a:chOff x="2496" y="1104"/>
            <a:chExt cx="912" cy="912"/>
          </a:xfrm>
        </p:grpSpPr>
        <p:grpSp>
          <p:nvGrpSpPr>
            <p:cNvPr id="1001478" name="Group 6"/>
            <p:cNvGrpSpPr>
              <a:grpSpLocks noChangeAspect="1"/>
            </p:cNvGrpSpPr>
            <p:nvPr/>
          </p:nvGrpSpPr>
          <p:grpSpPr bwMode="auto">
            <a:xfrm rot="2360341">
              <a:off x="2592" y="1248"/>
              <a:ext cx="680" cy="680"/>
              <a:chOff x="1224" y="1212"/>
              <a:chExt cx="3144" cy="3112"/>
            </a:xfrm>
          </p:grpSpPr>
          <p:sp>
            <p:nvSpPr>
              <p:cNvPr id="1001479" name="Freeform 7" descr="Green marble"/>
              <p:cNvSpPr>
                <a:spLocks noChangeAspect="1"/>
              </p:cNvSpPr>
              <p:nvPr/>
            </p:nvSpPr>
            <p:spPr bwMode="auto">
              <a:xfrm>
                <a:off x="1224" y="2539"/>
                <a:ext cx="2280" cy="1785"/>
              </a:xfrm>
              <a:custGeom>
                <a:avLst/>
                <a:gdLst>
                  <a:gd name="T0" fmla="*/ 748 w 2280"/>
                  <a:gd name="T1" fmla="*/ 30 h 1785"/>
                  <a:gd name="T2" fmla="*/ 1224 w 2280"/>
                  <a:gd name="T3" fmla="*/ 305 h 1785"/>
                  <a:gd name="T4" fmla="*/ 2184 w 2280"/>
                  <a:gd name="T5" fmla="*/ 257 h 1785"/>
                  <a:gd name="T6" fmla="*/ 1800 w 2280"/>
                  <a:gd name="T7" fmla="*/ 1121 h 1785"/>
                  <a:gd name="T8" fmla="*/ 1743 w 2280"/>
                  <a:gd name="T9" fmla="*/ 1313 h 1785"/>
                  <a:gd name="T10" fmla="*/ 1717 w 2280"/>
                  <a:gd name="T11" fmla="*/ 1479 h 1785"/>
                  <a:gd name="T12" fmla="*/ 1560 w 2280"/>
                  <a:gd name="T13" fmla="*/ 1549 h 1785"/>
                  <a:gd name="T14" fmla="*/ 1272 w 2280"/>
                  <a:gd name="T15" fmla="*/ 1553 h 1785"/>
                  <a:gd name="T16" fmla="*/ 168 w 2280"/>
                  <a:gd name="T17" fmla="*/ 1649 h 1785"/>
                  <a:gd name="T18" fmla="*/ 264 w 2280"/>
                  <a:gd name="T19" fmla="*/ 737 h 1785"/>
                  <a:gd name="T20" fmla="*/ 425 w 2280"/>
                  <a:gd name="T21" fmla="*/ 126 h 1785"/>
                  <a:gd name="T22" fmla="*/ 748 w 2280"/>
                  <a:gd name="T23" fmla="*/ 3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0" h="1785">
                    <a:moveTo>
                      <a:pt x="748" y="30"/>
                    </a:moveTo>
                    <a:cubicBezTo>
                      <a:pt x="881" y="60"/>
                      <a:pt x="985" y="267"/>
                      <a:pt x="1224" y="305"/>
                    </a:cubicBezTo>
                    <a:cubicBezTo>
                      <a:pt x="1463" y="343"/>
                      <a:pt x="2088" y="121"/>
                      <a:pt x="2184" y="257"/>
                    </a:cubicBezTo>
                    <a:cubicBezTo>
                      <a:pt x="2280" y="393"/>
                      <a:pt x="1873" y="945"/>
                      <a:pt x="1800" y="1121"/>
                    </a:cubicBezTo>
                    <a:cubicBezTo>
                      <a:pt x="1727" y="1297"/>
                      <a:pt x="1757" y="1253"/>
                      <a:pt x="1743" y="1313"/>
                    </a:cubicBezTo>
                    <a:cubicBezTo>
                      <a:pt x="1729" y="1373"/>
                      <a:pt x="1747" y="1440"/>
                      <a:pt x="1717" y="1479"/>
                    </a:cubicBezTo>
                    <a:cubicBezTo>
                      <a:pt x="1687" y="1518"/>
                      <a:pt x="1634" y="1537"/>
                      <a:pt x="1560" y="1549"/>
                    </a:cubicBezTo>
                    <a:cubicBezTo>
                      <a:pt x="1486" y="1561"/>
                      <a:pt x="1504" y="1536"/>
                      <a:pt x="1272" y="1553"/>
                    </a:cubicBezTo>
                    <a:cubicBezTo>
                      <a:pt x="1040" y="1570"/>
                      <a:pt x="336" y="1785"/>
                      <a:pt x="168" y="1649"/>
                    </a:cubicBezTo>
                    <a:cubicBezTo>
                      <a:pt x="0" y="1513"/>
                      <a:pt x="221" y="991"/>
                      <a:pt x="264" y="737"/>
                    </a:cubicBezTo>
                    <a:cubicBezTo>
                      <a:pt x="307" y="483"/>
                      <a:pt x="344" y="244"/>
                      <a:pt x="425" y="126"/>
                    </a:cubicBezTo>
                    <a:cubicBezTo>
                      <a:pt x="506" y="8"/>
                      <a:pt x="615" y="0"/>
                      <a:pt x="748" y="30"/>
                    </a:cubicBez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480" name="Freeform 8" descr="Green marble"/>
              <p:cNvSpPr>
                <a:spLocks noChangeAspect="1"/>
              </p:cNvSpPr>
              <p:nvPr/>
            </p:nvSpPr>
            <p:spPr bwMode="auto">
              <a:xfrm>
                <a:off x="3056" y="1628"/>
                <a:ext cx="1312" cy="1296"/>
              </a:xfrm>
              <a:custGeom>
                <a:avLst/>
                <a:gdLst>
                  <a:gd name="T0" fmla="*/ 592 w 1312"/>
                  <a:gd name="T1" fmla="*/ 160 h 1296"/>
                  <a:gd name="T2" fmla="*/ 16 w 1312"/>
                  <a:gd name="T3" fmla="*/ 640 h 1296"/>
                  <a:gd name="T4" fmla="*/ 496 w 1312"/>
                  <a:gd name="T5" fmla="*/ 1024 h 1296"/>
                  <a:gd name="T6" fmla="*/ 1216 w 1312"/>
                  <a:gd name="T7" fmla="*/ 1216 h 1296"/>
                  <a:gd name="T8" fmla="*/ 1072 w 1312"/>
                  <a:gd name="T9" fmla="*/ 544 h 1296"/>
                  <a:gd name="T10" fmla="*/ 1120 w 1312"/>
                  <a:gd name="T11" fmla="*/ 64 h 1296"/>
                  <a:gd name="T12" fmla="*/ 592 w 1312"/>
                  <a:gd name="T13" fmla="*/ 160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2" h="1296">
                    <a:moveTo>
                      <a:pt x="592" y="160"/>
                    </a:moveTo>
                    <a:cubicBezTo>
                      <a:pt x="408" y="256"/>
                      <a:pt x="32" y="496"/>
                      <a:pt x="16" y="640"/>
                    </a:cubicBezTo>
                    <a:cubicBezTo>
                      <a:pt x="0" y="784"/>
                      <a:pt x="296" y="928"/>
                      <a:pt x="496" y="1024"/>
                    </a:cubicBezTo>
                    <a:cubicBezTo>
                      <a:pt x="696" y="1120"/>
                      <a:pt x="1120" y="1296"/>
                      <a:pt x="1216" y="1216"/>
                    </a:cubicBezTo>
                    <a:cubicBezTo>
                      <a:pt x="1312" y="1136"/>
                      <a:pt x="1088" y="736"/>
                      <a:pt x="1072" y="544"/>
                    </a:cubicBezTo>
                    <a:cubicBezTo>
                      <a:pt x="1056" y="352"/>
                      <a:pt x="1208" y="128"/>
                      <a:pt x="1120" y="64"/>
                    </a:cubicBezTo>
                    <a:cubicBezTo>
                      <a:pt x="1032" y="0"/>
                      <a:pt x="776" y="64"/>
                      <a:pt x="592" y="160"/>
                    </a:cubicBez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1481" name="Group 9"/>
              <p:cNvGrpSpPr>
                <a:grpSpLocks noChangeAspect="1"/>
              </p:cNvGrpSpPr>
              <p:nvPr/>
            </p:nvGrpSpPr>
            <p:grpSpPr bwMode="auto">
              <a:xfrm>
                <a:off x="1776" y="1212"/>
                <a:ext cx="1944" cy="2413"/>
                <a:chOff x="2227" y="1194"/>
                <a:chExt cx="1944" cy="2413"/>
              </a:xfrm>
            </p:grpSpPr>
            <p:sp>
              <p:nvSpPr>
                <p:cNvPr id="1001482" name="Freeform 10"/>
                <p:cNvSpPr>
                  <a:spLocks noChangeAspect="1"/>
                </p:cNvSpPr>
                <p:nvPr/>
              </p:nvSpPr>
              <p:spPr bwMode="auto">
                <a:xfrm rot="-2705309">
                  <a:off x="2708" y="1513"/>
                  <a:ext cx="406" cy="340"/>
                </a:xfrm>
                <a:custGeom>
                  <a:avLst/>
                  <a:gdLst>
                    <a:gd name="T0" fmla="*/ 388 w 600"/>
                    <a:gd name="T1" fmla="*/ 289 h 608"/>
                    <a:gd name="T2" fmla="*/ 372 w 600"/>
                    <a:gd name="T3" fmla="*/ 177 h 608"/>
                    <a:gd name="T4" fmla="*/ 341 w 600"/>
                    <a:gd name="T5" fmla="*/ 78 h 608"/>
                    <a:gd name="T6" fmla="*/ 284 w 600"/>
                    <a:gd name="T7" fmla="*/ 24 h 608"/>
                    <a:gd name="T8" fmla="*/ 185 w 600"/>
                    <a:gd name="T9" fmla="*/ 0 h 608"/>
                    <a:gd name="T10" fmla="*/ 100 w 600"/>
                    <a:gd name="T11" fmla="*/ 24 h 608"/>
                    <a:gd name="T12" fmla="*/ 19 w 600"/>
                    <a:gd name="T13" fmla="*/ 123 h 608"/>
                    <a:gd name="T14" fmla="*/ 0 w 600"/>
                    <a:gd name="T15" fmla="*/ 243 h 608"/>
                    <a:gd name="T16" fmla="*/ 19 w 600"/>
                    <a:gd name="T17" fmla="*/ 370 h 608"/>
                    <a:gd name="T18" fmla="*/ 50 w 600"/>
                    <a:gd name="T19" fmla="*/ 447 h 608"/>
                    <a:gd name="T20" fmla="*/ 88 w 600"/>
                    <a:gd name="T21" fmla="*/ 528 h 608"/>
                    <a:gd name="T22" fmla="*/ 130 w 600"/>
                    <a:gd name="T23" fmla="*/ 582 h 608"/>
                    <a:gd name="T24" fmla="*/ 177 w 600"/>
                    <a:gd name="T25" fmla="*/ 608 h 608"/>
                    <a:gd name="T26" fmla="*/ 242 w 600"/>
                    <a:gd name="T27" fmla="*/ 585 h 608"/>
                    <a:gd name="T28" fmla="*/ 307 w 600"/>
                    <a:gd name="T29" fmla="*/ 531 h 608"/>
                    <a:gd name="T30" fmla="*/ 349 w 600"/>
                    <a:gd name="T31" fmla="*/ 455 h 608"/>
                    <a:gd name="T32" fmla="*/ 388 w 600"/>
                    <a:gd name="T33" fmla="*/ 390 h 608"/>
                    <a:gd name="T34" fmla="*/ 400 w 600"/>
                    <a:gd name="T35" fmla="*/ 351 h 608"/>
                    <a:gd name="T36" fmla="*/ 565 w 600"/>
                    <a:gd name="T37" fmla="*/ 293 h 608"/>
                    <a:gd name="T38" fmla="*/ 600 w 600"/>
                    <a:gd name="T39" fmla="*/ 270 h 608"/>
                    <a:gd name="T40" fmla="*/ 580 w 600"/>
                    <a:gd name="T41" fmla="*/ 235 h 608"/>
                    <a:gd name="T42" fmla="*/ 388 w 600"/>
                    <a:gd name="T43" fmla="*/ 289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00" h="608">
                      <a:moveTo>
                        <a:pt x="388" y="289"/>
                      </a:moveTo>
                      <a:lnTo>
                        <a:pt x="372" y="177"/>
                      </a:lnTo>
                      <a:lnTo>
                        <a:pt x="341" y="78"/>
                      </a:lnTo>
                      <a:lnTo>
                        <a:pt x="284" y="24"/>
                      </a:lnTo>
                      <a:lnTo>
                        <a:pt x="185" y="0"/>
                      </a:lnTo>
                      <a:lnTo>
                        <a:pt x="100" y="24"/>
                      </a:lnTo>
                      <a:lnTo>
                        <a:pt x="19" y="123"/>
                      </a:lnTo>
                      <a:lnTo>
                        <a:pt x="0" y="243"/>
                      </a:lnTo>
                      <a:lnTo>
                        <a:pt x="19" y="370"/>
                      </a:lnTo>
                      <a:lnTo>
                        <a:pt x="50" y="447"/>
                      </a:lnTo>
                      <a:lnTo>
                        <a:pt x="88" y="528"/>
                      </a:lnTo>
                      <a:lnTo>
                        <a:pt x="130" y="582"/>
                      </a:lnTo>
                      <a:lnTo>
                        <a:pt x="177" y="608"/>
                      </a:lnTo>
                      <a:lnTo>
                        <a:pt x="242" y="585"/>
                      </a:lnTo>
                      <a:lnTo>
                        <a:pt x="307" y="531"/>
                      </a:lnTo>
                      <a:lnTo>
                        <a:pt x="349" y="455"/>
                      </a:lnTo>
                      <a:lnTo>
                        <a:pt x="388" y="390"/>
                      </a:lnTo>
                      <a:lnTo>
                        <a:pt x="400" y="351"/>
                      </a:lnTo>
                      <a:lnTo>
                        <a:pt x="565" y="293"/>
                      </a:lnTo>
                      <a:lnTo>
                        <a:pt x="600" y="270"/>
                      </a:lnTo>
                      <a:lnTo>
                        <a:pt x="580" y="235"/>
                      </a:lnTo>
                      <a:lnTo>
                        <a:pt x="388" y="28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483" name="Freeform 11"/>
                <p:cNvSpPr>
                  <a:spLocks noChangeAspect="1"/>
                </p:cNvSpPr>
                <p:nvPr/>
              </p:nvSpPr>
              <p:spPr bwMode="auto">
                <a:xfrm rot="-2705309">
                  <a:off x="2999" y="1873"/>
                  <a:ext cx="418" cy="758"/>
                </a:xfrm>
                <a:custGeom>
                  <a:avLst/>
                  <a:gdLst>
                    <a:gd name="T0" fmla="*/ 208 w 619"/>
                    <a:gd name="T1" fmla="*/ 161 h 1085"/>
                    <a:gd name="T2" fmla="*/ 284 w 619"/>
                    <a:gd name="T3" fmla="*/ 80 h 1085"/>
                    <a:gd name="T4" fmla="*/ 411 w 619"/>
                    <a:gd name="T5" fmla="*/ 3 h 1085"/>
                    <a:gd name="T6" fmla="*/ 469 w 619"/>
                    <a:gd name="T7" fmla="*/ 0 h 1085"/>
                    <a:gd name="T8" fmla="*/ 573 w 619"/>
                    <a:gd name="T9" fmla="*/ 34 h 1085"/>
                    <a:gd name="T10" fmla="*/ 619 w 619"/>
                    <a:gd name="T11" fmla="*/ 85 h 1085"/>
                    <a:gd name="T12" fmla="*/ 619 w 619"/>
                    <a:gd name="T13" fmla="*/ 161 h 1085"/>
                    <a:gd name="T14" fmla="*/ 542 w 619"/>
                    <a:gd name="T15" fmla="*/ 304 h 1085"/>
                    <a:gd name="T16" fmla="*/ 458 w 619"/>
                    <a:gd name="T17" fmla="*/ 415 h 1085"/>
                    <a:gd name="T18" fmla="*/ 422 w 619"/>
                    <a:gd name="T19" fmla="*/ 508 h 1085"/>
                    <a:gd name="T20" fmla="*/ 399 w 619"/>
                    <a:gd name="T21" fmla="*/ 615 h 1085"/>
                    <a:gd name="T22" fmla="*/ 422 w 619"/>
                    <a:gd name="T23" fmla="*/ 719 h 1085"/>
                    <a:gd name="T24" fmla="*/ 445 w 619"/>
                    <a:gd name="T25" fmla="*/ 820 h 1085"/>
                    <a:gd name="T26" fmla="*/ 445 w 619"/>
                    <a:gd name="T27" fmla="*/ 935 h 1085"/>
                    <a:gd name="T28" fmla="*/ 411 w 619"/>
                    <a:gd name="T29" fmla="*/ 1005 h 1085"/>
                    <a:gd name="T30" fmla="*/ 334 w 619"/>
                    <a:gd name="T31" fmla="*/ 1043 h 1085"/>
                    <a:gd name="T32" fmla="*/ 242 w 619"/>
                    <a:gd name="T33" fmla="*/ 1085 h 1085"/>
                    <a:gd name="T34" fmla="*/ 157 w 619"/>
                    <a:gd name="T35" fmla="*/ 1085 h 1085"/>
                    <a:gd name="T36" fmla="*/ 100 w 619"/>
                    <a:gd name="T37" fmla="*/ 1054 h 1085"/>
                    <a:gd name="T38" fmla="*/ 23 w 619"/>
                    <a:gd name="T39" fmla="*/ 927 h 1085"/>
                    <a:gd name="T40" fmla="*/ 0 w 619"/>
                    <a:gd name="T41" fmla="*/ 797 h 1085"/>
                    <a:gd name="T42" fmla="*/ 8 w 619"/>
                    <a:gd name="T43" fmla="*/ 628 h 1085"/>
                    <a:gd name="T44" fmla="*/ 65 w 619"/>
                    <a:gd name="T45" fmla="*/ 415 h 1085"/>
                    <a:gd name="T46" fmla="*/ 123 w 619"/>
                    <a:gd name="T47" fmla="*/ 277 h 1085"/>
                    <a:gd name="T48" fmla="*/ 208 w 619"/>
                    <a:gd name="T49" fmla="*/ 161 h 10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19" h="1085">
                      <a:moveTo>
                        <a:pt x="208" y="161"/>
                      </a:moveTo>
                      <a:lnTo>
                        <a:pt x="284" y="80"/>
                      </a:lnTo>
                      <a:lnTo>
                        <a:pt x="411" y="3"/>
                      </a:lnTo>
                      <a:lnTo>
                        <a:pt x="469" y="0"/>
                      </a:lnTo>
                      <a:lnTo>
                        <a:pt x="573" y="34"/>
                      </a:lnTo>
                      <a:lnTo>
                        <a:pt x="619" y="85"/>
                      </a:lnTo>
                      <a:lnTo>
                        <a:pt x="619" y="161"/>
                      </a:lnTo>
                      <a:lnTo>
                        <a:pt x="542" y="304"/>
                      </a:lnTo>
                      <a:lnTo>
                        <a:pt x="458" y="415"/>
                      </a:lnTo>
                      <a:lnTo>
                        <a:pt x="422" y="508"/>
                      </a:lnTo>
                      <a:lnTo>
                        <a:pt x="399" y="615"/>
                      </a:lnTo>
                      <a:lnTo>
                        <a:pt x="422" y="719"/>
                      </a:lnTo>
                      <a:lnTo>
                        <a:pt x="445" y="820"/>
                      </a:lnTo>
                      <a:lnTo>
                        <a:pt x="445" y="935"/>
                      </a:lnTo>
                      <a:lnTo>
                        <a:pt x="411" y="1005"/>
                      </a:lnTo>
                      <a:lnTo>
                        <a:pt x="334" y="1043"/>
                      </a:lnTo>
                      <a:lnTo>
                        <a:pt x="242" y="1085"/>
                      </a:lnTo>
                      <a:lnTo>
                        <a:pt x="157" y="1085"/>
                      </a:lnTo>
                      <a:lnTo>
                        <a:pt x="100" y="1054"/>
                      </a:lnTo>
                      <a:lnTo>
                        <a:pt x="23" y="927"/>
                      </a:lnTo>
                      <a:lnTo>
                        <a:pt x="0" y="797"/>
                      </a:lnTo>
                      <a:lnTo>
                        <a:pt x="8" y="628"/>
                      </a:lnTo>
                      <a:lnTo>
                        <a:pt x="65" y="415"/>
                      </a:lnTo>
                      <a:lnTo>
                        <a:pt x="123" y="277"/>
                      </a:lnTo>
                      <a:lnTo>
                        <a:pt x="208" y="16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484" name="Freeform 12"/>
                <p:cNvSpPr>
                  <a:spLocks noChangeAspect="1"/>
                </p:cNvSpPr>
                <p:nvPr/>
              </p:nvSpPr>
              <p:spPr bwMode="auto">
                <a:xfrm rot="-2705309">
                  <a:off x="3504" y="2064"/>
                  <a:ext cx="812" cy="523"/>
                </a:xfrm>
                <a:custGeom>
                  <a:avLst/>
                  <a:gdLst>
                    <a:gd name="T0" fmla="*/ 0 w 782"/>
                    <a:gd name="T1" fmla="*/ 76 h 808"/>
                    <a:gd name="T2" fmla="*/ 66 w 782"/>
                    <a:gd name="T3" fmla="*/ 0 h 808"/>
                    <a:gd name="T4" fmla="*/ 163 w 782"/>
                    <a:gd name="T5" fmla="*/ 0 h 808"/>
                    <a:gd name="T6" fmla="*/ 343 w 782"/>
                    <a:gd name="T7" fmla="*/ 19 h 808"/>
                    <a:gd name="T8" fmla="*/ 555 w 782"/>
                    <a:gd name="T9" fmla="*/ 30 h 808"/>
                    <a:gd name="T10" fmla="*/ 636 w 782"/>
                    <a:gd name="T11" fmla="*/ 65 h 808"/>
                    <a:gd name="T12" fmla="*/ 670 w 782"/>
                    <a:gd name="T13" fmla="*/ 110 h 808"/>
                    <a:gd name="T14" fmla="*/ 678 w 782"/>
                    <a:gd name="T15" fmla="*/ 180 h 808"/>
                    <a:gd name="T16" fmla="*/ 654 w 782"/>
                    <a:gd name="T17" fmla="*/ 253 h 808"/>
                    <a:gd name="T18" fmla="*/ 589 w 782"/>
                    <a:gd name="T19" fmla="*/ 365 h 808"/>
                    <a:gd name="T20" fmla="*/ 504 w 782"/>
                    <a:gd name="T21" fmla="*/ 457 h 808"/>
                    <a:gd name="T22" fmla="*/ 439 w 782"/>
                    <a:gd name="T23" fmla="*/ 541 h 808"/>
                    <a:gd name="T24" fmla="*/ 412 w 782"/>
                    <a:gd name="T25" fmla="*/ 607 h 808"/>
                    <a:gd name="T26" fmla="*/ 393 w 782"/>
                    <a:gd name="T27" fmla="*/ 653 h 808"/>
                    <a:gd name="T28" fmla="*/ 400 w 782"/>
                    <a:gd name="T29" fmla="*/ 689 h 808"/>
                    <a:gd name="T30" fmla="*/ 405 w 782"/>
                    <a:gd name="T31" fmla="*/ 711 h 808"/>
                    <a:gd name="T32" fmla="*/ 482 w 782"/>
                    <a:gd name="T33" fmla="*/ 711 h 808"/>
                    <a:gd name="T34" fmla="*/ 601 w 782"/>
                    <a:gd name="T35" fmla="*/ 692 h 808"/>
                    <a:gd name="T36" fmla="*/ 678 w 782"/>
                    <a:gd name="T37" fmla="*/ 692 h 808"/>
                    <a:gd name="T38" fmla="*/ 758 w 782"/>
                    <a:gd name="T39" fmla="*/ 723 h 808"/>
                    <a:gd name="T40" fmla="*/ 782 w 782"/>
                    <a:gd name="T41" fmla="*/ 761 h 808"/>
                    <a:gd name="T42" fmla="*/ 758 w 782"/>
                    <a:gd name="T43" fmla="*/ 796 h 808"/>
                    <a:gd name="T44" fmla="*/ 724 w 782"/>
                    <a:gd name="T45" fmla="*/ 808 h 808"/>
                    <a:gd name="T46" fmla="*/ 670 w 782"/>
                    <a:gd name="T47" fmla="*/ 792 h 808"/>
                    <a:gd name="T48" fmla="*/ 597 w 782"/>
                    <a:gd name="T49" fmla="*/ 749 h 808"/>
                    <a:gd name="T50" fmla="*/ 520 w 782"/>
                    <a:gd name="T51" fmla="*/ 757 h 808"/>
                    <a:gd name="T52" fmla="*/ 393 w 782"/>
                    <a:gd name="T53" fmla="*/ 780 h 808"/>
                    <a:gd name="T54" fmla="*/ 355 w 782"/>
                    <a:gd name="T55" fmla="*/ 773 h 808"/>
                    <a:gd name="T56" fmla="*/ 335 w 782"/>
                    <a:gd name="T57" fmla="*/ 746 h 808"/>
                    <a:gd name="T58" fmla="*/ 335 w 782"/>
                    <a:gd name="T59" fmla="*/ 681 h 808"/>
                    <a:gd name="T60" fmla="*/ 335 w 782"/>
                    <a:gd name="T61" fmla="*/ 588 h 808"/>
                    <a:gd name="T62" fmla="*/ 389 w 782"/>
                    <a:gd name="T63" fmla="*/ 518 h 808"/>
                    <a:gd name="T64" fmla="*/ 470 w 782"/>
                    <a:gd name="T65" fmla="*/ 414 h 808"/>
                    <a:gd name="T66" fmla="*/ 540 w 782"/>
                    <a:gd name="T67" fmla="*/ 323 h 808"/>
                    <a:gd name="T68" fmla="*/ 586 w 782"/>
                    <a:gd name="T69" fmla="*/ 253 h 808"/>
                    <a:gd name="T70" fmla="*/ 609 w 782"/>
                    <a:gd name="T71" fmla="*/ 192 h 808"/>
                    <a:gd name="T72" fmla="*/ 597 w 782"/>
                    <a:gd name="T73" fmla="*/ 157 h 808"/>
                    <a:gd name="T74" fmla="*/ 566 w 782"/>
                    <a:gd name="T75" fmla="*/ 115 h 808"/>
                    <a:gd name="T76" fmla="*/ 520 w 782"/>
                    <a:gd name="T77" fmla="*/ 103 h 808"/>
                    <a:gd name="T78" fmla="*/ 470 w 782"/>
                    <a:gd name="T79" fmla="*/ 103 h 808"/>
                    <a:gd name="T80" fmla="*/ 358 w 782"/>
                    <a:gd name="T81" fmla="*/ 103 h 808"/>
                    <a:gd name="T82" fmla="*/ 193 w 782"/>
                    <a:gd name="T83" fmla="*/ 134 h 808"/>
                    <a:gd name="T84" fmla="*/ 70 w 782"/>
                    <a:gd name="T85" fmla="*/ 146 h 808"/>
                    <a:gd name="T86" fmla="*/ 20 w 782"/>
                    <a:gd name="T87" fmla="*/ 134 h 808"/>
                    <a:gd name="T88" fmla="*/ 0 w 782"/>
                    <a:gd name="T89" fmla="*/ 115 h 808"/>
                    <a:gd name="T90" fmla="*/ 0 w 782"/>
                    <a:gd name="T91" fmla="*/ 76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82" h="808">
                      <a:moveTo>
                        <a:pt x="0" y="76"/>
                      </a:moveTo>
                      <a:lnTo>
                        <a:pt x="66" y="0"/>
                      </a:lnTo>
                      <a:lnTo>
                        <a:pt x="163" y="0"/>
                      </a:lnTo>
                      <a:lnTo>
                        <a:pt x="343" y="19"/>
                      </a:lnTo>
                      <a:lnTo>
                        <a:pt x="555" y="30"/>
                      </a:lnTo>
                      <a:lnTo>
                        <a:pt x="636" y="65"/>
                      </a:lnTo>
                      <a:lnTo>
                        <a:pt x="670" y="110"/>
                      </a:lnTo>
                      <a:lnTo>
                        <a:pt x="678" y="180"/>
                      </a:lnTo>
                      <a:lnTo>
                        <a:pt x="654" y="253"/>
                      </a:lnTo>
                      <a:lnTo>
                        <a:pt x="589" y="365"/>
                      </a:lnTo>
                      <a:lnTo>
                        <a:pt x="504" y="457"/>
                      </a:lnTo>
                      <a:lnTo>
                        <a:pt x="439" y="541"/>
                      </a:lnTo>
                      <a:lnTo>
                        <a:pt x="412" y="607"/>
                      </a:lnTo>
                      <a:lnTo>
                        <a:pt x="393" y="653"/>
                      </a:lnTo>
                      <a:lnTo>
                        <a:pt x="400" y="689"/>
                      </a:lnTo>
                      <a:lnTo>
                        <a:pt x="405" y="711"/>
                      </a:lnTo>
                      <a:lnTo>
                        <a:pt x="482" y="711"/>
                      </a:lnTo>
                      <a:lnTo>
                        <a:pt x="601" y="692"/>
                      </a:lnTo>
                      <a:lnTo>
                        <a:pt x="678" y="692"/>
                      </a:lnTo>
                      <a:lnTo>
                        <a:pt x="758" y="723"/>
                      </a:lnTo>
                      <a:lnTo>
                        <a:pt x="782" y="761"/>
                      </a:lnTo>
                      <a:lnTo>
                        <a:pt x="758" y="796"/>
                      </a:lnTo>
                      <a:lnTo>
                        <a:pt x="724" y="808"/>
                      </a:lnTo>
                      <a:lnTo>
                        <a:pt x="670" y="792"/>
                      </a:lnTo>
                      <a:lnTo>
                        <a:pt x="597" y="749"/>
                      </a:lnTo>
                      <a:lnTo>
                        <a:pt x="520" y="757"/>
                      </a:lnTo>
                      <a:lnTo>
                        <a:pt x="393" y="780"/>
                      </a:lnTo>
                      <a:lnTo>
                        <a:pt x="355" y="773"/>
                      </a:lnTo>
                      <a:lnTo>
                        <a:pt x="335" y="746"/>
                      </a:lnTo>
                      <a:lnTo>
                        <a:pt x="335" y="681"/>
                      </a:lnTo>
                      <a:lnTo>
                        <a:pt x="335" y="588"/>
                      </a:lnTo>
                      <a:lnTo>
                        <a:pt x="389" y="518"/>
                      </a:lnTo>
                      <a:lnTo>
                        <a:pt x="470" y="414"/>
                      </a:lnTo>
                      <a:lnTo>
                        <a:pt x="540" y="323"/>
                      </a:lnTo>
                      <a:lnTo>
                        <a:pt x="586" y="253"/>
                      </a:lnTo>
                      <a:lnTo>
                        <a:pt x="609" y="192"/>
                      </a:lnTo>
                      <a:lnTo>
                        <a:pt x="597" y="157"/>
                      </a:lnTo>
                      <a:lnTo>
                        <a:pt x="566" y="115"/>
                      </a:lnTo>
                      <a:lnTo>
                        <a:pt x="520" y="103"/>
                      </a:lnTo>
                      <a:lnTo>
                        <a:pt x="470" y="103"/>
                      </a:lnTo>
                      <a:lnTo>
                        <a:pt x="358" y="103"/>
                      </a:lnTo>
                      <a:lnTo>
                        <a:pt x="193" y="134"/>
                      </a:lnTo>
                      <a:lnTo>
                        <a:pt x="70" y="146"/>
                      </a:lnTo>
                      <a:lnTo>
                        <a:pt x="20" y="134"/>
                      </a:lnTo>
                      <a:lnTo>
                        <a:pt x="0" y="115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485" name="Freeform 13"/>
                <p:cNvSpPr>
                  <a:spLocks noChangeAspect="1"/>
                </p:cNvSpPr>
                <p:nvPr/>
              </p:nvSpPr>
              <p:spPr bwMode="auto">
                <a:xfrm rot="-4121048">
                  <a:off x="2675" y="2797"/>
                  <a:ext cx="1159" cy="461"/>
                </a:xfrm>
                <a:custGeom>
                  <a:avLst/>
                  <a:gdLst>
                    <a:gd name="T0" fmla="*/ 808 w 992"/>
                    <a:gd name="T1" fmla="*/ 320 h 770"/>
                    <a:gd name="T2" fmla="*/ 823 w 992"/>
                    <a:gd name="T3" fmla="*/ 219 h 770"/>
                    <a:gd name="T4" fmla="*/ 881 w 992"/>
                    <a:gd name="T5" fmla="*/ 181 h 770"/>
                    <a:gd name="T6" fmla="*/ 950 w 992"/>
                    <a:gd name="T7" fmla="*/ 174 h 770"/>
                    <a:gd name="T8" fmla="*/ 992 w 992"/>
                    <a:gd name="T9" fmla="*/ 219 h 770"/>
                    <a:gd name="T10" fmla="*/ 973 w 992"/>
                    <a:gd name="T11" fmla="*/ 308 h 770"/>
                    <a:gd name="T12" fmla="*/ 935 w 992"/>
                    <a:gd name="T13" fmla="*/ 427 h 770"/>
                    <a:gd name="T14" fmla="*/ 857 w 992"/>
                    <a:gd name="T15" fmla="*/ 562 h 770"/>
                    <a:gd name="T16" fmla="*/ 761 w 992"/>
                    <a:gd name="T17" fmla="*/ 677 h 770"/>
                    <a:gd name="T18" fmla="*/ 681 w 992"/>
                    <a:gd name="T19" fmla="*/ 739 h 770"/>
                    <a:gd name="T20" fmla="*/ 592 w 992"/>
                    <a:gd name="T21" fmla="*/ 770 h 770"/>
                    <a:gd name="T22" fmla="*/ 507 w 992"/>
                    <a:gd name="T23" fmla="*/ 759 h 770"/>
                    <a:gd name="T24" fmla="*/ 442 w 992"/>
                    <a:gd name="T25" fmla="*/ 723 h 770"/>
                    <a:gd name="T26" fmla="*/ 419 w 992"/>
                    <a:gd name="T27" fmla="*/ 666 h 770"/>
                    <a:gd name="T28" fmla="*/ 392 w 992"/>
                    <a:gd name="T29" fmla="*/ 566 h 770"/>
                    <a:gd name="T30" fmla="*/ 361 w 992"/>
                    <a:gd name="T31" fmla="*/ 382 h 770"/>
                    <a:gd name="T32" fmla="*/ 338 w 992"/>
                    <a:gd name="T33" fmla="*/ 254 h 770"/>
                    <a:gd name="T34" fmla="*/ 338 w 992"/>
                    <a:gd name="T35" fmla="*/ 104 h 770"/>
                    <a:gd name="T36" fmla="*/ 323 w 992"/>
                    <a:gd name="T37" fmla="*/ 78 h 770"/>
                    <a:gd name="T38" fmla="*/ 277 w 992"/>
                    <a:gd name="T39" fmla="*/ 70 h 770"/>
                    <a:gd name="T40" fmla="*/ 223 w 992"/>
                    <a:gd name="T41" fmla="*/ 112 h 770"/>
                    <a:gd name="T42" fmla="*/ 173 w 992"/>
                    <a:gd name="T43" fmla="*/ 181 h 770"/>
                    <a:gd name="T44" fmla="*/ 115 w 992"/>
                    <a:gd name="T45" fmla="*/ 219 h 770"/>
                    <a:gd name="T46" fmla="*/ 27 w 992"/>
                    <a:gd name="T47" fmla="*/ 219 h 770"/>
                    <a:gd name="T48" fmla="*/ 0 w 992"/>
                    <a:gd name="T49" fmla="*/ 196 h 770"/>
                    <a:gd name="T50" fmla="*/ 0 w 992"/>
                    <a:gd name="T51" fmla="*/ 158 h 770"/>
                    <a:gd name="T52" fmla="*/ 39 w 992"/>
                    <a:gd name="T53" fmla="*/ 123 h 770"/>
                    <a:gd name="T54" fmla="*/ 81 w 992"/>
                    <a:gd name="T55" fmla="*/ 135 h 770"/>
                    <a:gd name="T56" fmla="*/ 119 w 992"/>
                    <a:gd name="T57" fmla="*/ 127 h 770"/>
                    <a:gd name="T58" fmla="*/ 189 w 992"/>
                    <a:gd name="T59" fmla="*/ 78 h 770"/>
                    <a:gd name="T60" fmla="*/ 257 w 992"/>
                    <a:gd name="T61" fmla="*/ 23 h 770"/>
                    <a:gd name="T62" fmla="*/ 323 w 992"/>
                    <a:gd name="T63" fmla="*/ 8 h 770"/>
                    <a:gd name="T64" fmla="*/ 415 w 992"/>
                    <a:gd name="T65" fmla="*/ 0 h 770"/>
                    <a:gd name="T66" fmla="*/ 419 w 992"/>
                    <a:gd name="T67" fmla="*/ 42 h 770"/>
                    <a:gd name="T68" fmla="*/ 397 w 992"/>
                    <a:gd name="T69" fmla="*/ 89 h 770"/>
                    <a:gd name="T70" fmla="*/ 392 w 992"/>
                    <a:gd name="T71" fmla="*/ 208 h 770"/>
                    <a:gd name="T72" fmla="*/ 419 w 992"/>
                    <a:gd name="T73" fmla="*/ 366 h 770"/>
                    <a:gd name="T74" fmla="*/ 462 w 992"/>
                    <a:gd name="T75" fmla="*/ 520 h 770"/>
                    <a:gd name="T76" fmla="*/ 499 w 992"/>
                    <a:gd name="T77" fmla="*/ 612 h 770"/>
                    <a:gd name="T78" fmla="*/ 558 w 992"/>
                    <a:gd name="T79" fmla="*/ 655 h 770"/>
                    <a:gd name="T80" fmla="*/ 615 w 992"/>
                    <a:gd name="T81" fmla="*/ 655 h 770"/>
                    <a:gd name="T82" fmla="*/ 673 w 992"/>
                    <a:gd name="T83" fmla="*/ 612 h 770"/>
                    <a:gd name="T84" fmla="*/ 750 w 992"/>
                    <a:gd name="T85" fmla="*/ 515 h 770"/>
                    <a:gd name="T86" fmla="*/ 800 w 992"/>
                    <a:gd name="T87" fmla="*/ 377 h 770"/>
                    <a:gd name="T88" fmla="*/ 808 w 992"/>
                    <a:gd name="T89" fmla="*/ 320 h 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92" h="770">
                      <a:moveTo>
                        <a:pt x="808" y="320"/>
                      </a:moveTo>
                      <a:lnTo>
                        <a:pt x="823" y="219"/>
                      </a:lnTo>
                      <a:lnTo>
                        <a:pt x="881" y="181"/>
                      </a:lnTo>
                      <a:lnTo>
                        <a:pt x="950" y="174"/>
                      </a:lnTo>
                      <a:lnTo>
                        <a:pt x="992" y="219"/>
                      </a:lnTo>
                      <a:lnTo>
                        <a:pt x="973" y="308"/>
                      </a:lnTo>
                      <a:lnTo>
                        <a:pt x="935" y="427"/>
                      </a:lnTo>
                      <a:lnTo>
                        <a:pt x="857" y="562"/>
                      </a:lnTo>
                      <a:lnTo>
                        <a:pt x="761" y="677"/>
                      </a:lnTo>
                      <a:lnTo>
                        <a:pt x="681" y="739"/>
                      </a:lnTo>
                      <a:lnTo>
                        <a:pt x="592" y="770"/>
                      </a:lnTo>
                      <a:lnTo>
                        <a:pt x="507" y="759"/>
                      </a:lnTo>
                      <a:lnTo>
                        <a:pt x="442" y="723"/>
                      </a:lnTo>
                      <a:lnTo>
                        <a:pt x="419" y="666"/>
                      </a:lnTo>
                      <a:lnTo>
                        <a:pt x="392" y="566"/>
                      </a:lnTo>
                      <a:lnTo>
                        <a:pt x="361" y="382"/>
                      </a:lnTo>
                      <a:lnTo>
                        <a:pt x="338" y="254"/>
                      </a:lnTo>
                      <a:lnTo>
                        <a:pt x="338" y="104"/>
                      </a:lnTo>
                      <a:lnTo>
                        <a:pt x="323" y="78"/>
                      </a:lnTo>
                      <a:lnTo>
                        <a:pt x="277" y="70"/>
                      </a:lnTo>
                      <a:lnTo>
                        <a:pt x="223" y="112"/>
                      </a:lnTo>
                      <a:lnTo>
                        <a:pt x="173" y="181"/>
                      </a:lnTo>
                      <a:lnTo>
                        <a:pt x="115" y="219"/>
                      </a:lnTo>
                      <a:lnTo>
                        <a:pt x="27" y="219"/>
                      </a:lnTo>
                      <a:lnTo>
                        <a:pt x="0" y="196"/>
                      </a:lnTo>
                      <a:lnTo>
                        <a:pt x="0" y="158"/>
                      </a:lnTo>
                      <a:lnTo>
                        <a:pt x="39" y="123"/>
                      </a:lnTo>
                      <a:lnTo>
                        <a:pt x="81" y="135"/>
                      </a:lnTo>
                      <a:lnTo>
                        <a:pt x="119" y="127"/>
                      </a:lnTo>
                      <a:lnTo>
                        <a:pt x="189" y="78"/>
                      </a:lnTo>
                      <a:lnTo>
                        <a:pt x="257" y="23"/>
                      </a:lnTo>
                      <a:lnTo>
                        <a:pt x="323" y="8"/>
                      </a:lnTo>
                      <a:lnTo>
                        <a:pt x="415" y="0"/>
                      </a:lnTo>
                      <a:lnTo>
                        <a:pt x="419" y="42"/>
                      </a:lnTo>
                      <a:lnTo>
                        <a:pt x="397" y="89"/>
                      </a:lnTo>
                      <a:lnTo>
                        <a:pt x="392" y="208"/>
                      </a:lnTo>
                      <a:lnTo>
                        <a:pt x="419" y="366"/>
                      </a:lnTo>
                      <a:lnTo>
                        <a:pt x="462" y="520"/>
                      </a:lnTo>
                      <a:lnTo>
                        <a:pt x="499" y="612"/>
                      </a:lnTo>
                      <a:lnTo>
                        <a:pt x="558" y="655"/>
                      </a:lnTo>
                      <a:lnTo>
                        <a:pt x="615" y="655"/>
                      </a:lnTo>
                      <a:lnTo>
                        <a:pt x="673" y="612"/>
                      </a:lnTo>
                      <a:lnTo>
                        <a:pt x="750" y="515"/>
                      </a:lnTo>
                      <a:lnTo>
                        <a:pt x="800" y="377"/>
                      </a:lnTo>
                      <a:lnTo>
                        <a:pt x="808" y="32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486" name="Freeform 14"/>
                <p:cNvSpPr>
                  <a:spLocks noChangeAspect="1"/>
                </p:cNvSpPr>
                <p:nvPr/>
              </p:nvSpPr>
              <p:spPr bwMode="auto">
                <a:xfrm rot="-2705309">
                  <a:off x="2414" y="1540"/>
                  <a:ext cx="474" cy="848"/>
                </a:xfrm>
                <a:custGeom>
                  <a:avLst/>
                  <a:gdLst>
                    <a:gd name="T0" fmla="*/ 445 w 699"/>
                    <a:gd name="T1" fmla="*/ 923 h 1216"/>
                    <a:gd name="T2" fmla="*/ 560 w 699"/>
                    <a:gd name="T3" fmla="*/ 1039 h 1216"/>
                    <a:gd name="T4" fmla="*/ 606 w 699"/>
                    <a:gd name="T5" fmla="*/ 1039 h 1216"/>
                    <a:gd name="T6" fmla="*/ 684 w 699"/>
                    <a:gd name="T7" fmla="*/ 1086 h 1216"/>
                    <a:gd name="T8" fmla="*/ 699 w 699"/>
                    <a:gd name="T9" fmla="*/ 1139 h 1216"/>
                    <a:gd name="T10" fmla="*/ 676 w 699"/>
                    <a:gd name="T11" fmla="*/ 1208 h 1216"/>
                    <a:gd name="T12" fmla="*/ 614 w 699"/>
                    <a:gd name="T13" fmla="*/ 1216 h 1216"/>
                    <a:gd name="T14" fmla="*/ 537 w 699"/>
                    <a:gd name="T15" fmla="*/ 1162 h 1216"/>
                    <a:gd name="T16" fmla="*/ 383 w 699"/>
                    <a:gd name="T17" fmla="*/ 1016 h 1216"/>
                    <a:gd name="T18" fmla="*/ 284 w 699"/>
                    <a:gd name="T19" fmla="*/ 878 h 1216"/>
                    <a:gd name="T20" fmla="*/ 237 w 699"/>
                    <a:gd name="T21" fmla="*/ 769 h 1216"/>
                    <a:gd name="T22" fmla="*/ 206 w 699"/>
                    <a:gd name="T23" fmla="*/ 585 h 1216"/>
                    <a:gd name="T24" fmla="*/ 206 w 699"/>
                    <a:gd name="T25" fmla="*/ 346 h 1216"/>
                    <a:gd name="T26" fmla="*/ 198 w 699"/>
                    <a:gd name="T27" fmla="*/ 285 h 1216"/>
                    <a:gd name="T28" fmla="*/ 153 w 699"/>
                    <a:gd name="T29" fmla="*/ 239 h 1216"/>
                    <a:gd name="T30" fmla="*/ 22 w 699"/>
                    <a:gd name="T31" fmla="*/ 247 h 1216"/>
                    <a:gd name="T32" fmla="*/ 0 w 699"/>
                    <a:gd name="T33" fmla="*/ 223 h 1216"/>
                    <a:gd name="T34" fmla="*/ 29 w 699"/>
                    <a:gd name="T35" fmla="*/ 208 h 1216"/>
                    <a:gd name="T36" fmla="*/ 122 w 699"/>
                    <a:gd name="T37" fmla="*/ 200 h 1216"/>
                    <a:gd name="T38" fmla="*/ 138 w 699"/>
                    <a:gd name="T39" fmla="*/ 185 h 1216"/>
                    <a:gd name="T40" fmla="*/ 6 w 699"/>
                    <a:gd name="T41" fmla="*/ 107 h 1216"/>
                    <a:gd name="T42" fmla="*/ 6 w 699"/>
                    <a:gd name="T43" fmla="*/ 77 h 1216"/>
                    <a:gd name="T44" fmla="*/ 29 w 699"/>
                    <a:gd name="T45" fmla="*/ 70 h 1216"/>
                    <a:gd name="T46" fmla="*/ 138 w 699"/>
                    <a:gd name="T47" fmla="*/ 130 h 1216"/>
                    <a:gd name="T48" fmla="*/ 161 w 699"/>
                    <a:gd name="T49" fmla="*/ 123 h 1216"/>
                    <a:gd name="T50" fmla="*/ 138 w 699"/>
                    <a:gd name="T51" fmla="*/ 8 h 1216"/>
                    <a:gd name="T52" fmla="*/ 153 w 699"/>
                    <a:gd name="T53" fmla="*/ 0 h 1216"/>
                    <a:gd name="T54" fmla="*/ 169 w 699"/>
                    <a:gd name="T55" fmla="*/ 8 h 1216"/>
                    <a:gd name="T56" fmla="*/ 198 w 699"/>
                    <a:gd name="T57" fmla="*/ 123 h 1216"/>
                    <a:gd name="T58" fmla="*/ 222 w 699"/>
                    <a:gd name="T59" fmla="*/ 130 h 1216"/>
                    <a:gd name="T60" fmla="*/ 284 w 699"/>
                    <a:gd name="T61" fmla="*/ 8 h 1216"/>
                    <a:gd name="T62" fmla="*/ 299 w 699"/>
                    <a:gd name="T63" fmla="*/ 8 h 1216"/>
                    <a:gd name="T64" fmla="*/ 299 w 699"/>
                    <a:gd name="T65" fmla="*/ 46 h 1216"/>
                    <a:gd name="T66" fmla="*/ 260 w 699"/>
                    <a:gd name="T67" fmla="*/ 146 h 1216"/>
                    <a:gd name="T68" fmla="*/ 260 w 699"/>
                    <a:gd name="T69" fmla="*/ 200 h 1216"/>
                    <a:gd name="T70" fmla="*/ 276 w 699"/>
                    <a:gd name="T71" fmla="*/ 270 h 1216"/>
                    <a:gd name="T72" fmla="*/ 268 w 699"/>
                    <a:gd name="T73" fmla="*/ 361 h 1216"/>
                    <a:gd name="T74" fmla="*/ 276 w 699"/>
                    <a:gd name="T75" fmla="*/ 531 h 1216"/>
                    <a:gd name="T76" fmla="*/ 291 w 699"/>
                    <a:gd name="T77" fmla="*/ 639 h 1216"/>
                    <a:gd name="T78" fmla="*/ 330 w 699"/>
                    <a:gd name="T79" fmla="*/ 762 h 1216"/>
                    <a:gd name="T80" fmla="*/ 383 w 699"/>
                    <a:gd name="T81" fmla="*/ 855 h 1216"/>
                    <a:gd name="T82" fmla="*/ 445 w 699"/>
                    <a:gd name="T83" fmla="*/ 923 h 1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99" h="1216">
                      <a:moveTo>
                        <a:pt x="445" y="923"/>
                      </a:moveTo>
                      <a:lnTo>
                        <a:pt x="560" y="1039"/>
                      </a:lnTo>
                      <a:lnTo>
                        <a:pt x="606" y="1039"/>
                      </a:lnTo>
                      <a:lnTo>
                        <a:pt x="684" y="1086"/>
                      </a:lnTo>
                      <a:lnTo>
                        <a:pt x="699" y="1139"/>
                      </a:lnTo>
                      <a:lnTo>
                        <a:pt x="676" y="1208"/>
                      </a:lnTo>
                      <a:lnTo>
                        <a:pt x="614" y="1216"/>
                      </a:lnTo>
                      <a:lnTo>
                        <a:pt x="537" y="1162"/>
                      </a:lnTo>
                      <a:lnTo>
                        <a:pt x="383" y="1016"/>
                      </a:lnTo>
                      <a:lnTo>
                        <a:pt x="284" y="878"/>
                      </a:lnTo>
                      <a:lnTo>
                        <a:pt x="237" y="769"/>
                      </a:lnTo>
                      <a:lnTo>
                        <a:pt x="206" y="585"/>
                      </a:lnTo>
                      <a:lnTo>
                        <a:pt x="206" y="346"/>
                      </a:lnTo>
                      <a:lnTo>
                        <a:pt x="198" y="285"/>
                      </a:lnTo>
                      <a:lnTo>
                        <a:pt x="153" y="239"/>
                      </a:lnTo>
                      <a:lnTo>
                        <a:pt x="22" y="247"/>
                      </a:lnTo>
                      <a:lnTo>
                        <a:pt x="0" y="223"/>
                      </a:lnTo>
                      <a:lnTo>
                        <a:pt x="29" y="208"/>
                      </a:lnTo>
                      <a:lnTo>
                        <a:pt x="122" y="200"/>
                      </a:lnTo>
                      <a:lnTo>
                        <a:pt x="138" y="185"/>
                      </a:lnTo>
                      <a:lnTo>
                        <a:pt x="6" y="107"/>
                      </a:lnTo>
                      <a:lnTo>
                        <a:pt x="6" y="77"/>
                      </a:lnTo>
                      <a:lnTo>
                        <a:pt x="29" y="70"/>
                      </a:lnTo>
                      <a:lnTo>
                        <a:pt x="138" y="130"/>
                      </a:lnTo>
                      <a:lnTo>
                        <a:pt x="161" y="123"/>
                      </a:lnTo>
                      <a:lnTo>
                        <a:pt x="138" y="8"/>
                      </a:lnTo>
                      <a:lnTo>
                        <a:pt x="153" y="0"/>
                      </a:lnTo>
                      <a:lnTo>
                        <a:pt x="169" y="8"/>
                      </a:lnTo>
                      <a:lnTo>
                        <a:pt x="198" y="123"/>
                      </a:lnTo>
                      <a:lnTo>
                        <a:pt x="222" y="130"/>
                      </a:lnTo>
                      <a:lnTo>
                        <a:pt x="284" y="8"/>
                      </a:lnTo>
                      <a:lnTo>
                        <a:pt x="299" y="8"/>
                      </a:lnTo>
                      <a:lnTo>
                        <a:pt x="299" y="46"/>
                      </a:lnTo>
                      <a:lnTo>
                        <a:pt x="260" y="146"/>
                      </a:lnTo>
                      <a:lnTo>
                        <a:pt x="260" y="200"/>
                      </a:lnTo>
                      <a:lnTo>
                        <a:pt x="276" y="270"/>
                      </a:lnTo>
                      <a:lnTo>
                        <a:pt x="268" y="361"/>
                      </a:lnTo>
                      <a:lnTo>
                        <a:pt x="276" y="531"/>
                      </a:lnTo>
                      <a:lnTo>
                        <a:pt x="291" y="639"/>
                      </a:lnTo>
                      <a:lnTo>
                        <a:pt x="330" y="762"/>
                      </a:lnTo>
                      <a:lnTo>
                        <a:pt x="383" y="855"/>
                      </a:lnTo>
                      <a:lnTo>
                        <a:pt x="445" y="92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487" name="Freeform 15"/>
                <p:cNvSpPr>
                  <a:spLocks noChangeAspect="1"/>
                </p:cNvSpPr>
                <p:nvPr/>
              </p:nvSpPr>
              <p:spPr bwMode="auto">
                <a:xfrm rot="-2705309">
                  <a:off x="2793" y="1150"/>
                  <a:ext cx="620" cy="708"/>
                </a:xfrm>
                <a:custGeom>
                  <a:avLst/>
                  <a:gdLst>
                    <a:gd name="T0" fmla="*/ 15 w 915"/>
                    <a:gd name="T1" fmla="*/ 1008 h 1139"/>
                    <a:gd name="T2" fmla="*/ 0 w 915"/>
                    <a:gd name="T3" fmla="*/ 1061 h 1139"/>
                    <a:gd name="T4" fmla="*/ 15 w 915"/>
                    <a:gd name="T5" fmla="*/ 1139 h 1139"/>
                    <a:gd name="T6" fmla="*/ 70 w 915"/>
                    <a:gd name="T7" fmla="*/ 1139 h 1139"/>
                    <a:gd name="T8" fmla="*/ 231 w 915"/>
                    <a:gd name="T9" fmla="*/ 1108 h 1139"/>
                    <a:gd name="T10" fmla="*/ 408 w 915"/>
                    <a:gd name="T11" fmla="*/ 1046 h 1139"/>
                    <a:gd name="T12" fmla="*/ 554 w 915"/>
                    <a:gd name="T13" fmla="*/ 946 h 1139"/>
                    <a:gd name="T14" fmla="*/ 639 w 915"/>
                    <a:gd name="T15" fmla="*/ 816 h 1139"/>
                    <a:gd name="T16" fmla="*/ 715 w 915"/>
                    <a:gd name="T17" fmla="*/ 593 h 1139"/>
                    <a:gd name="T18" fmla="*/ 738 w 915"/>
                    <a:gd name="T19" fmla="*/ 385 h 1139"/>
                    <a:gd name="T20" fmla="*/ 738 w 915"/>
                    <a:gd name="T21" fmla="*/ 285 h 1139"/>
                    <a:gd name="T22" fmla="*/ 777 w 915"/>
                    <a:gd name="T23" fmla="*/ 224 h 1139"/>
                    <a:gd name="T24" fmla="*/ 845 w 915"/>
                    <a:gd name="T25" fmla="*/ 200 h 1139"/>
                    <a:gd name="T26" fmla="*/ 907 w 915"/>
                    <a:gd name="T27" fmla="*/ 200 h 1139"/>
                    <a:gd name="T28" fmla="*/ 915 w 915"/>
                    <a:gd name="T29" fmla="*/ 169 h 1139"/>
                    <a:gd name="T30" fmla="*/ 823 w 915"/>
                    <a:gd name="T31" fmla="*/ 177 h 1139"/>
                    <a:gd name="T32" fmla="*/ 808 w 915"/>
                    <a:gd name="T33" fmla="*/ 154 h 1139"/>
                    <a:gd name="T34" fmla="*/ 884 w 915"/>
                    <a:gd name="T35" fmla="*/ 70 h 1139"/>
                    <a:gd name="T36" fmla="*/ 868 w 915"/>
                    <a:gd name="T37" fmla="*/ 47 h 1139"/>
                    <a:gd name="T38" fmla="*/ 853 w 915"/>
                    <a:gd name="T39" fmla="*/ 62 h 1139"/>
                    <a:gd name="T40" fmla="*/ 792 w 915"/>
                    <a:gd name="T41" fmla="*/ 123 h 1139"/>
                    <a:gd name="T42" fmla="*/ 777 w 915"/>
                    <a:gd name="T43" fmla="*/ 123 h 1139"/>
                    <a:gd name="T44" fmla="*/ 777 w 915"/>
                    <a:gd name="T45" fmla="*/ 16 h 1139"/>
                    <a:gd name="T46" fmla="*/ 761 w 915"/>
                    <a:gd name="T47" fmla="*/ 0 h 1139"/>
                    <a:gd name="T48" fmla="*/ 738 w 915"/>
                    <a:gd name="T49" fmla="*/ 8 h 1139"/>
                    <a:gd name="T50" fmla="*/ 746 w 915"/>
                    <a:gd name="T51" fmla="*/ 123 h 1139"/>
                    <a:gd name="T52" fmla="*/ 730 w 915"/>
                    <a:gd name="T53" fmla="*/ 131 h 1139"/>
                    <a:gd name="T54" fmla="*/ 668 w 915"/>
                    <a:gd name="T55" fmla="*/ 70 h 1139"/>
                    <a:gd name="T56" fmla="*/ 623 w 915"/>
                    <a:gd name="T57" fmla="*/ 62 h 1139"/>
                    <a:gd name="T58" fmla="*/ 631 w 915"/>
                    <a:gd name="T59" fmla="*/ 93 h 1139"/>
                    <a:gd name="T60" fmla="*/ 699 w 915"/>
                    <a:gd name="T61" fmla="*/ 162 h 1139"/>
                    <a:gd name="T62" fmla="*/ 699 w 915"/>
                    <a:gd name="T63" fmla="*/ 200 h 1139"/>
                    <a:gd name="T64" fmla="*/ 676 w 915"/>
                    <a:gd name="T65" fmla="*/ 278 h 1139"/>
                    <a:gd name="T66" fmla="*/ 676 w 915"/>
                    <a:gd name="T67" fmla="*/ 346 h 1139"/>
                    <a:gd name="T68" fmla="*/ 676 w 915"/>
                    <a:gd name="T69" fmla="*/ 462 h 1139"/>
                    <a:gd name="T70" fmla="*/ 645 w 915"/>
                    <a:gd name="T71" fmla="*/ 608 h 1139"/>
                    <a:gd name="T72" fmla="*/ 615 w 915"/>
                    <a:gd name="T73" fmla="*/ 700 h 1139"/>
                    <a:gd name="T74" fmla="*/ 561 w 915"/>
                    <a:gd name="T75" fmla="*/ 816 h 1139"/>
                    <a:gd name="T76" fmla="*/ 499 w 915"/>
                    <a:gd name="T77" fmla="*/ 908 h 1139"/>
                    <a:gd name="T78" fmla="*/ 454 w 915"/>
                    <a:gd name="T79" fmla="*/ 954 h 1139"/>
                    <a:gd name="T80" fmla="*/ 330 w 915"/>
                    <a:gd name="T81" fmla="*/ 993 h 1139"/>
                    <a:gd name="T82" fmla="*/ 215 w 915"/>
                    <a:gd name="T83" fmla="*/ 1008 h 1139"/>
                    <a:gd name="T84" fmla="*/ 99 w 915"/>
                    <a:gd name="T85" fmla="*/ 1024 h 1139"/>
                    <a:gd name="T86" fmla="*/ 15 w 915"/>
                    <a:gd name="T87" fmla="*/ 1008 h 1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15" h="1139">
                      <a:moveTo>
                        <a:pt x="15" y="1008"/>
                      </a:moveTo>
                      <a:lnTo>
                        <a:pt x="0" y="1061"/>
                      </a:lnTo>
                      <a:lnTo>
                        <a:pt x="15" y="1139"/>
                      </a:lnTo>
                      <a:lnTo>
                        <a:pt x="70" y="1139"/>
                      </a:lnTo>
                      <a:lnTo>
                        <a:pt x="231" y="1108"/>
                      </a:lnTo>
                      <a:lnTo>
                        <a:pt x="408" y="1046"/>
                      </a:lnTo>
                      <a:lnTo>
                        <a:pt x="554" y="946"/>
                      </a:lnTo>
                      <a:lnTo>
                        <a:pt x="639" y="816"/>
                      </a:lnTo>
                      <a:lnTo>
                        <a:pt x="715" y="593"/>
                      </a:lnTo>
                      <a:lnTo>
                        <a:pt x="738" y="385"/>
                      </a:lnTo>
                      <a:lnTo>
                        <a:pt x="738" y="285"/>
                      </a:lnTo>
                      <a:lnTo>
                        <a:pt x="777" y="224"/>
                      </a:lnTo>
                      <a:lnTo>
                        <a:pt x="845" y="200"/>
                      </a:lnTo>
                      <a:lnTo>
                        <a:pt x="907" y="200"/>
                      </a:lnTo>
                      <a:lnTo>
                        <a:pt x="915" y="169"/>
                      </a:lnTo>
                      <a:lnTo>
                        <a:pt x="823" y="177"/>
                      </a:lnTo>
                      <a:lnTo>
                        <a:pt x="808" y="154"/>
                      </a:lnTo>
                      <a:lnTo>
                        <a:pt x="884" y="70"/>
                      </a:lnTo>
                      <a:lnTo>
                        <a:pt x="868" y="47"/>
                      </a:lnTo>
                      <a:lnTo>
                        <a:pt x="853" y="62"/>
                      </a:lnTo>
                      <a:lnTo>
                        <a:pt x="792" y="123"/>
                      </a:lnTo>
                      <a:lnTo>
                        <a:pt x="777" y="123"/>
                      </a:lnTo>
                      <a:lnTo>
                        <a:pt x="777" y="16"/>
                      </a:lnTo>
                      <a:lnTo>
                        <a:pt x="761" y="0"/>
                      </a:lnTo>
                      <a:lnTo>
                        <a:pt x="738" y="8"/>
                      </a:lnTo>
                      <a:lnTo>
                        <a:pt x="746" y="123"/>
                      </a:lnTo>
                      <a:lnTo>
                        <a:pt x="730" y="131"/>
                      </a:lnTo>
                      <a:lnTo>
                        <a:pt x="668" y="70"/>
                      </a:lnTo>
                      <a:lnTo>
                        <a:pt x="623" y="62"/>
                      </a:lnTo>
                      <a:lnTo>
                        <a:pt x="631" y="93"/>
                      </a:lnTo>
                      <a:lnTo>
                        <a:pt x="699" y="162"/>
                      </a:lnTo>
                      <a:lnTo>
                        <a:pt x="699" y="200"/>
                      </a:lnTo>
                      <a:lnTo>
                        <a:pt x="676" y="278"/>
                      </a:lnTo>
                      <a:lnTo>
                        <a:pt x="676" y="346"/>
                      </a:lnTo>
                      <a:lnTo>
                        <a:pt x="676" y="462"/>
                      </a:lnTo>
                      <a:lnTo>
                        <a:pt x="645" y="608"/>
                      </a:lnTo>
                      <a:lnTo>
                        <a:pt x="615" y="700"/>
                      </a:lnTo>
                      <a:lnTo>
                        <a:pt x="561" y="816"/>
                      </a:lnTo>
                      <a:lnTo>
                        <a:pt x="499" y="908"/>
                      </a:lnTo>
                      <a:lnTo>
                        <a:pt x="454" y="954"/>
                      </a:lnTo>
                      <a:lnTo>
                        <a:pt x="330" y="993"/>
                      </a:lnTo>
                      <a:lnTo>
                        <a:pt x="215" y="1008"/>
                      </a:lnTo>
                      <a:lnTo>
                        <a:pt x="99" y="1024"/>
                      </a:lnTo>
                      <a:lnTo>
                        <a:pt x="15" y="100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01488" name="Oval 16"/>
            <p:cNvSpPr>
              <a:spLocks noChangeAspect="1" noChangeArrowheads="1"/>
            </p:cNvSpPr>
            <p:nvPr/>
          </p:nvSpPr>
          <p:spPr bwMode="auto">
            <a:xfrm>
              <a:off x="2496" y="1104"/>
              <a:ext cx="912" cy="912"/>
            </a:xfrm>
            <a:prstGeom prst="ellips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1489" name="Group 17"/>
          <p:cNvGrpSpPr>
            <a:grpSpLocks/>
          </p:cNvGrpSpPr>
          <p:nvPr/>
        </p:nvGrpSpPr>
        <p:grpSpPr bwMode="auto">
          <a:xfrm>
            <a:off x="7620000" y="3200400"/>
            <a:ext cx="1447800" cy="1447800"/>
            <a:chOff x="4464" y="2736"/>
            <a:chExt cx="912" cy="912"/>
          </a:xfrm>
        </p:grpSpPr>
        <p:grpSp>
          <p:nvGrpSpPr>
            <p:cNvPr id="1001490" name="Group 18"/>
            <p:cNvGrpSpPr>
              <a:grpSpLocks/>
            </p:cNvGrpSpPr>
            <p:nvPr/>
          </p:nvGrpSpPr>
          <p:grpSpPr bwMode="auto">
            <a:xfrm>
              <a:off x="4560" y="2832"/>
              <a:ext cx="744" cy="672"/>
              <a:chOff x="1224" y="2539"/>
              <a:chExt cx="2280" cy="1785"/>
            </a:xfrm>
          </p:grpSpPr>
          <p:sp>
            <p:nvSpPr>
              <p:cNvPr id="1001491" name="Freeform 19" descr="Green marble"/>
              <p:cNvSpPr>
                <a:spLocks/>
              </p:cNvSpPr>
              <p:nvPr/>
            </p:nvSpPr>
            <p:spPr bwMode="auto">
              <a:xfrm>
                <a:off x="1224" y="2539"/>
                <a:ext cx="2280" cy="1785"/>
              </a:xfrm>
              <a:custGeom>
                <a:avLst/>
                <a:gdLst>
                  <a:gd name="T0" fmla="*/ 748 w 2280"/>
                  <a:gd name="T1" fmla="*/ 30 h 1785"/>
                  <a:gd name="T2" fmla="*/ 1224 w 2280"/>
                  <a:gd name="T3" fmla="*/ 305 h 1785"/>
                  <a:gd name="T4" fmla="*/ 2184 w 2280"/>
                  <a:gd name="T5" fmla="*/ 257 h 1785"/>
                  <a:gd name="T6" fmla="*/ 1800 w 2280"/>
                  <a:gd name="T7" fmla="*/ 1121 h 1785"/>
                  <a:gd name="T8" fmla="*/ 1743 w 2280"/>
                  <a:gd name="T9" fmla="*/ 1313 h 1785"/>
                  <a:gd name="T10" fmla="*/ 1717 w 2280"/>
                  <a:gd name="T11" fmla="*/ 1479 h 1785"/>
                  <a:gd name="T12" fmla="*/ 1560 w 2280"/>
                  <a:gd name="T13" fmla="*/ 1549 h 1785"/>
                  <a:gd name="T14" fmla="*/ 1272 w 2280"/>
                  <a:gd name="T15" fmla="*/ 1553 h 1785"/>
                  <a:gd name="T16" fmla="*/ 168 w 2280"/>
                  <a:gd name="T17" fmla="*/ 1649 h 1785"/>
                  <a:gd name="T18" fmla="*/ 264 w 2280"/>
                  <a:gd name="T19" fmla="*/ 737 h 1785"/>
                  <a:gd name="T20" fmla="*/ 425 w 2280"/>
                  <a:gd name="T21" fmla="*/ 126 h 1785"/>
                  <a:gd name="T22" fmla="*/ 748 w 2280"/>
                  <a:gd name="T23" fmla="*/ 3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0" h="1785">
                    <a:moveTo>
                      <a:pt x="748" y="30"/>
                    </a:moveTo>
                    <a:cubicBezTo>
                      <a:pt x="881" y="60"/>
                      <a:pt x="985" y="267"/>
                      <a:pt x="1224" y="305"/>
                    </a:cubicBezTo>
                    <a:cubicBezTo>
                      <a:pt x="1463" y="343"/>
                      <a:pt x="2088" y="121"/>
                      <a:pt x="2184" y="257"/>
                    </a:cubicBezTo>
                    <a:cubicBezTo>
                      <a:pt x="2280" y="393"/>
                      <a:pt x="1873" y="945"/>
                      <a:pt x="1800" y="1121"/>
                    </a:cubicBezTo>
                    <a:cubicBezTo>
                      <a:pt x="1727" y="1297"/>
                      <a:pt x="1757" y="1253"/>
                      <a:pt x="1743" y="1313"/>
                    </a:cubicBezTo>
                    <a:cubicBezTo>
                      <a:pt x="1729" y="1373"/>
                      <a:pt x="1747" y="1440"/>
                      <a:pt x="1717" y="1479"/>
                    </a:cubicBezTo>
                    <a:cubicBezTo>
                      <a:pt x="1687" y="1518"/>
                      <a:pt x="1634" y="1537"/>
                      <a:pt x="1560" y="1549"/>
                    </a:cubicBezTo>
                    <a:cubicBezTo>
                      <a:pt x="1486" y="1561"/>
                      <a:pt x="1504" y="1536"/>
                      <a:pt x="1272" y="1553"/>
                    </a:cubicBezTo>
                    <a:cubicBezTo>
                      <a:pt x="1040" y="1570"/>
                      <a:pt x="336" y="1785"/>
                      <a:pt x="168" y="1649"/>
                    </a:cubicBezTo>
                    <a:cubicBezTo>
                      <a:pt x="0" y="1513"/>
                      <a:pt x="221" y="991"/>
                      <a:pt x="264" y="737"/>
                    </a:cubicBezTo>
                    <a:cubicBezTo>
                      <a:pt x="307" y="483"/>
                      <a:pt x="344" y="244"/>
                      <a:pt x="425" y="126"/>
                    </a:cubicBezTo>
                    <a:cubicBezTo>
                      <a:pt x="506" y="8"/>
                      <a:pt x="615" y="0"/>
                      <a:pt x="748" y="30"/>
                    </a:cubicBez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1492" name="Group 20"/>
              <p:cNvGrpSpPr>
                <a:grpSpLocks/>
              </p:cNvGrpSpPr>
              <p:nvPr/>
            </p:nvGrpSpPr>
            <p:grpSpPr bwMode="auto">
              <a:xfrm>
                <a:off x="1584" y="2688"/>
                <a:ext cx="1216" cy="1440"/>
                <a:chOff x="2641" y="1488"/>
                <a:chExt cx="2655" cy="2488"/>
              </a:xfrm>
            </p:grpSpPr>
            <p:grpSp>
              <p:nvGrpSpPr>
                <p:cNvPr id="1001493" name="Group 21"/>
                <p:cNvGrpSpPr>
                  <a:grpSpLocks/>
                </p:cNvGrpSpPr>
                <p:nvPr/>
              </p:nvGrpSpPr>
              <p:grpSpPr bwMode="auto">
                <a:xfrm>
                  <a:off x="2641" y="1488"/>
                  <a:ext cx="2496" cy="2436"/>
                  <a:chOff x="2641" y="1488"/>
                  <a:chExt cx="2496" cy="2436"/>
                </a:xfrm>
              </p:grpSpPr>
              <p:sp>
                <p:nvSpPr>
                  <p:cNvPr id="1001494" name="Freeform 22"/>
                  <p:cNvSpPr>
                    <a:spLocks/>
                  </p:cNvSpPr>
                  <p:nvPr/>
                </p:nvSpPr>
                <p:spPr bwMode="auto">
                  <a:xfrm>
                    <a:off x="3465" y="1900"/>
                    <a:ext cx="434" cy="514"/>
                  </a:xfrm>
                  <a:custGeom>
                    <a:avLst/>
                    <a:gdLst>
                      <a:gd name="T0" fmla="*/ 132 w 434"/>
                      <a:gd name="T1" fmla="*/ 186 h 514"/>
                      <a:gd name="T2" fmla="*/ 157 w 434"/>
                      <a:gd name="T3" fmla="*/ 114 h 514"/>
                      <a:gd name="T4" fmla="*/ 189 w 434"/>
                      <a:gd name="T5" fmla="*/ 42 h 514"/>
                      <a:gd name="T6" fmla="*/ 236 w 434"/>
                      <a:gd name="T7" fmla="*/ 6 h 514"/>
                      <a:gd name="T8" fmla="*/ 302 w 434"/>
                      <a:gd name="T9" fmla="*/ 0 h 514"/>
                      <a:gd name="T10" fmla="*/ 355 w 434"/>
                      <a:gd name="T11" fmla="*/ 24 h 514"/>
                      <a:gd name="T12" fmla="*/ 393 w 434"/>
                      <a:gd name="T13" fmla="*/ 63 h 514"/>
                      <a:gd name="T14" fmla="*/ 421 w 434"/>
                      <a:gd name="T15" fmla="*/ 135 h 514"/>
                      <a:gd name="T16" fmla="*/ 434 w 434"/>
                      <a:gd name="T17" fmla="*/ 222 h 514"/>
                      <a:gd name="T18" fmla="*/ 434 w 434"/>
                      <a:gd name="T19" fmla="*/ 312 h 514"/>
                      <a:gd name="T20" fmla="*/ 412 w 434"/>
                      <a:gd name="T21" fmla="*/ 411 h 514"/>
                      <a:gd name="T22" fmla="*/ 355 w 434"/>
                      <a:gd name="T23" fmla="*/ 474 h 514"/>
                      <a:gd name="T24" fmla="*/ 299 w 434"/>
                      <a:gd name="T25" fmla="*/ 514 h 514"/>
                      <a:gd name="T26" fmla="*/ 245 w 434"/>
                      <a:gd name="T27" fmla="*/ 510 h 514"/>
                      <a:gd name="T28" fmla="*/ 198 w 434"/>
                      <a:gd name="T29" fmla="*/ 468 h 514"/>
                      <a:gd name="T30" fmla="*/ 157 w 434"/>
                      <a:gd name="T31" fmla="*/ 396 h 514"/>
                      <a:gd name="T32" fmla="*/ 129 w 434"/>
                      <a:gd name="T33" fmla="*/ 333 h 514"/>
                      <a:gd name="T34" fmla="*/ 129 w 434"/>
                      <a:gd name="T35" fmla="*/ 252 h 514"/>
                      <a:gd name="T36" fmla="*/ 0 w 434"/>
                      <a:gd name="T37" fmla="*/ 234 h 514"/>
                      <a:gd name="T38" fmla="*/ 16 w 434"/>
                      <a:gd name="T39" fmla="*/ 189 h 514"/>
                      <a:gd name="T40" fmla="*/ 132 w 434"/>
                      <a:gd name="T41" fmla="*/ 186 h 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34" h="514">
                        <a:moveTo>
                          <a:pt x="132" y="186"/>
                        </a:moveTo>
                        <a:lnTo>
                          <a:pt x="157" y="114"/>
                        </a:lnTo>
                        <a:lnTo>
                          <a:pt x="189" y="42"/>
                        </a:lnTo>
                        <a:lnTo>
                          <a:pt x="236" y="6"/>
                        </a:lnTo>
                        <a:lnTo>
                          <a:pt x="302" y="0"/>
                        </a:lnTo>
                        <a:lnTo>
                          <a:pt x="355" y="24"/>
                        </a:lnTo>
                        <a:lnTo>
                          <a:pt x="393" y="63"/>
                        </a:lnTo>
                        <a:lnTo>
                          <a:pt x="421" y="135"/>
                        </a:lnTo>
                        <a:lnTo>
                          <a:pt x="434" y="222"/>
                        </a:lnTo>
                        <a:lnTo>
                          <a:pt x="434" y="312"/>
                        </a:lnTo>
                        <a:lnTo>
                          <a:pt x="412" y="411"/>
                        </a:lnTo>
                        <a:lnTo>
                          <a:pt x="355" y="474"/>
                        </a:lnTo>
                        <a:lnTo>
                          <a:pt x="299" y="514"/>
                        </a:lnTo>
                        <a:lnTo>
                          <a:pt x="245" y="510"/>
                        </a:lnTo>
                        <a:lnTo>
                          <a:pt x="198" y="468"/>
                        </a:lnTo>
                        <a:lnTo>
                          <a:pt x="157" y="396"/>
                        </a:lnTo>
                        <a:lnTo>
                          <a:pt x="129" y="333"/>
                        </a:lnTo>
                        <a:lnTo>
                          <a:pt x="129" y="252"/>
                        </a:lnTo>
                        <a:lnTo>
                          <a:pt x="0" y="234"/>
                        </a:lnTo>
                        <a:lnTo>
                          <a:pt x="16" y="189"/>
                        </a:lnTo>
                        <a:lnTo>
                          <a:pt x="132" y="186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1495" name="Freeform 23"/>
                  <p:cNvSpPr>
                    <a:spLocks/>
                  </p:cNvSpPr>
                  <p:nvPr/>
                </p:nvSpPr>
                <p:spPr bwMode="auto">
                  <a:xfrm>
                    <a:off x="3752" y="1488"/>
                    <a:ext cx="566" cy="1154"/>
                  </a:xfrm>
                  <a:custGeom>
                    <a:avLst/>
                    <a:gdLst>
                      <a:gd name="T0" fmla="*/ 13 w 566"/>
                      <a:gd name="T1" fmla="*/ 1145 h 1154"/>
                      <a:gd name="T2" fmla="*/ 0 w 566"/>
                      <a:gd name="T3" fmla="*/ 1088 h 1154"/>
                      <a:gd name="T4" fmla="*/ 31 w 566"/>
                      <a:gd name="T5" fmla="*/ 1042 h 1154"/>
                      <a:gd name="T6" fmla="*/ 134 w 566"/>
                      <a:gd name="T7" fmla="*/ 988 h 1154"/>
                      <a:gd name="T8" fmla="*/ 226 w 566"/>
                      <a:gd name="T9" fmla="*/ 927 h 1154"/>
                      <a:gd name="T10" fmla="*/ 313 w 566"/>
                      <a:gd name="T11" fmla="*/ 827 h 1154"/>
                      <a:gd name="T12" fmla="*/ 432 w 566"/>
                      <a:gd name="T13" fmla="*/ 689 h 1154"/>
                      <a:gd name="T14" fmla="*/ 463 w 566"/>
                      <a:gd name="T15" fmla="*/ 634 h 1154"/>
                      <a:gd name="T16" fmla="*/ 479 w 566"/>
                      <a:gd name="T17" fmla="*/ 580 h 1154"/>
                      <a:gd name="T18" fmla="*/ 472 w 566"/>
                      <a:gd name="T19" fmla="*/ 526 h 1154"/>
                      <a:gd name="T20" fmla="*/ 444 w 566"/>
                      <a:gd name="T21" fmla="*/ 426 h 1154"/>
                      <a:gd name="T22" fmla="*/ 376 w 566"/>
                      <a:gd name="T23" fmla="*/ 299 h 1154"/>
                      <a:gd name="T24" fmla="*/ 301 w 566"/>
                      <a:gd name="T25" fmla="*/ 229 h 1154"/>
                      <a:gd name="T26" fmla="*/ 235 w 566"/>
                      <a:gd name="T27" fmla="*/ 190 h 1154"/>
                      <a:gd name="T28" fmla="*/ 181 w 566"/>
                      <a:gd name="T29" fmla="*/ 184 h 1154"/>
                      <a:gd name="T30" fmla="*/ 153 w 566"/>
                      <a:gd name="T31" fmla="*/ 190 h 1154"/>
                      <a:gd name="T32" fmla="*/ 150 w 566"/>
                      <a:gd name="T33" fmla="*/ 163 h 1154"/>
                      <a:gd name="T34" fmla="*/ 215 w 566"/>
                      <a:gd name="T35" fmla="*/ 154 h 1154"/>
                      <a:gd name="T36" fmla="*/ 291 w 566"/>
                      <a:gd name="T37" fmla="*/ 154 h 1154"/>
                      <a:gd name="T38" fmla="*/ 238 w 566"/>
                      <a:gd name="T39" fmla="*/ 93 h 1154"/>
                      <a:gd name="T40" fmla="*/ 206 w 566"/>
                      <a:gd name="T41" fmla="*/ 45 h 1154"/>
                      <a:gd name="T42" fmla="*/ 229 w 566"/>
                      <a:gd name="T43" fmla="*/ 27 h 1154"/>
                      <a:gd name="T44" fmla="*/ 313 w 566"/>
                      <a:gd name="T45" fmla="*/ 109 h 1154"/>
                      <a:gd name="T46" fmla="*/ 329 w 566"/>
                      <a:gd name="T47" fmla="*/ 121 h 1154"/>
                      <a:gd name="T48" fmla="*/ 313 w 566"/>
                      <a:gd name="T49" fmla="*/ 57 h 1154"/>
                      <a:gd name="T50" fmla="*/ 301 w 566"/>
                      <a:gd name="T51" fmla="*/ 9 h 1154"/>
                      <a:gd name="T52" fmla="*/ 313 w 566"/>
                      <a:gd name="T53" fmla="*/ 0 h 1154"/>
                      <a:gd name="T54" fmla="*/ 341 w 566"/>
                      <a:gd name="T55" fmla="*/ 9 h 1154"/>
                      <a:gd name="T56" fmla="*/ 366 w 566"/>
                      <a:gd name="T57" fmla="*/ 121 h 1154"/>
                      <a:gd name="T58" fmla="*/ 379 w 566"/>
                      <a:gd name="T59" fmla="*/ 118 h 1154"/>
                      <a:gd name="T60" fmla="*/ 379 w 566"/>
                      <a:gd name="T61" fmla="*/ 30 h 1154"/>
                      <a:gd name="T62" fmla="*/ 404 w 566"/>
                      <a:gd name="T63" fmla="*/ 21 h 1154"/>
                      <a:gd name="T64" fmla="*/ 422 w 566"/>
                      <a:gd name="T65" fmla="*/ 36 h 1154"/>
                      <a:gd name="T66" fmla="*/ 413 w 566"/>
                      <a:gd name="T67" fmla="*/ 154 h 1154"/>
                      <a:gd name="T68" fmla="*/ 407 w 566"/>
                      <a:gd name="T69" fmla="*/ 202 h 1154"/>
                      <a:gd name="T70" fmla="*/ 422 w 566"/>
                      <a:gd name="T71" fmla="*/ 299 h 1154"/>
                      <a:gd name="T72" fmla="*/ 472 w 566"/>
                      <a:gd name="T73" fmla="*/ 402 h 1154"/>
                      <a:gd name="T74" fmla="*/ 525 w 566"/>
                      <a:gd name="T75" fmla="*/ 520 h 1154"/>
                      <a:gd name="T76" fmla="*/ 566 w 566"/>
                      <a:gd name="T77" fmla="*/ 607 h 1154"/>
                      <a:gd name="T78" fmla="*/ 563 w 566"/>
                      <a:gd name="T79" fmla="*/ 652 h 1154"/>
                      <a:gd name="T80" fmla="*/ 488 w 566"/>
                      <a:gd name="T81" fmla="*/ 734 h 1154"/>
                      <a:gd name="T82" fmla="*/ 385 w 566"/>
                      <a:gd name="T83" fmla="*/ 836 h 1154"/>
                      <a:gd name="T84" fmla="*/ 301 w 566"/>
                      <a:gd name="T85" fmla="*/ 937 h 1154"/>
                      <a:gd name="T86" fmla="*/ 197 w 566"/>
                      <a:gd name="T87" fmla="*/ 1070 h 1154"/>
                      <a:gd name="T88" fmla="*/ 112 w 566"/>
                      <a:gd name="T89" fmla="*/ 1136 h 1154"/>
                      <a:gd name="T90" fmla="*/ 47 w 566"/>
                      <a:gd name="T91" fmla="*/ 1154 h 1154"/>
                      <a:gd name="T92" fmla="*/ 13 w 566"/>
                      <a:gd name="T93" fmla="*/ 1145 h 1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566" h="1154">
                        <a:moveTo>
                          <a:pt x="13" y="1145"/>
                        </a:moveTo>
                        <a:lnTo>
                          <a:pt x="0" y="1088"/>
                        </a:lnTo>
                        <a:lnTo>
                          <a:pt x="31" y="1042"/>
                        </a:lnTo>
                        <a:lnTo>
                          <a:pt x="134" y="988"/>
                        </a:lnTo>
                        <a:lnTo>
                          <a:pt x="226" y="927"/>
                        </a:lnTo>
                        <a:lnTo>
                          <a:pt x="313" y="827"/>
                        </a:lnTo>
                        <a:lnTo>
                          <a:pt x="432" y="689"/>
                        </a:lnTo>
                        <a:lnTo>
                          <a:pt x="463" y="634"/>
                        </a:lnTo>
                        <a:lnTo>
                          <a:pt x="479" y="580"/>
                        </a:lnTo>
                        <a:lnTo>
                          <a:pt x="472" y="526"/>
                        </a:lnTo>
                        <a:lnTo>
                          <a:pt x="444" y="426"/>
                        </a:lnTo>
                        <a:lnTo>
                          <a:pt x="376" y="299"/>
                        </a:lnTo>
                        <a:lnTo>
                          <a:pt x="301" y="229"/>
                        </a:lnTo>
                        <a:lnTo>
                          <a:pt x="235" y="190"/>
                        </a:lnTo>
                        <a:lnTo>
                          <a:pt x="181" y="184"/>
                        </a:lnTo>
                        <a:lnTo>
                          <a:pt x="153" y="190"/>
                        </a:lnTo>
                        <a:lnTo>
                          <a:pt x="150" y="163"/>
                        </a:lnTo>
                        <a:lnTo>
                          <a:pt x="215" y="154"/>
                        </a:lnTo>
                        <a:lnTo>
                          <a:pt x="291" y="154"/>
                        </a:lnTo>
                        <a:lnTo>
                          <a:pt x="238" y="93"/>
                        </a:lnTo>
                        <a:lnTo>
                          <a:pt x="206" y="45"/>
                        </a:lnTo>
                        <a:lnTo>
                          <a:pt x="229" y="27"/>
                        </a:lnTo>
                        <a:lnTo>
                          <a:pt x="313" y="109"/>
                        </a:lnTo>
                        <a:lnTo>
                          <a:pt x="329" y="121"/>
                        </a:lnTo>
                        <a:lnTo>
                          <a:pt x="313" y="57"/>
                        </a:lnTo>
                        <a:lnTo>
                          <a:pt x="301" y="9"/>
                        </a:lnTo>
                        <a:lnTo>
                          <a:pt x="313" y="0"/>
                        </a:lnTo>
                        <a:lnTo>
                          <a:pt x="341" y="9"/>
                        </a:lnTo>
                        <a:lnTo>
                          <a:pt x="366" y="121"/>
                        </a:lnTo>
                        <a:lnTo>
                          <a:pt x="379" y="118"/>
                        </a:lnTo>
                        <a:lnTo>
                          <a:pt x="379" y="30"/>
                        </a:lnTo>
                        <a:lnTo>
                          <a:pt x="404" y="21"/>
                        </a:lnTo>
                        <a:lnTo>
                          <a:pt x="422" y="36"/>
                        </a:lnTo>
                        <a:lnTo>
                          <a:pt x="413" y="154"/>
                        </a:lnTo>
                        <a:lnTo>
                          <a:pt x="407" y="202"/>
                        </a:lnTo>
                        <a:lnTo>
                          <a:pt x="422" y="299"/>
                        </a:lnTo>
                        <a:lnTo>
                          <a:pt x="472" y="402"/>
                        </a:lnTo>
                        <a:lnTo>
                          <a:pt x="525" y="520"/>
                        </a:lnTo>
                        <a:lnTo>
                          <a:pt x="566" y="607"/>
                        </a:lnTo>
                        <a:lnTo>
                          <a:pt x="563" y="652"/>
                        </a:lnTo>
                        <a:lnTo>
                          <a:pt x="488" y="734"/>
                        </a:lnTo>
                        <a:lnTo>
                          <a:pt x="385" y="836"/>
                        </a:lnTo>
                        <a:lnTo>
                          <a:pt x="301" y="937"/>
                        </a:lnTo>
                        <a:lnTo>
                          <a:pt x="197" y="1070"/>
                        </a:lnTo>
                        <a:lnTo>
                          <a:pt x="112" y="1136"/>
                        </a:lnTo>
                        <a:lnTo>
                          <a:pt x="47" y="1154"/>
                        </a:lnTo>
                        <a:lnTo>
                          <a:pt x="13" y="1145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1496" name="Freeform 24"/>
                  <p:cNvSpPr>
                    <a:spLocks/>
                  </p:cNvSpPr>
                  <p:nvPr/>
                </p:nvSpPr>
                <p:spPr bwMode="auto">
                  <a:xfrm>
                    <a:off x="2641" y="2564"/>
                    <a:ext cx="1037" cy="581"/>
                  </a:xfrm>
                  <a:custGeom>
                    <a:avLst/>
                    <a:gdLst>
                      <a:gd name="T0" fmla="*/ 210 w 1037"/>
                      <a:gd name="T1" fmla="*/ 468 h 581"/>
                      <a:gd name="T2" fmla="*/ 361 w 1037"/>
                      <a:gd name="T3" fmla="*/ 462 h 581"/>
                      <a:gd name="T4" fmla="*/ 498 w 1037"/>
                      <a:gd name="T5" fmla="*/ 444 h 581"/>
                      <a:gd name="T6" fmla="*/ 583 w 1037"/>
                      <a:gd name="T7" fmla="*/ 423 h 581"/>
                      <a:gd name="T8" fmla="*/ 705 w 1037"/>
                      <a:gd name="T9" fmla="*/ 354 h 581"/>
                      <a:gd name="T10" fmla="*/ 792 w 1037"/>
                      <a:gd name="T11" fmla="*/ 288 h 581"/>
                      <a:gd name="T12" fmla="*/ 906 w 1037"/>
                      <a:gd name="T13" fmla="*/ 207 h 581"/>
                      <a:gd name="T14" fmla="*/ 959 w 1037"/>
                      <a:gd name="T15" fmla="*/ 156 h 581"/>
                      <a:gd name="T16" fmla="*/ 1000 w 1037"/>
                      <a:gd name="T17" fmla="*/ 120 h 581"/>
                      <a:gd name="T18" fmla="*/ 1037 w 1037"/>
                      <a:gd name="T19" fmla="*/ 81 h 581"/>
                      <a:gd name="T20" fmla="*/ 1037 w 1037"/>
                      <a:gd name="T21" fmla="*/ 39 h 581"/>
                      <a:gd name="T22" fmla="*/ 996 w 1037"/>
                      <a:gd name="T23" fmla="*/ 0 h 581"/>
                      <a:gd name="T24" fmla="*/ 971 w 1037"/>
                      <a:gd name="T25" fmla="*/ 9 h 581"/>
                      <a:gd name="T26" fmla="*/ 903 w 1037"/>
                      <a:gd name="T27" fmla="*/ 90 h 581"/>
                      <a:gd name="T28" fmla="*/ 828 w 1037"/>
                      <a:gd name="T29" fmla="*/ 183 h 581"/>
                      <a:gd name="T30" fmla="*/ 752 w 1037"/>
                      <a:gd name="T31" fmla="*/ 270 h 581"/>
                      <a:gd name="T32" fmla="*/ 642 w 1037"/>
                      <a:gd name="T33" fmla="*/ 342 h 581"/>
                      <a:gd name="T34" fmla="*/ 548 w 1037"/>
                      <a:gd name="T35" fmla="*/ 390 h 581"/>
                      <a:gd name="T36" fmla="*/ 445 w 1037"/>
                      <a:gd name="T37" fmla="*/ 414 h 581"/>
                      <a:gd name="T38" fmla="*/ 301 w 1037"/>
                      <a:gd name="T39" fmla="*/ 417 h 581"/>
                      <a:gd name="T40" fmla="*/ 216 w 1037"/>
                      <a:gd name="T41" fmla="*/ 417 h 581"/>
                      <a:gd name="T42" fmla="*/ 144 w 1037"/>
                      <a:gd name="T43" fmla="*/ 363 h 581"/>
                      <a:gd name="T44" fmla="*/ 125 w 1037"/>
                      <a:gd name="T45" fmla="*/ 327 h 581"/>
                      <a:gd name="T46" fmla="*/ 94 w 1037"/>
                      <a:gd name="T47" fmla="*/ 327 h 581"/>
                      <a:gd name="T48" fmla="*/ 116 w 1037"/>
                      <a:gd name="T49" fmla="*/ 372 h 581"/>
                      <a:gd name="T50" fmla="*/ 150 w 1037"/>
                      <a:gd name="T51" fmla="*/ 414 h 581"/>
                      <a:gd name="T52" fmla="*/ 66 w 1037"/>
                      <a:gd name="T53" fmla="*/ 396 h 581"/>
                      <a:gd name="T54" fmla="*/ 3 w 1037"/>
                      <a:gd name="T55" fmla="*/ 387 h 581"/>
                      <a:gd name="T56" fmla="*/ 3 w 1037"/>
                      <a:gd name="T57" fmla="*/ 405 h 581"/>
                      <a:gd name="T58" fmla="*/ 59 w 1037"/>
                      <a:gd name="T59" fmla="*/ 417 h 581"/>
                      <a:gd name="T60" fmla="*/ 97 w 1037"/>
                      <a:gd name="T61" fmla="*/ 441 h 581"/>
                      <a:gd name="T62" fmla="*/ 131 w 1037"/>
                      <a:gd name="T63" fmla="*/ 444 h 581"/>
                      <a:gd name="T64" fmla="*/ 78 w 1037"/>
                      <a:gd name="T65" fmla="*/ 462 h 581"/>
                      <a:gd name="T66" fmla="*/ 0 w 1037"/>
                      <a:gd name="T67" fmla="*/ 481 h 581"/>
                      <a:gd name="T68" fmla="*/ 3 w 1037"/>
                      <a:gd name="T69" fmla="*/ 499 h 581"/>
                      <a:gd name="T70" fmla="*/ 28 w 1037"/>
                      <a:gd name="T71" fmla="*/ 505 h 581"/>
                      <a:gd name="T72" fmla="*/ 103 w 1037"/>
                      <a:gd name="T73" fmla="*/ 481 h 581"/>
                      <a:gd name="T74" fmla="*/ 150 w 1037"/>
                      <a:gd name="T75" fmla="*/ 477 h 581"/>
                      <a:gd name="T76" fmla="*/ 122 w 1037"/>
                      <a:gd name="T77" fmla="*/ 505 h 581"/>
                      <a:gd name="T78" fmla="*/ 78 w 1037"/>
                      <a:gd name="T79" fmla="*/ 550 h 581"/>
                      <a:gd name="T80" fmla="*/ 59 w 1037"/>
                      <a:gd name="T81" fmla="*/ 562 h 581"/>
                      <a:gd name="T82" fmla="*/ 75 w 1037"/>
                      <a:gd name="T83" fmla="*/ 581 h 581"/>
                      <a:gd name="T84" fmla="*/ 113 w 1037"/>
                      <a:gd name="T85" fmla="*/ 559 h 581"/>
                      <a:gd name="T86" fmla="*/ 163 w 1037"/>
                      <a:gd name="T87" fmla="*/ 514 h 581"/>
                      <a:gd name="T88" fmla="*/ 210 w 1037"/>
                      <a:gd name="T89" fmla="*/ 468 h 5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037" h="581">
                        <a:moveTo>
                          <a:pt x="210" y="468"/>
                        </a:moveTo>
                        <a:lnTo>
                          <a:pt x="361" y="462"/>
                        </a:lnTo>
                        <a:lnTo>
                          <a:pt x="498" y="444"/>
                        </a:lnTo>
                        <a:lnTo>
                          <a:pt x="583" y="423"/>
                        </a:lnTo>
                        <a:lnTo>
                          <a:pt x="705" y="354"/>
                        </a:lnTo>
                        <a:lnTo>
                          <a:pt x="792" y="288"/>
                        </a:lnTo>
                        <a:lnTo>
                          <a:pt x="906" y="207"/>
                        </a:lnTo>
                        <a:lnTo>
                          <a:pt x="959" y="156"/>
                        </a:lnTo>
                        <a:lnTo>
                          <a:pt x="1000" y="120"/>
                        </a:lnTo>
                        <a:lnTo>
                          <a:pt x="1037" y="81"/>
                        </a:lnTo>
                        <a:lnTo>
                          <a:pt x="1037" y="39"/>
                        </a:lnTo>
                        <a:lnTo>
                          <a:pt x="996" y="0"/>
                        </a:lnTo>
                        <a:lnTo>
                          <a:pt x="971" y="9"/>
                        </a:lnTo>
                        <a:lnTo>
                          <a:pt x="903" y="90"/>
                        </a:lnTo>
                        <a:lnTo>
                          <a:pt x="828" y="183"/>
                        </a:lnTo>
                        <a:lnTo>
                          <a:pt x="752" y="270"/>
                        </a:lnTo>
                        <a:lnTo>
                          <a:pt x="642" y="342"/>
                        </a:lnTo>
                        <a:lnTo>
                          <a:pt x="548" y="390"/>
                        </a:lnTo>
                        <a:lnTo>
                          <a:pt x="445" y="414"/>
                        </a:lnTo>
                        <a:lnTo>
                          <a:pt x="301" y="417"/>
                        </a:lnTo>
                        <a:lnTo>
                          <a:pt x="216" y="417"/>
                        </a:lnTo>
                        <a:lnTo>
                          <a:pt x="144" y="363"/>
                        </a:lnTo>
                        <a:lnTo>
                          <a:pt x="125" y="327"/>
                        </a:lnTo>
                        <a:lnTo>
                          <a:pt x="94" y="327"/>
                        </a:lnTo>
                        <a:lnTo>
                          <a:pt x="116" y="372"/>
                        </a:lnTo>
                        <a:lnTo>
                          <a:pt x="150" y="414"/>
                        </a:lnTo>
                        <a:lnTo>
                          <a:pt x="66" y="396"/>
                        </a:lnTo>
                        <a:lnTo>
                          <a:pt x="3" y="387"/>
                        </a:lnTo>
                        <a:lnTo>
                          <a:pt x="3" y="405"/>
                        </a:lnTo>
                        <a:lnTo>
                          <a:pt x="59" y="417"/>
                        </a:lnTo>
                        <a:lnTo>
                          <a:pt x="97" y="441"/>
                        </a:lnTo>
                        <a:lnTo>
                          <a:pt x="131" y="444"/>
                        </a:lnTo>
                        <a:lnTo>
                          <a:pt x="78" y="462"/>
                        </a:lnTo>
                        <a:lnTo>
                          <a:pt x="0" y="481"/>
                        </a:lnTo>
                        <a:lnTo>
                          <a:pt x="3" y="499"/>
                        </a:lnTo>
                        <a:lnTo>
                          <a:pt x="28" y="505"/>
                        </a:lnTo>
                        <a:lnTo>
                          <a:pt x="103" y="481"/>
                        </a:lnTo>
                        <a:lnTo>
                          <a:pt x="150" y="477"/>
                        </a:lnTo>
                        <a:lnTo>
                          <a:pt x="122" y="505"/>
                        </a:lnTo>
                        <a:lnTo>
                          <a:pt x="78" y="550"/>
                        </a:lnTo>
                        <a:lnTo>
                          <a:pt x="59" y="562"/>
                        </a:lnTo>
                        <a:lnTo>
                          <a:pt x="75" y="581"/>
                        </a:lnTo>
                        <a:lnTo>
                          <a:pt x="113" y="559"/>
                        </a:lnTo>
                        <a:lnTo>
                          <a:pt x="163" y="514"/>
                        </a:lnTo>
                        <a:lnTo>
                          <a:pt x="210" y="46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1497" name="Freeform 25"/>
                  <p:cNvSpPr>
                    <a:spLocks/>
                  </p:cNvSpPr>
                  <p:nvPr/>
                </p:nvSpPr>
                <p:spPr bwMode="auto">
                  <a:xfrm>
                    <a:off x="3596" y="2504"/>
                    <a:ext cx="608" cy="800"/>
                  </a:xfrm>
                  <a:custGeom>
                    <a:avLst/>
                    <a:gdLst>
                      <a:gd name="T0" fmla="*/ 38 w 608"/>
                      <a:gd name="T1" fmla="*/ 90 h 800"/>
                      <a:gd name="T2" fmla="*/ 63 w 608"/>
                      <a:gd name="T3" fmla="*/ 27 h 800"/>
                      <a:gd name="T4" fmla="*/ 104 w 608"/>
                      <a:gd name="T5" fmla="*/ 0 h 800"/>
                      <a:gd name="T6" fmla="*/ 141 w 608"/>
                      <a:gd name="T7" fmla="*/ 0 h 800"/>
                      <a:gd name="T8" fmla="*/ 179 w 608"/>
                      <a:gd name="T9" fmla="*/ 18 h 800"/>
                      <a:gd name="T10" fmla="*/ 216 w 608"/>
                      <a:gd name="T11" fmla="*/ 54 h 800"/>
                      <a:gd name="T12" fmla="*/ 235 w 608"/>
                      <a:gd name="T13" fmla="*/ 117 h 800"/>
                      <a:gd name="T14" fmla="*/ 245 w 608"/>
                      <a:gd name="T15" fmla="*/ 180 h 800"/>
                      <a:gd name="T16" fmla="*/ 263 w 608"/>
                      <a:gd name="T17" fmla="*/ 243 h 800"/>
                      <a:gd name="T18" fmla="*/ 298 w 608"/>
                      <a:gd name="T19" fmla="*/ 312 h 800"/>
                      <a:gd name="T20" fmla="*/ 357 w 608"/>
                      <a:gd name="T21" fmla="*/ 384 h 800"/>
                      <a:gd name="T22" fmla="*/ 415 w 608"/>
                      <a:gd name="T23" fmla="*/ 432 h 800"/>
                      <a:gd name="T24" fmla="*/ 499 w 608"/>
                      <a:gd name="T25" fmla="*/ 468 h 800"/>
                      <a:gd name="T26" fmla="*/ 571 w 608"/>
                      <a:gd name="T27" fmla="*/ 522 h 800"/>
                      <a:gd name="T28" fmla="*/ 608 w 608"/>
                      <a:gd name="T29" fmla="*/ 577 h 800"/>
                      <a:gd name="T30" fmla="*/ 602 w 608"/>
                      <a:gd name="T31" fmla="*/ 622 h 800"/>
                      <a:gd name="T32" fmla="*/ 593 w 608"/>
                      <a:gd name="T33" fmla="*/ 676 h 800"/>
                      <a:gd name="T34" fmla="*/ 565 w 608"/>
                      <a:gd name="T35" fmla="*/ 712 h 800"/>
                      <a:gd name="T36" fmla="*/ 518 w 608"/>
                      <a:gd name="T37" fmla="*/ 757 h 800"/>
                      <a:gd name="T38" fmla="*/ 449 w 608"/>
                      <a:gd name="T39" fmla="*/ 790 h 800"/>
                      <a:gd name="T40" fmla="*/ 396 w 608"/>
                      <a:gd name="T41" fmla="*/ 800 h 800"/>
                      <a:gd name="T42" fmla="*/ 320 w 608"/>
                      <a:gd name="T43" fmla="*/ 784 h 800"/>
                      <a:gd name="T44" fmla="*/ 251 w 608"/>
                      <a:gd name="T45" fmla="*/ 748 h 800"/>
                      <a:gd name="T46" fmla="*/ 179 w 608"/>
                      <a:gd name="T47" fmla="*/ 694 h 800"/>
                      <a:gd name="T48" fmla="*/ 129 w 608"/>
                      <a:gd name="T49" fmla="*/ 631 h 800"/>
                      <a:gd name="T50" fmla="*/ 82 w 608"/>
                      <a:gd name="T51" fmla="*/ 550 h 800"/>
                      <a:gd name="T52" fmla="*/ 44 w 608"/>
                      <a:gd name="T53" fmla="*/ 456 h 800"/>
                      <a:gd name="T54" fmla="*/ 19 w 608"/>
                      <a:gd name="T55" fmla="*/ 375 h 800"/>
                      <a:gd name="T56" fmla="*/ 7 w 608"/>
                      <a:gd name="T57" fmla="*/ 297 h 800"/>
                      <a:gd name="T58" fmla="*/ 0 w 608"/>
                      <a:gd name="T59" fmla="*/ 189 h 800"/>
                      <a:gd name="T60" fmla="*/ 19 w 608"/>
                      <a:gd name="T61" fmla="*/ 117 h 800"/>
                      <a:gd name="T62" fmla="*/ 38 w 608"/>
                      <a:gd name="T63" fmla="*/ 90 h 8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8" h="800">
                        <a:moveTo>
                          <a:pt x="38" y="90"/>
                        </a:moveTo>
                        <a:lnTo>
                          <a:pt x="63" y="27"/>
                        </a:lnTo>
                        <a:lnTo>
                          <a:pt x="104" y="0"/>
                        </a:lnTo>
                        <a:lnTo>
                          <a:pt x="141" y="0"/>
                        </a:lnTo>
                        <a:lnTo>
                          <a:pt x="179" y="18"/>
                        </a:lnTo>
                        <a:lnTo>
                          <a:pt x="216" y="54"/>
                        </a:lnTo>
                        <a:lnTo>
                          <a:pt x="235" y="117"/>
                        </a:lnTo>
                        <a:lnTo>
                          <a:pt x="245" y="180"/>
                        </a:lnTo>
                        <a:lnTo>
                          <a:pt x="263" y="243"/>
                        </a:lnTo>
                        <a:lnTo>
                          <a:pt x="298" y="312"/>
                        </a:lnTo>
                        <a:lnTo>
                          <a:pt x="357" y="384"/>
                        </a:lnTo>
                        <a:lnTo>
                          <a:pt x="415" y="432"/>
                        </a:lnTo>
                        <a:lnTo>
                          <a:pt x="499" y="468"/>
                        </a:lnTo>
                        <a:lnTo>
                          <a:pt x="571" y="522"/>
                        </a:lnTo>
                        <a:lnTo>
                          <a:pt x="608" y="577"/>
                        </a:lnTo>
                        <a:lnTo>
                          <a:pt x="602" y="622"/>
                        </a:lnTo>
                        <a:lnTo>
                          <a:pt x="593" y="676"/>
                        </a:lnTo>
                        <a:lnTo>
                          <a:pt x="565" y="712"/>
                        </a:lnTo>
                        <a:lnTo>
                          <a:pt x="518" y="757"/>
                        </a:lnTo>
                        <a:lnTo>
                          <a:pt x="449" y="790"/>
                        </a:lnTo>
                        <a:lnTo>
                          <a:pt x="396" y="800"/>
                        </a:lnTo>
                        <a:lnTo>
                          <a:pt x="320" y="784"/>
                        </a:lnTo>
                        <a:lnTo>
                          <a:pt x="251" y="748"/>
                        </a:lnTo>
                        <a:lnTo>
                          <a:pt x="179" y="694"/>
                        </a:lnTo>
                        <a:lnTo>
                          <a:pt x="129" y="631"/>
                        </a:lnTo>
                        <a:lnTo>
                          <a:pt x="82" y="550"/>
                        </a:lnTo>
                        <a:lnTo>
                          <a:pt x="44" y="456"/>
                        </a:lnTo>
                        <a:lnTo>
                          <a:pt x="19" y="375"/>
                        </a:lnTo>
                        <a:lnTo>
                          <a:pt x="7" y="297"/>
                        </a:lnTo>
                        <a:lnTo>
                          <a:pt x="0" y="189"/>
                        </a:lnTo>
                        <a:lnTo>
                          <a:pt x="19" y="117"/>
                        </a:lnTo>
                        <a:lnTo>
                          <a:pt x="38" y="9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1498" name="Freeform 26"/>
                  <p:cNvSpPr>
                    <a:spLocks/>
                  </p:cNvSpPr>
                  <p:nvPr/>
                </p:nvSpPr>
                <p:spPr bwMode="auto">
                  <a:xfrm>
                    <a:off x="4094" y="2846"/>
                    <a:ext cx="1043" cy="726"/>
                  </a:xfrm>
                  <a:custGeom>
                    <a:avLst/>
                    <a:gdLst>
                      <a:gd name="T0" fmla="*/ 116 w 1043"/>
                      <a:gd name="T1" fmla="*/ 230 h 726"/>
                      <a:gd name="T2" fmla="*/ 216 w 1043"/>
                      <a:gd name="T3" fmla="*/ 147 h 726"/>
                      <a:gd name="T4" fmla="*/ 338 w 1043"/>
                      <a:gd name="T5" fmla="*/ 72 h 726"/>
                      <a:gd name="T6" fmla="*/ 417 w 1043"/>
                      <a:gd name="T7" fmla="*/ 27 h 726"/>
                      <a:gd name="T8" fmla="*/ 479 w 1043"/>
                      <a:gd name="T9" fmla="*/ 12 h 726"/>
                      <a:gd name="T10" fmla="*/ 529 w 1043"/>
                      <a:gd name="T11" fmla="*/ 0 h 726"/>
                      <a:gd name="T12" fmla="*/ 573 w 1043"/>
                      <a:gd name="T13" fmla="*/ 18 h 726"/>
                      <a:gd name="T14" fmla="*/ 601 w 1043"/>
                      <a:gd name="T15" fmla="*/ 75 h 726"/>
                      <a:gd name="T16" fmla="*/ 620 w 1043"/>
                      <a:gd name="T17" fmla="*/ 230 h 726"/>
                      <a:gd name="T18" fmla="*/ 620 w 1043"/>
                      <a:gd name="T19" fmla="*/ 416 h 726"/>
                      <a:gd name="T20" fmla="*/ 620 w 1043"/>
                      <a:gd name="T21" fmla="*/ 536 h 726"/>
                      <a:gd name="T22" fmla="*/ 642 w 1043"/>
                      <a:gd name="T23" fmla="*/ 609 h 726"/>
                      <a:gd name="T24" fmla="*/ 686 w 1043"/>
                      <a:gd name="T25" fmla="*/ 597 h 726"/>
                      <a:gd name="T26" fmla="*/ 717 w 1043"/>
                      <a:gd name="T27" fmla="*/ 552 h 726"/>
                      <a:gd name="T28" fmla="*/ 779 w 1043"/>
                      <a:gd name="T29" fmla="*/ 500 h 726"/>
                      <a:gd name="T30" fmla="*/ 876 w 1043"/>
                      <a:gd name="T31" fmla="*/ 470 h 726"/>
                      <a:gd name="T32" fmla="*/ 943 w 1043"/>
                      <a:gd name="T33" fmla="*/ 470 h 726"/>
                      <a:gd name="T34" fmla="*/ 1043 w 1043"/>
                      <a:gd name="T35" fmla="*/ 488 h 726"/>
                      <a:gd name="T36" fmla="*/ 1037 w 1043"/>
                      <a:gd name="T37" fmla="*/ 524 h 726"/>
                      <a:gd name="T38" fmla="*/ 1015 w 1043"/>
                      <a:gd name="T39" fmla="*/ 555 h 726"/>
                      <a:gd name="T40" fmla="*/ 981 w 1043"/>
                      <a:gd name="T41" fmla="*/ 561 h 726"/>
                      <a:gd name="T42" fmla="*/ 943 w 1043"/>
                      <a:gd name="T43" fmla="*/ 542 h 726"/>
                      <a:gd name="T44" fmla="*/ 886 w 1043"/>
                      <a:gd name="T45" fmla="*/ 518 h 726"/>
                      <a:gd name="T46" fmla="*/ 829 w 1043"/>
                      <a:gd name="T47" fmla="*/ 518 h 726"/>
                      <a:gd name="T48" fmla="*/ 754 w 1043"/>
                      <a:gd name="T49" fmla="*/ 564 h 726"/>
                      <a:gd name="T50" fmla="*/ 708 w 1043"/>
                      <a:gd name="T51" fmla="*/ 633 h 726"/>
                      <a:gd name="T52" fmla="*/ 698 w 1043"/>
                      <a:gd name="T53" fmla="*/ 690 h 726"/>
                      <a:gd name="T54" fmla="*/ 679 w 1043"/>
                      <a:gd name="T55" fmla="*/ 726 h 726"/>
                      <a:gd name="T56" fmla="*/ 604 w 1043"/>
                      <a:gd name="T57" fmla="*/ 723 h 726"/>
                      <a:gd name="T58" fmla="*/ 601 w 1043"/>
                      <a:gd name="T59" fmla="*/ 669 h 726"/>
                      <a:gd name="T60" fmla="*/ 576 w 1043"/>
                      <a:gd name="T61" fmla="*/ 591 h 726"/>
                      <a:gd name="T62" fmla="*/ 567 w 1043"/>
                      <a:gd name="T63" fmla="*/ 509 h 726"/>
                      <a:gd name="T64" fmla="*/ 573 w 1043"/>
                      <a:gd name="T65" fmla="*/ 401 h 726"/>
                      <a:gd name="T66" fmla="*/ 564 w 1043"/>
                      <a:gd name="T67" fmla="*/ 248 h 726"/>
                      <a:gd name="T68" fmla="*/ 558 w 1043"/>
                      <a:gd name="T69" fmla="*/ 147 h 726"/>
                      <a:gd name="T70" fmla="*/ 539 w 1043"/>
                      <a:gd name="T71" fmla="*/ 111 h 726"/>
                      <a:gd name="T72" fmla="*/ 501 w 1043"/>
                      <a:gd name="T73" fmla="*/ 75 h 726"/>
                      <a:gd name="T74" fmla="*/ 461 w 1043"/>
                      <a:gd name="T75" fmla="*/ 75 h 726"/>
                      <a:gd name="T76" fmla="*/ 403 w 1043"/>
                      <a:gd name="T77" fmla="*/ 111 h 726"/>
                      <a:gd name="T78" fmla="*/ 328 w 1043"/>
                      <a:gd name="T79" fmla="*/ 181 h 726"/>
                      <a:gd name="T80" fmla="*/ 235 w 1043"/>
                      <a:gd name="T81" fmla="*/ 272 h 726"/>
                      <a:gd name="T82" fmla="*/ 141 w 1043"/>
                      <a:gd name="T83" fmla="*/ 356 h 726"/>
                      <a:gd name="T84" fmla="*/ 94 w 1043"/>
                      <a:gd name="T85" fmla="*/ 383 h 726"/>
                      <a:gd name="T86" fmla="*/ 38 w 1043"/>
                      <a:gd name="T87" fmla="*/ 383 h 726"/>
                      <a:gd name="T88" fmla="*/ 0 w 1043"/>
                      <a:gd name="T89" fmla="*/ 344 h 726"/>
                      <a:gd name="T90" fmla="*/ 3 w 1043"/>
                      <a:gd name="T91" fmla="*/ 281 h 726"/>
                      <a:gd name="T92" fmla="*/ 41 w 1043"/>
                      <a:gd name="T93" fmla="*/ 248 h 726"/>
                      <a:gd name="T94" fmla="*/ 84 w 1043"/>
                      <a:gd name="T95" fmla="*/ 239 h 726"/>
                      <a:gd name="T96" fmla="*/ 116 w 1043"/>
                      <a:gd name="T97" fmla="*/ 230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43" h="726">
                        <a:moveTo>
                          <a:pt x="116" y="230"/>
                        </a:moveTo>
                        <a:lnTo>
                          <a:pt x="216" y="147"/>
                        </a:lnTo>
                        <a:lnTo>
                          <a:pt x="338" y="72"/>
                        </a:lnTo>
                        <a:lnTo>
                          <a:pt x="417" y="27"/>
                        </a:lnTo>
                        <a:lnTo>
                          <a:pt x="479" y="12"/>
                        </a:lnTo>
                        <a:lnTo>
                          <a:pt x="529" y="0"/>
                        </a:lnTo>
                        <a:lnTo>
                          <a:pt x="573" y="18"/>
                        </a:lnTo>
                        <a:lnTo>
                          <a:pt x="601" y="75"/>
                        </a:lnTo>
                        <a:lnTo>
                          <a:pt x="620" y="230"/>
                        </a:lnTo>
                        <a:lnTo>
                          <a:pt x="620" y="416"/>
                        </a:lnTo>
                        <a:lnTo>
                          <a:pt x="620" y="536"/>
                        </a:lnTo>
                        <a:lnTo>
                          <a:pt x="642" y="609"/>
                        </a:lnTo>
                        <a:lnTo>
                          <a:pt x="686" y="597"/>
                        </a:lnTo>
                        <a:lnTo>
                          <a:pt x="717" y="552"/>
                        </a:lnTo>
                        <a:lnTo>
                          <a:pt x="779" y="500"/>
                        </a:lnTo>
                        <a:lnTo>
                          <a:pt x="876" y="470"/>
                        </a:lnTo>
                        <a:lnTo>
                          <a:pt x="943" y="470"/>
                        </a:lnTo>
                        <a:lnTo>
                          <a:pt x="1043" y="488"/>
                        </a:lnTo>
                        <a:lnTo>
                          <a:pt x="1037" y="524"/>
                        </a:lnTo>
                        <a:lnTo>
                          <a:pt x="1015" y="555"/>
                        </a:lnTo>
                        <a:lnTo>
                          <a:pt x="981" y="561"/>
                        </a:lnTo>
                        <a:lnTo>
                          <a:pt x="943" y="542"/>
                        </a:lnTo>
                        <a:lnTo>
                          <a:pt x="886" y="518"/>
                        </a:lnTo>
                        <a:lnTo>
                          <a:pt x="829" y="518"/>
                        </a:lnTo>
                        <a:lnTo>
                          <a:pt x="754" y="564"/>
                        </a:lnTo>
                        <a:lnTo>
                          <a:pt x="708" y="633"/>
                        </a:lnTo>
                        <a:lnTo>
                          <a:pt x="698" y="690"/>
                        </a:lnTo>
                        <a:lnTo>
                          <a:pt x="679" y="726"/>
                        </a:lnTo>
                        <a:lnTo>
                          <a:pt x="604" y="723"/>
                        </a:lnTo>
                        <a:lnTo>
                          <a:pt x="601" y="669"/>
                        </a:lnTo>
                        <a:lnTo>
                          <a:pt x="576" y="591"/>
                        </a:lnTo>
                        <a:lnTo>
                          <a:pt x="567" y="509"/>
                        </a:lnTo>
                        <a:lnTo>
                          <a:pt x="573" y="401"/>
                        </a:lnTo>
                        <a:lnTo>
                          <a:pt x="564" y="248"/>
                        </a:lnTo>
                        <a:lnTo>
                          <a:pt x="558" y="147"/>
                        </a:lnTo>
                        <a:lnTo>
                          <a:pt x="539" y="111"/>
                        </a:lnTo>
                        <a:lnTo>
                          <a:pt x="501" y="75"/>
                        </a:lnTo>
                        <a:lnTo>
                          <a:pt x="461" y="75"/>
                        </a:lnTo>
                        <a:lnTo>
                          <a:pt x="403" y="111"/>
                        </a:lnTo>
                        <a:lnTo>
                          <a:pt x="328" y="181"/>
                        </a:lnTo>
                        <a:lnTo>
                          <a:pt x="235" y="272"/>
                        </a:lnTo>
                        <a:lnTo>
                          <a:pt x="141" y="356"/>
                        </a:lnTo>
                        <a:lnTo>
                          <a:pt x="94" y="383"/>
                        </a:lnTo>
                        <a:lnTo>
                          <a:pt x="38" y="383"/>
                        </a:lnTo>
                        <a:lnTo>
                          <a:pt x="0" y="344"/>
                        </a:lnTo>
                        <a:lnTo>
                          <a:pt x="3" y="281"/>
                        </a:lnTo>
                        <a:lnTo>
                          <a:pt x="41" y="248"/>
                        </a:lnTo>
                        <a:lnTo>
                          <a:pt x="84" y="239"/>
                        </a:lnTo>
                        <a:lnTo>
                          <a:pt x="116" y="23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1499" name="Freeform 27"/>
                  <p:cNvSpPr>
                    <a:spLocks/>
                  </p:cNvSpPr>
                  <p:nvPr/>
                </p:nvSpPr>
                <p:spPr bwMode="auto">
                  <a:xfrm>
                    <a:off x="4038" y="3162"/>
                    <a:ext cx="713" cy="762"/>
                  </a:xfrm>
                  <a:custGeom>
                    <a:avLst/>
                    <a:gdLst>
                      <a:gd name="T0" fmla="*/ 0 w 713"/>
                      <a:gd name="T1" fmla="*/ 64 h 762"/>
                      <a:gd name="T2" fmla="*/ 22 w 713"/>
                      <a:gd name="T3" fmla="*/ 16 h 762"/>
                      <a:gd name="T4" fmla="*/ 69 w 713"/>
                      <a:gd name="T5" fmla="*/ 0 h 762"/>
                      <a:gd name="T6" fmla="*/ 134 w 713"/>
                      <a:gd name="T7" fmla="*/ 7 h 762"/>
                      <a:gd name="T8" fmla="*/ 150 w 713"/>
                      <a:gd name="T9" fmla="*/ 52 h 762"/>
                      <a:gd name="T10" fmla="*/ 125 w 713"/>
                      <a:gd name="T11" fmla="*/ 227 h 762"/>
                      <a:gd name="T12" fmla="*/ 122 w 713"/>
                      <a:gd name="T13" fmla="*/ 360 h 762"/>
                      <a:gd name="T14" fmla="*/ 116 w 713"/>
                      <a:gd name="T15" fmla="*/ 435 h 762"/>
                      <a:gd name="T16" fmla="*/ 116 w 713"/>
                      <a:gd name="T17" fmla="*/ 450 h 762"/>
                      <a:gd name="T18" fmla="*/ 131 w 713"/>
                      <a:gd name="T19" fmla="*/ 524 h 762"/>
                      <a:gd name="T20" fmla="*/ 172 w 713"/>
                      <a:gd name="T21" fmla="*/ 536 h 762"/>
                      <a:gd name="T22" fmla="*/ 225 w 713"/>
                      <a:gd name="T23" fmla="*/ 524 h 762"/>
                      <a:gd name="T24" fmla="*/ 303 w 713"/>
                      <a:gd name="T25" fmla="*/ 481 h 762"/>
                      <a:gd name="T26" fmla="*/ 387 w 713"/>
                      <a:gd name="T27" fmla="*/ 460 h 762"/>
                      <a:gd name="T28" fmla="*/ 482 w 713"/>
                      <a:gd name="T29" fmla="*/ 444 h 762"/>
                      <a:gd name="T30" fmla="*/ 585 w 713"/>
                      <a:gd name="T31" fmla="*/ 432 h 762"/>
                      <a:gd name="T32" fmla="*/ 660 w 713"/>
                      <a:gd name="T33" fmla="*/ 432 h 762"/>
                      <a:gd name="T34" fmla="*/ 694 w 713"/>
                      <a:gd name="T35" fmla="*/ 441 h 762"/>
                      <a:gd name="T36" fmla="*/ 713 w 713"/>
                      <a:gd name="T37" fmla="*/ 463 h 762"/>
                      <a:gd name="T38" fmla="*/ 704 w 713"/>
                      <a:gd name="T39" fmla="*/ 496 h 762"/>
                      <a:gd name="T40" fmla="*/ 657 w 713"/>
                      <a:gd name="T41" fmla="*/ 524 h 762"/>
                      <a:gd name="T42" fmla="*/ 613 w 713"/>
                      <a:gd name="T43" fmla="*/ 563 h 762"/>
                      <a:gd name="T44" fmla="*/ 572 w 713"/>
                      <a:gd name="T45" fmla="*/ 618 h 762"/>
                      <a:gd name="T46" fmla="*/ 547 w 713"/>
                      <a:gd name="T47" fmla="*/ 663 h 762"/>
                      <a:gd name="T48" fmla="*/ 526 w 713"/>
                      <a:gd name="T49" fmla="*/ 708 h 762"/>
                      <a:gd name="T50" fmla="*/ 510 w 713"/>
                      <a:gd name="T51" fmla="*/ 762 h 762"/>
                      <a:gd name="T52" fmla="*/ 488 w 713"/>
                      <a:gd name="T53" fmla="*/ 762 h 762"/>
                      <a:gd name="T54" fmla="*/ 469 w 713"/>
                      <a:gd name="T55" fmla="*/ 741 h 762"/>
                      <a:gd name="T56" fmla="*/ 462 w 713"/>
                      <a:gd name="T57" fmla="*/ 681 h 762"/>
                      <a:gd name="T58" fmla="*/ 507 w 713"/>
                      <a:gd name="T59" fmla="*/ 627 h 762"/>
                      <a:gd name="T60" fmla="*/ 566 w 713"/>
                      <a:gd name="T61" fmla="*/ 563 h 762"/>
                      <a:gd name="T62" fmla="*/ 622 w 713"/>
                      <a:gd name="T63" fmla="*/ 515 h 762"/>
                      <a:gd name="T64" fmla="*/ 647 w 713"/>
                      <a:gd name="T65" fmla="*/ 499 h 762"/>
                      <a:gd name="T66" fmla="*/ 657 w 713"/>
                      <a:gd name="T67" fmla="*/ 478 h 762"/>
                      <a:gd name="T68" fmla="*/ 632 w 713"/>
                      <a:gd name="T69" fmla="*/ 463 h 762"/>
                      <a:gd name="T70" fmla="*/ 547 w 713"/>
                      <a:gd name="T71" fmla="*/ 463 h 762"/>
                      <a:gd name="T72" fmla="*/ 440 w 713"/>
                      <a:gd name="T73" fmla="*/ 481 h 762"/>
                      <a:gd name="T74" fmla="*/ 356 w 713"/>
                      <a:gd name="T75" fmla="*/ 509 h 762"/>
                      <a:gd name="T76" fmla="*/ 265 w 713"/>
                      <a:gd name="T77" fmla="*/ 560 h 762"/>
                      <a:gd name="T78" fmla="*/ 187 w 713"/>
                      <a:gd name="T79" fmla="*/ 596 h 762"/>
                      <a:gd name="T80" fmla="*/ 103 w 713"/>
                      <a:gd name="T81" fmla="*/ 599 h 762"/>
                      <a:gd name="T82" fmla="*/ 69 w 713"/>
                      <a:gd name="T83" fmla="*/ 587 h 762"/>
                      <a:gd name="T84" fmla="*/ 50 w 713"/>
                      <a:gd name="T85" fmla="*/ 542 h 762"/>
                      <a:gd name="T86" fmla="*/ 37 w 713"/>
                      <a:gd name="T87" fmla="*/ 478 h 762"/>
                      <a:gd name="T88" fmla="*/ 31 w 713"/>
                      <a:gd name="T89" fmla="*/ 360 h 762"/>
                      <a:gd name="T90" fmla="*/ 19 w 713"/>
                      <a:gd name="T91" fmla="*/ 151 h 762"/>
                      <a:gd name="T92" fmla="*/ 0 w 713"/>
                      <a:gd name="T93" fmla="*/ 64 h 7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713" h="762">
                        <a:moveTo>
                          <a:pt x="0" y="64"/>
                        </a:moveTo>
                        <a:lnTo>
                          <a:pt x="22" y="16"/>
                        </a:lnTo>
                        <a:lnTo>
                          <a:pt x="69" y="0"/>
                        </a:lnTo>
                        <a:lnTo>
                          <a:pt x="134" y="7"/>
                        </a:lnTo>
                        <a:lnTo>
                          <a:pt x="150" y="52"/>
                        </a:lnTo>
                        <a:lnTo>
                          <a:pt x="125" y="227"/>
                        </a:lnTo>
                        <a:lnTo>
                          <a:pt x="122" y="360"/>
                        </a:lnTo>
                        <a:lnTo>
                          <a:pt x="116" y="435"/>
                        </a:lnTo>
                        <a:lnTo>
                          <a:pt x="116" y="450"/>
                        </a:lnTo>
                        <a:lnTo>
                          <a:pt x="131" y="524"/>
                        </a:lnTo>
                        <a:lnTo>
                          <a:pt x="172" y="536"/>
                        </a:lnTo>
                        <a:lnTo>
                          <a:pt x="225" y="524"/>
                        </a:lnTo>
                        <a:lnTo>
                          <a:pt x="303" y="481"/>
                        </a:lnTo>
                        <a:lnTo>
                          <a:pt x="387" y="460"/>
                        </a:lnTo>
                        <a:lnTo>
                          <a:pt x="482" y="444"/>
                        </a:lnTo>
                        <a:lnTo>
                          <a:pt x="585" y="432"/>
                        </a:lnTo>
                        <a:lnTo>
                          <a:pt x="660" y="432"/>
                        </a:lnTo>
                        <a:lnTo>
                          <a:pt x="694" y="441"/>
                        </a:lnTo>
                        <a:lnTo>
                          <a:pt x="713" y="463"/>
                        </a:lnTo>
                        <a:lnTo>
                          <a:pt x="704" y="496"/>
                        </a:lnTo>
                        <a:lnTo>
                          <a:pt x="657" y="524"/>
                        </a:lnTo>
                        <a:lnTo>
                          <a:pt x="613" y="563"/>
                        </a:lnTo>
                        <a:lnTo>
                          <a:pt x="572" y="618"/>
                        </a:lnTo>
                        <a:lnTo>
                          <a:pt x="547" y="663"/>
                        </a:lnTo>
                        <a:lnTo>
                          <a:pt x="526" y="708"/>
                        </a:lnTo>
                        <a:lnTo>
                          <a:pt x="510" y="762"/>
                        </a:lnTo>
                        <a:lnTo>
                          <a:pt x="488" y="762"/>
                        </a:lnTo>
                        <a:lnTo>
                          <a:pt x="469" y="741"/>
                        </a:lnTo>
                        <a:lnTo>
                          <a:pt x="462" y="681"/>
                        </a:lnTo>
                        <a:lnTo>
                          <a:pt x="507" y="627"/>
                        </a:lnTo>
                        <a:lnTo>
                          <a:pt x="566" y="563"/>
                        </a:lnTo>
                        <a:lnTo>
                          <a:pt x="622" y="515"/>
                        </a:lnTo>
                        <a:lnTo>
                          <a:pt x="647" y="499"/>
                        </a:lnTo>
                        <a:lnTo>
                          <a:pt x="657" y="478"/>
                        </a:lnTo>
                        <a:lnTo>
                          <a:pt x="632" y="463"/>
                        </a:lnTo>
                        <a:lnTo>
                          <a:pt x="547" y="463"/>
                        </a:lnTo>
                        <a:lnTo>
                          <a:pt x="440" y="481"/>
                        </a:lnTo>
                        <a:lnTo>
                          <a:pt x="356" y="509"/>
                        </a:lnTo>
                        <a:lnTo>
                          <a:pt x="265" y="560"/>
                        </a:lnTo>
                        <a:lnTo>
                          <a:pt x="187" y="596"/>
                        </a:lnTo>
                        <a:lnTo>
                          <a:pt x="103" y="599"/>
                        </a:lnTo>
                        <a:lnTo>
                          <a:pt x="69" y="587"/>
                        </a:lnTo>
                        <a:lnTo>
                          <a:pt x="50" y="542"/>
                        </a:lnTo>
                        <a:lnTo>
                          <a:pt x="37" y="478"/>
                        </a:lnTo>
                        <a:lnTo>
                          <a:pt x="31" y="360"/>
                        </a:lnTo>
                        <a:lnTo>
                          <a:pt x="19" y="151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01500" name="Group 28"/>
                <p:cNvGrpSpPr>
                  <a:grpSpLocks/>
                </p:cNvGrpSpPr>
                <p:nvPr/>
              </p:nvGrpSpPr>
              <p:grpSpPr bwMode="auto">
                <a:xfrm>
                  <a:off x="4864" y="3099"/>
                  <a:ext cx="432" cy="877"/>
                  <a:chOff x="4864" y="3099"/>
                  <a:chExt cx="432" cy="877"/>
                </a:xfrm>
              </p:grpSpPr>
              <p:sp>
                <p:nvSpPr>
                  <p:cNvPr id="1001501" name="Freeform 29"/>
                  <p:cNvSpPr>
                    <a:spLocks/>
                  </p:cNvSpPr>
                  <p:nvPr/>
                </p:nvSpPr>
                <p:spPr bwMode="auto">
                  <a:xfrm>
                    <a:off x="4956" y="3588"/>
                    <a:ext cx="340" cy="109"/>
                  </a:xfrm>
                  <a:custGeom>
                    <a:avLst/>
                    <a:gdLst>
                      <a:gd name="T0" fmla="*/ 340 w 340"/>
                      <a:gd name="T1" fmla="*/ 109 h 109"/>
                      <a:gd name="T2" fmla="*/ 165 w 340"/>
                      <a:gd name="T3" fmla="*/ 30 h 109"/>
                      <a:gd name="T4" fmla="*/ 48 w 340"/>
                      <a:gd name="T5" fmla="*/ 0 h 109"/>
                      <a:gd name="T6" fmla="*/ 10 w 340"/>
                      <a:gd name="T7" fmla="*/ 0 h 109"/>
                      <a:gd name="T8" fmla="*/ 0 w 340"/>
                      <a:gd name="T9" fmla="*/ 27 h 109"/>
                      <a:gd name="T10" fmla="*/ 22 w 340"/>
                      <a:gd name="T11" fmla="*/ 48 h 109"/>
                      <a:gd name="T12" fmla="*/ 70 w 340"/>
                      <a:gd name="T13" fmla="*/ 54 h 109"/>
                      <a:gd name="T14" fmla="*/ 184 w 340"/>
                      <a:gd name="T15" fmla="*/ 75 h 109"/>
                      <a:gd name="T16" fmla="*/ 340 w 340"/>
                      <a:gd name="T17" fmla="*/ 109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0" h="109">
                        <a:moveTo>
                          <a:pt x="340" y="109"/>
                        </a:moveTo>
                        <a:lnTo>
                          <a:pt x="165" y="30"/>
                        </a:lnTo>
                        <a:lnTo>
                          <a:pt x="48" y="0"/>
                        </a:lnTo>
                        <a:lnTo>
                          <a:pt x="10" y="0"/>
                        </a:lnTo>
                        <a:lnTo>
                          <a:pt x="0" y="27"/>
                        </a:lnTo>
                        <a:lnTo>
                          <a:pt x="22" y="48"/>
                        </a:lnTo>
                        <a:lnTo>
                          <a:pt x="70" y="54"/>
                        </a:lnTo>
                        <a:lnTo>
                          <a:pt x="184" y="75"/>
                        </a:lnTo>
                        <a:lnTo>
                          <a:pt x="340" y="109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1502" name="Freeform 30"/>
                  <p:cNvSpPr>
                    <a:spLocks/>
                  </p:cNvSpPr>
                  <p:nvPr/>
                </p:nvSpPr>
                <p:spPr bwMode="auto">
                  <a:xfrm>
                    <a:off x="4864" y="3685"/>
                    <a:ext cx="97" cy="291"/>
                  </a:xfrm>
                  <a:custGeom>
                    <a:avLst/>
                    <a:gdLst>
                      <a:gd name="T0" fmla="*/ 97 w 97"/>
                      <a:gd name="T1" fmla="*/ 291 h 291"/>
                      <a:gd name="T2" fmla="*/ 94 w 97"/>
                      <a:gd name="T3" fmla="*/ 148 h 291"/>
                      <a:gd name="T4" fmla="*/ 69 w 97"/>
                      <a:gd name="T5" fmla="*/ 39 h 291"/>
                      <a:gd name="T6" fmla="*/ 41 w 97"/>
                      <a:gd name="T7" fmla="*/ 0 h 291"/>
                      <a:gd name="T8" fmla="*/ 19 w 97"/>
                      <a:gd name="T9" fmla="*/ 0 h 291"/>
                      <a:gd name="T10" fmla="*/ 0 w 97"/>
                      <a:gd name="T11" fmla="*/ 12 h 291"/>
                      <a:gd name="T12" fmla="*/ 0 w 97"/>
                      <a:gd name="T13" fmla="*/ 54 h 291"/>
                      <a:gd name="T14" fmla="*/ 47 w 97"/>
                      <a:gd name="T15" fmla="*/ 184 h 291"/>
                      <a:gd name="T16" fmla="*/ 97 w 97"/>
                      <a:gd name="T17" fmla="*/ 291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7" h="291">
                        <a:moveTo>
                          <a:pt x="97" y="291"/>
                        </a:moveTo>
                        <a:lnTo>
                          <a:pt x="94" y="148"/>
                        </a:lnTo>
                        <a:lnTo>
                          <a:pt x="69" y="39"/>
                        </a:lnTo>
                        <a:lnTo>
                          <a:pt x="41" y="0"/>
                        </a:lnTo>
                        <a:lnTo>
                          <a:pt x="19" y="0"/>
                        </a:lnTo>
                        <a:lnTo>
                          <a:pt x="0" y="12"/>
                        </a:lnTo>
                        <a:lnTo>
                          <a:pt x="0" y="54"/>
                        </a:lnTo>
                        <a:lnTo>
                          <a:pt x="47" y="184"/>
                        </a:lnTo>
                        <a:lnTo>
                          <a:pt x="97" y="29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1503" name="Freeform 31"/>
                  <p:cNvSpPr>
                    <a:spLocks/>
                  </p:cNvSpPr>
                  <p:nvPr/>
                </p:nvSpPr>
                <p:spPr bwMode="auto">
                  <a:xfrm>
                    <a:off x="5004" y="3099"/>
                    <a:ext cx="214" cy="111"/>
                  </a:xfrm>
                  <a:custGeom>
                    <a:avLst/>
                    <a:gdLst>
                      <a:gd name="T0" fmla="*/ 0 w 214"/>
                      <a:gd name="T1" fmla="*/ 72 h 111"/>
                      <a:gd name="T2" fmla="*/ 42 w 214"/>
                      <a:gd name="T3" fmla="*/ 30 h 111"/>
                      <a:gd name="T4" fmla="*/ 100 w 214"/>
                      <a:gd name="T5" fmla="*/ 3 h 111"/>
                      <a:gd name="T6" fmla="*/ 166 w 214"/>
                      <a:gd name="T7" fmla="*/ 0 h 111"/>
                      <a:gd name="T8" fmla="*/ 214 w 214"/>
                      <a:gd name="T9" fmla="*/ 9 h 111"/>
                      <a:gd name="T10" fmla="*/ 138 w 214"/>
                      <a:gd name="T11" fmla="*/ 18 h 111"/>
                      <a:gd name="T12" fmla="*/ 109 w 214"/>
                      <a:gd name="T13" fmla="*/ 36 h 111"/>
                      <a:gd name="T14" fmla="*/ 81 w 214"/>
                      <a:gd name="T15" fmla="*/ 63 h 111"/>
                      <a:gd name="T16" fmla="*/ 68 w 214"/>
                      <a:gd name="T17" fmla="*/ 93 h 111"/>
                      <a:gd name="T18" fmla="*/ 42 w 214"/>
                      <a:gd name="T19" fmla="*/ 111 h 111"/>
                      <a:gd name="T20" fmla="*/ 10 w 214"/>
                      <a:gd name="T21" fmla="*/ 108 h 111"/>
                      <a:gd name="T22" fmla="*/ 0 w 214"/>
                      <a:gd name="T23" fmla="*/ 72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4" h="111">
                        <a:moveTo>
                          <a:pt x="0" y="72"/>
                        </a:moveTo>
                        <a:lnTo>
                          <a:pt x="42" y="30"/>
                        </a:lnTo>
                        <a:lnTo>
                          <a:pt x="100" y="3"/>
                        </a:lnTo>
                        <a:lnTo>
                          <a:pt x="166" y="0"/>
                        </a:lnTo>
                        <a:lnTo>
                          <a:pt x="214" y="9"/>
                        </a:lnTo>
                        <a:lnTo>
                          <a:pt x="138" y="18"/>
                        </a:lnTo>
                        <a:lnTo>
                          <a:pt x="109" y="36"/>
                        </a:lnTo>
                        <a:lnTo>
                          <a:pt x="81" y="63"/>
                        </a:lnTo>
                        <a:lnTo>
                          <a:pt x="68" y="93"/>
                        </a:lnTo>
                        <a:lnTo>
                          <a:pt x="42" y="111"/>
                        </a:lnTo>
                        <a:lnTo>
                          <a:pt x="10" y="108"/>
                        </a:lnTo>
                        <a:lnTo>
                          <a:pt x="0" y="72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001504" name="Oval 32"/>
            <p:cNvSpPr>
              <a:spLocks noChangeAspect="1" noChangeArrowheads="1"/>
            </p:cNvSpPr>
            <p:nvPr/>
          </p:nvSpPr>
          <p:spPr bwMode="auto">
            <a:xfrm>
              <a:off x="4464" y="2736"/>
              <a:ext cx="912" cy="912"/>
            </a:xfrm>
            <a:prstGeom prst="ellipse">
              <a:avLst/>
            </a:prstGeom>
            <a:noFill/>
            <a:ln w="635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1505" name="Group 33"/>
          <p:cNvGrpSpPr>
            <a:grpSpLocks/>
          </p:cNvGrpSpPr>
          <p:nvPr/>
        </p:nvGrpSpPr>
        <p:grpSpPr bwMode="auto">
          <a:xfrm>
            <a:off x="304800" y="2217738"/>
            <a:ext cx="1439863" cy="1439862"/>
            <a:chOff x="3077" y="2352"/>
            <a:chExt cx="907" cy="907"/>
          </a:xfrm>
        </p:grpSpPr>
        <p:grpSp>
          <p:nvGrpSpPr>
            <p:cNvPr id="1001506" name="Group 34"/>
            <p:cNvGrpSpPr>
              <a:grpSpLocks/>
            </p:cNvGrpSpPr>
            <p:nvPr/>
          </p:nvGrpSpPr>
          <p:grpSpPr bwMode="auto">
            <a:xfrm>
              <a:off x="3077" y="2352"/>
              <a:ext cx="907" cy="907"/>
              <a:chOff x="2976" y="2352"/>
              <a:chExt cx="907" cy="907"/>
            </a:xfrm>
          </p:grpSpPr>
          <p:sp>
            <p:nvSpPr>
              <p:cNvPr id="1001507" name="Freeform 35" descr="Green marble"/>
              <p:cNvSpPr>
                <a:spLocks noChangeAspect="1"/>
              </p:cNvSpPr>
              <p:nvPr/>
            </p:nvSpPr>
            <p:spPr bwMode="auto">
              <a:xfrm rot="2360341">
                <a:off x="3403" y="2606"/>
                <a:ext cx="480" cy="380"/>
              </a:xfrm>
              <a:custGeom>
                <a:avLst/>
                <a:gdLst>
                  <a:gd name="T0" fmla="*/ 748 w 2280"/>
                  <a:gd name="T1" fmla="*/ 30 h 1785"/>
                  <a:gd name="T2" fmla="*/ 1224 w 2280"/>
                  <a:gd name="T3" fmla="*/ 305 h 1785"/>
                  <a:gd name="T4" fmla="*/ 2184 w 2280"/>
                  <a:gd name="T5" fmla="*/ 257 h 1785"/>
                  <a:gd name="T6" fmla="*/ 1800 w 2280"/>
                  <a:gd name="T7" fmla="*/ 1121 h 1785"/>
                  <a:gd name="T8" fmla="*/ 1743 w 2280"/>
                  <a:gd name="T9" fmla="*/ 1313 h 1785"/>
                  <a:gd name="T10" fmla="*/ 1717 w 2280"/>
                  <a:gd name="T11" fmla="*/ 1479 h 1785"/>
                  <a:gd name="T12" fmla="*/ 1560 w 2280"/>
                  <a:gd name="T13" fmla="*/ 1549 h 1785"/>
                  <a:gd name="T14" fmla="*/ 1272 w 2280"/>
                  <a:gd name="T15" fmla="*/ 1553 h 1785"/>
                  <a:gd name="T16" fmla="*/ 168 w 2280"/>
                  <a:gd name="T17" fmla="*/ 1649 h 1785"/>
                  <a:gd name="T18" fmla="*/ 264 w 2280"/>
                  <a:gd name="T19" fmla="*/ 737 h 1785"/>
                  <a:gd name="T20" fmla="*/ 425 w 2280"/>
                  <a:gd name="T21" fmla="*/ 126 h 1785"/>
                  <a:gd name="T22" fmla="*/ 748 w 2280"/>
                  <a:gd name="T23" fmla="*/ 3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0" h="1785">
                    <a:moveTo>
                      <a:pt x="748" y="30"/>
                    </a:moveTo>
                    <a:cubicBezTo>
                      <a:pt x="881" y="60"/>
                      <a:pt x="985" y="267"/>
                      <a:pt x="1224" y="305"/>
                    </a:cubicBezTo>
                    <a:cubicBezTo>
                      <a:pt x="1463" y="343"/>
                      <a:pt x="2088" y="121"/>
                      <a:pt x="2184" y="257"/>
                    </a:cubicBezTo>
                    <a:cubicBezTo>
                      <a:pt x="2280" y="393"/>
                      <a:pt x="1873" y="945"/>
                      <a:pt x="1800" y="1121"/>
                    </a:cubicBezTo>
                    <a:cubicBezTo>
                      <a:pt x="1727" y="1297"/>
                      <a:pt x="1757" y="1253"/>
                      <a:pt x="1743" y="1313"/>
                    </a:cubicBezTo>
                    <a:cubicBezTo>
                      <a:pt x="1729" y="1373"/>
                      <a:pt x="1747" y="1440"/>
                      <a:pt x="1717" y="1479"/>
                    </a:cubicBezTo>
                    <a:cubicBezTo>
                      <a:pt x="1687" y="1518"/>
                      <a:pt x="1634" y="1537"/>
                      <a:pt x="1560" y="1549"/>
                    </a:cubicBezTo>
                    <a:cubicBezTo>
                      <a:pt x="1486" y="1561"/>
                      <a:pt x="1504" y="1536"/>
                      <a:pt x="1272" y="1553"/>
                    </a:cubicBezTo>
                    <a:cubicBezTo>
                      <a:pt x="1040" y="1570"/>
                      <a:pt x="336" y="1785"/>
                      <a:pt x="168" y="1649"/>
                    </a:cubicBezTo>
                    <a:cubicBezTo>
                      <a:pt x="0" y="1513"/>
                      <a:pt x="221" y="991"/>
                      <a:pt x="264" y="737"/>
                    </a:cubicBezTo>
                    <a:cubicBezTo>
                      <a:pt x="307" y="483"/>
                      <a:pt x="344" y="244"/>
                      <a:pt x="425" y="126"/>
                    </a:cubicBezTo>
                    <a:cubicBezTo>
                      <a:pt x="506" y="8"/>
                      <a:pt x="615" y="0"/>
                      <a:pt x="748" y="30"/>
                    </a:cubicBez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508" name="Oval 36"/>
              <p:cNvSpPr>
                <a:spLocks noChangeAspect="1" noChangeArrowheads="1"/>
              </p:cNvSpPr>
              <p:nvPr/>
            </p:nvSpPr>
            <p:spPr bwMode="auto">
              <a:xfrm>
                <a:off x="2976" y="2352"/>
                <a:ext cx="907" cy="907"/>
              </a:xfrm>
              <a:prstGeom prst="ellipse">
                <a:avLst/>
              </a:prstGeom>
              <a:noFill/>
              <a:ln w="635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01509" name="Picture 3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" y="2621"/>
                <a:ext cx="26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01510" name="Group 38"/>
            <p:cNvGrpSpPr>
              <a:grpSpLocks noChangeAspect="1"/>
            </p:cNvGrpSpPr>
            <p:nvPr/>
          </p:nvGrpSpPr>
          <p:grpSpPr bwMode="auto">
            <a:xfrm rot="2360341">
              <a:off x="3360" y="2401"/>
              <a:ext cx="421" cy="527"/>
              <a:chOff x="2227" y="1194"/>
              <a:chExt cx="1944" cy="2413"/>
            </a:xfrm>
          </p:grpSpPr>
          <p:sp>
            <p:nvSpPr>
              <p:cNvPr id="1001511" name="Freeform 39"/>
              <p:cNvSpPr>
                <a:spLocks noChangeAspect="1"/>
              </p:cNvSpPr>
              <p:nvPr/>
            </p:nvSpPr>
            <p:spPr bwMode="auto">
              <a:xfrm rot="-2705309">
                <a:off x="2708" y="1513"/>
                <a:ext cx="406" cy="340"/>
              </a:xfrm>
              <a:custGeom>
                <a:avLst/>
                <a:gdLst>
                  <a:gd name="T0" fmla="*/ 388 w 600"/>
                  <a:gd name="T1" fmla="*/ 289 h 608"/>
                  <a:gd name="T2" fmla="*/ 372 w 600"/>
                  <a:gd name="T3" fmla="*/ 177 h 608"/>
                  <a:gd name="T4" fmla="*/ 341 w 600"/>
                  <a:gd name="T5" fmla="*/ 78 h 608"/>
                  <a:gd name="T6" fmla="*/ 284 w 600"/>
                  <a:gd name="T7" fmla="*/ 24 h 608"/>
                  <a:gd name="T8" fmla="*/ 185 w 600"/>
                  <a:gd name="T9" fmla="*/ 0 h 608"/>
                  <a:gd name="T10" fmla="*/ 100 w 600"/>
                  <a:gd name="T11" fmla="*/ 24 h 608"/>
                  <a:gd name="T12" fmla="*/ 19 w 600"/>
                  <a:gd name="T13" fmla="*/ 123 h 608"/>
                  <a:gd name="T14" fmla="*/ 0 w 600"/>
                  <a:gd name="T15" fmla="*/ 243 h 608"/>
                  <a:gd name="T16" fmla="*/ 19 w 600"/>
                  <a:gd name="T17" fmla="*/ 370 h 608"/>
                  <a:gd name="T18" fmla="*/ 50 w 600"/>
                  <a:gd name="T19" fmla="*/ 447 h 608"/>
                  <a:gd name="T20" fmla="*/ 88 w 600"/>
                  <a:gd name="T21" fmla="*/ 528 h 608"/>
                  <a:gd name="T22" fmla="*/ 130 w 600"/>
                  <a:gd name="T23" fmla="*/ 582 h 608"/>
                  <a:gd name="T24" fmla="*/ 177 w 600"/>
                  <a:gd name="T25" fmla="*/ 608 h 608"/>
                  <a:gd name="T26" fmla="*/ 242 w 600"/>
                  <a:gd name="T27" fmla="*/ 585 h 608"/>
                  <a:gd name="T28" fmla="*/ 307 w 600"/>
                  <a:gd name="T29" fmla="*/ 531 h 608"/>
                  <a:gd name="T30" fmla="*/ 349 w 600"/>
                  <a:gd name="T31" fmla="*/ 455 h 608"/>
                  <a:gd name="T32" fmla="*/ 388 w 600"/>
                  <a:gd name="T33" fmla="*/ 390 h 608"/>
                  <a:gd name="T34" fmla="*/ 400 w 600"/>
                  <a:gd name="T35" fmla="*/ 351 h 608"/>
                  <a:gd name="T36" fmla="*/ 565 w 600"/>
                  <a:gd name="T37" fmla="*/ 293 h 608"/>
                  <a:gd name="T38" fmla="*/ 600 w 600"/>
                  <a:gd name="T39" fmla="*/ 270 h 608"/>
                  <a:gd name="T40" fmla="*/ 580 w 600"/>
                  <a:gd name="T41" fmla="*/ 235 h 608"/>
                  <a:gd name="T42" fmla="*/ 388 w 600"/>
                  <a:gd name="T43" fmla="*/ 289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0" h="608">
                    <a:moveTo>
                      <a:pt x="388" y="289"/>
                    </a:moveTo>
                    <a:lnTo>
                      <a:pt x="372" y="177"/>
                    </a:lnTo>
                    <a:lnTo>
                      <a:pt x="341" y="78"/>
                    </a:lnTo>
                    <a:lnTo>
                      <a:pt x="284" y="24"/>
                    </a:lnTo>
                    <a:lnTo>
                      <a:pt x="185" y="0"/>
                    </a:lnTo>
                    <a:lnTo>
                      <a:pt x="100" y="24"/>
                    </a:lnTo>
                    <a:lnTo>
                      <a:pt x="19" y="123"/>
                    </a:lnTo>
                    <a:lnTo>
                      <a:pt x="0" y="243"/>
                    </a:lnTo>
                    <a:lnTo>
                      <a:pt x="19" y="370"/>
                    </a:lnTo>
                    <a:lnTo>
                      <a:pt x="50" y="447"/>
                    </a:lnTo>
                    <a:lnTo>
                      <a:pt x="88" y="528"/>
                    </a:lnTo>
                    <a:lnTo>
                      <a:pt x="130" y="582"/>
                    </a:lnTo>
                    <a:lnTo>
                      <a:pt x="177" y="608"/>
                    </a:lnTo>
                    <a:lnTo>
                      <a:pt x="242" y="585"/>
                    </a:lnTo>
                    <a:lnTo>
                      <a:pt x="307" y="531"/>
                    </a:lnTo>
                    <a:lnTo>
                      <a:pt x="349" y="455"/>
                    </a:lnTo>
                    <a:lnTo>
                      <a:pt x="388" y="390"/>
                    </a:lnTo>
                    <a:lnTo>
                      <a:pt x="400" y="351"/>
                    </a:lnTo>
                    <a:lnTo>
                      <a:pt x="565" y="293"/>
                    </a:lnTo>
                    <a:lnTo>
                      <a:pt x="600" y="270"/>
                    </a:lnTo>
                    <a:lnTo>
                      <a:pt x="580" y="235"/>
                    </a:lnTo>
                    <a:lnTo>
                      <a:pt x="388" y="28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512" name="Freeform 40"/>
              <p:cNvSpPr>
                <a:spLocks noChangeAspect="1"/>
              </p:cNvSpPr>
              <p:nvPr/>
            </p:nvSpPr>
            <p:spPr bwMode="auto">
              <a:xfrm rot="-2705309">
                <a:off x="2999" y="1873"/>
                <a:ext cx="418" cy="758"/>
              </a:xfrm>
              <a:custGeom>
                <a:avLst/>
                <a:gdLst>
                  <a:gd name="T0" fmla="*/ 208 w 619"/>
                  <a:gd name="T1" fmla="*/ 161 h 1085"/>
                  <a:gd name="T2" fmla="*/ 284 w 619"/>
                  <a:gd name="T3" fmla="*/ 80 h 1085"/>
                  <a:gd name="T4" fmla="*/ 411 w 619"/>
                  <a:gd name="T5" fmla="*/ 3 h 1085"/>
                  <a:gd name="T6" fmla="*/ 469 w 619"/>
                  <a:gd name="T7" fmla="*/ 0 h 1085"/>
                  <a:gd name="T8" fmla="*/ 573 w 619"/>
                  <a:gd name="T9" fmla="*/ 34 h 1085"/>
                  <a:gd name="T10" fmla="*/ 619 w 619"/>
                  <a:gd name="T11" fmla="*/ 85 h 1085"/>
                  <a:gd name="T12" fmla="*/ 619 w 619"/>
                  <a:gd name="T13" fmla="*/ 161 h 1085"/>
                  <a:gd name="T14" fmla="*/ 542 w 619"/>
                  <a:gd name="T15" fmla="*/ 304 h 1085"/>
                  <a:gd name="T16" fmla="*/ 458 w 619"/>
                  <a:gd name="T17" fmla="*/ 415 h 1085"/>
                  <a:gd name="T18" fmla="*/ 422 w 619"/>
                  <a:gd name="T19" fmla="*/ 508 h 1085"/>
                  <a:gd name="T20" fmla="*/ 399 w 619"/>
                  <a:gd name="T21" fmla="*/ 615 h 1085"/>
                  <a:gd name="T22" fmla="*/ 422 w 619"/>
                  <a:gd name="T23" fmla="*/ 719 h 1085"/>
                  <a:gd name="T24" fmla="*/ 445 w 619"/>
                  <a:gd name="T25" fmla="*/ 820 h 1085"/>
                  <a:gd name="T26" fmla="*/ 445 w 619"/>
                  <a:gd name="T27" fmla="*/ 935 h 1085"/>
                  <a:gd name="T28" fmla="*/ 411 w 619"/>
                  <a:gd name="T29" fmla="*/ 1005 h 1085"/>
                  <a:gd name="T30" fmla="*/ 334 w 619"/>
                  <a:gd name="T31" fmla="*/ 1043 h 1085"/>
                  <a:gd name="T32" fmla="*/ 242 w 619"/>
                  <a:gd name="T33" fmla="*/ 1085 h 1085"/>
                  <a:gd name="T34" fmla="*/ 157 w 619"/>
                  <a:gd name="T35" fmla="*/ 1085 h 1085"/>
                  <a:gd name="T36" fmla="*/ 100 w 619"/>
                  <a:gd name="T37" fmla="*/ 1054 h 1085"/>
                  <a:gd name="T38" fmla="*/ 23 w 619"/>
                  <a:gd name="T39" fmla="*/ 927 h 1085"/>
                  <a:gd name="T40" fmla="*/ 0 w 619"/>
                  <a:gd name="T41" fmla="*/ 797 h 1085"/>
                  <a:gd name="T42" fmla="*/ 8 w 619"/>
                  <a:gd name="T43" fmla="*/ 628 h 1085"/>
                  <a:gd name="T44" fmla="*/ 65 w 619"/>
                  <a:gd name="T45" fmla="*/ 415 h 1085"/>
                  <a:gd name="T46" fmla="*/ 123 w 619"/>
                  <a:gd name="T47" fmla="*/ 277 h 1085"/>
                  <a:gd name="T48" fmla="*/ 208 w 619"/>
                  <a:gd name="T49" fmla="*/ 161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9" h="1085">
                    <a:moveTo>
                      <a:pt x="208" y="161"/>
                    </a:moveTo>
                    <a:lnTo>
                      <a:pt x="284" y="80"/>
                    </a:lnTo>
                    <a:lnTo>
                      <a:pt x="411" y="3"/>
                    </a:lnTo>
                    <a:lnTo>
                      <a:pt x="469" y="0"/>
                    </a:lnTo>
                    <a:lnTo>
                      <a:pt x="573" y="34"/>
                    </a:lnTo>
                    <a:lnTo>
                      <a:pt x="619" y="85"/>
                    </a:lnTo>
                    <a:lnTo>
                      <a:pt x="619" y="161"/>
                    </a:lnTo>
                    <a:lnTo>
                      <a:pt x="542" y="304"/>
                    </a:lnTo>
                    <a:lnTo>
                      <a:pt x="458" y="415"/>
                    </a:lnTo>
                    <a:lnTo>
                      <a:pt x="422" y="508"/>
                    </a:lnTo>
                    <a:lnTo>
                      <a:pt x="399" y="615"/>
                    </a:lnTo>
                    <a:lnTo>
                      <a:pt x="422" y="719"/>
                    </a:lnTo>
                    <a:lnTo>
                      <a:pt x="445" y="820"/>
                    </a:lnTo>
                    <a:lnTo>
                      <a:pt x="445" y="935"/>
                    </a:lnTo>
                    <a:lnTo>
                      <a:pt x="411" y="1005"/>
                    </a:lnTo>
                    <a:lnTo>
                      <a:pt x="334" y="1043"/>
                    </a:lnTo>
                    <a:lnTo>
                      <a:pt x="242" y="1085"/>
                    </a:lnTo>
                    <a:lnTo>
                      <a:pt x="157" y="1085"/>
                    </a:lnTo>
                    <a:lnTo>
                      <a:pt x="100" y="1054"/>
                    </a:lnTo>
                    <a:lnTo>
                      <a:pt x="23" y="927"/>
                    </a:lnTo>
                    <a:lnTo>
                      <a:pt x="0" y="797"/>
                    </a:lnTo>
                    <a:lnTo>
                      <a:pt x="8" y="628"/>
                    </a:lnTo>
                    <a:lnTo>
                      <a:pt x="65" y="415"/>
                    </a:lnTo>
                    <a:lnTo>
                      <a:pt x="123" y="277"/>
                    </a:lnTo>
                    <a:lnTo>
                      <a:pt x="208" y="16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513" name="Freeform 41"/>
              <p:cNvSpPr>
                <a:spLocks noChangeAspect="1"/>
              </p:cNvSpPr>
              <p:nvPr/>
            </p:nvSpPr>
            <p:spPr bwMode="auto">
              <a:xfrm rot="-2705309">
                <a:off x="3504" y="2064"/>
                <a:ext cx="812" cy="523"/>
              </a:xfrm>
              <a:custGeom>
                <a:avLst/>
                <a:gdLst>
                  <a:gd name="T0" fmla="*/ 0 w 782"/>
                  <a:gd name="T1" fmla="*/ 76 h 808"/>
                  <a:gd name="T2" fmla="*/ 66 w 782"/>
                  <a:gd name="T3" fmla="*/ 0 h 808"/>
                  <a:gd name="T4" fmla="*/ 163 w 782"/>
                  <a:gd name="T5" fmla="*/ 0 h 808"/>
                  <a:gd name="T6" fmla="*/ 343 w 782"/>
                  <a:gd name="T7" fmla="*/ 19 h 808"/>
                  <a:gd name="T8" fmla="*/ 555 w 782"/>
                  <a:gd name="T9" fmla="*/ 30 h 808"/>
                  <a:gd name="T10" fmla="*/ 636 w 782"/>
                  <a:gd name="T11" fmla="*/ 65 h 808"/>
                  <a:gd name="T12" fmla="*/ 670 w 782"/>
                  <a:gd name="T13" fmla="*/ 110 h 808"/>
                  <a:gd name="T14" fmla="*/ 678 w 782"/>
                  <a:gd name="T15" fmla="*/ 180 h 808"/>
                  <a:gd name="T16" fmla="*/ 654 w 782"/>
                  <a:gd name="T17" fmla="*/ 253 h 808"/>
                  <a:gd name="T18" fmla="*/ 589 w 782"/>
                  <a:gd name="T19" fmla="*/ 365 h 808"/>
                  <a:gd name="T20" fmla="*/ 504 w 782"/>
                  <a:gd name="T21" fmla="*/ 457 h 808"/>
                  <a:gd name="T22" fmla="*/ 439 w 782"/>
                  <a:gd name="T23" fmla="*/ 541 h 808"/>
                  <a:gd name="T24" fmla="*/ 412 w 782"/>
                  <a:gd name="T25" fmla="*/ 607 h 808"/>
                  <a:gd name="T26" fmla="*/ 393 w 782"/>
                  <a:gd name="T27" fmla="*/ 653 h 808"/>
                  <a:gd name="T28" fmla="*/ 400 w 782"/>
                  <a:gd name="T29" fmla="*/ 689 h 808"/>
                  <a:gd name="T30" fmla="*/ 405 w 782"/>
                  <a:gd name="T31" fmla="*/ 711 h 808"/>
                  <a:gd name="T32" fmla="*/ 482 w 782"/>
                  <a:gd name="T33" fmla="*/ 711 h 808"/>
                  <a:gd name="T34" fmla="*/ 601 w 782"/>
                  <a:gd name="T35" fmla="*/ 692 h 808"/>
                  <a:gd name="T36" fmla="*/ 678 w 782"/>
                  <a:gd name="T37" fmla="*/ 692 h 808"/>
                  <a:gd name="T38" fmla="*/ 758 w 782"/>
                  <a:gd name="T39" fmla="*/ 723 h 808"/>
                  <a:gd name="T40" fmla="*/ 782 w 782"/>
                  <a:gd name="T41" fmla="*/ 761 h 808"/>
                  <a:gd name="T42" fmla="*/ 758 w 782"/>
                  <a:gd name="T43" fmla="*/ 796 h 808"/>
                  <a:gd name="T44" fmla="*/ 724 w 782"/>
                  <a:gd name="T45" fmla="*/ 808 h 808"/>
                  <a:gd name="T46" fmla="*/ 670 w 782"/>
                  <a:gd name="T47" fmla="*/ 792 h 808"/>
                  <a:gd name="T48" fmla="*/ 597 w 782"/>
                  <a:gd name="T49" fmla="*/ 749 h 808"/>
                  <a:gd name="T50" fmla="*/ 520 w 782"/>
                  <a:gd name="T51" fmla="*/ 757 h 808"/>
                  <a:gd name="T52" fmla="*/ 393 w 782"/>
                  <a:gd name="T53" fmla="*/ 780 h 808"/>
                  <a:gd name="T54" fmla="*/ 355 w 782"/>
                  <a:gd name="T55" fmla="*/ 773 h 808"/>
                  <a:gd name="T56" fmla="*/ 335 w 782"/>
                  <a:gd name="T57" fmla="*/ 746 h 808"/>
                  <a:gd name="T58" fmla="*/ 335 w 782"/>
                  <a:gd name="T59" fmla="*/ 681 h 808"/>
                  <a:gd name="T60" fmla="*/ 335 w 782"/>
                  <a:gd name="T61" fmla="*/ 588 h 808"/>
                  <a:gd name="T62" fmla="*/ 389 w 782"/>
                  <a:gd name="T63" fmla="*/ 518 h 808"/>
                  <a:gd name="T64" fmla="*/ 470 w 782"/>
                  <a:gd name="T65" fmla="*/ 414 h 808"/>
                  <a:gd name="T66" fmla="*/ 540 w 782"/>
                  <a:gd name="T67" fmla="*/ 323 h 808"/>
                  <a:gd name="T68" fmla="*/ 586 w 782"/>
                  <a:gd name="T69" fmla="*/ 253 h 808"/>
                  <a:gd name="T70" fmla="*/ 609 w 782"/>
                  <a:gd name="T71" fmla="*/ 192 h 808"/>
                  <a:gd name="T72" fmla="*/ 597 w 782"/>
                  <a:gd name="T73" fmla="*/ 157 h 808"/>
                  <a:gd name="T74" fmla="*/ 566 w 782"/>
                  <a:gd name="T75" fmla="*/ 115 h 808"/>
                  <a:gd name="T76" fmla="*/ 520 w 782"/>
                  <a:gd name="T77" fmla="*/ 103 h 808"/>
                  <a:gd name="T78" fmla="*/ 470 w 782"/>
                  <a:gd name="T79" fmla="*/ 103 h 808"/>
                  <a:gd name="T80" fmla="*/ 358 w 782"/>
                  <a:gd name="T81" fmla="*/ 103 h 808"/>
                  <a:gd name="T82" fmla="*/ 193 w 782"/>
                  <a:gd name="T83" fmla="*/ 134 h 808"/>
                  <a:gd name="T84" fmla="*/ 70 w 782"/>
                  <a:gd name="T85" fmla="*/ 146 h 808"/>
                  <a:gd name="T86" fmla="*/ 20 w 782"/>
                  <a:gd name="T87" fmla="*/ 134 h 808"/>
                  <a:gd name="T88" fmla="*/ 0 w 782"/>
                  <a:gd name="T89" fmla="*/ 115 h 808"/>
                  <a:gd name="T90" fmla="*/ 0 w 782"/>
                  <a:gd name="T91" fmla="*/ 76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2" h="808">
                    <a:moveTo>
                      <a:pt x="0" y="76"/>
                    </a:moveTo>
                    <a:lnTo>
                      <a:pt x="66" y="0"/>
                    </a:lnTo>
                    <a:lnTo>
                      <a:pt x="163" y="0"/>
                    </a:lnTo>
                    <a:lnTo>
                      <a:pt x="343" y="19"/>
                    </a:lnTo>
                    <a:lnTo>
                      <a:pt x="555" y="30"/>
                    </a:lnTo>
                    <a:lnTo>
                      <a:pt x="636" y="65"/>
                    </a:lnTo>
                    <a:lnTo>
                      <a:pt x="670" y="110"/>
                    </a:lnTo>
                    <a:lnTo>
                      <a:pt x="678" y="180"/>
                    </a:lnTo>
                    <a:lnTo>
                      <a:pt x="654" y="253"/>
                    </a:lnTo>
                    <a:lnTo>
                      <a:pt x="589" y="365"/>
                    </a:lnTo>
                    <a:lnTo>
                      <a:pt x="504" y="457"/>
                    </a:lnTo>
                    <a:lnTo>
                      <a:pt x="439" y="541"/>
                    </a:lnTo>
                    <a:lnTo>
                      <a:pt x="412" y="607"/>
                    </a:lnTo>
                    <a:lnTo>
                      <a:pt x="393" y="653"/>
                    </a:lnTo>
                    <a:lnTo>
                      <a:pt x="400" y="689"/>
                    </a:lnTo>
                    <a:lnTo>
                      <a:pt x="405" y="711"/>
                    </a:lnTo>
                    <a:lnTo>
                      <a:pt x="482" y="711"/>
                    </a:lnTo>
                    <a:lnTo>
                      <a:pt x="601" y="692"/>
                    </a:lnTo>
                    <a:lnTo>
                      <a:pt x="678" y="692"/>
                    </a:lnTo>
                    <a:lnTo>
                      <a:pt x="758" y="723"/>
                    </a:lnTo>
                    <a:lnTo>
                      <a:pt x="782" y="761"/>
                    </a:lnTo>
                    <a:lnTo>
                      <a:pt x="758" y="796"/>
                    </a:lnTo>
                    <a:lnTo>
                      <a:pt x="724" y="808"/>
                    </a:lnTo>
                    <a:lnTo>
                      <a:pt x="670" y="792"/>
                    </a:lnTo>
                    <a:lnTo>
                      <a:pt x="597" y="749"/>
                    </a:lnTo>
                    <a:lnTo>
                      <a:pt x="520" y="757"/>
                    </a:lnTo>
                    <a:lnTo>
                      <a:pt x="393" y="780"/>
                    </a:lnTo>
                    <a:lnTo>
                      <a:pt x="355" y="773"/>
                    </a:lnTo>
                    <a:lnTo>
                      <a:pt x="335" y="746"/>
                    </a:lnTo>
                    <a:lnTo>
                      <a:pt x="335" y="681"/>
                    </a:lnTo>
                    <a:lnTo>
                      <a:pt x="335" y="588"/>
                    </a:lnTo>
                    <a:lnTo>
                      <a:pt x="389" y="518"/>
                    </a:lnTo>
                    <a:lnTo>
                      <a:pt x="470" y="414"/>
                    </a:lnTo>
                    <a:lnTo>
                      <a:pt x="540" y="323"/>
                    </a:lnTo>
                    <a:lnTo>
                      <a:pt x="586" y="253"/>
                    </a:lnTo>
                    <a:lnTo>
                      <a:pt x="609" y="192"/>
                    </a:lnTo>
                    <a:lnTo>
                      <a:pt x="597" y="157"/>
                    </a:lnTo>
                    <a:lnTo>
                      <a:pt x="566" y="115"/>
                    </a:lnTo>
                    <a:lnTo>
                      <a:pt x="520" y="103"/>
                    </a:lnTo>
                    <a:lnTo>
                      <a:pt x="470" y="103"/>
                    </a:lnTo>
                    <a:lnTo>
                      <a:pt x="358" y="103"/>
                    </a:lnTo>
                    <a:lnTo>
                      <a:pt x="193" y="134"/>
                    </a:lnTo>
                    <a:lnTo>
                      <a:pt x="70" y="146"/>
                    </a:lnTo>
                    <a:lnTo>
                      <a:pt x="20" y="134"/>
                    </a:lnTo>
                    <a:lnTo>
                      <a:pt x="0" y="115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514" name="Freeform 42"/>
              <p:cNvSpPr>
                <a:spLocks noChangeAspect="1"/>
              </p:cNvSpPr>
              <p:nvPr/>
            </p:nvSpPr>
            <p:spPr bwMode="auto">
              <a:xfrm rot="-4121048">
                <a:off x="2675" y="2797"/>
                <a:ext cx="1159" cy="461"/>
              </a:xfrm>
              <a:custGeom>
                <a:avLst/>
                <a:gdLst>
                  <a:gd name="T0" fmla="*/ 808 w 992"/>
                  <a:gd name="T1" fmla="*/ 320 h 770"/>
                  <a:gd name="T2" fmla="*/ 823 w 992"/>
                  <a:gd name="T3" fmla="*/ 219 h 770"/>
                  <a:gd name="T4" fmla="*/ 881 w 992"/>
                  <a:gd name="T5" fmla="*/ 181 h 770"/>
                  <a:gd name="T6" fmla="*/ 950 w 992"/>
                  <a:gd name="T7" fmla="*/ 174 h 770"/>
                  <a:gd name="T8" fmla="*/ 992 w 992"/>
                  <a:gd name="T9" fmla="*/ 219 h 770"/>
                  <a:gd name="T10" fmla="*/ 973 w 992"/>
                  <a:gd name="T11" fmla="*/ 308 h 770"/>
                  <a:gd name="T12" fmla="*/ 935 w 992"/>
                  <a:gd name="T13" fmla="*/ 427 h 770"/>
                  <a:gd name="T14" fmla="*/ 857 w 992"/>
                  <a:gd name="T15" fmla="*/ 562 h 770"/>
                  <a:gd name="T16" fmla="*/ 761 w 992"/>
                  <a:gd name="T17" fmla="*/ 677 h 770"/>
                  <a:gd name="T18" fmla="*/ 681 w 992"/>
                  <a:gd name="T19" fmla="*/ 739 h 770"/>
                  <a:gd name="T20" fmla="*/ 592 w 992"/>
                  <a:gd name="T21" fmla="*/ 770 h 770"/>
                  <a:gd name="T22" fmla="*/ 507 w 992"/>
                  <a:gd name="T23" fmla="*/ 759 h 770"/>
                  <a:gd name="T24" fmla="*/ 442 w 992"/>
                  <a:gd name="T25" fmla="*/ 723 h 770"/>
                  <a:gd name="T26" fmla="*/ 419 w 992"/>
                  <a:gd name="T27" fmla="*/ 666 h 770"/>
                  <a:gd name="T28" fmla="*/ 392 w 992"/>
                  <a:gd name="T29" fmla="*/ 566 h 770"/>
                  <a:gd name="T30" fmla="*/ 361 w 992"/>
                  <a:gd name="T31" fmla="*/ 382 h 770"/>
                  <a:gd name="T32" fmla="*/ 338 w 992"/>
                  <a:gd name="T33" fmla="*/ 254 h 770"/>
                  <a:gd name="T34" fmla="*/ 338 w 992"/>
                  <a:gd name="T35" fmla="*/ 104 h 770"/>
                  <a:gd name="T36" fmla="*/ 323 w 992"/>
                  <a:gd name="T37" fmla="*/ 78 h 770"/>
                  <a:gd name="T38" fmla="*/ 277 w 992"/>
                  <a:gd name="T39" fmla="*/ 70 h 770"/>
                  <a:gd name="T40" fmla="*/ 223 w 992"/>
                  <a:gd name="T41" fmla="*/ 112 h 770"/>
                  <a:gd name="T42" fmla="*/ 173 w 992"/>
                  <a:gd name="T43" fmla="*/ 181 h 770"/>
                  <a:gd name="T44" fmla="*/ 115 w 992"/>
                  <a:gd name="T45" fmla="*/ 219 h 770"/>
                  <a:gd name="T46" fmla="*/ 27 w 992"/>
                  <a:gd name="T47" fmla="*/ 219 h 770"/>
                  <a:gd name="T48" fmla="*/ 0 w 992"/>
                  <a:gd name="T49" fmla="*/ 196 h 770"/>
                  <a:gd name="T50" fmla="*/ 0 w 992"/>
                  <a:gd name="T51" fmla="*/ 158 h 770"/>
                  <a:gd name="T52" fmla="*/ 39 w 992"/>
                  <a:gd name="T53" fmla="*/ 123 h 770"/>
                  <a:gd name="T54" fmla="*/ 81 w 992"/>
                  <a:gd name="T55" fmla="*/ 135 h 770"/>
                  <a:gd name="T56" fmla="*/ 119 w 992"/>
                  <a:gd name="T57" fmla="*/ 127 h 770"/>
                  <a:gd name="T58" fmla="*/ 189 w 992"/>
                  <a:gd name="T59" fmla="*/ 78 h 770"/>
                  <a:gd name="T60" fmla="*/ 257 w 992"/>
                  <a:gd name="T61" fmla="*/ 23 h 770"/>
                  <a:gd name="T62" fmla="*/ 323 w 992"/>
                  <a:gd name="T63" fmla="*/ 8 h 770"/>
                  <a:gd name="T64" fmla="*/ 415 w 992"/>
                  <a:gd name="T65" fmla="*/ 0 h 770"/>
                  <a:gd name="T66" fmla="*/ 419 w 992"/>
                  <a:gd name="T67" fmla="*/ 42 h 770"/>
                  <a:gd name="T68" fmla="*/ 397 w 992"/>
                  <a:gd name="T69" fmla="*/ 89 h 770"/>
                  <a:gd name="T70" fmla="*/ 392 w 992"/>
                  <a:gd name="T71" fmla="*/ 208 h 770"/>
                  <a:gd name="T72" fmla="*/ 419 w 992"/>
                  <a:gd name="T73" fmla="*/ 366 h 770"/>
                  <a:gd name="T74" fmla="*/ 462 w 992"/>
                  <a:gd name="T75" fmla="*/ 520 h 770"/>
                  <a:gd name="T76" fmla="*/ 499 w 992"/>
                  <a:gd name="T77" fmla="*/ 612 h 770"/>
                  <a:gd name="T78" fmla="*/ 558 w 992"/>
                  <a:gd name="T79" fmla="*/ 655 h 770"/>
                  <a:gd name="T80" fmla="*/ 615 w 992"/>
                  <a:gd name="T81" fmla="*/ 655 h 770"/>
                  <a:gd name="T82" fmla="*/ 673 w 992"/>
                  <a:gd name="T83" fmla="*/ 612 h 770"/>
                  <a:gd name="T84" fmla="*/ 750 w 992"/>
                  <a:gd name="T85" fmla="*/ 515 h 770"/>
                  <a:gd name="T86" fmla="*/ 800 w 992"/>
                  <a:gd name="T87" fmla="*/ 377 h 770"/>
                  <a:gd name="T88" fmla="*/ 808 w 992"/>
                  <a:gd name="T89" fmla="*/ 32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2" h="770">
                    <a:moveTo>
                      <a:pt x="808" y="320"/>
                    </a:moveTo>
                    <a:lnTo>
                      <a:pt x="823" y="219"/>
                    </a:lnTo>
                    <a:lnTo>
                      <a:pt x="881" y="181"/>
                    </a:lnTo>
                    <a:lnTo>
                      <a:pt x="950" y="174"/>
                    </a:lnTo>
                    <a:lnTo>
                      <a:pt x="992" y="219"/>
                    </a:lnTo>
                    <a:lnTo>
                      <a:pt x="973" y="308"/>
                    </a:lnTo>
                    <a:lnTo>
                      <a:pt x="935" y="427"/>
                    </a:lnTo>
                    <a:lnTo>
                      <a:pt x="857" y="562"/>
                    </a:lnTo>
                    <a:lnTo>
                      <a:pt x="761" y="677"/>
                    </a:lnTo>
                    <a:lnTo>
                      <a:pt x="681" y="739"/>
                    </a:lnTo>
                    <a:lnTo>
                      <a:pt x="592" y="770"/>
                    </a:lnTo>
                    <a:lnTo>
                      <a:pt x="507" y="759"/>
                    </a:lnTo>
                    <a:lnTo>
                      <a:pt x="442" y="723"/>
                    </a:lnTo>
                    <a:lnTo>
                      <a:pt x="419" y="666"/>
                    </a:lnTo>
                    <a:lnTo>
                      <a:pt x="392" y="566"/>
                    </a:lnTo>
                    <a:lnTo>
                      <a:pt x="361" y="382"/>
                    </a:lnTo>
                    <a:lnTo>
                      <a:pt x="338" y="254"/>
                    </a:lnTo>
                    <a:lnTo>
                      <a:pt x="338" y="104"/>
                    </a:lnTo>
                    <a:lnTo>
                      <a:pt x="323" y="78"/>
                    </a:lnTo>
                    <a:lnTo>
                      <a:pt x="277" y="70"/>
                    </a:lnTo>
                    <a:lnTo>
                      <a:pt x="223" y="112"/>
                    </a:lnTo>
                    <a:lnTo>
                      <a:pt x="173" y="181"/>
                    </a:lnTo>
                    <a:lnTo>
                      <a:pt x="115" y="219"/>
                    </a:lnTo>
                    <a:lnTo>
                      <a:pt x="27" y="219"/>
                    </a:lnTo>
                    <a:lnTo>
                      <a:pt x="0" y="196"/>
                    </a:lnTo>
                    <a:lnTo>
                      <a:pt x="0" y="158"/>
                    </a:lnTo>
                    <a:lnTo>
                      <a:pt x="39" y="123"/>
                    </a:lnTo>
                    <a:lnTo>
                      <a:pt x="81" y="135"/>
                    </a:lnTo>
                    <a:lnTo>
                      <a:pt x="119" y="127"/>
                    </a:lnTo>
                    <a:lnTo>
                      <a:pt x="189" y="78"/>
                    </a:lnTo>
                    <a:lnTo>
                      <a:pt x="257" y="23"/>
                    </a:lnTo>
                    <a:lnTo>
                      <a:pt x="323" y="8"/>
                    </a:lnTo>
                    <a:lnTo>
                      <a:pt x="415" y="0"/>
                    </a:lnTo>
                    <a:lnTo>
                      <a:pt x="419" y="42"/>
                    </a:lnTo>
                    <a:lnTo>
                      <a:pt x="397" y="89"/>
                    </a:lnTo>
                    <a:lnTo>
                      <a:pt x="392" y="208"/>
                    </a:lnTo>
                    <a:lnTo>
                      <a:pt x="419" y="366"/>
                    </a:lnTo>
                    <a:lnTo>
                      <a:pt x="462" y="520"/>
                    </a:lnTo>
                    <a:lnTo>
                      <a:pt x="499" y="612"/>
                    </a:lnTo>
                    <a:lnTo>
                      <a:pt x="558" y="655"/>
                    </a:lnTo>
                    <a:lnTo>
                      <a:pt x="615" y="655"/>
                    </a:lnTo>
                    <a:lnTo>
                      <a:pt x="673" y="612"/>
                    </a:lnTo>
                    <a:lnTo>
                      <a:pt x="750" y="515"/>
                    </a:lnTo>
                    <a:lnTo>
                      <a:pt x="800" y="377"/>
                    </a:lnTo>
                    <a:lnTo>
                      <a:pt x="808" y="32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515" name="Freeform 43"/>
              <p:cNvSpPr>
                <a:spLocks noChangeAspect="1"/>
              </p:cNvSpPr>
              <p:nvPr/>
            </p:nvSpPr>
            <p:spPr bwMode="auto">
              <a:xfrm rot="-2705309">
                <a:off x="2414" y="1540"/>
                <a:ext cx="474" cy="848"/>
              </a:xfrm>
              <a:custGeom>
                <a:avLst/>
                <a:gdLst>
                  <a:gd name="T0" fmla="*/ 445 w 699"/>
                  <a:gd name="T1" fmla="*/ 923 h 1216"/>
                  <a:gd name="T2" fmla="*/ 560 w 699"/>
                  <a:gd name="T3" fmla="*/ 1039 h 1216"/>
                  <a:gd name="T4" fmla="*/ 606 w 699"/>
                  <a:gd name="T5" fmla="*/ 1039 h 1216"/>
                  <a:gd name="T6" fmla="*/ 684 w 699"/>
                  <a:gd name="T7" fmla="*/ 1086 h 1216"/>
                  <a:gd name="T8" fmla="*/ 699 w 699"/>
                  <a:gd name="T9" fmla="*/ 1139 h 1216"/>
                  <a:gd name="T10" fmla="*/ 676 w 699"/>
                  <a:gd name="T11" fmla="*/ 1208 h 1216"/>
                  <a:gd name="T12" fmla="*/ 614 w 699"/>
                  <a:gd name="T13" fmla="*/ 1216 h 1216"/>
                  <a:gd name="T14" fmla="*/ 537 w 699"/>
                  <a:gd name="T15" fmla="*/ 1162 h 1216"/>
                  <a:gd name="T16" fmla="*/ 383 w 699"/>
                  <a:gd name="T17" fmla="*/ 1016 h 1216"/>
                  <a:gd name="T18" fmla="*/ 284 w 699"/>
                  <a:gd name="T19" fmla="*/ 878 h 1216"/>
                  <a:gd name="T20" fmla="*/ 237 w 699"/>
                  <a:gd name="T21" fmla="*/ 769 h 1216"/>
                  <a:gd name="T22" fmla="*/ 206 w 699"/>
                  <a:gd name="T23" fmla="*/ 585 h 1216"/>
                  <a:gd name="T24" fmla="*/ 206 w 699"/>
                  <a:gd name="T25" fmla="*/ 346 h 1216"/>
                  <a:gd name="T26" fmla="*/ 198 w 699"/>
                  <a:gd name="T27" fmla="*/ 285 h 1216"/>
                  <a:gd name="T28" fmla="*/ 153 w 699"/>
                  <a:gd name="T29" fmla="*/ 239 h 1216"/>
                  <a:gd name="T30" fmla="*/ 22 w 699"/>
                  <a:gd name="T31" fmla="*/ 247 h 1216"/>
                  <a:gd name="T32" fmla="*/ 0 w 699"/>
                  <a:gd name="T33" fmla="*/ 223 h 1216"/>
                  <a:gd name="T34" fmla="*/ 29 w 699"/>
                  <a:gd name="T35" fmla="*/ 208 h 1216"/>
                  <a:gd name="T36" fmla="*/ 122 w 699"/>
                  <a:gd name="T37" fmla="*/ 200 h 1216"/>
                  <a:gd name="T38" fmla="*/ 138 w 699"/>
                  <a:gd name="T39" fmla="*/ 185 h 1216"/>
                  <a:gd name="T40" fmla="*/ 6 w 699"/>
                  <a:gd name="T41" fmla="*/ 107 h 1216"/>
                  <a:gd name="T42" fmla="*/ 6 w 699"/>
                  <a:gd name="T43" fmla="*/ 77 h 1216"/>
                  <a:gd name="T44" fmla="*/ 29 w 699"/>
                  <a:gd name="T45" fmla="*/ 70 h 1216"/>
                  <a:gd name="T46" fmla="*/ 138 w 699"/>
                  <a:gd name="T47" fmla="*/ 130 h 1216"/>
                  <a:gd name="T48" fmla="*/ 161 w 699"/>
                  <a:gd name="T49" fmla="*/ 123 h 1216"/>
                  <a:gd name="T50" fmla="*/ 138 w 699"/>
                  <a:gd name="T51" fmla="*/ 8 h 1216"/>
                  <a:gd name="T52" fmla="*/ 153 w 699"/>
                  <a:gd name="T53" fmla="*/ 0 h 1216"/>
                  <a:gd name="T54" fmla="*/ 169 w 699"/>
                  <a:gd name="T55" fmla="*/ 8 h 1216"/>
                  <a:gd name="T56" fmla="*/ 198 w 699"/>
                  <a:gd name="T57" fmla="*/ 123 h 1216"/>
                  <a:gd name="T58" fmla="*/ 222 w 699"/>
                  <a:gd name="T59" fmla="*/ 130 h 1216"/>
                  <a:gd name="T60" fmla="*/ 284 w 699"/>
                  <a:gd name="T61" fmla="*/ 8 h 1216"/>
                  <a:gd name="T62" fmla="*/ 299 w 699"/>
                  <a:gd name="T63" fmla="*/ 8 h 1216"/>
                  <a:gd name="T64" fmla="*/ 299 w 699"/>
                  <a:gd name="T65" fmla="*/ 46 h 1216"/>
                  <a:gd name="T66" fmla="*/ 260 w 699"/>
                  <a:gd name="T67" fmla="*/ 146 h 1216"/>
                  <a:gd name="T68" fmla="*/ 260 w 699"/>
                  <a:gd name="T69" fmla="*/ 200 h 1216"/>
                  <a:gd name="T70" fmla="*/ 276 w 699"/>
                  <a:gd name="T71" fmla="*/ 270 h 1216"/>
                  <a:gd name="T72" fmla="*/ 268 w 699"/>
                  <a:gd name="T73" fmla="*/ 361 h 1216"/>
                  <a:gd name="T74" fmla="*/ 276 w 699"/>
                  <a:gd name="T75" fmla="*/ 531 h 1216"/>
                  <a:gd name="T76" fmla="*/ 291 w 699"/>
                  <a:gd name="T77" fmla="*/ 639 h 1216"/>
                  <a:gd name="T78" fmla="*/ 330 w 699"/>
                  <a:gd name="T79" fmla="*/ 762 h 1216"/>
                  <a:gd name="T80" fmla="*/ 383 w 699"/>
                  <a:gd name="T81" fmla="*/ 855 h 1216"/>
                  <a:gd name="T82" fmla="*/ 445 w 699"/>
                  <a:gd name="T83" fmla="*/ 923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9" h="1216">
                    <a:moveTo>
                      <a:pt x="445" y="923"/>
                    </a:moveTo>
                    <a:lnTo>
                      <a:pt x="560" y="1039"/>
                    </a:lnTo>
                    <a:lnTo>
                      <a:pt x="606" y="1039"/>
                    </a:lnTo>
                    <a:lnTo>
                      <a:pt x="684" y="1086"/>
                    </a:lnTo>
                    <a:lnTo>
                      <a:pt x="699" y="1139"/>
                    </a:lnTo>
                    <a:lnTo>
                      <a:pt x="676" y="1208"/>
                    </a:lnTo>
                    <a:lnTo>
                      <a:pt x="614" y="1216"/>
                    </a:lnTo>
                    <a:lnTo>
                      <a:pt x="537" y="1162"/>
                    </a:lnTo>
                    <a:lnTo>
                      <a:pt x="383" y="1016"/>
                    </a:lnTo>
                    <a:lnTo>
                      <a:pt x="284" y="878"/>
                    </a:lnTo>
                    <a:lnTo>
                      <a:pt x="237" y="769"/>
                    </a:lnTo>
                    <a:lnTo>
                      <a:pt x="206" y="585"/>
                    </a:lnTo>
                    <a:lnTo>
                      <a:pt x="206" y="346"/>
                    </a:lnTo>
                    <a:lnTo>
                      <a:pt x="198" y="285"/>
                    </a:lnTo>
                    <a:lnTo>
                      <a:pt x="153" y="239"/>
                    </a:lnTo>
                    <a:lnTo>
                      <a:pt x="22" y="247"/>
                    </a:lnTo>
                    <a:lnTo>
                      <a:pt x="0" y="223"/>
                    </a:lnTo>
                    <a:lnTo>
                      <a:pt x="29" y="208"/>
                    </a:lnTo>
                    <a:lnTo>
                      <a:pt x="122" y="200"/>
                    </a:lnTo>
                    <a:lnTo>
                      <a:pt x="138" y="185"/>
                    </a:lnTo>
                    <a:lnTo>
                      <a:pt x="6" y="107"/>
                    </a:lnTo>
                    <a:lnTo>
                      <a:pt x="6" y="77"/>
                    </a:lnTo>
                    <a:lnTo>
                      <a:pt x="29" y="70"/>
                    </a:lnTo>
                    <a:lnTo>
                      <a:pt x="138" y="130"/>
                    </a:lnTo>
                    <a:lnTo>
                      <a:pt x="161" y="123"/>
                    </a:lnTo>
                    <a:lnTo>
                      <a:pt x="138" y="8"/>
                    </a:lnTo>
                    <a:lnTo>
                      <a:pt x="153" y="0"/>
                    </a:lnTo>
                    <a:lnTo>
                      <a:pt x="169" y="8"/>
                    </a:lnTo>
                    <a:lnTo>
                      <a:pt x="198" y="123"/>
                    </a:lnTo>
                    <a:lnTo>
                      <a:pt x="222" y="130"/>
                    </a:lnTo>
                    <a:lnTo>
                      <a:pt x="284" y="8"/>
                    </a:lnTo>
                    <a:lnTo>
                      <a:pt x="299" y="8"/>
                    </a:lnTo>
                    <a:lnTo>
                      <a:pt x="299" y="46"/>
                    </a:lnTo>
                    <a:lnTo>
                      <a:pt x="260" y="146"/>
                    </a:lnTo>
                    <a:lnTo>
                      <a:pt x="260" y="200"/>
                    </a:lnTo>
                    <a:lnTo>
                      <a:pt x="276" y="270"/>
                    </a:lnTo>
                    <a:lnTo>
                      <a:pt x="268" y="361"/>
                    </a:lnTo>
                    <a:lnTo>
                      <a:pt x="276" y="531"/>
                    </a:lnTo>
                    <a:lnTo>
                      <a:pt x="291" y="639"/>
                    </a:lnTo>
                    <a:lnTo>
                      <a:pt x="330" y="762"/>
                    </a:lnTo>
                    <a:lnTo>
                      <a:pt x="383" y="855"/>
                    </a:lnTo>
                    <a:lnTo>
                      <a:pt x="445" y="92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516" name="Freeform 44"/>
              <p:cNvSpPr>
                <a:spLocks noChangeAspect="1"/>
              </p:cNvSpPr>
              <p:nvPr/>
            </p:nvSpPr>
            <p:spPr bwMode="auto">
              <a:xfrm rot="-2705309">
                <a:off x="2793" y="1150"/>
                <a:ext cx="620" cy="708"/>
              </a:xfrm>
              <a:custGeom>
                <a:avLst/>
                <a:gdLst>
                  <a:gd name="T0" fmla="*/ 15 w 915"/>
                  <a:gd name="T1" fmla="*/ 1008 h 1139"/>
                  <a:gd name="T2" fmla="*/ 0 w 915"/>
                  <a:gd name="T3" fmla="*/ 1061 h 1139"/>
                  <a:gd name="T4" fmla="*/ 15 w 915"/>
                  <a:gd name="T5" fmla="*/ 1139 h 1139"/>
                  <a:gd name="T6" fmla="*/ 70 w 915"/>
                  <a:gd name="T7" fmla="*/ 1139 h 1139"/>
                  <a:gd name="T8" fmla="*/ 231 w 915"/>
                  <a:gd name="T9" fmla="*/ 1108 h 1139"/>
                  <a:gd name="T10" fmla="*/ 408 w 915"/>
                  <a:gd name="T11" fmla="*/ 1046 h 1139"/>
                  <a:gd name="T12" fmla="*/ 554 w 915"/>
                  <a:gd name="T13" fmla="*/ 946 h 1139"/>
                  <a:gd name="T14" fmla="*/ 639 w 915"/>
                  <a:gd name="T15" fmla="*/ 816 h 1139"/>
                  <a:gd name="T16" fmla="*/ 715 w 915"/>
                  <a:gd name="T17" fmla="*/ 593 h 1139"/>
                  <a:gd name="T18" fmla="*/ 738 w 915"/>
                  <a:gd name="T19" fmla="*/ 385 h 1139"/>
                  <a:gd name="T20" fmla="*/ 738 w 915"/>
                  <a:gd name="T21" fmla="*/ 285 h 1139"/>
                  <a:gd name="T22" fmla="*/ 777 w 915"/>
                  <a:gd name="T23" fmla="*/ 224 h 1139"/>
                  <a:gd name="T24" fmla="*/ 845 w 915"/>
                  <a:gd name="T25" fmla="*/ 200 h 1139"/>
                  <a:gd name="T26" fmla="*/ 907 w 915"/>
                  <a:gd name="T27" fmla="*/ 200 h 1139"/>
                  <a:gd name="T28" fmla="*/ 915 w 915"/>
                  <a:gd name="T29" fmla="*/ 169 h 1139"/>
                  <a:gd name="T30" fmla="*/ 823 w 915"/>
                  <a:gd name="T31" fmla="*/ 177 h 1139"/>
                  <a:gd name="T32" fmla="*/ 808 w 915"/>
                  <a:gd name="T33" fmla="*/ 154 h 1139"/>
                  <a:gd name="T34" fmla="*/ 884 w 915"/>
                  <a:gd name="T35" fmla="*/ 70 h 1139"/>
                  <a:gd name="T36" fmla="*/ 868 w 915"/>
                  <a:gd name="T37" fmla="*/ 47 h 1139"/>
                  <a:gd name="T38" fmla="*/ 853 w 915"/>
                  <a:gd name="T39" fmla="*/ 62 h 1139"/>
                  <a:gd name="T40" fmla="*/ 792 w 915"/>
                  <a:gd name="T41" fmla="*/ 123 h 1139"/>
                  <a:gd name="T42" fmla="*/ 777 w 915"/>
                  <a:gd name="T43" fmla="*/ 123 h 1139"/>
                  <a:gd name="T44" fmla="*/ 777 w 915"/>
                  <a:gd name="T45" fmla="*/ 16 h 1139"/>
                  <a:gd name="T46" fmla="*/ 761 w 915"/>
                  <a:gd name="T47" fmla="*/ 0 h 1139"/>
                  <a:gd name="T48" fmla="*/ 738 w 915"/>
                  <a:gd name="T49" fmla="*/ 8 h 1139"/>
                  <a:gd name="T50" fmla="*/ 746 w 915"/>
                  <a:gd name="T51" fmla="*/ 123 h 1139"/>
                  <a:gd name="T52" fmla="*/ 730 w 915"/>
                  <a:gd name="T53" fmla="*/ 131 h 1139"/>
                  <a:gd name="T54" fmla="*/ 668 w 915"/>
                  <a:gd name="T55" fmla="*/ 70 h 1139"/>
                  <a:gd name="T56" fmla="*/ 623 w 915"/>
                  <a:gd name="T57" fmla="*/ 62 h 1139"/>
                  <a:gd name="T58" fmla="*/ 631 w 915"/>
                  <a:gd name="T59" fmla="*/ 93 h 1139"/>
                  <a:gd name="T60" fmla="*/ 699 w 915"/>
                  <a:gd name="T61" fmla="*/ 162 h 1139"/>
                  <a:gd name="T62" fmla="*/ 699 w 915"/>
                  <a:gd name="T63" fmla="*/ 200 h 1139"/>
                  <a:gd name="T64" fmla="*/ 676 w 915"/>
                  <a:gd name="T65" fmla="*/ 278 h 1139"/>
                  <a:gd name="T66" fmla="*/ 676 w 915"/>
                  <a:gd name="T67" fmla="*/ 346 h 1139"/>
                  <a:gd name="T68" fmla="*/ 676 w 915"/>
                  <a:gd name="T69" fmla="*/ 462 h 1139"/>
                  <a:gd name="T70" fmla="*/ 645 w 915"/>
                  <a:gd name="T71" fmla="*/ 608 h 1139"/>
                  <a:gd name="T72" fmla="*/ 615 w 915"/>
                  <a:gd name="T73" fmla="*/ 700 h 1139"/>
                  <a:gd name="T74" fmla="*/ 561 w 915"/>
                  <a:gd name="T75" fmla="*/ 816 h 1139"/>
                  <a:gd name="T76" fmla="*/ 499 w 915"/>
                  <a:gd name="T77" fmla="*/ 908 h 1139"/>
                  <a:gd name="T78" fmla="*/ 454 w 915"/>
                  <a:gd name="T79" fmla="*/ 954 h 1139"/>
                  <a:gd name="T80" fmla="*/ 330 w 915"/>
                  <a:gd name="T81" fmla="*/ 993 h 1139"/>
                  <a:gd name="T82" fmla="*/ 215 w 915"/>
                  <a:gd name="T83" fmla="*/ 1008 h 1139"/>
                  <a:gd name="T84" fmla="*/ 99 w 915"/>
                  <a:gd name="T85" fmla="*/ 1024 h 1139"/>
                  <a:gd name="T86" fmla="*/ 15 w 915"/>
                  <a:gd name="T87" fmla="*/ 1008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139">
                    <a:moveTo>
                      <a:pt x="15" y="1008"/>
                    </a:moveTo>
                    <a:lnTo>
                      <a:pt x="0" y="1061"/>
                    </a:lnTo>
                    <a:lnTo>
                      <a:pt x="15" y="1139"/>
                    </a:lnTo>
                    <a:lnTo>
                      <a:pt x="70" y="1139"/>
                    </a:lnTo>
                    <a:lnTo>
                      <a:pt x="231" y="1108"/>
                    </a:lnTo>
                    <a:lnTo>
                      <a:pt x="408" y="1046"/>
                    </a:lnTo>
                    <a:lnTo>
                      <a:pt x="554" y="946"/>
                    </a:lnTo>
                    <a:lnTo>
                      <a:pt x="639" y="816"/>
                    </a:lnTo>
                    <a:lnTo>
                      <a:pt x="715" y="593"/>
                    </a:lnTo>
                    <a:lnTo>
                      <a:pt x="738" y="385"/>
                    </a:lnTo>
                    <a:lnTo>
                      <a:pt x="738" y="285"/>
                    </a:lnTo>
                    <a:lnTo>
                      <a:pt x="777" y="224"/>
                    </a:lnTo>
                    <a:lnTo>
                      <a:pt x="845" y="200"/>
                    </a:lnTo>
                    <a:lnTo>
                      <a:pt x="907" y="200"/>
                    </a:lnTo>
                    <a:lnTo>
                      <a:pt x="915" y="169"/>
                    </a:lnTo>
                    <a:lnTo>
                      <a:pt x="823" y="177"/>
                    </a:lnTo>
                    <a:lnTo>
                      <a:pt x="808" y="154"/>
                    </a:lnTo>
                    <a:lnTo>
                      <a:pt x="884" y="70"/>
                    </a:lnTo>
                    <a:lnTo>
                      <a:pt x="868" y="47"/>
                    </a:lnTo>
                    <a:lnTo>
                      <a:pt x="853" y="62"/>
                    </a:lnTo>
                    <a:lnTo>
                      <a:pt x="792" y="123"/>
                    </a:lnTo>
                    <a:lnTo>
                      <a:pt x="777" y="123"/>
                    </a:lnTo>
                    <a:lnTo>
                      <a:pt x="777" y="16"/>
                    </a:lnTo>
                    <a:lnTo>
                      <a:pt x="761" y="0"/>
                    </a:lnTo>
                    <a:lnTo>
                      <a:pt x="738" y="8"/>
                    </a:lnTo>
                    <a:lnTo>
                      <a:pt x="746" y="123"/>
                    </a:lnTo>
                    <a:lnTo>
                      <a:pt x="730" y="131"/>
                    </a:lnTo>
                    <a:lnTo>
                      <a:pt x="668" y="70"/>
                    </a:lnTo>
                    <a:lnTo>
                      <a:pt x="623" y="62"/>
                    </a:lnTo>
                    <a:lnTo>
                      <a:pt x="631" y="93"/>
                    </a:lnTo>
                    <a:lnTo>
                      <a:pt x="699" y="162"/>
                    </a:lnTo>
                    <a:lnTo>
                      <a:pt x="699" y="200"/>
                    </a:lnTo>
                    <a:lnTo>
                      <a:pt x="676" y="278"/>
                    </a:lnTo>
                    <a:lnTo>
                      <a:pt x="676" y="346"/>
                    </a:lnTo>
                    <a:lnTo>
                      <a:pt x="676" y="462"/>
                    </a:lnTo>
                    <a:lnTo>
                      <a:pt x="645" y="608"/>
                    </a:lnTo>
                    <a:lnTo>
                      <a:pt x="615" y="700"/>
                    </a:lnTo>
                    <a:lnTo>
                      <a:pt x="561" y="816"/>
                    </a:lnTo>
                    <a:lnTo>
                      <a:pt x="499" y="908"/>
                    </a:lnTo>
                    <a:lnTo>
                      <a:pt x="454" y="954"/>
                    </a:lnTo>
                    <a:lnTo>
                      <a:pt x="330" y="993"/>
                    </a:lnTo>
                    <a:lnTo>
                      <a:pt x="215" y="1008"/>
                    </a:lnTo>
                    <a:lnTo>
                      <a:pt x="99" y="1024"/>
                    </a:lnTo>
                    <a:lnTo>
                      <a:pt x="15" y="100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01519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1862138" y="1600200"/>
            <a:ext cx="5802312" cy="4525963"/>
          </a:xfrm>
        </p:spPr>
        <p:txBody>
          <a:bodyPr/>
          <a:lstStyle/>
          <a:p>
            <a:r>
              <a:rPr lang="en-US"/>
              <a:t>Suppose that</a:t>
            </a:r>
          </a:p>
          <a:p>
            <a:pPr lvl="1"/>
            <a:r>
              <a:rPr lang="en-US"/>
              <a:t>We start in a safe location (pre-condition)</a:t>
            </a:r>
          </a:p>
          <a:p>
            <a:pPr lvl="1"/>
            <a:r>
              <a:rPr lang="en-US"/>
              <a:t>If we are in a safe location, we always step to another safe location (loop invariant)</a:t>
            </a:r>
          </a:p>
          <a:p>
            <a:r>
              <a:rPr lang="en-US"/>
              <a:t>Can we be assured that the computation will always be in a safe location?</a:t>
            </a:r>
          </a:p>
          <a:p>
            <a:r>
              <a:rPr lang="en-US"/>
              <a:t> By what principle?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01">
  <a:themeElements>
    <a:clrScheme name="Custom 3">
      <a:dk1>
        <a:srgbClr val="000000"/>
      </a:dk1>
      <a:lt1>
        <a:srgbClr val="FBEFD2"/>
      </a:lt1>
      <a:dk2>
        <a:srgbClr val="800000"/>
      </a:dk2>
      <a:lt2>
        <a:srgbClr val="969696"/>
      </a:lt2>
      <a:accent1>
        <a:srgbClr val="800000"/>
      </a:accent1>
      <a:accent2>
        <a:srgbClr val="254C00"/>
      </a:accent2>
      <a:accent3>
        <a:srgbClr val="0000FF"/>
      </a:accent3>
      <a:accent4>
        <a:srgbClr val="40008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3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31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2011.potx</Template>
  <TotalTime>18765</TotalTime>
  <Words>1480</Words>
  <Application>Microsoft Office PowerPoint</Application>
  <PresentationFormat>On-screen Show (4:3)</PresentationFormat>
  <Paragraphs>528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ＭＳ Ｐゴシック</vt:lpstr>
      <vt:lpstr>Arial</vt:lpstr>
      <vt:lpstr>Arial Rounded MT Bold</vt:lpstr>
      <vt:lpstr>Calibri</vt:lpstr>
      <vt:lpstr>Symbol</vt:lpstr>
      <vt:lpstr>Times New Roman</vt:lpstr>
      <vt:lpstr>Wingdings</vt:lpstr>
      <vt:lpstr>3101</vt:lpstr>
      <vt:lpstr>Equation</vt:lpstr>
      <vt:lpstr>Clip</vt:lpstr>
      <vt:lpstr>Loop Invariants and Binary Search</vt:lpstr>
      <vt:lpstr>Outline</vt:lpstr>
      <vt:lpstr>Outline</vt:lpstr>
      <vt:lpstr>Assertions</vt:lpstr>
      <vt:lpstr>Loop Invariants</vt:lpstr>
      <vt:lpstr>Other Examples of Assertions</vt:lpstr>
      <vt:lpstr>Iterative Algorithms</vt:lpstr>
      <vt:lpstr>PowerPoint Presentation</vt:lpstr>
      <vt:lpstr>PowerPoint Presentation</vt:lpstr>
      <vt:lpstr>PowerPoint Presentation</vt:lpstr>
      <vt:lpstr>Ending The Algorithm</vt:lpstr>
      <vt:lpstr>Definition of Correctness</vt:lpstr>
      <vt:lpstr>Outline</vt:lpstr>
      <vt:lpstr>Define Problem: Binary Search</vt:lpstr>
      <vt:lpstr>Define Loop Invariant</vt:lpstr>
      <vt:lpstr>Define Step</vt:lpstr>
      <vt:lpstr>Define Step</vt:lpstr>
      <vt:lpstr>Make Progress</vt:lpstr>
      <vt:lpstr>Exit Condition</vt:lpstr>
      <vt:lpstr>Running Time </vt:lpstr>
      <vt:lpstr>Running Time</vt:lpstr>
      <vt:lpstr>PowerPoint Presentation</vt:lpstr>
      <vt:lpstr>Simple, right?</vt:lpstr>
      <vt:lpstr>Boundary Conditions</vt:lpstr>
      <vt:lpstr>Boundary Conditions</vt:lpstr>
      <vt:lpstr>Boundary Conditions</vt:lpstr>
      <vt:lpstr>Boundary Conditions</vt:lpstr>
      <vt:lpstr>Boundary Conditions</vt:lpstr>
      <vt:lpstr>Boundary Conditions</vt:lpstr>
      <vt:lpstr>Boundary Conditions</vt:lpstr>
      <vt:lpstr>Boundary Conditions</vt:lpstr>
      <vt:lpstr>Boundary Conditions</vt:lpstr>
      <vt:lpstr>Getting it Right</vt:lpstr>
      <vt:lpstr>Alternative Algorithm:  Less Efficient but More Clear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Ternary Search</vt:lpstr>
      <vt:lpstr>Learning Outcomes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Maps, Hash Tables and Dictionaries</dc:title>
  <dc:creator>James Elder</dc:creator>
  <cp:lastModifiedBy>Microsoft account</cp:lastModifiedBy>
  <cp:revision>111</cp:revision>
  <cp:lastPrinted>2010-02-09T14:04:12Z</cp:lastPrinted>
  <dcterms:created xsi:type="dcterms:W3CDTF">2010-01-28T15:34:16Z</dcterms:created>
  <dcterms:modified xsi:type="dcterms:W3CDTF">2014-07-23T17:57:10Z</dcterms:modified>
</cp:coreProperties>
</file>