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479" r:id="rId2"/>
    <p:sldId id="453" r:id="rId3"/>
    <p:sldId id="510" r:id="rId4"/>
    <p:sldId id="511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491" r:id="rId23"/>
    <p:sldId id="49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BE"/>
    <a:srgbClr val="FF66FF"/>
    <a:srgbClr val="800080"/>
    <a:srgbClr val="0080FF"/>
    <a:srgbClr val="66CCFF"/>
    <a:srgbClr val="00FF00"/>
    <a:srgbClr val="66FF66"/>
    <a:srgbClr val="FF8000"/>
    <a:srgbClr val="FFCC66"/>
    <a:srgbClr val="0F7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2562" autoAdjust="0"/>
  </p:normalViewPr>
  <p:slideViewPr>
    <p:cSldViewPr snapToObjects="1">
      <p:cViewPr>
        <p:scale>
          <a:sx n="70" d="100"/>
          <a:sy n="70" d="100"/>
        </p:scale>
        <p:origin x="-45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989-131B-AB4F-9A31-AC5F7EC985D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3D7-1F54-4C4D-BC04-D543AE90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183D7-1F54-4C4D-BC04-D543AE90D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183D7-1F54-4C4D-BC04-D543AE90D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7.tiff"/><Relationship Id="rId4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5" Type="http://schemas.openxmlformats.org/officeDocument/2006/relationships/image" Target="../media/image6.tiff"/><Relationship Id="rId4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3.tiff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ultidimensional Array</a:t>
            </a:r>
            <a:endParaRPr lang="en-US" dirty="0"/>
          </a:p>
          <a:p>
            <a:r>
              <a:rPr lang="en-US" dirty="0" smtClean="0"/>
              <a:t>String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1927" y="24163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101" y="2438399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1927" y="24163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101" y="2438399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1927" y="24163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101" y="2438399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1927" y="24163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599" y="4055504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4038600"/>
            <a:ext cx="685801" cy="685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96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4038600"/>
            <a:ext cx="685801" cy="685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96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1927" y="27211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101" y="2743199"/>
            <a:ext cx="685801" cy="68580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698902" y="3276600"/>
            <a:ext cx="1244698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1927" y="27211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101" y="2743199"/>
            <a:ext cx="685801" cy="685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5153891" y="3796023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1927" y="27211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101" y="2743199"/>
            <a:ext cx="685801" cy="685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4038600"/>
            <a:ext cx="685801" cy="685801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185675" y="3760214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1927" y="27211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101" y="2743199"/>
            <a:ext cx="685801" cy="685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399" y="4038600"/>
            <a:ext cx="685801" cy="6858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4038600"/>
            <a:ext cx="685801" cy="685801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3247212" y="3800659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1927" y="27211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01" y="2743199"/>
            <a:ext cx="685801" cy="685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9" y="4038600"/>
            <a:ext cx="685801" cy="685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399" y="4038600"/>
            <a:ext cx="685801" cy="6858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999" y="4038600"/>
            <a:ext cx="685801" cy="685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4055504"/>
            <a:ext cx="685801" cy="68580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277446" y="3429000"/>
            <a:ext cx="806689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– dimensionality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87256"/>
            <a:ext cx="8229600" cy="47849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What can be the example of 1D-array?</a:t>
            </a:r>
          </a:p>
          <a:p>
            <a:pPr lvl="1" defTabSz="914400"/>
            <a:r>
              <a:rPr lang="en-US" dirty="0" smtClean="0"/>
              <a:t>E.g., </a:t>
            </a:r>
            <a:r>
              <a:rPr lang="en-US" dirty="0" err="1" smtClean="0"/>
              <a:t>int</a:t>
            </a:r>
            <a:r>
              <a:rPr lang="en-US" dirty="0" smtClean="0"/>
              <a:t> score[100];</a:t>
            </a:r>
          </a:p>
          <a:p>
            <a:pPr defTabSz="914400"/>
            <a:r>
              <a:rPr lang="en-US" dirty="0" smtClean="0"/>
              <a:t>What can be the example of 2D-array?</a:t>
            </a:r>
          </a:p>
          <a:p>
            <a:pPr lvl="1" defTabSz="914400"/>
            <a:r>
              <a:rPr lang="en-US" dirty="0" smtClean="0"/>
              <a:t>E.g., </a:t>
            </a:r>
            <a:r>
              <a:rPr lang="en-US" dirty="0" err="1" smtClean="0"/>
              <a:t>int</a:t>
            </a:r>
            <a:r>
              <a:rPr lang="en-US" dirty="0" smtClean="0"/>
              <a:t> color[100][100];</a:t>
            </a:r>
          </a:p>
          <a:p>
            <a:pPr defTabSz="914400"/>
            <a:r>
              <a:rPr lang="en-US" dirty="0" smtClean="0"/>
              <a:t>How about a 3D-array?</a:t>
            </a:r>
          </a:p>
          <a:p>
            <a:pPr defTabSz="914400"/>
            <a:r>
              <a:rPr lang="en-US" dirty="0" smtClean="0"/>
              <a:t>How about an N-D-array</a:t>
            </a:r>
            <a:r>
              <a:rPr lang="en-US" dirty="0"/>
              <a:t>?</a:t>
            </a:r>
          </a:p>
          <a:p>
            <a:pPr defTabSz="914400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60367"/>
            <a:ext cx="4085286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4038600"/>
            <a:ext cx="685801" cy="685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96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185675" y="3760214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47212" y="3800659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153891" y="3796023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8433" y="5663625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a[i+1] = a[</a:t>
            </a:r>
            <a:r>
              <a:rPr lang="en-US" sz="3200" dirty="0" err="1" smtClean="0"/>
              <a:t>i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40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4038600"/>
            <a:ext cx="685801" cy="685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96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Approach 2: In-place movement</a:t>
            </a:r>
          </a:p>
          <a:p>
            <a:pPr defTabSz="914400"/>
            <a:r>
              <a:rPr lang="en-US" dirty="0" smtClean="0"/>
              <a:t>In reality, you can only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185675" y="3760214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47212" y="3800659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153891" y="3796023"/>
            <a:ext cx="678873" cy="277213"/>
          </a:xfrm>
          <a:custGeom>
            <a:avLst/>
            <a:gdLst>
              <a:gd name="connsiteX0" fmla="*/ 0 w 678873"/>
              <a:gd name="connsiteY0" fmla="*/ 249504 h 277213"/>
              <a:gd name="connsiteX1" fmla="*/ 304800 w 678873"/>
              <a:gd name="connsiteY1" fmla="*/ 122 h 277213"/>
              <a:gd name="connsiteX2" fmla="*/ 678873 w 678873"/>
              <a:gd name="connsiteY2" fmla="*/ 277213 h 2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277213">
                <a:moveTo>
                  <a:pt x="0" y="249504"/>
                </a:moveTo>
                <a:cubicBezTo>
                  <a:pt x="95827" y="122504"/>
                  <a:pt x="191655" y="-4496"/>
                  <a:pt x="304800" y="122"/>
                </a:cubicBezTo>
                <a:cubicBezTo>
                  <a:pt x="417945" y="4740"/>
                  <a:pt x="548409" y="140976"/>
                  <a:pt x="678873" y="27721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6527" y="336677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 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38626" y="33246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18638" y="33708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38433" y="5663625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a[i+1] = a[</a:t>
            </a:r>
            <a:r>
              <a:rPr lang="en-US" sz="3200" dirty="0" err="1" smtClean="0"/>
              <a:t>i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1972411" y="5133526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for (</a:t>
            </a:r>
            <a:r>
              <a:rPr lang="en-US" sz="3200" dirty="0" err="1">
                <a:solidFill>
                  <a:prstClr val="black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= </a:t>
            </a:r>
            <a:r>
              <a:rPr lang="en-US" sz="3200" dirty="0">
                <a:solidFill>
                  <a:srgbClr val="FFC4BE"/>
                </a:solidFill>
              </a:rPr>
              <a:t>???</a:t>
            </a:r>
            <a:r>
              <a:rPr lang="en-US" sz="3200" dirty="0">
                <a:solidFill>
                  <a:prstClr val="black"/>
                </a:solidFill>
              </a:rPr>
              <a:t>; </a:t>
            </a:r>
            <a:r>
              <a:rPr lang="en-US" sz="3200" dirty="0">
                <a:solidFill>
                  <a:srgbClr val="FFC4BE"/>
                </a:solidFill>
              </a:rPr>
              <a:t>????????</a:t>
            </a:r>
            <a:r>
              <a:rPr lang="en-US" sz="3200" dirty="0">
                <a:solidFill>
                  <a:prstClr val="black"/>
                </a:solidFill>
              </a:rPr>
              <a:t>; </a:t>
            </a:r>
            <a:r>
              <a:rPr lang="en-US" sz="3200" dirty="0" smtClean="0">
                <a:solidFill>
                  <a:srgbClr val="FF0000"/>
                </a:solidFill>
              </a:rPr>
              <a:t>????????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5520" y="514087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2600"/>
                </a:solidFill>
              </a:rPr>
              <a:t>i</a:t>
            </a:r>
            <a:r>
              <a:rPr lang="en-US" dirty="0" smtClean="0">
                <a:solidFill>
                  <a:srgbClr val="FF2600"/>
                </a:solidFill>
              </a:rPr>
              <a:t>++?</a:t>
            </a:r>
            <a:endParaRPr lang="en-US" dirty="0">
              <a:solidFill>
                <a:srgbClr val="FF2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542186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2600"/>
                </a:solidFill>
              </a:rPr>
              <a:t>i</a:t>
            </a:r>
            <a:r>
              <a:rPr lang="en-US" dirty="0" smtClean="0">
                <a:solidFill>
                  <a:srgbClr val="FF2600"/>
                </a:solidFill>
              </a:rPr>
              <a:t>--?</a:t>
            </a:r>
            <a:endParaRPr lang="en-US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strings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87256"/>
            <a:ext cx="8229600" cy="47849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That means, an array of char arrays!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95600"/>
            <a:ext cx="4496046" cy="2475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39577" y="5351826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A matrix</a:t>
            </a:r>
            <a:endParaRPr lang="en-US" sz="3200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3733800"/>
            <a:ext cx="525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4191000"/>
            <a:ext cx="525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4724400"/>
            <a:ext cx="525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1011" y="3141648"/>
            <a:ext cx="1269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Row 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82425"/>
            <a:ext cx="1269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Row 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4648200"/>
            <a:ext cx="1379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Row m</a:t>
            </a:r>
            <a:endParaRPr lang="en-US" sz="3200" dirty="0"/>
          </a:p>
        </p:txBody>
      </p:sp>
      <p:sp>
        <p:nvSpPr>
          <p:cNvPr id="3" name="Right Arrow 2"/>
          <p:cNvSpPr/>
          <p:nvPr/>
        </p:nvSpPr>
        <p:spPr>
          <a:xfrm>
            <a:off x="5943846" y="3352800"/>
            <a:ext cx="380754" cy="2483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943600" y="3866410"/>
            <a:ext cx="380754" cy="2483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43600" y="4800600"/>
            <a:ext cx="380754" cy="2483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strings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87256"/>
            <a:ext cx="8229600" cy="822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That means, an array of char arrays!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2209800"/>
            <a:ext cx="41148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names[20][100];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 20;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scanf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</a:t>
            </a:r>
            <a:r>
              <a:rPr lang="en-US" sz="1400" dirty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%s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"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, names[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]);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2209800"/>
            <a:ext cx="41148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string names[20];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 20;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&gt;&gt; names[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Array Example: </a:t>
            </a:r>
            <a:r>
              <a:rPr lang="en-US" altLang="zh-TW" dirty="0"/>
              <a:t>Spiral Matrix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4876800" cy="526297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iomanip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altLang="zh-TW" sz="1400" dirty="0" err="1">
                <a:solidFill>
                  <a:srgbClr val="008000"/>
                </a:solidFill>
                <a:latin typeface="Consolas"/>
              </a:rPr>
              <a:t>setw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LEN 6</a:t>
            </a:r>
          </a:p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map[LEN][LEN] = {0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start from the top-left point (x, y)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draw a square of length l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s-ES" altLang="zh-TW" sz="1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s-E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y=0, x=0, l=LEN; l&gt;0; l-=2, y++, x++)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r=0, c=0;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(c=0; c&lt;l-1;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0 1 2 3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(r=0; r&lt;l-1; r++) </a:t>
            </a:r>
            <a:r>
              <a:rPr lang="pt-BR" altLang="zh-TW" sz="1400" dirty="0">
                <a:solidFill>
                  <a:srgbClr val="008000"/>
                </a:solidFill>
                <a:latin typeface="Consolas"/>
              </a:rPr>
              <a:t>// 4 5 6 7</a:t>
            </a:r>
            <a:endParaRPr lang="pt-BR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 ; c&gt;0; c--)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8 9 10 11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( ; r&gt;0; r--)  </a:t>
            </a:r>
            <a:r>
              <a:rPr lang="pt-BR" altLang="zh-TW" sz="1400" dirty="0">
                <a:solidFill>
                  <a:srgbClr val="008000"/>
                </a:solidFill>
                <a:latin typeface="Consolas"/>
              </a:rPr>
              <a:t>// 12 13 14 15</a:t>
            </a:r>
            <a:endParaRPr lang="pt-BR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1295400"/>
            <a:ext cx="3810000" cy="31085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Consolas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fill in the middle point (if any)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(LEN % 2 == 1)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map[LEN/2][LEN/2]=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print the square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r=0; r&lt;LEN; r++)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c=0; c&lt;LEN;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(3) &lt;&lt; map[r][c];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632" y="4634805"/>
            <a:ext cx="3762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0  0  0  0       0  1  2  3  4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0  0  0  0  0      15 16 17 18  5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0  0  0  0  0  =&gt;  14 23 24 19  6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0  0  0  0  0      13 22 21 20  7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0  0  0  0  0      12 11 10  9  8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64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Passing a 2D array to a Function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4876800" cy="526297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iomanip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altLang="zh-TW" sz="1400" dirty="0" err="1">
                <a:solidFill>
                  <a:srgbClr val="008000"/>
                </a:solidFill>
                <a:latin typeface="Consolas"/>
              </a:rPr>
              <a:t>setw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LEN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6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b="1" dirty="0" err="1">
                <a:solidFill>
                  <a:prstClr val="black"/>
                </a:solidFill>
                <a:latin typeface="Consolas"/>
              </a:rPr>
              <a:t>print_array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 map[][LEN</a:t>
            </a:r>
            <a:r>
              <a:rPr lang="en-US" altLang="zh-TW" sz="1400" b="1" dirty="0" smtClean="0">
                <a:solidFill>
                  <a:prstClr val="black"/>
                </a:solidFill>
                <a:latin typeface="Consolas"/>
              </a:rPr>
              <a:t>]);</a:t>
            </a:r>
            <a:endParaRPr lang="en-US" altLang="zh-TW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map[LEN][LEN] = {0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start from the top-left point (x, y)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draw a square of length l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s-ES" altLang="zh-TW" sz="1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s-E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y=0, x=0, l=LEN; l&gt;0; l-=2, y++, x++)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r=0, c=0;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(c=0; c&lt;l-1;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0 1 2 3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(r=0; r&lt;l-1; r++) </a:t>
            </a:r>
            <a:r>
              <a:rPr lang="pt-BR" altLang="zh-TW" sz="1400" dirty="0">
                <a:solidFill>
                  <a:srgbClr val="008000"/>
                </a:solidFill>
                <a:latin typeface="Consolas"/>
              </a:rPr>
              <a:t>// 4 5 6 7</a:t>
            </a:r>
            <a:endParaRPr lang="pt-BR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 ; c&gt;0; c--)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8 9 10 11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( ; r&gt;0; r--)  </a:t>
            </a:r>
            <a:r>
              <a:rPr lang="pt-BR" altLang="zh-TW" sz="1400" dirty="0">
                <a:solidFill>
                  <a:srgbClr val="008000"/>
                </a:solidFill>
                <a:latin typeface="Consolas"/>
              </a:rPr>
              <a:t>// 12 13 14 15</a:t>
            </a:r>
            <a:endParaRPr lang="pt-BR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map[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y+r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x+c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1295400"/>
            <a:ext cx="3810000" cy="35394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Consolas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fill in the middle point (if any)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(LEN % 2 == 1)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map[LEN/2][LEN/2]=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val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b="1" dirty="0" err="1">
                <a:solidFill>
                  <a:prstClr val="black"/>
                </a:solidFill>
                <a:latin typeface="Consolas"/>
              </a:rPr>
              <a:t>print_array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b="1" dirty="0">
                <a:solidFill>
                  <a:prstClr val="black"/>
                </a:solidFill>
                <a:latin typeface="Consolas"/>
              </a:rPr>
              <a:t> map[][LEN])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8000"/>
                </a:solidFill>
                <a:latin typeface="Consolas"/>
              </a:rPr>
              <a:t>// print the square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altLang="zh-TW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altLang="zh-TW" sz="1400" dirty="0">
                <a:solidFill>
                  <a:prstClr val="black"/>
                </a:solidFill>
                <a:latin typeface="Consolas"/>
              </a:rPr>
              <a:t> r=0; r&lt;LEN; r++)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c=0; c&lt;LEN;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(3) &lt;&lt; map[r][c];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81800" y="2438400"/>
            <a:ext cx="1752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5077361"/>
            <a:ext cx="48006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Multidimensional </a:t>
            </a:r>
            <a:r>
              <a:rPr lang="en-US" altLang="zh-TW" sz="1600" dirty="0">
                <a:solidFill>
                  <a:srgbClr val="FF0000"/>
                </a:solidFill>
              </a:rPr>
              <a:t>array must have bounds for all dimensions except the </a:t>
            </a:r>
            <a:r>
              <a:rPr lang="en-US" altLang="zh-TW" sz="1600" dirty="0" smtClean="0">
                <a:solidFill>
                  <a:srgbClr val="FF0000"/>
                </a:solidFill>
              </a:rPr>
              <a:t>first!!!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Consolas"/>
              </a:rPr>
              <a:t>print_array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 map</a:t>
            </a:r>
            <a:r>
              <a:rPr lang="en-US" altLang="zh-TW" sz="1600" dirty="0" smtClean="0">
                <a:solidFill>
                  <a:prstClr val="black"/>
                </a:solidFill>
                <a:latin typeface="Consolas"/>
              </a:rPr>
              <a:t>[][]) =&gt; ERROR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Consolas"/>
              </a:rPr>
              <a:t>print_array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 map[][LEN</a:t>
            </a:r>
            <a:r>
              <a:rPr lang="en-US" altLang="zh-TW" sz="1600" dirty="0" smtClean="0">
                <a:solidFill>
                  <a:prstClr val="black"/>
                </a:solidFill>
                <a:latin typeface="Consolas"/>
              </a:rPr>
              <a:t>]) =&gt; OK</a:t>
            </a:r>
            <a:endParaRPr lang="en-US" altLang="zh-TW" sz="16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Consolas"/>
              </a:rPr>
              <a:t>print_array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Consolas"/>
              </a:rPr>
              <a:t>map[LEN][</a:t>
            </a:r>
            <a:r>
              <a:rPr lang="en-US" altLang="zh-TW" sz="1600" dirty="0">
                <a:solidFill>
                  <a:prstClr val="black"/>
                </a:solidFill>
                <a:latin typeface="Consolas"/>
              </a:rPr>
              <a:t>LEN</a:t>
            </a:r>
            <a:r>
              <a:rPr lang="en-US" altLang="zh-TW" sz="1600" dirty="0" smtClean="0">
                <a:solidFill>
                  <a:prstClr val="black"/>
                </a:solidFill>
                <a:latin typeface="Consolas"/>
              </a:rPr>
              <a:t>]) =&gt; OK</a:t>
            </a:r>
            <a:endParaRPr lang="en-US" altLang="zh-TW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643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moveToBegining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371600"/>
            <a:ext cx="8382000" cy="297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string </a:t>
            </a:r>
            <a:r>
              <a:rPr lang="en-US" dirty="0" err="1" smtClean="0"/>
              <a:t>emojis</a:t>
            </a:r>
            <a:r>
              <a:rPr lang="en-US" dirty="0" smtClean="0"/>
              <a:t>[5] = {        ,         ,          ,         ,         };</a:t>
            </a:r>
            <a:br>
              <a:rPr lang="en-US" dirty="0" smtClean="0"/>
            </a:br>
            <a:endParaRPr lang="en-US" dirty="0" smtClean="0"/>
          </a:p>
          <a:p>
            <a:pPr defTabSz="914400"/>
            <a:r>
              <a:rPr lang="en-US" dirty="0" smtClean="0"/>
              <a:t>After we call </a:t>
            </a:r>
            <a:r>
              <a:rPr lang="en-US" dirty="0" err="1" smtClean="0"/>
              <a:t>moveToBeginning</a:t>
            </a:r>
            <a:r>
              <a:rPr lang="en-US" dirty="0" smtClean="0"/>
              <a:t>(</a:t>
            </a:r>
            <a:r>
              <a:rPr lang="en-US" dirty="0" err="1" smtClean="0"/>
              <a:t>emojis</a:t>
            </a:r>
            <a:r>
              <a:rPr lang="en-US" dirty="0" smtClean="0"/>
              <a:t>, 5, 3)</a:t>
            </a:r>
            <a:br>
              <a:rPr lang="en-US" dirty="0" smtClean="0"/>
            </a:br>
            <a:endParaRPr lang="en-US" dirty="0" smtClean="0"/>
          </a:p>
          <a:p>
            <a:pPr defTabSz="914400"/>
            <a:r>
              <a:rPr lang="en-US" dirty="0" smtClean="0"/>
              <a:t>The content of </a:t>
            </a:r>
            <a:r>
              <a:rPr lang="en-US" dirty="0" err="1" smtClean="0"/>
              <a:t>emojis</a:t>
            </a:r>
            <a:r>
              <a:rPr lang="en-US" dirty="0" smtClean="0"/>
              <a:t> array should be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13" y="1311225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95" y="1311225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463" y="1311225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834" y="1311225"/>
            <a:ext cx="685801" cy="685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92" y="1311225"/>
            <a:ext cx="685801" cy="6858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42" y="4235548"/>
            <a:ext cx="685801" cy="6858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84" y="4235548"/>
            <a:ext cx="685801" cy="685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21" y="4229099"/>
            <a:ext cx="685801" cy="685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163" y="4235548"/>
            <a:ext cx="685801" cy="685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4206825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moveToBegining</a:t>
            </a:r>
            <a:r>
              <a:rPr lang="en-US" dirty="0" smtClean="0"/>
              <a:t>(</a:t>
            </a:r>
            <a:r>
              <a:rPr lang="en-US" dirty="0" err="1"/>
              <a:t>emojis</a:t>
            </a:r>
            <a:r>
              <a:rPr lang="en-US" dirty="0"/>
              <a:t>, 5, 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2220843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2220843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2220843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2220843"/>
            <a:ext cx="685801" cy="685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96" y="2220843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290898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2209800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Approach 1: Declare another array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3679685"/>
            <a:ext cx="685801" cy="6858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679685"/>
            <a:ext cx="685801" cy="685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3679685"/>
            <a:ext cx="685801" cy="6858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3679685"/>
            <a:ext cx="685801" cy="6858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96" y="3679685"/>
            <a:ext cx="685801" cy="6858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72926" y="4367831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19153" y="3657600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72926" y="5879068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23484" y="5179879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5164695"/>
            <a:ext cx="685801" cy="6858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5164695"/>
            <a:ext cx="685801" cy="68580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5164695"/>
            <a:ext cx="685801" cy="68580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5164695"/>
            <a:ext cx="685801" cy="68580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599" y="5181599"/>
            <a:ext cx="685801" cy="685801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3238499" y="3191940"/>
            <a:ext cx="0" cy="4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14800" y="3200400"/>
            <a:ext cx="0" cy="4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29200" y="3200400"/>
            <a:ext cx="0" cy="4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3200400"/>
            <a:ext cx="0" cy="4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58000" y="3200400"/>
            <a:ext cx="0" cy="4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90900" y="4693855"/>
            <a:ext cx="2548596" cy="4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58000" y="4693855"/>
            <a:ext cx="0" cy="4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42947" y="4676950"/>
            <a:ext cx="672053" cy="580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191000" y="4648200"/>
            <a:ext cx="672053" cy="580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214147" y="4648200"/>
            <a:ext cx="672053" cy="580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moveToBegining</a:t>
            </a:r>
            <a:r>
              <a:rPr lang="en-US" dirty="0" smtClean="0"/>
              <a:t>(</a:t>
            </a:r>
            <a:r>
              <a:rPr lang="en-US" dirty="0" err="1"/>
              <a:t>emojis</a:t>
            </a:r>
            <a:r>
              <a:rPr lang="en-US" dirty="0"/>
              <a:t>, 5,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Approach 1: Declare another array</a:t>
            </a:r>
          </a:p>
          <a:p>
            <a:pPr lvl="1" defTabSz="914400"/>
            <a:r>
              <a:rPr lang="en-US" dirty="0" smtClean="0"/>
              <a:t>Oh no, compiler error!</a:t>
            </a:r>
          </a:p>
          <a:p>
            <a:pPr lvl="1" defTabSz="914400"/>
            <a:r>
              <a:rPr lang="en-US" dirty="0" smtClean="0"/>
              <a:t>Even if we can successfully declare this array, it’s not memory efficient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962400"/>
            <a:ext cx="8940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Approach 2: In-place movement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959" y="4062193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moveToBegining</a:t>
            </a:r>
            <a:r>
              <a:rPr lang="en-US" dirty="0"/>
              <a:t>(</a:t>
            </a:r>
            <a:r>
              <a:rPr lang="en-US" dirty="0" err="1"/>
              <a:t>emojis</a:t>
            </a:r>
            <a:r>
              <a:rPr lang="en-US" dirty="0"/>
              <a:t>, 5,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4038600"/>
            <a:ext cx="685801" cy="685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038600"/>
            <a:ext cx="685801" cy="68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7" y="4038600"/>
            <a:ext cx="685801" cy="685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38" y="4038600"/>
            <a:ext cx="685801" cy="68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926" y="472674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0             1            2             3            4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3484" y="4027557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=</a:t>
            </a:r>
            <a:endParaRPr lang="en-US" sz="40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13716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Approach 2: In-place movement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1927" y="2416314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tmp</a:t>
            </a:r>
            <a:r>
              <a:rPr lang="en-US" sz="4000" dirty="0" smtClean="0"/>
              <a:t> =</a:t>
            </a:r>
            <a:endParaRPr lang="en-US" sz="4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101" y="2438399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5315</TotalTime>
  <Words>1220</Words>
  <Application>Microsoft Office PowerPoint</Application>
  <PresentationFormat>On-screen Show (4:3)</PresentationFormat>
  <Paragraphs>215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Today’s Topic</vt:lpstr>
      <vt:lpstr>Array – dimensionality</vt:lpstr>
      <vt:lpstr>2D Array Example: Spiral Matrix</vt:lpstr>
      <vt:lpstr>Passing a 2D array to a Function</vt:lpstr>
      <vt:lpstr>moveToBegining()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moveToBegining(emojis, 5, 3)</vt:lpstr>
      <vt:lpstr>An array of strings</vt:lpstr>
      <vt:lpstr>An array of strings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176</cp:revision>
  <dcterms:created xsi:type="dcterms:W3CDTF">2015-04-06T17:42:38Z</dcterms:created>
  <dcterms:modified xsi:type="dcterms:W3CDTF">2018-01-26T00:08:53Z</dcterms:modified>
</cp:coreProperties>
</file>