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5" r:id="rId2"/>
    <p:sldId id="269" r:id="rId3"/>
    <p:sldId id="261" r:id="rId4"/>
    <p:sldId id="272" r:id="rId5"/>
    <p:sldId id="267" r:id="rId6"/>
    <p:sldId id="283" r:id="rId7"/>
    <p:sldId id="284" r:id="rId8"/>
    <p:sldId id="285" r:id="rId9"/>
    <p:sldId id="286" r:id="rId10"/>
    <p:sldId id="310" r:id="rId11"/>
    <p:sldId id="311" r:id="rId12"/>
    <p:sldId id="312" r:id="rId13"/>
    <p:sldId id="313" r:id="rId14"/>
    <p:sldId id="314" r:id="rId15"/>
    <p:sldId id="289" r:id="rId16"/>
    <p:sldId id="291" r:id="rId17"/>
    <p:sldId id="292" r:id="rId18"/>
    <p:sldId id="301" r:id="rId19"/>
    <p:sldId id="317" r:id="rId20"/>
    <p:sldId id="266" r:id="rId21"/>
    <p:sldId id="303" r:id="rId22"/>
    <p:sldId id="304" r:id="rId23"/>
    <p:sldId id="306" r:id="rId24"/>
    <p:sldId id="305" r:id="rId25"/>
    <p:sldId id="307" r:id="rId26"/>
    <p:sldId id="308" r:id="rId27"/>
    <p:sldId id="30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86800" autoAdjust="0"/>
  </p:normalViewPr>
  <p:slideViewPr>
    <p:cSldViewPr snapToObjects="1">
      <p:cViewPr>
        <p:scale>
          <a:sx n="70" d="100"/>
          <a:sy n="70" d="100"/>
        </p:scale>
        <p:origin x="-835" y="-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6CC54-22AD-2A45-ADA6-8F749380B8B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jhang@cs.ucla.edu" TargetMode="External"/><Relationship Id="rId2" Type="http://schemas.openxmlformats.org/officeDocument/2006/relationships/hyperlink" Target="mailto:tsenghy@g.ucla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elsea.ju@cs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s.ucla.edu/classes/spring15/cs3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write a “hello world” program using IDE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SEASnet</a:t>
            </a:r>
            <a:r>
              <a:rPr lang="en-US" dirty="0" smtClean="0"/>
              <a:t> Linux servers</a:t>
            </a:r>
          </a:p>
          <a:p>
            <a:r>
              <a:rPr lang="en-US" dirty="0" smtClean="0"/>
              <a:t>Introduction to C++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6786" y="4561114"/>
            <a:ext cx="8352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Slides for CS 31 discussion session</a:t>
            </a:r>
          </a:p>
          <a:p>
            <a:r>
              <a:rPr lang="en-US" dirty="0"/>
              <a:t>TA: Hsiao-Yun (Katie) Tseng  </a:t>
            </a:r>
            <a:r>
              <a:rPr lang="en-US" dirty="0">
                <a:hlinkClick r:id="rId2"/>
              </a:rPr>
              <a:t>tsenghy@g.ucla.edu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to former TA Bo-</a:t>
            </a:r>
            <a:r>
              <a:rPr lang="en-US" dirty="0" err="1"/>
              <a:t>Jhang</a:t>
            </a:r>
            <a:r>
              <a:rPr lang="en-US" dirty="0"/>
              <a:t> Ho (</a:t>
            </a:r>
            <a:r>
              <a:rPr lang="en-US" dirty="0">
                <a:hlinkClick r:id="rId3"/>
              </a:rPr>
              <a:t>bojhang@cs.ucla.edu</a:t>
            </a:r>
            <a:r>
              <a:rPr lang="en-US" dirty="0"/>
              <a:t>), CS31 Discussion 1E, Spring 17’</a:t>
            </a:r>
          </a:p>
          <a:p>
            <a:r>
              <a:rPr lang="en-US" dirty="0"/>
              <a:t>Credit to former TA Chelsea </a:t>
            </a:r>
            <a:r>
              <a:rPr lang="en-US" dirty="0" err="1" smtClean="0"/>
              <a:t>Ju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chelsea.ju@cs.ucla.edu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reason that we encourage you to put your program on </a:t>
            </a:r>
            <a:r>
              <a:rPr lang="en-US" dirty="0" err="1" smtClean="0"/>
              <a:t>SEASNet</a:t>
            </a:r>
            <a:r>
              <a:rPr lang="en-US" dirty="0" smtClean="0"/>
              <a:t> server and run it</a:t>
            </a:r>
          </a:p>
          <a:p>
            <a:pPr lvl="1"/>
            <a:r>
              <a:rPr lang="en-US" dirty="0" smtClean="0"/>
              <a:t>We grade assignments on </a:t>
            </a:r>
            <a:r>
              <a:rPr lang="en-US" dirty="0" err="1" smtClean="0"/>
              <a:t>SEASNet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Check everything works fine on the server. Sometimes platform variation can cause compilation failure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It’s your responsibility to make sure your code is compliable on </a:t>
            </a:r>
            <a:r>
              <a:rPr lang="en-US" dirty="0" err="1" smtClean="0">
                <a:solidFill>
                  <a:srgbClr val="FF0000"/>
                </a:solidFill>
              </a:rPr>
              <a:t>SEASNet</a:t>
            </a:r>
            <a:r>
              <a:rPr lang="en-US" dirty="0" smtClean="0">
                <a:solidFill>
                  <a:srgbClr val="FF0000"/>
                </a:solidFill>
              </a:rPr>
              <a:t> server</a:t>
            </a:r>
          </a:p>
          <a:p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Step 1: Upload your code to </a:t>
            </a:r>
            <a:r>
              <a:rPr lang="en-US" dirty="0" err="1" smtClean="0"/>
              <a:t>SEASNet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Step 2: Use Putty/</a:t>
            </a:r>
            <a:r>
              <a:rPr lang="en-US" dirty="0" err="1" smtClean="0"/>
              <a:t>ssh</a:t>
            </a:r>
            <a:r>
              <a:rPr lang="en-US" dirty="0" smtClean="0"/>
              <a:t> to connect to the server and run your code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65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Uploading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(a) Download “</a:t>
            </a:r>
            <a:r>
              <a:rPr lang="en-US" dirty="0" err="1" smtClean="0"/>
              <a:t>Filezilla</a:t>
            </a:r>
            <a:r>
              <a:rPr lang="en-US" dirty="0" smtClean="0"/>
              <a:t> Client”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(b) Connect to the server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05681"/>
            <a:ext cx="17526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6844"/>
            <a:ext cx="8305800" cy="10488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5000" y="52578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6200" y="52578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52578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2800" y="52578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53400" y="526512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Uploading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85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(c) Drag the files from local to remote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6172200" cy="47929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2656" y="3810000"/>
            <a:ext cx="1744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Local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(your computer)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808" y="3639234"/>
            <a:ext cx="1117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Remote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SEASnet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Compile and run your program remotely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(a) Login to the server</a:t>
            </a:r>
          </a:p>
          <a:p>
            <a:pPr lvl="1"/>
            <a:r>
              <a:rPr lang="en-US" dirty="0" smtClean="0"/>
              <a:t>Windows: put “cs31.seas.ucla.edu” to host field</a:t>
            </a:r>
          </a:p>
          <a:p>
            <a:pPr lvl="1"/>
            <a:r>
              <a:rPr lang="en-US" dirty="0" smtClean="0"/>
              <a:t>Mac: Launch terminal app and type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>
                <a:latin typeface="Courier New"/>
                <a:cs typeface="Courier New"/>
              </a:rPr>
              <a:t>ssh</a:t>
            </a:r>
            <a:r>
              <a:rPr lang="en-US" dirty="0" smtClean="0">
                <a:latin typeface="Courier New"/>
                <a:cs typeface="Courier New"/>
              </a:rPr>
              <a:t> &lt;account&gt;@cs31.seas.ucla.edu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(b) Some useful commands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pwd</a:t>
            </a:r>
            <a:r>
              <a:rPr lang="en-US" dirty="0" smtClean="0"/>
              <a:t> – Show your current directory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– Change direction.</a:t>
            </a:r>
          </a:p>
          <a:p>
            <a:pPr lvl="2"/>
            <a:r>
              <a:rPr lang="en-US" dirty="0" smtClean="0"/>
              <a:t>“</a:t>
            </a:r>
            <a:r>
              <a:rPr lang="en-US" dirty="0" smtClean="0">
                <a:latin typeface="Courier New"/>
                <a:cs typeface="Courier New"/>
              </a:rPr>
              <a:t>cd ..</a:t>
            </a:r>
            <a:r>
              <a:rPr lang="en-US" dirty="0" smtClean="0"/>
              <a:t>” means go back to parent folder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 – List all files in current directory</a:t>
            </a:r>
          </a:p>
          <a:p>
            <a:r>
              <a:rPr lang="en-US" dirty="0" smtClean="0"/>
              <a:t>(c) Compile and run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g31 </a:t>
            </a:r>
            <a:r>
              <a:rPr lang="en-US" dirty="0" err="1" smtClean="0">
                <a:latin typeface="Courier New"/>
                <a:cs typeface="Courier New"/>
              </a:rPr>
              <a:t>code.cpp</a:t>
            </a:r>
            <a:r>
              <a:rPr lang="en-US" dirty="0" smtClean="0">
                <a:latin typeface="Courier New"/>
                <a:cs typeface="Courier New"/>
              </a:rPr>
              <a:t> -o </a:t>
            </a:r>
            <a:r>
              <a:rPr lang="en-US" dirty="0" err="1" smtClean="0">
                <a:latin typeface="Courier New"/>
                <a:cs typeface="Courier New"/>
              </a:rPr>
              <a:t>code.out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./</a:t>
            </a:r>
            <a:r>
              <a:rPr lang="en-US" dirty="0" err="1" smtClean="0">
                <a:latin typeface="Courier New"/>
                <a:cs typeface="Courier New"/>
              </a:rPr>
              <a:t>code.out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51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works on Mac</a:t>
            </a:r>
            <a:br>
              <a:rPr lang="en-US" dirty="0" smtClean="0"/>
            </a:br>
            <a:r>
              <a:rPr lang="en-US" dirty="0" smtClean="0"/>
              <a:t>but doesn’t work on </a:t>
            </a:r>
            <a:r>
              <a:rPr lang="en-US" dirty="0" err="1" smtClean="0"/>
              <a:t>SEASNet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1199850"/>
            <a:ext cx="7467600" cy="418576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#include &lt;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iostream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&gt;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using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namespace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std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arr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[5];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arr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[0] = 10;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arr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[1] = 3;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arr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[2] = 9;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arr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[3] = 7;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arr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[4] = 1;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sort(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arr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,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arr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+ 5);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= 0;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 5;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++)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arr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[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]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 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486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41101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C++?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Is a (programming) language so that you can create a valid computer program</a:t>
            </a:r>
          </a:p>
          <a:p>
            <a:r>
              <a:rPr lang="en-US" dirty="0" smtClean="0"/>
              <a:t>C</a:t>
            </a:r>
            <a:r>
              <a:rPr lang="en-US" dirty="0" smtClean="0">
                <a:solidFill>
                  <a:srgbClr val="FF0000"/>
                </a:solidFill>
              </a:rPr>
              <a:t>++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48170" y="5562600"/>
            <a:ext cx="3810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Machine code (Binary)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748170" y="4648200"/>
            <a:ext cx="3810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Assembly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748170" y="3733800"/>
            <a:ext cx="3810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2819400"/>
            <a:ext cx="3810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C++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4576224" y="4905387"/>
            <a:ext cx="152593" cy="105815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4546246" y="3989424"/>
            <a:ext cx="152593" cy="105815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4576224" y="3059304"/>
            <a:ext cx="152593" cy="105815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C++?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Is a (programming) language so that you can create a valid computer program</a:t>
            </a:r>
          </a:p>
          <a:p>
            <a:r>
              <a:rPr lang="en-US" dirty="0" smtClean="0"/>
              <a:t>C</a:t>
            </a:r>
            <a:r>
              <a:rPr lang="en-US" dirty="0" smtClean="0">
                <a:solidFill>
                  <a:srgbClr val="FF0000"/>
                </a:solidFill>
              </a:rPr>
              <a:t>++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48170" y="5562600"/>
            <a:ext cx="3810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Machine code (Binary)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748170" y="4648200"/>
            <a:ext cx="3810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Assembly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748170" y="3733800"/>
            <a:ext cx="3810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2819400"/>
            <a:ext cx="3810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C++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4576224" y="4905387"/>
            <a:ext cx="152593" cy="105815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4546246" y="3989424"/>
            <a:ext cx="152593" cy="105815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4576224" y="3059304"/>
            <a:ext cx="152593" cy="105815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6013"/>
            <a:ext cx="8229600" cy="55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C++?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Is a (programming) language so that you can create a valid computer program</a:t>
            </a:r>
          </a:p>
          <a:p>
            <a:r>
              <a:rPr lang="en-US" dirty="0" smtClean="0"/>
              <a:t>C</a:t>
            </a:r>
            <a:r>
              <a:rPr lang="en-US" dirty="0" smtClean="0">
                <a:solidFill>
                  <a:srgbClr val="FF0000"/>
                </a:solidFill>
              </a:rPr>
              <a:t>++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48170" y="5562600"/>
            <a:ext cx="3810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Machine code (Binary)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748170" y="4648200"/>
            <a:ext cx="3810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Assembly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748170" y="3733800"/>
            <a:ext cx="3810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2819400"/>
            <a:ext cx="3810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C++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4576224" y="4905387"/>
            <a:ext cx="152593" cy="105815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4546246" y="3989424"/>
            <a:ext cx="152593" cy="105815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4576224" y="3059304"/>
            <a:ext cx="152593" cy="105815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3671970"/>
            <a:ext cx="1539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Procedural</a:t>
            </a:r>
          </a:p>
          <a:p>
            <a:r>
              <a:rPr lang="en-US" sz="2400" dirty="0" smtClean="0"/>
              <a:t>language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2743200"/>
            <a:ext cx="2210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Object-oriented</a:t>
            </a:r>
            <a:br>
              <a:rPr lang="en-US" sz="2400" dirty="0" smtClean="0"/>
            </a:br>
            <a:r>
              <a:rPr lang="en-US" sz="2400" dirty="0" smtClean="0"/>
              <a:t>language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63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skeleton C++ code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This is the only time in this quarter I ask you to memorize codes!!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619613"/>
            <a:ext cx="7467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3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skeleton code from week 01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56716"/>
            <a:ext cx="8229600" cy="2163083"/>
          </a:xfrm>
        </p:spPr>
        <p:txBody>
          <a:bodyPr>
            <a:normAutofit/>
          </a:bodyPr>
          <a:lstStyle/>
          <a:p>
            <a:r>
              <a:rPr lang="en-US" dirty="0" smtClean="0"/>
              <a:t>Why the first two lines?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iosteam</a:t>
            </a:r>
            <a:r>
              <a:rPr lang="en-US" dirty="0" smtClean="0"/>
              <a:t>&gt; so that we can use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endParaRPr lang="en-US" dirty="0" smtClean="0"/>
          </a:p>
          <a:p>
            <a:pPr lvl="1"/>
            <a:r>
              <a:rPr lang="en-US" dirty="0" smtClean="0"/>
              <a:t>Using namespace so that we don’t need to type </a:t>
            </a:r>
            <a:r>
              <a:rPr lang="en-US" dirty="0" err="1" smtClean="0"/>
              <a:t>std</a:t>
            </a:r>
            <a:r>
              <a:rPr lang="en-US" dirty="0" smtClean="0"/>
              <a:t>:: whenever we have to use </a:t>
            </a:r>
            <a:r>
              <a:rPr lang="en-US" dirty="0" err="1" smtClean="0"/>
              <a:t>cout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600200"/>
            <a:ext cx="7467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35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up with the lecture material</a:t>
            </a:r>
          </a:p>
          <a:p>
            <a:r>
              <a:rPr lang="en-US" dirty="0" smtClean="0"/>
              <a:t>Start early</a:t>
            </a:r>
          </a:p>
          <a:p>
            <a:pPr lvl="1"/>
            <a:r>
              <a:rPr lang="en-US" dirty="0" smtClean="0"/>
              <a:t>Problem solving &amp; coding may take longer than you think</a:t>
            </a:r>
          </a:p>
          <a:p>
            <a:r>
              <a:rPr lang="en-US" dirty="0" smtClean="0"/>
              <a:t>Read carefully</a:t>
            </a:r>
          </a:p>
          <a:p>
            <a:pPr lvl="1"/>
            <a:r>
              <a:rPr lang="en-US" dirty="0" smtClean="0"/>
              <a:t>Double/Triple check the project requirements </a:t>
            </a:r>
          </a:p>
          <a:p>
            <a:r>
              <a:rPr lang="en-US" dirty="0" smtClean="0"/>
              <a:t>Develop incrementally</a:t>
            </a:r>
          </a:p>
          <a:p>
            <a:pPr lvl="1"/>
            <a:r>
              <a:rPr lang="en-US" dirty="0" smtClean="0"/>
              <a:t>Add bits of code at a time, then compile, and run.</a:t>
            </a:r>
          </a:p>
          <a:p>
            <a:pPr lvl="1"/>
            <a:r>
              <a:rPr lang="en-US" dirty="0" smtClean="0"/>
              <a:t>It is easier to isolate any bugs, and to understand if the code is doing what you expected</a:t>
            </a:r>
          </a:p>
          <a:p>
            <a:r>
              <a:rPr lang="en-US" sz="5400" dirty="0" smtClean="0"/>
              <a:t>Don’t give up!!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in C++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4736290"/>
            <a:ext cx="3124200" cy="1740710"/>
          </a:xfrm>
        </p:spPr>
        <p:txBody>
          <a:bodyPr/>
          <a:lstStyle/>
          <a:p>
            <a:r>
              <a:rPr lang="en-US" dirty="0" smtClean="0"/>
              <a:t>Block comment</a:t>
            </a:r>
          </a:p>
          <a:p>
            <a:r>
              <a:rPr lang="en-US" dirty="0" smtClean="0"/>
              <a:t>One-line comment</a:t>
            </a:r>
          </a:p>
          <a:p>
            <a:r>
              <a:rPr lang="en-US" dirty="0" smtClean="0"/>
              <a:t>Include header file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657600" y="4765730"/>
            <a:ext cx="2590800" cy="17112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Variable type</a:t>
            </a:r>
          </a:p>
          <a:p>
            <a:r>
              <a:rPr lang="en-US" dirty="0" smtClean="0"/>
              <a:t>Variable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19201"/>
            <a:ext cx="6118036" cy="3505199"/>
          </a:xfrm>
          <a:prstGeom prst="rect">
            <a:avLst/>
          </a:prstGeom>
        </p:spPr>
      </p:pic>
      <p:sp>
        <p:nvSpPr>
          <p:cNvPr id="13" name="Content Placeholder 3"/>
          <p:cNvSpPr txBox="1">
            <a:spLocks/>
          </p:cNvSpPr>
          <p:nvPr/>
        </p:nvSpPr>
        <p:spPr>
          <a:xfrm>
            <a:off x="6324600" y="4765730"/>
            <a:ext cx="2895600" cy="17112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String</a:t>
            </a:r>
          </a:p>
          <a:p>
            <a:r>
              <a:rPr lang="en-US" dirty="0" smtClean="0"/>
              <a:t>Operator</a:t>
            </a:r>
          </a:p>
          <a:p>
            <a:r>
              <a:rPr lang="en-US" dirty="0" smtClean="0"/>
              <a:t>Return statement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#</a:t>
            </a:r>
            <a:r>
              <a:rPr lang="en-US" altLang="zh-TW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Another </a:t>
            </a:r>
            <a:r>
              <a:rPr lang="en-US" dirty="0">
                <a:solidFill>
                  <a:schemeClr val="tx1"/>
                </a:solidFill>
              </a:rPr>
              <a:t>interactive </a:t>
            </a:r>
            <a:r>
              <a:rPr lang="en-US" dirty="0"/>
              <a:t>program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8203"/>
            <a:ext cx="8229600" cy="104041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>
                <a:latin typeface="Courier New"/>
                <a:cs typeface="Courier New"/>
              </a:rPr>
              <a:t>cin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cout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you distinguish </a:t>
            </a:r>
            <a:r>
              <a:rPr lang="en-US" dirty="0" smtClean="0">
                <a:latin typeface="Courier New"/>
                <a:cs typeface="Courier New"/>
              </a:rPr>
              <a:t>&gt;&gt;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&lt;&lt;</a:t>
            </a:r>
            <a:r>
              <a:rPr lang="en-US" dirty="0" smtClean="0"/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404169"/>
            <a:ext cx="7467600" cy="35394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, j;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"Please enter the value for 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"Please enter the value for j: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&gt;&gt; j;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 + j =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+ j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92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#</a:t>
            </a:r>
            <a:r>
              <a:rPr lang="en-US" altLang="zh-TW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Another </a:t>
            </a:r>
            <a:r>
              <a:rPr lang="en-US" dirty="0">
                <a:solidFill>
                  <a:schemeClr val="tx1"/>
                </a:solidFill>
              </a:rPr>
              <a:t>interactive </a:t>
            </a:r>
            <a:r>
              <a:rPr lang="en-US" dirty="0" smtClean="0"/>
              <a:t>program (Cont’d)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29200"/>
            <a:ext cx="8229600" cy="104041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must be a reason that the language is designed like this</a:t>
            </a:r>
          </a:p>
          <a:p>
            <a:r>
              <a:rPr lang="en-US" dirty="0" smtClean="0"/>
              <a:t>Delete one character/word, what error messages can you get?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37369"/>
            <a:ext cx="7467600" cy="35394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, j;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"Please enter the value for 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"Please enter the value for j: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&gt;&gt; j;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 + j =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+ j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72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#</a:t>
            </a:r>
            <a:r>
              <a:rPr lang="en-US" altLang="zh-TW" dirty="0"/>
              <a:t>3</a:t>
            </a:r>
            <a:r>
              <a:rPr lang="en-US" dirty="0"/>
              <a:t> – Another </a:t>
            </a:r>
            <a:r>
              <a:rPr lang="en-US" dirty="0">
                <a:solidFill>
                  <a:schemeClr val="tx1"/>
                </a:solidFill>
              </a:rPr>
              <a:t>interactive </a:t>
            </a:r>
            <a:r>
              <a:rPr lang="en-US" dirty="0"/>
              <a:t>program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errors you can get:</a:t>
            </a:r>
          </a:p>
          <a:p>
            <a:pPr lvl="1"/>
            <a:r>
              <a:rPr lang="en-US" dirty="0" smtClean="0"/>
              <a:t>Unbalanced bracket</a:t>
            </a:r>
          </a:p>
          <a:p>
            <a:pPr lvl="1"/>
            <a:r>
              <a:rPr lang="en-US" dirty="0" smtClean="0"/>
              <a:t>Missing semicolon</a:t>
            </a:r>
          </a:p>
          <a:p>
            <a:pPr lvl="1"/>
            <a:r>
              <a:rPr lang="en-US" dirty="0" smtClean="0"/>
              <a:t>Undefined variable</a:t>
            </a:r>
          </a:p>
          <a:p>
            <a:pPr lvl="1"/>
            <a:r>
              <a:rPr lang="en-US" dirty="0" smtClean="0"/>
              <a:t>Undefined operator</a:t>
            </a:r>
          </a:p>
          <a:p>
            <a:pPr lvl="1"/>
            <a:r>
              <a:rPr lang="en-US" dirty="0" smtClean="0"/>
              <a:t>No number after return keyword</a:t>
            </a:r>
          </a:p>
          <a:p>
            <a:pPr lvl="1"/>
            <a:r>
              <a:rPr lang="en-US" dirty="0" smtClean="0"/>
              <a:t>Library doesn’t exist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3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#</a:t>
            </a:r>
            <a:r>
              <a:rPr lang="en-US" altLang="zh-TW" dirty="0" smtClean="0"/>
              <a:t>4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337369"/>
            <a:ext cx="7467600" cy="35394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, j;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"Please enter the value for 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"Please enter the value for j: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&gt;&gt; j;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/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j =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/ 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j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7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#</a:t>
            </a:r>
            <a:r>
              <a:rPr lang="en-US" altLang="zh-TW" dirty="0" smtClean="0"/>
              <a:t>4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9530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i</a:t>
            </a:r>
            <a:r>
              <a:rPr lang="en-US" dirty="0" smtClean="0"/>
              <a:t>=5 and j=2?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i</a:t>
            </a:r>
            <a:r>
              <a:rPr lang="en-US" dirty="0" smtClean="0"/>
              <a:t>=7 and j=0?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i</a:t>
            </a:r>
            <a:r>
              <a:rPr lang="en-US" dirty="0" smtClean="0"/>
              <a:t>=99999999999999999 and j=1?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37369"/>
            <a:ext cx="7467600" cy="35394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, j;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"Please enter the value for 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"Please enter the value for j: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&gt;&gt; j;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/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j =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/ 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j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54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#</a:t>
            </a:r>
            <a:r>
              <a:rPr lang="en-US" altLang="zh-TW" dirty="0" smtClean="0"/>
              <a:t>5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8768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Paste it to your programming editor to find the answers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74676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main()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a = 10;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A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26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#</a:t>
            </a:r>
            <a:r>
              <a:rPr lang="en-US" altLang="zh-TW" dirty="0" smtClean="0"/>
              <a:t>6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Access invalid index in an array (advanced)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Since there are only 100 available spots whose index ranged from 0 to 99, write back to any other index beyond this range will screw the memory and may crash the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arr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[100];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arr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[-99999999] = 3;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53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 = Integrated Development Environment</a:t>
            </a:r>
          </a:p>
          <a:p>
            <a:pPr lvl="1"/>
            <a:r>
              <a:rPr lang="en-US" dirty="0" smtClean="0"/>
              <a:t>A programming environment that has been packaged as an application program</a:t>
            </a:r>
          </a:p>
          <a:p>
            <a:pPr lvl="2"/>
            <a:r>
              <a:rPr lang="en-US" dirty="0"/>
              <a:t>A graphical user interface (GUI</a:t>
            </a:r>
            <a:r>
              <a:rPr lang="en-US" dirty="0" smtClean="0"/>
              <a:t>), and a code editor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compiler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debugger</a:t>
            </a:r>
          </a:p>
          <a:p>
            <a:pPr lvl="2"/>
            <a:r>
              <a:rPr lang="en-US" dirty="0" smtClean="0"/>
              <a:t>A lot of different tools (energy analysis, CPU utilization, </a:t>
            </a:r>
            <a:r>
              <a:rPr lang="is-IS" dirty="0" smtClean="0"/>
              <a:t>…)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More on Class website</a:t>
            </a:r>
          </a:p>
          <a:p>
            <a:pPr lvl="2"/>
            <a:r>
              <a:rPr lang="en-US" dirty="0" smtClean="0">
                <a:hlinkClick r:id="rId2"/>
              </a:rPr>
              <a:t>http://cs.ucla.edu/classes/spring17/cs31/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85408"/>
              </p:ext>
            </p:extLst>
          </p:nvPr>
        </p:nvGraphicFramePr>
        <p:xfrm>
          <a:off x="1295400" y="3749041"/>
          <a:ext cx="6455361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6000"/>
                <a:gridCol w="2035761"/>
                <a:gridCol w="2133600"/>
              </a:tblGrid>
              <a:tr h="3263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 anchor="ctr"/>
                </a:tc>
              </a:tr>
              <a:tr h="511821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Xcode</a:t>
                      </a:r>
                      <a:endParaRPr lang="en-US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 Command Line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Terminal</a:t>
                      </a:r>
                    </a:p>
                    <a:p>
                      <a:r>
                        <a:rPr lang="en-US" dirty="0" smtClean="0"/>
                        <a:t>- Gnu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toolchain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Visual C++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Let’s rock!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smtClean="0"/>
              <a:t>Old-fashion way to write code</a:t>
            </a:r>
          </a:p>
          <a:p>
            <a:pPr lvl="2"/>
            <a:r>
              <a:rPr lang="en-US" dirty="0" smtClean="0"/>
              <a:t>VIM to write code</a:t>
            </a:r>
          </a:p>
          <a:p>
            <a:pPr lvl="2"/>
            <a:r>
              <a:rPr lang="en-US" dirty="0" smtClean="0"/>
              <a:t>Use </a:t>
            </a:r>
            <a:r>
              <a:rPr lang="en-US" dirty="0" smtClean="0">
                <a:solidFill>
                  <a:srgbClr val="800000"/>
                </a:solidFill>
              </a:rPr>
              <a:t>terminal </a:t>
            </a:r>
            <a:r>
              <a:rPr lang="en-US" dirty="0" smtClean="0"/>
              <a:t>to compile code and execute binary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 – A simple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22718"/>
            <a:ext cx="7467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&gt;</a:t>
            </a:r>
            <a:b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using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namespace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std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 err="1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ＭＳ 明朝"/>
                <a:cs typeface="Courier"/>
              </a:rPr>
              <a:t>"Hey, this really works!"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ＭＳ 明朝"/>
                <a:cs typeface="Courier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  <a:ea typeface="ＭＳ 明朝"/>
                <a:cs typeface="Courier"/>
              </a:rPr>
              <a:t>}</a:t>
            </a:r>
            <a:endParaRPr lang="en-US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609600"/>
          </a:xfrm>
        </p:spPr>
        <p:txBody>
          <a:bodyPr/>
          <a:lstStyle/>
          <a:p>
            <a:r>
              <a:rPr lang="en-US" dirty="0" smtClean="0"/>
              <a:t>Please just copy and paste this to your code editor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#2 – A simple </a:t>
            </a:r>
            <a:r>
              <a:rPr lang="en-US" dirty="0">
                <a:solidFill>
                  <a:srgbClr val="FF0000"/>
                </a:solidFill>
              </a:rPr>
              <a:t>interactive</a:t>
            </a:r>
            <a:r>
              <a:rPr lang="en-US" dirty="0"/>
              <a:t> program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609600"/>
          </a:xfrm>
        </p:spPr>
        <p:txBody>
          <a:bodyPr/>
          <a:lstStyle/>
          <a:p>
            <a:r>
              <a:rPr lang="en-US" dirty="0" smtClean="0"/>
              <a:t>Please just copy and paste this to your code editor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238613"/>
            <a:ext cx="7467600" cy="33239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"Hey, give me a number: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numSquare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*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"The square of this number is "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numSquare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8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exactly is going on when I click        ?</a:t>
            </a:r>
          </a:p>
          <a:p>
            <a:pPr lvl="1"/>
            <a:r>
              <a:rPr lang="en-US" dirty="0" smtClean="0"/>
              <a:t>The hint from </a:t>
            </a:r>
            <a:r>
              <a:rPr lang="en-US" dirty="0" err="1" smtClean="0"/>
              <a:t>Xcode</a:t>
            </a:r>
            <a:r>
              <a:rPr lang="en-US" dirty="0" smtClean="0"/>
              <a:t> (the 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72" r="73769" b="56526"/>
          <a:stretch/>
        </p:blipFill>
        <p:spPr>
          <a:xfrm>
            <a:off x="5867400" y="1295400"/>
            <a:ext cx="567165" cy="430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12" y="2149867"/>
            <a:ext cx="4724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exactly is going on when I click        ?</a:t>
            </a:r>
          </a:p>
          <a:p>
            <a:pPr lvl="1"/>
            <a:r>
              <a:rPr lang="en-US" dirty="0" smtClean="0"/>
              <a:t>The hint from </a:t>
            </a:r>
            <a:r>
              <a:rPr lang="en-US" dirty="0" err="1" smtClean="0"/>
              <a:t>Xcode</a:t>
            </a:r>
            <a:r>
              <a:rPr lang="en-US" dirty="0" smtClean="0"/>
              <a:t> (the 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72" r="73769" b="56526"/>
          <a:stretch/>
        </p:blipFill>
        <p:spPr>
          <a:xfrm>
            <a:off x="5867400" y="1295400"/>
            <a:ext cx="567165" cy="430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12" y="2149867"/>
            <a:ext cx="4724400" cy="77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52" y="3886200"/>
            <a:ext cx="1515202" cy="1515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579" r="5261" b="9138"/>
          <a:stretch/>
        </p:blipFill>
        <p:spPr>
          <a:xfrm>
            <a:off x="3048000" y="3854007"/>
            <a:ext cx="1828800" cy="1496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35" y="3854007"/>
            <a:ext cx="3028365" cy="149601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61340" y="4419600"/>
            <a:ext cx="457200" cy="53340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57800" y="4419600"/>
            <a:ext cx="457200" cy="53340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3661" y="5334000"/>
            <a:ext cx="135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96861" y="5345668"/>
            <a:ext cx="118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Executable</a:t>
            </a:r>
            <a:br>
              <a:rPr lang="en-US" dirty="0" smtClean="0"/>
            </a:br>
            <a:r>
              <a:rPr lang="en-US" sz="1100" dirty="0" smtClean="0"/>
              <a:t>or</a:t>
            </a:r>
            <a:endParaRPr lang="en-US" dirty="0" smtClean="0"/>
          </a:p>
          <a:p>
            <a:pPr algn="ctr"/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92921" y="5334000"/>
            <a:ext cx="17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exactly is going on when I click        ?</a:t>
            </a:r>
          </a:p>
          <a:p>
            <a:pPr lvl="1"/>
            <a:r>
              <a:rPr lang="en-US" dirty="0" smtClean="0"/>
              <a:t>The hint from </a:t>
            </a:r>
            <a:r>
              <a:rPr lang="en-US" dirty="0" err="1" smtClean="0"/>
              <a:t>Xcode</a:t>
            </a:r>
            <a:r>
              <a:rPr lang="en-US" dirty="0" smtClean="0"/>
              <a:t> (the 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72" r="73769" b="56526"/>
          <a:stretch/>
        </p:blipFill>
        <p:spPr>
          <a:xfrm>
            <a:off x="5867400" y="1295400"/>
            <a:ext cx="567165" cy="430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12" y="2149867"/>
            <a:ext cx="4724400" cy="77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52" y="3886200"/>
            <a:ext cx="1515202" cy="1515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579" r="5261" b="9138"/>
          <a:stretch/>
        </p:blipFill>
        <p:spPr>
          <a:xfrm>
            <a:off x="3048000" y="3854007"/>
            <a:ext cx="1828800" cy="1496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35" y="3854007"/>
            <a:ext cx="3028365" cy="149601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61340" y="4419600"/>
            <a:ext cx="457200" cy="5334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57800" y="4419600"/>
            <a:ext cx="457200" cy="5334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3661" y="5334000"/>
            <a:ext cx="135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96861" y="5345668"/>
            <a:ext cx="118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Executable</a:t>
            </a:r>
            <a:br>
              <a:rPr lang="en-US" dirty="0" smtClean="0"/>
            </a:br>
            <a:r>
              <a:rPr lang="en-US" sz="1100" dirty="0" smtClean="0"/>
              <a:t>or</a:t>
            </a:r>
            <a:endParaRPr lang="en-US" dirty="0" smtClean="0"/>
          </a:p>
          <a:p>
            <a:pPr algn="ctr"/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92921" y="5334000"/>
            <a:ext cx="17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Run the program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4968" y="3429000"/>
            <a:ext cx="98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Compile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(Build)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0010" y="3496270"/>
            <a:ext cx="114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Execute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 program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2782</TotalTime>
  <Words>900</Words>
  <Application>Microsoft Office PowerPoint</Application>
  <PresentationFormat>On-screen Show (4:3)</PresentationFormat>
  <Paragraphs>179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Origin</vt:lpstr>
      <vt:lpstr>Today’s Topic</vt:lpstr>
      <vt:lpstr>Learning Tips</vt:lpstr>
      <vt:lpstr>IDE Configuration</vt:lpstr>
      <vt:lpstr>Demo – Let’s rock!</vt:lpstr>
      <vt:lpstr>Example #1 – A simple program</vt:lpstr>
      <vt:lpstr>Example #2 – A simple interactive program</vt:lpstr>
      <vt:lpstr>Details of build process</vt:lpstr>
      <vt:lpstr>Details of build process</vt:lpstr>
      <vt:lpstr>Details of build process</vt:lpstr>
      <vt:lpstr>SEASNet</vt:lpstr>
      <vt:lpstr>Step 1: Uploading your code</vt:lpstr>
      <vt:lpstr>Step 1: Uploading your code</vt:lpstr>
      <vt:lpstr>Step 2: Compile and run your program remotely </vt:lpstr>
      <vt:lpstr>It works on Mac but doesn’t work on SEASNet</vt:lpstr>
      <vt:lpstr>What is C++?</vt:lpstr>
      <vt:lpstr>What is C++?</vt:lpstr>
      <vt:lpstr>What is C++?</vt:lpstr>
      <vt:lpstr>The skeleton C++ code</vt:lpstr>
      <vt:lpstr>The skeleton code from week 01</vt:lpstr>
      <vt:lpstr>Basic components in C++</vt:lpstr>
      <vt:lpstr>Example #3 – Another interactive program</vt:lpstr>
      <vt:lpstr>Example #3 – Another interactive program (Cont’d)</vt:lpstr>
      <vt:lpstr>Example #3 – Another interactive program (Cont’d)</vt:lpstr>
      <vt:lpstr>Example #4 – Division</vt:lpstr>
      <vt:lpstr>Example #4 – Division</vt:lpstr>
      <vt:lpstr>Example #5 – What’s wrong with this code?</vt:lpstr>
      <vt:lpstr>Example #6 – Access invalid index in an array (advanced)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 Discussion 1E</dc:title>
  <dc:creator>Chelsea Ju</dc:creator>
  <cp:lastModifiedBy>kumokay</cp:lastModifiedBy>
  <cp:revision>97</cp:revision>
  <dcterms:created xsi:type="dcterms:W3CDTF">2015-04-06T17:42:38Z</dcterms:created>
  <dcterms:modified xsi:type="dcterms:W3CDTF">2017-12-03T20:12:32Z</dcterms:modified>
</cp:coreProperties>
</file>