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312" r:id="rId3"/>
    <p:sldId id="319" r:id="rId4"/>
    <p:sldId id="320" r:id="rId5"/>
    <p:sldId id="328" r:id="rId6"/>
    <p:sldId id="322" r:id="rId7"/>
    <p:sldId id="321" r:id="rId8"/>
    <p:sldId id="323" r:id="rId9"/>
    <p:sldId id="325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66FF"/>
    <a:srgbClr val="0080FF"/>
    <a:srgbClr val="66CCFF"/>
    <a:srgbClr val="00FF00"/>
    <a:srgbClr val="66FF66"/>
    <a:srgbClr val="FF8000"/>
    <a:srgbClr val="FFCC66"/>
    <a:srgbClr val="0F7002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87" autoAdjust="0"/>
  </p:normalViewPr>
  <p:slideViewPr>
    <p:cSldViewPr snapToObjects="1">
      <p:cViewPr>
        <p:scale>
          <a:sx n="70" d="100"/>
          <a:sy n="70" d="100"/>
        </p:scale>
        <p:origin x="-835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61863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pp. 38-39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 explains this line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cout.setf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ios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::fixed);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see pp. 32-33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cout.precision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(1);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)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approve than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br>
              <a:rPr lang="en-US" sz="1200" dirty="0">
                <a:solidFill>
                  <a:srgbClr val="0000FF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disapprove than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1 – Original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30961"/>
            <a:ext cx="8839200" cy="655563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pp. 38-39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 explains this line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main()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user input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 smtClean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data processing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output format setup</a:t>
            </a:r>
            <a:endParaRPr lang="en-US" sz="1200" dirty="0" smtClean="0">
              <a:solidFill>
                <a:srgbClr val="222222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cout.setf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ios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::fixed);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see pp. 32-33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cout.precision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(1);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output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results</a:t>
            </a:r>
            <a:endParaRPr lang="en-US" sz="1200" dirty="0">
              <a:solidFill>
                <a:srgbClr val="222222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)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approve than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br>
              <a:rPr lang="en-US" sz="1200" dirty="0">
                <a:solidFill>
                  <a:srgbClr val="0000FF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disapprove than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some comments to make it more clear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415498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an integer to store number of people in the survey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an integer to store number of people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who approve it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an integer to store number of people who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disprove it</a:t>
            </a:r>
          </a:p>
          <a:p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"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print </a:t>
            </a:r>
            <a:r>
              <a:rPr lang="en-US" sz="1200" dirty="0">
                <a:solidFill>
                  <a:srgbClr val="0F7002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How many people were surveyed?</a:t>
            </a:r>
            <a:r>
              <a:rPr lang="en-US" sz="1200" dirty="0" smtClean="0">
                <a:solidFill>
                  <a:srgbClr val="0F7002"/>
                </a:solidFill>
                <a:latin typeface="Consolas"/>
              </a:rPr>
              <a:t>"</a:t>
            </a:r>
            <a:endParaRPr lang="en-US" sz="1200" dirty="0">
              <a:solidFill>
                <a:srgbClr val="0F7002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get user input: number of people in the survey</a:t>
            </a:r>
            <a:endParaRPr lang="en-US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"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/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 print </a:t>
            </a:r>
            <a:r>
              <a:rPr lang="en-US" sz="1200" dirty="0" smtClean="0">
                <a:solidFill>
                  <a:srgbClr val="0F7002"/>
                </a:solidFill>
                <a:latin typeface="Consolas"/>
              </a:rPr>
              <a:t>"How many of them approve of the way the president is handling his job?"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get user input: number of people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who approve it</a:t>
            </a: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"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print </a:t>
            </a:r>
            <a:r>
              <a:rPr lang="en-US" sz="1200" dirty="0">
                <a:solidFill>
                  <a:srgbClr val="0F7002"/>
                </a:solidFill>
                <a:latin typeface="Consolas"/>
              </a:rPr>
              <a:t>"How many of them </a:t>
            </a:r>
            <a:r>
              <a:rPr lang="en-US" sz="1200" dirty="0" smtClean="0">
                <a:solidFill>
                  <a:srgbClr val="0F7002"/>
                </a:solidFill>
                <a:latin typeface="Consolas"/>
              </a:rPr>
              <a:t>disapprove </a:t>
            </a:r>
            <a:r>
              <a:rPr lang="en-US" sz="1200" dirty="0">
                <a:solidFill>
                  <a:srgbClr val="0F7002"/>
                </a:solidFill>
                <a:latin typeface="Consolas"/>
              </a:rPr>
              <a:t>of the way the president is handling his job?"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get user input: number of people who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disapprove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endParaRPr lang="en-US" sz="1200" dirty="0" smtClean="0">
              <a:solidFill>
                <a:srgbClr val="222222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...</a:t>
            </a:r>
            <a:br>
              <a:rPr lang="en-US" sz="1200" dirty="0" smtClean="0">
                <a:solidFill>
                  <a:srgbClr val="0000FF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about this kind of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415498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an integer to store number of people in the survey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an integer to store number of people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who approve it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an integer to store number of people who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disprove it</a:t>
            </a:r>
          </a:p>
          <a:p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"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print </a:t>
            </a:r>
            <a:r>
              <a:rPr lang="en-US" sz="1200" dirty="0">
                <a:solidFill>
                  <a:srgbClr val="0F7002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How many people were surveyed?</a:t>
            </a:r>
            <a:r>
              <a:rPr lang="en-US" sz="1200" dirty="0" smtClean="0">
                <a:solidFill>
                  <a:srgbClr val="0F7002"/>
                </a:solidFill>
                <a:latin typeface="Consolas"/>
              </a:rPr>
              <a:t>"</a:t>
            </a:r>
            <a:endParaRPr lang="en-US" sz="1200" dirty="0">
              <a:solidFill>
                <a:srgbClr val="0F7002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get user input: number of people in the survey</a:t>
            </a:r>
            <a:endParaRPr lang="en-US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"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/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 print </a:t>
            </a:r>
            <a:r>
              <a:rPr lang="en-US" sz="1200" dirty="0" smtClean="0">
                <a:solidFill>
                  <a:srgbClr val="0F7002"/>
                </a:solidFill>
                <a:latin typeface="Consolas"/>
              </a:rPr>
              <a:t>"How many of them approve of the way the president is handling his job?"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get user input: number of people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who approve it</a:t>
            </a: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"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 print </a:t>
            </a:r>
            <a:r>
              <a:rPr lang="en-US" sz="1200" dirty="0">
                <a:solidFill>
                  <a:srgbClr val="0F7002"/>
                </a:solidFill>
                <a:latin typeface="Consolas"/>
              </a:rPr>
              <a:t>"How many of them </a:t>
            </a:r>
            <a:r>
              <a:rPr lang="en-US" sz="1200" dirty="0" smtClean="0">
                <a:solidFill>
                  <a:srgbClr val="0F7002"/>
                </a:solidFill>
                <a:latin typeface="Consolas"/>
              </a:rPr>
              <a:t>disapprove </a:t>
            </a:r>
            <a:r>
              <a:rPr lang="en-US" sz="1200" dirty="0">
                <a:solidFill>
                  <a:srgbClr val="0F7002"/>
                </a:solidFill>
                <a:latin typeface="Consolas"/>
              </a:rPr>
              <a:t>of the way the president is handling his job?"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get user input: number of people who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disapprove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endParaRPr lang="en-US" sz="1200" dirty="0" smtClean="0">
              <a:solidFill>
                <a:srgbClr val="222222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...</a:t>
            </a:r>
            <a:br>
              <a:rPr lang="en-US" sz="1200" dirty="0" smtClean="0">
                <a:solidFill>
                  <a:srgbClr val="0000FF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about this kind of comments?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The comments provide information no more than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6453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keeping good coding styles?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/>
          <a:lstStyle/>
          <a:p>
            <a:r>
              <a:rPr lang="en-US" dirty="0" smtClean="0"/>
              <a:t>Reduce coding mistakes</a:t>
            </a:r>
          </a:p>
          <a:p>
            <a:r>
              <a:rPr lang="en-US" dirty="0" smtClean="0"/>
              <a:t>Make the coding process smoother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2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coding style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(2) Indentation</a:t>
            </a:r>
            <a:endParaRPr lang="en-US" dirty="0"/>
          </a:p>
          <a:p>
            <a:pPr lvl="1"/>
            <a:r>
              <a:rPr lang="en-US" dirty="0"/>
              <a:t>One more tab inside a { }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(6) If a function receives invalid parameters, reject the request ASAP!</a:t>
            </a:r>
          </a:p>
          <a:p>
            <a:pPr lvl="1"/>
            <a:r>
              <a:rPr lang="en-US" dirty="0" smtClean="0"/>
              <a:t>And by rejecting, I mean “return false.”</a:t>
            </a:r>
          </a:p>
          <a:p>
            <a:r>
              <a:rPr lang="en-US" dirty="0" smtClean="0"/>
              <a:t>(7) Use single quote character when you refer to a certain character, don’t use numbers!</a:t>
            </a:r>
          </a:p>
          <a:p>
            <a:pPr lvl="1"/>
            <a:r>
              <a:rPr lang="en-US" dirty="0" smtClean="0"/>
              <a:t>‘a’ or 97 ?</a:t>
            </a:r>
            <a:endParaRPr lang="is-I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9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(2) Indentation – printing rectangle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3; 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{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4;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{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}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6300"/>
            <a:ext cx="4140200" cy="8763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90999"/>
            <a:ext cx="8229600" cy="1789569"/>
          </a:xfrm>
        </p:spPr>
        <p:txBody>
          <a:bodyPr>
            <a:normAutofit/>
          </a:bodyPr>
          <a:lstStyle/>
          <a:p>
            <a:r>
              <a:rPr lang="en-US" dirty="0" smtClean="0"/>
              <a:t>Execution result:</a:t>
            </a:r>
          </a:p>
        </p:txBody>
      </p:sp>
    </p:spTree>
    <p:extLst>
      <p:ext uri="{BB962C8B-B14F-4D97-AF65-F5344CB8AC3E}">
        <p14:creationId xmlns:p14="http://schemas.microsoft.com/office/powerpoint/2010/main" val="39996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(2) Indentation – printing rectangle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3; 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{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4;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{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}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797" y="3180784"/>
            <a:ext cx="1179969" cy="11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(2) Indentation – printing rectangle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41148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{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3; 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{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4;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{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   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}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1524000"/>
            <a:ext cx="41148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3; 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{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4;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{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   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}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661193"/>
            <a:ext cx="1160353" cy="1160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99" y="3190592"/>
            <a:ext cx="1160353" cy="11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(2) Indentation – printing rectangle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{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3; 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{   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4;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{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}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925" y="3276600"/>
            <a:ext cx="1243013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good coding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Put a newline after each statement</a:t>
            </a:r>
          </a:p>
          <a:p>
            <a:pPr lvl="1"/>
            <a:r>
              <a:rPr lang="en-US" dirty="0" smtClean="0"/>
              <a:t>A newline after each semicolon</a:t>
            </a:r>
          </a:p>
          <a:p>
            <a:r>
              <a:rPr lang="en-US" dirty="0" smtClean="0"/>
              <a:t>Indentation</a:t>
            </a:r>
          </a:p>
          <a:p>
            <a:pPr lvl="1"/>
            <a:r>
              <a:rPr lang="en-US" dirty="0" smtClean="0"/>
              <a:t>One more tab inside a { } block</a:t>
            </a:r>
          </a:p>
          <a:p>
            <a:r>
              <a:rPr lang="en-US" dirty="0" smtClean="0"/>
              <a:t>Make good variable names</a:t>
            </a:r>
          </a:p>
          <a:p>
            <a:pPr lvl="1"/>
            <a:r>
              <a:rPr lang="en-US" dirty="0" smtClean="0"/>
              <a:t>Ideally the name can describe the intention</a:t>
            </a:r>
          </a:p>
          <a:p>
            <a:r>
              <a:rPr lang="en-US" dirty="0" smtClean="0"/>
              <a:t>Put “appropriate” comments</a:t>
            </a:r>
          </a:p>
          <a:p>
            <a:pPr lvl="1"/>
            <a:r>
              <a:rPr lang="en-US" dirty="0" smtClean="0"/>
              <a:t>Write down some comments to guide readers</a:t>
            </a:r>
          </a:p>
          <a:p>
            <a:pPr lvl="1"/>
            <a:r>
              <a:rPr lang="en-US" dirty="0" smtClean="0"/>
              <a:t>But don’t be too verbose!</a:t>
            </a:r>
            <a:endParaRPr lang="is-I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83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(2) Indentation – printing rectangle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{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3; 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{   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4;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</a:t>
            </a:r>
            <a:b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406036"/>
            <a:ext cx="1160353" cy="11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8839200" cy="489364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bool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plotLine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r,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c,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dir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distance,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plotChar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fgbg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Validate arguments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(r &lt; 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1 || 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r &gt; NROWS 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|| c 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 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1 || 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 &gt; NCOLS)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switch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dir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HORIZ: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(c + distance &lt; 1 || c + distance &gt; NCOLS)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break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VERT: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r + distance 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&lt; 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1 || r + distance 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&gt; NROWS)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break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default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fgbg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!= FG  &amp;&amp;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fgbg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!= BG)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(!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isprint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plotChar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...</a:t>
            </a:r>
            <a:endParaRPr lang="en-US" sz="12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(6) Be a mean person:</a:t>
            </a:r>
            <a:br>
              <a:rPr lang="en-US" dirty="0" smtClean="0"/>
            </a:br>
            <a:r>
              <a:rPr lang="en-US" dirty="0" smtClean="0"/>
              <a:t>Reject invalid request ASAP!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14400" y="2138289"/>
            <a:ext cx="1143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19200" y="4343400"/>
            <a:ext cx="1143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00200" y="3067927"/>
            <a:ext cx="1143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600200" y="3809999"/>
            <a:ext cx="1143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14400" y="5092997"/>
            <a:ext cx="1143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14400" y="5638799"/>
            <a:ext cx="1143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47" y="5486400"/>
            <a:ext cx="1160353" cy="11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8839200" cy="489364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bool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hasCorrectSyntax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(string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while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!=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switch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toupper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[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]))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default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'C'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break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'F'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'B'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  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must be </a:t>
            </a:r>
            <a:r>
              <a:rPr lang="en-US" sz="1200" dirty="0" err="1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followd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by a printable character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|| 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!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isprint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[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]))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break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'H'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'V'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...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true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2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(6) Be a mean person:</a:t>
            </a:r>
            <a:br>
              <a:rPr lang="en-US" dirty="0" smtClean="0"/>
            </a:br>
            <a:r>
              <a:rPr lang="en-US" dirty="0" smtClean="0"/>
              <a:t>Reject invalid request ASAP!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66204" y="2343303"/>
            <a:ext cx="1143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05000" y="3810000"/>
            <a:ext cx="1143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905000" y="5077264"/>
            <a:ext cx="1143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465" y="5812794"/>
            <a:ext cx="98473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47" y="5334000"/>
            <a:ext cx="1160353" cy="11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8839200" cy="452431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executeCommands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(string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plotChar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 mode,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badPos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 !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hasCorrectSyntax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badPos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SYNTAX_ERROR;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r = 1;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 = 1;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At the start of each loop iteration, </a:t>
            </a:r>
            <a:r>
              <a:rPr lang="en-US" sz="1200" dirty="0" err="1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is the position of the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start of the next plotting command within the command string, or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the end of that string.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while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!=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(!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executeOneCommand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r, c,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plotChar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mode))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badPos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EXECUTION_ERROR;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}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COMMAND_OK;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2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(6) Be a mean person:</a:t>
            </a:r>
            <a:br>
              <a:rPr lang="en-US" dirty="0" smtClean="0"/>
            </a:br>
            <a:r>
              <a:rPr lang="en-US" dirty="0" smtClean="0"/>
              <a:t>Reject invalid request ASAP!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14400" y="2147668"/>
            <a:ext cx="1676400" cy="46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19200" y="4724401"/>
            <a:ext cx="19812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5447034"/>
            <a:ext cx="1447800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47" y="4953000"/>
            <a:ext cx="1160353" cy="11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/>
          <a:lstStyle/>
          <a:p>
            <a:r>
              <a:rPr lang="en-US" dirty="0" smtClean="0"/>
              <a:t>Discussion: What are the advantages?</a:t>
            </a:r>
          </a:p>
          <a:p>
            <a:pPr lvl="1"/>
            <a:r>
              <a:rPr lang="en-US" dirty="0" smtClean="0"/>
              <a:t>Tell the readers that I’m not going to address this cases</a:t>
            </a:r>
          </a:p>
          <a:p>
            <a:pPr lvl="1"/>
            <a:r>
              <a:rPr lang="en-US" dirty="0" smtClean="0"/>
              <a:t>Cross out these impossible cases to make life easier</a:t>
            </a:r>
          </a:p>
          <a:p>
            <a:pPr lvl="1"/>
            <a:r>
              <a:rPr lang="en-US" dirty="0" smtClean="0"/>
              <a:t>Make the logic clear</a:t>
            </a:r>
          </a:p>
          <a:p>
            <a:pPr lvl="1"/>
            <a:r>
              <a:rPr lang="en-US" dirty="0" smtClean="0"/>
              <a:t>You don’t need to worry about the correctness of parameters anymore</a:t>
            </a:r>
            <a:endParaRPr lang="is-I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(6) Be a mean person:</a:t>
            </a:r>
            <a:br>
              <a:rPr lang="en-US" dirty="0" smtClean="0"/>
            </a:br>
            <a:r>
              <a:rPr lang="en-US" dirty="0" smtClean="0"/>
              <a:t>Reject invalid request ASAP!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8839200" cy="43396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bool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hasCorrectSyntax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(string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while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!=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switch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toupper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[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]))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default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'C'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break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'F'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'B'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  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must be </a:t>
            </a:r>
            <a:r>
              <a:rPr lang="en-US" sz="1200" dirty="0" err="1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followd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by a printable character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|| 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!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isprint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[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]))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break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'H'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'V'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endParaRPr lang="en-US" sz="12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(7) Don’t replace single quote as numbers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47" y="4953000"/>
            <a:ext cx="1160353" cy="11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8839200" cy="43396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bool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hasCorrectSyntax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(string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while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!=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switch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toupper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[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])) {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default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smtClean="0">
                <a:latin typeface="Consolas" charset="0"/>
                <a:ea typeface="ＭＳ 明朝" charset="-128"/>
                <a:cs typeface="Courier New" charset="0"/>
              </a:rPr>
              <a:t>67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break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smtClean="0">
                <a:latin typeface="Consolas" charset="0"/>
                <a:ea typeface="ＭＳ 明朝" charset="-128"/>
                <a:cs typeface="Courier New" charset="0"/>
              </a:rPr>
              <a:t>70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smtClean="0">
                <a:latin typeface="Consolas" charset="0"/>
                <a:ea typeface="ＭＳ 明朝" charset="-128"/>
                <a:cs typeface="Courier New" charset="0"/>
              </a:rPr>
              <a:t>66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  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must be </a:t>
            </a:r>
            <a:r>
              <a:rPr lang="en-US" sz="1200" dirty="0" err="1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followd</a:t>
            </a:r>
            <a:r>
              <a:rPr lang="en-US" sz="12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by a printable character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|| 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!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isprint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[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]))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break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smtClean="0">
                <a:latin typeface="Consolas" charset="0"/>
                <a:ea typeface="ＭＳ 明朝" charset="-128"/>
                <a:cs typeface="Courier New" charset="0"/>
              </a:rPr>
              <a:t>72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case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 smtClean="0">
                <a:latin typeface="Consolas" charset="0"/>
                <a:ea typeface="ＭＳ 明朝" charset="-128"/>
                <a:cs typeface="Courier New" charset="0"/>
              </a:rPr>
              <a:t>86</a:t>
            </a:r>
            <a:r>
              <a:rPr lang="en-US" sz="12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: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pos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== </a:t>
            </a:r>
            <a:r>
              <a:rPr lang="en-US" sz="12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cmd.size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())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endParaRPr lang="en-US" sz="12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(7) Don’t replace single quote as numbers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587" y="4852987"/>
            <a:ext cx="1243013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61863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pp. 38-39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 explains this line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cout.setf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ios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::fixed);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see pp. 32-33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cout.precision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(1);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)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approve than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br>
              <a:rPr lang="en-US" sz="1200" dirty="0">
                <a:solidFill>
                  <a:srgbClr val="0000FF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disapprove than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1 – Original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433964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pp. 38-39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 explains this line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main()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{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”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 smtClean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”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cout.setf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ios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::fixed);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see pp. 32-33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cout.precision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(1);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;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)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approve than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disapprove than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Bad practice 1: No newlines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It compiles</a:t>
            </a:r>
          </a:p>
          <a:p>
            <a:r>
              <a:rPr lang="en-US" dirty="0" smtClean="0"/>
              <a:t>But the code readability is horrible</a:t>
            </a:r>
          </a:p>
        </p:txBody>
      </p:sp>
    </p:spTree>
    <p:extLst>
      <p:ext uri="{BB962C8B-B14F-4D97-AF65-F5344CB8AC3E}">
        <p14:creationId xmlns:p14="http://schemas.microsoft.com/office/powerpoint/2010/main" val="167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507831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pp. 38-39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 explains this line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main() {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cout.setf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ios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::fixed);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see pp. 32-33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cout.precision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(1);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)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approve than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br>
              <a:rPr lang="en-US" sz="1200" dirty="0">
                <a:solidFill>
                  <a:srgbClr val="0000FF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disapprove than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/>
              <a:t>Bad practice 1: No </a:t>
            </a:r>
            <a:r>
              <a:rPr lang="en-US" dirty="0" smtClean="0"/>
              <a:t>newlines (improved)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673804"/>
            <a:ext cx="8229600" cy="955595"/>
          </a:xfrm>
        </p:spPr>
        <p:txBody>
          <a:bodyPr>
            <a:normAutofit/>
          </a:bodyPr>
          <a:lstStyle/>
          <a:p>
            <a:r>
              <a:rPr lang="en-US" dirty="0" smtClean="0"/>
              <a:t>Better, but the “tasks” in the code are not clear</a:t>
            </a:r>
          </a:p>
        </p:txBody>
      </p:sp>
    </p:spTree>
    <p:extLst>
      <p:ext uri="{BB962C8B-B14F-4D97-AF65-F5344CB8AC3E}">
        <p14:creationId xmlns:p14="http://schemas.microsoft.com/office/powerpoint/2010/main" val="28926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printing a rectangle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3; r++)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4;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c++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6300"/>
            <a:ext cx="4140200" cy="8763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90999"/>
            <a:ext cx="8229600" cy="1789569"/>
          </a:xfrm>
        </p:spPr>
        <p:txBody>
          <a:bodyPr>
            <a:normAutofit/>
          </a:bodyPr>
          <a:lstStyle/>
          <a:p>
            <a:r>
              <a:rPr lang="en-US" dirty="0" smtClean="0"/>
              <a:t>Execution result:</a:t>
            </a:r>
          </a:p>
        </p:txBody>
      </p:sp>
    </p:spTree>
    <p:extLst>
      <p:ext uri="{BB962C8B-B14F-4D97-AF65-F5344CB8AC3E}">
        <p14:creationId xmlns:p14="http://schemas.microsoft.com/office/powerpoint/2010/main" val="6457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practice 2: No indents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3; r++)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4;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c++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err="1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386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It’s hard to see the structure of the code</a:t>
            </a:r>
          </a:p>
        </p:txBody>
      </p:sp>
    </p:spTree>
    <p:extLst>
      <p:ext uri="{BB962C8B-B14F-4D97-AF65-F5344CB8AC3E}">
        <p14:creationId xmlns:p14="http://schemas.microsoft.com/office/powerpoint/2010/main" val="15587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61863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pp. 38-39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 explains this line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cout.setf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ios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::fixed);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see pp. 32-33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cout.precision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(1);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)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approve than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br>
              <a:rPr lang="en-US" sz="1200" dirty="0">
                <a:solidFill>
                  <a:srgbClr val="0000FF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disapprove than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1 – Original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61863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pp. 38-39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 explains this line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a;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b;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c;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a;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b;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c;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d 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= 100.0 *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b / a;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e 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= 100.0 *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c / a;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cout.setf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ios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::fixed);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see pp. 32-33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cout.precision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(1);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d 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smtClean="0">
                <a:solidFill>
                  <a:srgbClr val="222222"/>
                </a:solidFill>
                <a:latin typeface="Consolas"/>
              </a:rPr>
              <a:t>e 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)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approve than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br>
              <a:rPr lang="en-US" sz="1200" dirty="0">
                <a:solidFill>
                  <a:srgbClr val="0000FF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disapprove than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/>
              <a:t>Bad practice 3: </a:t>
            </a:r>
            <a:r>
              <a:rPr lang="en-US" dirty="0" smtClean="0"/>
              <a:t>Meaningless variable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4042</TotalTime>
  <Words>559</Words>
  <Application>Microsoft Office PowerPoint</Application>
  <PresentationFormat>On-screen Show (4:3)</PresentationFormat>
  <Paragraphs>99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Today’s Topic</vt:lpstr>
      <vt:lpstr>Tips for good coding styles</vt:lpstr>
      <vt:lpstr>Project 1 – Original version</vt:lpstr>
      <vt:lpstr>Bad practice 1: No newlines</vt:lpstr>
      <vt:lpstr>Bad practice 1: No newlines (improved)</vt:lpstr>
      <vt:lpstr>An example of printing a rectangle</vt:lpstr>
      <vt:lpstr>Bad practice 2: No indents</vt:lpstr>
      <vt:lpstr>Project 1 – Original version</vt:lpstr>
      <vt:lpstr>Bad practice 3: Meaningless variable names</vt:lpstr>
      <vt:lpstr>Project 1 – Original version</vt:lpstr>
      <vt:lpstr>Add some comments to make it more clear </vt:lpstr>
      <vt:lpstr>How about this kind of comments?</vt:lpstr>
      <vt:lpstr>How about this kind of comments?</vt:lpstr>
      <vt:lpstr>Why keeping good coding styles?</vt:lpstr>
      <vt:lpstr>Good coding style guideline</vt:lpstr>
      <vt:lpstr>(2) Indentation – printing rectangle</vt:lpstr>
      <vt:lpstr>(2) Indentation – printing rectangle</vt:lpstr>
      <vt:lpstr>(2) Indentation – printing rectangle</vt:lpstr>
      <vt:lpstr>(2) Indentation – printing rectangle</vt:lpstr>
      <vt:lpstr>(2) Indentation – printing rectangle</vt:lpstr>
      <vt:lpstr>(6) Be a mean person: Reject invalid request ASAP!</vt:lpstr>
      <vt:lpstr>(6) Be a mean person: Reject invalid request ASAP!</vt:lpstr>
      <vt:lpstr>(6) Be a mean person: Reject invalid request ASAP!</vt:lpstr>
      <vt:lpstr>(6) Be a mean person: Reject invalid request ASAP!</vt:lpstr>
      <vt:lpstr>(7) Don’t replace single quote as numbers</vt:lpstr>
      <vt:lpstr>(7) Don’t replace single quote as numbers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127</cp:revision>
  <dcterms:created xsi:type="dcterms:W3CDTF">2015-04-06T17:42:38Z</dcterms:created>
  <dcterms:modified xsi:type="dcterms:W3CDTF">2017-12-04T21:21:21Z</dcterms:modified>
</cp:coreProperties>
</file>