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366" r:id="rId3"/>
    <p:sldId id="367" r:id="rId4"/>
    <p:sldId id="368" r:id="rId5"/>
    <p:sldId id="36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66FF"/>
    <a:srgbClr val="0080FF"/>
    <a:srgbClr val="66CCFF"/>
    <a:srgbClr val="00FF00"/>
    <a:srgbClr val="66FF66"/>
    <a:srgbClr val="FF8000"/>
    <a:srgbClr val="FFCC66"/>
    <a:srgbClr val="0F7002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87" autoAdjust="0"/>
  </p:normalViewPr>
  <p:slideViewPr>
    <p:cSldViewPr snapToObjects="1">
      <p:cViewPr>
        <p:scale>
          <a:sx n="70" d="100"/>
          <a:sy n="70" d="100"/>
        </p:scale>
        <p:origin x="-835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hang@cs.ucla.edu" TargetMode="External"/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elsea.ju@cs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</a:p>
          <a:p>
            <a:r>
              <a:rPr lang="en-US" smtClean="0"/>
              <a:t>Variable’s </a:t>
            </a:r>
            <a:r>
              <a:rPr lang="en-US" dirty="0" smtClean="0"/>
              <a:t>life cycle</a:t>
            </a:r>
          </a:p>
          <a:p>
            <a:r>
              <a:rPr lang="en-US" dirty="0" smtClean="0"/>
              <a:t>Global variables</a:t>
            </a:r>
          </a:p>
          <a:p>
            <a:r>
              <a:rPr lang="en-US" dirty="0"/>
              <a:t>Constant variables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2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3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Puzzle time:</a:t>
            </a:r>
            <a:br>
              <a:rPr lang="en-US" dirty="0" smtClean="0"/>
            </a:br>
            <a:r>
              <a:rPr lang="en-US" dirty="0" smtClean="0"/>
              <a:t>How many lines will this program print?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160043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unsigned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3;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&gt;= 0;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--)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"Print one line"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343400"/>
            <a:ext cx="6528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Print lines </a:t>
            </a:r>
            <a:r>
              <a:rPr lang="en-US" sz="5400" smtClean="0"/>
              <a:t>like crazy!!!!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41397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Overflow issue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1447800"/>
            <a:ext cx="89789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Puzzle time:</a:t>
            </a:r>
            <a:br>
              <a:rPr lang="en-US" dirty="0" smtClean="0"/>
            </a:br>
            <a:r>
              <a:rPr lang="en-US" dirty="0" smtClean="0"/>
              <a:t>How many lines will this program print?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160043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unsigned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3;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&gt;= 0;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--)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"Print one line"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33528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Basic data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70439"/>
              </p:ext>
            </p:extLst>
          </p:nvPr>
        </p:nvGraphicFramePr>
        <p:xfrm>
          <a:off x="990600" y="3886200"/>
          <a:ext cx="73152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71600"/>
                <a:gridCol w="1371600"/>
                <a:gridCol w="12954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-2,147,483,648 to 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4,294,967,295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-1.7 *</a:t>
                      </a:r>
                      <a:r>
                        <a:rPr lang="en-US" baseline="0" dirty="0" smtClean="0"/>
                        <a:t> 10^308 to 1.7 * 10^308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0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Puzzle time:</a:t>
            </a:r>
            <a:br>
              <a:rPr lang="en-US" dirty="0" smtClean="0"/>
            </a:br>
            <a:r>
              <a:rPr lang="en-US" dirty="0" smtClean="0"/>
              <a:t>How many lines will this program print?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160043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unsigned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3;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&gt;= 0;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--)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"Print one line"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33528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Basic data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90600" y="3886200"/>
          <a:ext cx="73152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71600"/>
                <a:gridCol w="1371600"/>
                <a:gridCol w="12954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-2,147,483,648 to 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4,294,967,295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-1.7 *</a:t>
                      </a:r>
                      <a:r>
                        <a:rPr lang="en-US" baseline="0" dirty="0" smtClean="0"/>
                        <a:t> 10^308 to 1.7 * 10^308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6388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Discussion: Will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/>
              <a:t> variable overflow?</a:t>
            </a:r>
          </a:p>
        </p:txBody>
      </p:sp>
    </p:spTree>
    <p:extLst>
      <p:ext uri="{BB962C8B-B14F-4D97-AF65-F5344CB8AC3E}">
        <p14:creationId xmlns:p14="http://schemas.microsoft.com/office/powerpoint/2010/main" val="18411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lifecycle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(100 &lt; 150)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(6 * 7 &lt; 8)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a = 1;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(9 + 10 &lt; -11)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a = 2;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a = 3;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 = 4;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992088"/>
            <a:ext cx="8229600" cy="1256312"/>
          </a:xfrm>
        </p:spPr>
        <p:txBody>
          <a:bodyPr>
            <a:normAutofit/>
          </a:bodyPr>
          <a:lstStyle/>
          <a:p>
            <a:r>
              <a:rPr lang="en-US" dirty="0" smtClean="0"/>
              <a:t>Does it compile?</a:t>
            </a:r>
          </a:p>
        </p:txBody>
      </p:sp>
    </p:spTree>
    <p:extLst>
      <p:ext uri="{BB962C8B-B14F-4D97-AF65-F5344CB8AC3E}">
        <p14:creationId xmlns:p14="http://schemas.microsoft.com/office/powerpoint/2010/main" val="824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lifecycle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295400"/>
            <a:ext cx="7467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(100 &lt; 150)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1;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(6 * 7 &lt; 888)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a = 2;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572000"/>
            <a:ext cx="8229600" cy="1256312"/>
          </a:xfrm>
        </p:spPr>
        <p:txBody>
          <a:bodyPr>
            <a:normAutofit/>
          </a:bodyPr>
          <a:lstStyle/>
          <a:p>
            <a:r>
              <a:rPr lang="en-US" dirty="0" smtClean="0"/>
              <a:t>Does it compile then?</a:t>
            </a:r>
          </a:p>
        </p:txBody>
      </p:sp>
    </p:spTree>
    <p:extLst>
      <p:ext uri="{BB962C8B-B14F-4D97-AF65-F5344CB8AC3E}">
        <p14:creationId xmlns:p14="http://schemas.microsoft.com/office/powerpoint/2010/main" val="33490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lifecycle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295400"/>
            <a:ext cx="7467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(100 &lt; 150)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1;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(6 * 7 &lt; 888)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a = 2;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572000"/>
            <a:ext cx="8229600" cy="1256312"/>
          </a:xfrm>
        </p:spPr>
        <p:txBody>
          <a:bodyPr>
            <a:normAutofit/>
          </a:bodyPr>
          <a:lstStyle/>
          <a:p>
            <a:r>
              <a:rPr lang="en-US" dirty="0" smtClean="0"/>
              <a:t>Does it compile then?</a:t>
            </a:r>
          </a:p>
          <a:p>
            <a:r>
              <a:rPr lang="en-US" dirty="0" smtClean="0"/>
              <a:t>What’s the output?</a:t>
            </a:r>
          </a:p>
        </p:txBody>
      </p:sp>
    </p:spTree>
    <p:extLst>
      <p:ext uri="{BB962C8B-B14F-4D97-AF65-F5344CB8AC3E}">
        <p14:creationId xmlns:p14="http://schemas.microsoft.com/office/powerpoint/2010/main" val="22128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lifecycle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295400"/>
            <a:ext cx="7467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u="sng" dirty="0">
                <a:solidFill>
                  <a:srgbClr val="FF0000"/>
                </a:solidFill>
                <a:latin typeface="Consolas" charset="0"/>
                <a:ea typeface="ＭＳ 明朝" charset="-128"/>
                <a:cs typeface="Courier New" charset="0"/>
              </a:rPr>
              <a:t>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(100 &lt; 150)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u="sng" dirty="0" smtClean="0">
                <a:solidFill>
                  <a:srgbClr val="00B050"/>
                </a:solidFill>
                <a:latin typeface="Consolas" charset="0"/>
                <a:ea typeface="ＭＳ 明朝" charset="-128"/>
                <a:cs typeface="Courier New" charset="0"/>
              </a:rPr>
              <a:t>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1;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(6 * 7 &lt; 888)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400" u="sng" dirty="0">
                <a:solidFill>
                  <a:srgbClr val="00B050"/>
                </a:solidFill>
                <a:latin typeface="Consolas" charset="0"/>
                <a:ea typeface="ＭＳ 明朝" charset="-128"/>
                <a:cs typeface="Courier New" charset="0"/>
              </a:rPr>
              <a:t>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2;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u="sng" dirty="0">
                <a:solidFill>
                  <a:srgbClr val="FF0000"/>
                </a:solidFill>
                <a:latin typeface="Consolas" charset="0"/>
                <a:ea typeface="ＭＳ 明朝" charset="-128"/>
                <a:cs typeface="Courier New" charset="0"/>
              </a:rPr>
              <a:t>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5720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Does it compile then?</a:t>
            </a:r>
          </a:p>
          <a:p>
            <a:r>
              <a:rPr lang="en-US" dirty="0" smtClean="0"/>
              <a:t>What’s the output?</a:t>
            </a:r>
          </a:p>
        </p:txBody>
      </p:sp>
    </p:spTree>
    <p:extLst>
      <p:ext uri="{BB962C8B-B14F-4D97-AF65-F5344CB8AC3E}">
        <p14:creationId xmlns:p14="http://schemas.microsoft.com/office/powerpoint/2010/main" val="24202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234857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Global variables are those variables declared beyond any functions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7467600" cy="33239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void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increase()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increase();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7150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What’s </a:t>
            </a:r>
            <a:r>
              <a:rPr lang="en-US" smtClean="0"/>
              <a:t>the output?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6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87256"/>
            <a:ext cx="8229600" cy="1965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Using global variables is discouraged</a:t>
            </a:r>
          </a:p>
          <a:p>
            <a:pPr lvl="1" defTabSz="914400"/>
            <a:r>
              <a:rPr lang="en-US" dirty="0" smtClean="0"/>
              <a:t>That is, if there’s a way to avoid global variables, remove them</a:t>
            </a:r>
          </a:p>
          <a:p>
            <a:pPr defTabSz="914400"/>
            <a:r>
              <a:rPr lang="en-US" dirty="0" smtClean="0"/>
              <a:t>It is because every function can change global variables. It’s hard to trace why and how the values are changed.</a:t>
            </a:r>
          </a:p>
        </p:txBody>
      </p:sp>
    </p:spTree>
    <p:extLst>
      <p:ext uri="{BB962C8B-B14F-4D97-AF65-F5344CB8AC3E}">
        <p14:creationId xmlns:p14="http://schemas.microsoft.com/office/powerpoint/2010/main" val="10003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 review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524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Basic data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72289"/>
              </p:ext>
            </p:extLst>
          </p:nvPr>
        </p:nvGraphicFramePr>
        <p:xfrm>
          <a:off x="990600" y="2057400"/>
          <a:ext cx="7315200" cy="2595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71600"/>
                <a:gridCol w="1371600"/>
                <a:gridCol w="12954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-128 to</a:t>
                      </a:r>
                      <a:r>
                        <a:rPr lang="en-US" baseline="0" dirty="0" smtClean="0"/>
                        <a:t> 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-32768 to</a:t>
                      </a:r>
                      <a:r>
                        <a:rPr lang="en-US" baseline="0" dirty="0" smtClean="0"/>
                        <a:t> 32767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-2,147,483,648 to 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 * 10^18 to 9</a:t>
                      </a:r>
                      <a:r>
                        <a:rPr lang="en-US" baseline="0" dirty="0" smtClean="0"/>
                        <a:t> * 10^18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-3.4 * 10^38 to 3.4 * 10^38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-1.7 *</a:t>
                      </a:r>
                      <a:r>
                        <a:rPr lang="en-US" baseline="0" dirty="0" smtClean="0"/>
                        <a:t> 10^308 to 1.7 * 10^308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91094" y="49530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Advanced data 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vector, map, set</a:t>
            </a:r>
          </a:p>
        </p:txBody>
      </p:sp>
    </p:spTree>
    <p:extLst>
      <p:ext uri="{BB962C8B-B14F-4D97-AF65-F5344CB8AC3E}">
        <p14:creationId xmlns:p14="http://schemas.microsoft.com/office/powerpoint/2010/main" val="21615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1816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What’s the output?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74676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trickySquare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b =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trickySquare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"*"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"="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b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1816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What’s the output?</a:t>
            </a:r>
          </a:p>
          <a:p>
            <a:pPr defTabSz="914400"/>
            <a:r>
              <a:rPr lang="en-US" dirty="0" smtClean="0"/>
              <a:t>Are you sure?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74676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trickySquare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b =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trickySquare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"*"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"="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b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1816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Evil implementation!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7467600" cy="35394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trickySquare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 {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result = n * n;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result;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b =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trickySquare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"*"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"="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b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418576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//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Asset value cutoff points and trustee fee rates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const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CUTOFF_1       = 1000 * 1000;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const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CUTOFF_2       = 10000 * 1000;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const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RATE_1         = 0.013;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const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RATE_2_USUAL   = 0.010;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const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RATE_2_SPECIAL = 0.002;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const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RATE_3         = 0.009;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Compute trustee fee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trusteeFee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(value &lt;= CUTOFF_1)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trusteeFee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value * RATE_1;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Compute trustee fee for first bracket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trusteeFee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CUTOFF_1 * RATE_1;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...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992088"/>
            <a:ext cx="8229600" cy="14849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err="1" smtClean="0"/>
              <a:t>Const</a:t>
            </a:r>
            <a:r>
              <a:rPr lang="en-US" dirty="0" smtClean="0"/>
              <a:t> variable (constant) cannot be changed</a:t>
            </a:r>
          </a:p>
          <a:p>
            <a:pPr defTabSz="914400"/>
            <a:r>
              <a:rPr lang="en-US" dirty="0" smtClean="0"/>
              <a:t>Change at one place, apply to everywhere</a:t>
            </a:r>
          </a:p>
        </p:txBody>
      </p:sp>
    </p:spTree>
    <p:extLst>
      <p:ext uri="{BB962C8B-B14F-4D97-AF65-F5344CB8AC3E}">
        <p14:creationId xmlns:p14="http://schemas.microsoft.com/office/powerpoint/2010/main" val="29941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demystify:</a:t>
            </a:r>
            <a:br>
              <a:rPr lang="en-US" dirty="0" smtClean="0"/>
            </a:br>
            <a:r>
              <a:rPr lang="en-US" dirty="0" smtClean="0"/>
              <a:t>(1) Get the length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166199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s =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"Hello"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"Length: 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s.size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 &lt;&lt; 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r>
              <a:rPr lang="en-US" sz="1400" dirty="0"/>
              <a:t> 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36576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Result?</a:t>
            </a:r>
          </a:p>
          <a:p>
            <a:pPr lvl="1"/>
            <a:r>
              <a:rPr lang="en-US" dirty="0" smtClean="0"/>
              <a:t>Length: 5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9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demystify:</a:t>
            </a:r>
            <a:br>
              <a:rPr lang="en-US" dirty="0" smtClean="0"/>
            </a:br>
            <a:r>
              <a:rPr lang="en-US" dirty="0" smtClean="0"/>
              <a:t>(2) Dump all the characters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s =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"Hello"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= 0;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s.size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();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"index 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": 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s[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]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 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r>
              <a:rPr lang="en-US" sz="1400" dirty="0"/>
              <a:t> 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3657600"/>
            <a:ext cx="3974691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Result?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index 0</a:t>
            </a:r>
            <a:r>
              <a:rPr lang="en-US" dirty="0">
                <a:latin typeface="Courier New"/>
                <a:cs typeface="Courier New"/>
              </a:rPr>
              <a:t>: H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index </a:t>
            </a:r>
            <a:r>
              <a:rPr lang="en-US" dirty="0" smtClean="0">
                <a:latin typeface="Courier New"/>
                <a:cs typeface="Courier New"/>
              </a:rPr>
              <a:t>1: 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index </a:t>
            </a:r>
            <a:r>
              <a:rPr lang="en-US" dirty="0" smtClean="0">
                <a:latin typeface="Courier New"/>
                <a:cs typeface="Courier New"/>
              </a:rPr>
              <a:t>2: l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index </a:t>
            </a:r>
            <a:r>
              <a:rPr lang="en-US" dirty="0" smtClean="0">
                <a:latin typeface="Courier New"/>
                <a:cs typeface="Courier New"/>
              </a:rPr>
              <a:t>3: l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index </a:t>
            </a:r>
            <a:r>
              <a:rPr lang="en-US" dirty="0" smtClean="0">
                <a:latin typeface="Courier New"/>
                <a:cs typeface="Courier New"/>
              </a:rPr>
              <a:t>4: o</a:t>
            </a:r>
            <a:br>
              <a:rPr lang="en-US" dirty="0" smtClean="0">
                <a:latin typeface="Courier New"/>
                <a:cs typeface="Courier New"/>
              </a:rPr>
            </a:b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12906" y="3657600"/>
            <a:ext cx="3810000" cy="2590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Variable s is a string</a:t>
            </a:r>
          </a:p>
          <a:p>
            <a:r>
              <a:rPr lang="en-US" dirty="0" smtClean="0"/>
              <a:t>s[&lt;a number&gt;]</a:t>
            </a:r>
          </a:p>
          <a:p>
            <a:pPr lvl="1"/>
            <a:r>
              <a:rPr lang="en-US" dirty="0" smtClean="0"/>
              <a:t>Get the character with the corresponding index</a:t>
            </a:r>
          </a:p>
          <a:p>
            <a:pPr lvl="1"/>
            <a:r>
              <a:rPr lang="en-US" dirty="0" smtClean="0"/>
              <a:t>The type is a character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9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demystify:</a:t>
            </a:r>
            <a:br>
              <a:rPr lang="en-US" dirty="0" smtClean="0"/>
            </a:br>
            <a:r>
              <a:rPr lang="en-US" dirty="0" smtClean="0"/>
              <a:t>(3) Dump all the characters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s =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"Hello"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count =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= 0;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s.size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();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(s[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] ==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'e'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count++;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"Number of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Es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: 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count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4495800"/>
            <a:ext cx="3898491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Result?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Number of </a:t>
            </a:r>
            <a:r>
              <a:rPr lang="en-US" dirty="0" err="1" smtClean="0">
                <a:latin typeface="Courier New"/>
                <a:cs typeface="Courier New"/>
              </a:rPr>
              <a:t>Es</a:t>
            </a:r>
            <a:r>
              <a:rPr lang="en-US" dirty="0" smtClean="0">
                <a:latin typeface="Courier New"/>
                <a:cs typeface="Courier New"/>
              </a:rPr>
              <a:t>: 1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2906" y="4495800"/>
            <a:ext cx="38100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/>
                <a:cs typeface="Courier New"/>
              </a:rPr>
              <a:t>‘e’</a:t>
            </a:r>
            <a:r>
              <a:rPr lang="en-US" dirty="0" smtClean="0"/>
              <a:t> is a character literal</a:t>
            </a:r>
          </a:p>
        </p:txBody>
      </p:sp>
    </p:spTree>
    <p:extLst>
      <p:ext uri="{BB962C8B-B14F-4D97-AF65-F5344CB8AC3E}">
        <p14:creationId xmlns:p14="http://schemas.microsoft.com/office/powerpoint/2010/main" val="20330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143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Basic data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01315"/>
              </p:ext>
            </p:extLst>
          </p:nvPr>
        </p:nvGraphicFramePr>
        <p:xfrm>
          <a:off x="990600" y="1676400"/>
          <a:ext cx="73152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71600"/>
                <a:gridCol w="1371600"/>
                <a:gridCol w="12954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-2,147,483,648 to 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4,294,967,295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-1.7 *</a:t>
                      </a:r>
                      <a:r>
                        <a:rPr lang="en-US" baseline="0" dirty="0" smtClean="0"/>
                        <a:t> 10^308 to 1.7 * 10^308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3429000"/>
            <a:ext cx="7772400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2147483647;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b = -2147483648;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b--;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b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143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Basic data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73152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71600"/>
                <a:gridCol w="1371600"/>
                <a:gridCol w="12954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-2,147,483,648 to 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4,294,967,295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-1.7 *</a:t>
                      </a:r>
                      <a:r>
                        <a:rPr lang="en-US" baseline="0" dirty="0" smtClean="0"/>
                        <a:t> 10^308 to 1.7 * 10^308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4114562"/>
            <a:ext cx="7772400" cy="160043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unsigned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3;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&gt;= 0;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--)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"Print one line"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How many lines are going to be printed?</a:t>
            </a:r>
          </a:p>
        </p:txBody>
      </p:sp>
    </p:spTree>
    <p:extLst>
      <p:ext uri="{BB962C8B-B14F-4D97-AF65-F5344CB8AC3E}">
        <p14:creationId xmlns:p14="http://schemas.microsoft.com/office/powerpoint/2010/main" val="33843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143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Basic data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73152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71600"/>
                <a:gridCol w="1371600"/>
                <a:gridCol w="12954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-2,147,483,648 to 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4,294,967,295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-1.7 *</a:t>
                      </a:r>
                      <a:r>
                        <a:rPr lang="en-US" baseline="0" dirty="0" smtClean="0"/>
                        <a:t> 10^308 to 1.7 * 10^308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Will double variable overflow?</a:t>
            </a:r>
          </a:p>
        </p:txBody>
      </p:sp>
    </p:spTree>
    <p:extLst>
      <p:ext uri="{BB962C8B-B14F-4D97-AF65-F5344CB8AC3E}">
        <p14:creationId xmlns:p14="http://schemas.microsoft.com/office/powerpoint/2010/main" val="6664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Puzzle time:</a:t>
            </a:r>
            <a:br>
              <a:rPr lang="en-US" dirty="0" smtClean="0"/>
            </a:br>
            <a:r>
              <a:rPr lang="en-US" dirty="0" smtClean="0"/>
              <a:t>How many lines will this program print?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160043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unsigned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3;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&gt;= 0;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--)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"Print one line"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4038</TotalTime>
  <Words>609</Words>
  <Application>Microsoft Office PowerPoint</Application>
  <PresentationFormat>On-screen Show (4:3)</PresentationFormat>
  <Paragraphs>199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Today’s Topic</vt:lpstr>
      <vt:lpstr>Data type review</vt:lpstr>
      <vt:lpstr>String demystify: (1) Get the length</vt:lpstr>
      <vt:lpstr>String demystify: (2) Dump all the characters</vt:lpstr>
      <vt:lpstr>String demystify: (3) Dump all the characters</vt:lpstr>
      <vt:lpstr>Overflow</vt:lpstr>
      <vt:lpstr>Overflow</vt:lpstr>
      <vt:lpstr>Overflow</vt:lpstr>
      <vt:lpstr>Puzzle time: How many lines will this program print?</vt:lpstr>
      <vt:lpstr>Puzzle time: How many lines will this program print?</vt:lpstr>
      <vt:lpstr>Overflow issue</vt:lpstr>
      <vt:lpstr>Puzzle time: How many lines will this program print?</vt:lpstr>
      <vt:lpstr>Puzzle time: How many lines will this program print?</vt:lpstr>
      <vt:lpstr>Variable lifecycle</vt:lpstr>
      <vt:lpstr>Variable lifecycle</vt:lpstr>
      <vt:lpstr>Variable lifecycle</vt:lpstr>
      <vt:lpstr>Variable lifecycle</vt:lpstr>
      <vt:lpstr>Global variable</vt:lpstr>
      <vt:lpstr>Global variable</vt:lpstr>
      <vt:lpstr>Global variable</vt:lpstr>
      <vt:lpstr>Global variable</vt:lpstr>
      <vt:lpstr>Global variable</vt:lpstr>
      <vt:lpstr>Use const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 Discussion 1E</dc:title>
  <dc:creator>Chelsea Ju</dc:creator>
  <cp:lastModifiedBy>kumokay</cp:lastModifiedBy>
  <cp:revision>128</cp:revision>
  <dcterms:created xsi:type="dcterms:W3CDTF">2015-04-06T17:42:38Z</dcterms:created>
  <dcterms:modified xsi:type="dcterms:W3CDTF">2017-12-04T21:20:38Z</dcterms:modified>
</cp:coreProperties>
</file>