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479" r:id="rId2"/>
    <p:sldId id="377" r:id="rId3"/>
    <p:sldId id="378" r:id="rId4"/>
    <p:sldId id="379" r:id="rId5"/>
    <p:sldId id="380" r:id="rId6"/>
    <p:sldId id="381" r:id="rId7"/>
    <p:sldId id="382" r:id="rId8"/>
    <p:sldId id="385" r:id="rId9"/>
    <p:sldId id="383" r:id="rId10"/>
    <p:sldId id="384" r:id="rId11"/>
    <p:sldId id="386" r:id="rId12"/>
    <p:sldId id="387" r:id="rId13"/>
    <p:sldId id="388" r:id="rId14"/>
    <p:sldId id="390" r:id="rId15"/>
    <p:sldId id="391" r:id="rId16"/>
    <p:sldId id="374" r:id="rId17"/>
    <p:sldId id="394" r:id="rId18"/>
    <p:sldId id="393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BE"/>
    <a:srgbClr val="FF66FF"/>
    <a:srgbClr val="800080"/>
    <a:srgbClr val="0080FF"/>
    <a:srgbClr val="66CCFF"/>
    <a:srgbClr val="00FF00"/>
    <a:srgbClr val="66FF66"/>
    <a:srgbClr val="FF8000"/>
    <a:srgbClr val="FFCC66"/>
    <a:srgbClr val="0F7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7" autoAdjust="0"/>
    <p:restoredTop sz="92562" autoAdjust="0"/>
  </p:normalViewPr>
  <p:slideViewPr>
    <p:cSldViewPr snapToObjects="1">
      <p:cViewPr>
        <p:scale>
          <a:sx n="70" d="100"/>
          <a:sy n="70" d="100"/>
        </p:scale>
        <p:origin x="-806" y="-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BC989-131B-AB4F-9A31-AC5F7EC985D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183D7-1F54-4C4D-BC04-D543AE90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ojhang@cs.ucla.edu" TargetMode="External"/><Relationship Id="rId2" Type="http://schemas.openxmlformats.org/officeDocument/2006/relationships/hyperlink" Target="mailto:tsenghy@g.ucla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helsea.ju@cs.ucl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/>
              <a:t>cin</a:t>
            </a:r>
            <a:r>
              <a:rPr lang="en-US" dirty="0" smtClean="0"/>
              <a:t>/</a:t>
            </a:r>
            <a:r>
              <a:rPr lang="en-US" dirty="0" err="1" smtClean="0"/>
              <a:t>cout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6786" y="4561114"/>
            <a:ext cx="83526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Slides for CS 31 discussion session</a:t>
            </a:r>
          </a:p>
          <a:p>
            <a:r>
              <a:rPr lang="en-US" dirty="0"/>
              <a:t>TA: Hsiao-Yun (Katie) Tseng  </a:t>
            </a:r>
            <a:r>
              <a:rPr lang="en-US" dirty="0">
                <a:hlinkClick r:id="rId2"/>
              </a:rPr>
              <a:t>tsenghy@g.ucla.edu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Credit </a:t>
            </a:r>
            <a:r>
              <a:rPr lang="en-US" dirty="0"/>
              <a:t>to former TA Bo-</a:t>
            </a:r>
            <a:r>
              <a:rPr lang="en-US" dirty="0" err="1"/>
              <a:t>Jhang</a:t>
            </a:r>
            <a:r>
              <a:rPr lang="en-US" dirty="0"/>
              <a:t> Ho (</a:t>
            </a:r>
            <a:r>
              <a:rPr lang="en-US" dirty="0">
                <a:hlinkClick r:id="rId3"/>
              </a:rPr>
              <a:t>bojhang@cs.ucla.edu</a:t>
            </a:r>
            <a:r>
              <a:rPr lang="en-US" dirty="0"/>
              <a:t>), CS31 Discussion 1E, Spring 17’</a:t>
            </a:r>
          </a:p>
          <a:p>
            <a:r>
              <a:rPr lang="en-US" dirty="0"/>
              <a:t>Credit to former TA Chelsea </a:t>
            </a:r>
            <a:r>
              <a:rPr lang="en-US" dirty="0" err="1" smtClean="0"/>
              <a:t>Ju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chelsea.ju@cs.ucla.edu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595493"/>
            <a:ext cx="88392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name;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category;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"Asset name: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name);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"Value (in thousands):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cin.ignore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(10000,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'\n'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"Category: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category);</a:t>
            </a:r>
            <a:endParaRPr lang="en-US" sz="1400" dirty="0"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82000" cy="5192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2 – </a:t>
            </a:r>
            <a:r>
              <a:rPr lang="en-US" dirty="0" err="1" smtClean="0"/>
              <a:t>cin</a:t>
            </a:r>
            <a:r>
              <a:rPr lang="en-US" dirty="0" smtClean="0"/>
              <a:t>/</a:t>
            </a:r>
            <a:r>
              <a:rPr lang="en-US" dirty="0" err="1" smtClean="0"/>
              <a:t>cout</a:t>
            </a:r>
            <a:r>
              <a:rPr lang="en-US" dirty="0" smtClean="0"/>
              <a:t> demystified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700" y="4269276"/>
            <a:ext cx="77829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Asset name: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It Fashion Jewelry</a:t>
            </a:r>
          </a:p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Value (in thousands):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2210</a:t>
            </a:r>
          </a:p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Category: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business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228600" y="32004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10800000">
            <a:off x="8579074" y="4419600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9624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291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958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293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9960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324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991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658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993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660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792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459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0126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461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5128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754586" y="480243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0010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234539" y="479495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610600" y="479495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77000" y="533216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718747" y="53340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965161" y="533216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198700" y="532652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574761" y="532652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Bent Arrow 40"/>
          <p:cNvSpPr/>
          <p:nvPr/>
        </p:nvSpPr>
        <p:spPr>
          <a:xfrm rot="10800000">
            <a:off x="7543235" y="4951164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05200" y="5867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771900" y="5867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038600" y="587304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72139" y="5867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538839" y="5867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780586" y="586923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027000" y="5867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60539" y="586175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636600" y="586175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Bent Arrow 50"/>
          <p:cNvSpPr/>
          <p:nvPr/>
        </p:nvSpPr>
        <p:spPr>
          <a:xfrm rot="10800000">
            <a:off x="5605074" y="5486400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00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595493"/>
            <a:ext cx="88392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name;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category;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"Asset name: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name);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"Value (in thousands):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cin.ignore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(10000,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'\n'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"Category: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category);</a:t>
            </a:r>
            <a:endParaRPr lang="en-US" sz="1400" dirty="0"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82000" cy="5192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2 – If we don’t use </a:t>
            </a:r>
            <a:r>
              <a:rPr lang="en-US" dirty="0" err="1" smtClean="0"/>
              <a:t>cin.ignore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700" y="4269276"/>
            <a:ext cx="7782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Asset name: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It Fashion Jewelry</a:t>
            </a:r>
          </a:p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Value (in thousands):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228600" y="22098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624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291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958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93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960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324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991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658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9993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660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4792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7459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0126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461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128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54586" y="480243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0010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234539" y="479495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610600" y="479495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ent Arrow 28"/>
          <p:cNvSpPr/>
          <p:nvPr/>
        </p:nvSpPr>
        <p:spPr>
          <a:xfrm rot="10800000">
            <a:off x="8579074" y="4419600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2762" y="2541177"/>
            <a:ext cx="5499100" cy="340316"/>
          </a:xfrm>
          <a:prstGeom prst="rect">
            <a:avLst/>
          </a:prstGeom>
          <a:solidFill>
            <a:schemeClr val="lt1">
              <a:alpha val="83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22762" y="2667000"/>
            <a:ext cx="25252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8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595493"/>
            <a:ext cx="88392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name;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category;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"Asset name: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name);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"Value (in thousands):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cin.ignore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(10000,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'\n'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"Category: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category);</a:t>
            </a:r>
            <a:endParaRPr lang="en-US" sz="1400" dirty="0"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82000" cy="5192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2 – If we don’t use </a:t>
            </a:r>
            <a:r>
              <a:rPr lang="en-US" dirty="0" err="1" smtClean="0"/>
              <a:t>cin.ignore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28600" y="23622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2762" y="2541177"/>
            <a:ext cx="5499100" cy="340316"/>
          </a:xfrm>
          <a:prstGeom prst="rect">
            <a:avLst/>
          </a:prstGeom>
          <a:solidFill>
            <a:schemeClr val="lt1">
              <a:alpha val="83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22762" y="2667000"/>
            <a:ext cx="25252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27700" y="4269276"/>
            <a:ext cx="7782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Asset name: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It Fashion Jewelry</a:t>
            </a:r>
          </a:p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Value (in thousands</a:t>
            </a:r>
            <a:r>
              <a:rPr lang="en-US" sz="3600" b="1" smtClean="0">
                <a:latin typeface="Consolas" charset="0"/>
                <a:ea typeface="Consolas" charset="0"/>
                <a:cs typeface="Consolas" charset="0"/>
              </a:rPr>
              <a:t>): </a:t>
            </a:r>
            <a:r>
              <a:rPr lang="en-US" sz="3600" smtClean="0">
                <a:latin typeface="Consolas" charset="0"/>
                <a:ea typeface="Consolas" charset="0"/>
                <a:cs typeface="Consolas" charset="0"/>
              </a:rPr>
              <a:t>2210</a:t>
            </a:r>
            <a:endParaRPr lang="en-US" sz="36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8" name="Bent Arrow 37"/>
          <p:cNvSpPr/>
          <p:nvPr/>
        </p:nvSpPr>
        <p:spPr>
          <a:xfrm rot="10800000">
            <a:off x="8579074" y="4419600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9624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291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958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7293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9960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324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4991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7658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993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2660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4792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7459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0126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2461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5128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754586" y="480243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0010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234539" y="479495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610600" y="479495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77000" y="533216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718747" y="53340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965161" y="533216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198700" y="532652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574761" y="532652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Bent Arrow 62"/>
          <p:cNvSpPr/>
          <p:nvPr/>
        </p:nvSpPr>
        <p:spPr>
          <a:xfrm rot="10800000">
            <a:off x="7543235" y="4951164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0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595493"/>
            <a:ext cx="88392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name;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category;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"Asset name: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name);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"Value (in thousands):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cin.ignore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(10000,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'\n'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"Category: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category);</a:t>
            </a:r>
            <a:endParaRPr lang="en-US" sz="1400" dirty="0"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82000" cy="5192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2 – If we don’t use </a:t>
            </a:r>
            <a:r>
              <a:rPr lang="en-US" dirty="0" err="1" smtClean="0"/>
              <a:t>cin.ignore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28600" y="30480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2762" y="2541177"/>
            <a:ext cx="5499100" cy="340316"/>
          </a:xfrm>
          <a:prstGeom prst="rect">
            <a:avLst/>
          </a:prstGeom>
          <a:solidFill>
            <a:schemeClr val="lt1">
              <a:alpha val="83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22762" y="2667000"/>
            <a:ext cx="25252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7700" y="4269276"/>
            <a:ext cx="77829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Asset name: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It Fashion Jewelry</a:t>
            </a:r>
          </a:p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Value (in thousands):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2210</a:t>
            </a:r>
          </a:p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Category: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6" name="Bent Arrow 35"/>
          <p:cNvSpPr/>
          <p:nvPr/>
        </p:nvSpPr>
        <p:spPr>
          <a:xfrm rot="10800000">
            <a:off x="8579074" y="4419600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9624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2291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4958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7293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9960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2324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91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7658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9993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2660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4792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7459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0126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2461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5128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754586" y="480243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0010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234539" y="479495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610600" y="479495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477000" y="533216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718747" y="53340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965161" y="533216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198700" y="532652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Bent Arrow 87"/>
          <p:cNvSpPr/>
          <p:nvPr/>
        </p:nvSpPr>
        <p:spPr>
          <a:xfrm rot="10800000">
            <a:off x="7543235" y="4951164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7574761" y="532652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595493"/>
            <a:ext cx="88392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name;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category;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"Asset name: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name);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"Value (in thousands):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cin.ignore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(10000,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'\n'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"Category: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category);</a:t>
            </a:r>
            <a:endParaRPr lang="en-US" sz="1400" dirty="0"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82000" cy="5192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2 – If we don’t use </a:t>
            </a:r>
            <a:r>
              <a:rPr lang="en-US" dirty="0" err="1" smtClean="0"/>
              <a:t>cin.ignore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28600" y="32004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27700" y="4269276"/>
            <a:ext cx="77829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Asset name: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It Fashion Jewelry</a:t>
            </a:r>
          </a:p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Value (in thousands):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2210</a:t>
            </a:r>
          </a:p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Category: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business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8" name="Bent Arrow 37"/>
          <p:cNvSpPr/>
          <p:nvPr/>
        </p:nvSpPr>
        <p:spPr>
          <a:xfrm rot="10800000">
            <a:off x="8579074" y="4419600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9624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291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958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7293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9960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324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4991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7658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993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2660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4792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7459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0126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2461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5128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754586" y="480243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0010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234539" y="479495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610600" y="479495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77000" y="533216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718747" y="53340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965161" y="533216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198700" y="532652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574761" y="532652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Bent Arrow 62"/>
          <p:cNvSpPr/>
          <p:nvPr/>
        </p:nvSpPr>
        <p:spPr>
          <a:xfrm rot="10800000">
            <a:off x="7543235" y="4951164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3505200" y="5867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771900" y="5867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038600" y="587304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272139" y="5867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538839" y="5867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780586" y="586923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027000" y="5867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0539" y="586175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636600" y="586175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Bent Arrow 97"/>
          <p:cNvSpPr/>
          <p:nvPr/>
        </p:nvSpPr>
        <p:spPr>
          <a:xfrm rot="10800000">
            <a:off x="5605074" y="5486400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40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595493"/>
            <a:ext cx="88392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name;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category;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"Asset name: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name);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"Value (in thousands):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cin.ignore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(10000,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'\n'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"Category: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category);</a:t>
            </a:r>
            <a:endParaRPr lang="en-US" sz="1400" dirty="0"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82000" cy="5192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2 – If we don’t use </a:t>
            </a:r>
            <a:r>
              <a:rPr lang="en-US" dirty="0" err="1" smtClean="0"/>
              <a:t>cin.ignore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3886200"/>
            <a:ext cx="8229600" cy="14849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If we add one more </a:t>
            </a:r>
            <a:r>
              <a:rPr lang="en-US" dirty="0" err="1" smtClean="0"/>
              <a:t>cin.ignore</a:t>
            </a:r>
            <a:r>
              <a:rPr lang="en-US" dirty="0" smtClean="0"/>
              <a:t>() line before the first </a:t>
            </a:r>
            <a:r>
              <a:rPr lang="en-US" dirty="0" err="1" smtClean="0"/>
              <a:t>cout</a:t>
            </a:r>
            <a:r>
              <a:rPr lang="en-US" dirty="0" smtClean="0"/>
              <a:t>, is it correct?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5181600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Asset name: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It Fashion Jewelry</a:t>
            </a:r>
          </a:p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Value (in thousands):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2210</a:t>
            </a:r>
          </a:p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Category: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business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more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295400"/>
            <a:ext cx="7467600" cy="31085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a, b,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first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a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second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b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third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”="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(a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 b + c)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4572000"/>
            <a:ext cx="47195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Enter first number: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11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Enter second number: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22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Enter third number: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33</a:t>
            </a:r>
            <a:br>
              <a:rPr lang="en-US" sz="2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11+22+33=66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0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more example – put a lot spaces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4572000"/>
            <a:ext cx="62969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Enter first number:     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11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Enter second number:   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22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Enter third number:         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33</a:t>
            </a:r>
            <a:br>
              <a:rPr lang="en-US" sz="2800" dirty="0" smtClean="0">
                <a:latin typeface="Consolas" charset="0"/>
                <a:ea typeface="Consolas" charset="0"/>
                <a:cs typeface="Consolas" charset="0"/>
              </a:rPr>
            </a:b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14400" y="35052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1295400"/>
            <a:ext cx="7467600" cy="31085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a, b,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first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a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second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b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third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”="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(a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 b + c)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more example – put a lot spaces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4572000"/>
            <a:ext cx="62969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Enter first number:     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11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Enter second number:   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22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Enter third number:         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33</a:t>
            </a:r>
            <a:br>
              <a:rPr lang="en-US" sz="2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11+22+33=66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914400" y="35052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38200" y="1295400"/>
            <a:ext cx="7467600" cy="31085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a, b,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first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a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second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b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third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”="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(a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 b + c)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more example – put a lot spaces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4572000"/>
            <a:ext cx="62969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Enter first number:     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11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Enter second number:   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22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Enter third number:         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33</a:t>
            </a:r>
            <a:br>
              <a:rPr lang="en-US" sz="2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11+22+33=66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849558" y="4986341"/>
            <a:ext cx="76200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27610" y="4987676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13814" y="4987677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10213" y="4986341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06612" y="4986341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05230" y="4986340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62800" y="4986340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38800" y="4986340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/>
          <p:cNvSpPr/>
          <p:nvPr/>
        </p:nvSpPr>
        <p:spPr>
          <a:xfrm rot="10800000">
            <a:off x="7088889" y="4703983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849558" y="5387758"/>
            <a:ext cx="76200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27610" y="5389093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13814" y="5389094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10213" y="5387758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06612" y="5387758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924685" y="5387757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 Arrow 23"/>
          <p:cNvSpPr/>
          <p:nvPr/>
        </p:nvSpPr>
        <p:spPr>
          <a:xfrm rot="10800000">
            <a:off x="6850774" y="5105400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840043" y="5854259"/>
            <a:ext cx="76200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018095" y="5855594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04299" y="5855595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00698" y="5854259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597097" y="5854259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795715" y="5854258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15285" y="5854258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29285" y="5854258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Bent Arrow 32"/>
          <p:cNvSpPr/>
          <p:nvPr/>
        </p:nvSpPr>
        <p:spPr>
          <a:xfrm rot="10800000">
            <a:off x="7841374" y="5571901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26376" y="5855594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212580" y="5855595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408979" y="5854259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05378" y="5854259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38200" y="1295400"/>
            <a:ext cx="7467600" cy="31085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a, b,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first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a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second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b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third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”="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(a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 b + c)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595493"/>
            <a:ext cx="88392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name;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category;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"Asset name: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name);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"Value (in thousands):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cin.ignore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(10000,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'\n'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"Category: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category);</a:t>
            </a:r>
            <a:endParaRPr lang="en-US" sz="1400" dirty="0"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82000" cy="5192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2 – Input segment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3886200"/>
            <a:ext cx="8229600" cy="14849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Why do we need </a:t>
            </a:r>
            <a:r>
              <a:rPr lang="en-US" dirty="0" err="1" smtClean="0"/>
              <a:t>cin.ignore</a:t>
            </a:r>
            <a:r>
              <a:rPr lang="en-US" dirty="0" smtClean="0"/>
              <a:t>()?</a:t>
            </a:r>
          </a:p>
          <a:p>
            <a:pPr lvl="1" defTabSz="914400"/>
            <a:r>
              <a:rPr lang="en-US" dirty="0" smtClean="0"/>
              <a:t>What is ‘\n’?</a:t>
            </a:r>
          </a:p>
          <a:p>
            <a:pPr lvl="1" defTabSz="914400"/>
            <a:r>
              <a:rPr lang="en-US" dirty="0" smtClean="0"/>
              <a:t>Where can we find newline characters?</a:t>
            </a:r>
          </a:p>
        </p:txBody>
      </p:sp>
    </p:spTree>
    <p:extLst>
      <p:ext uri="{BB962C8B-B14F-4D97-AF65-F5344CB8AC3E}">
        <p14:creationId xmlns:p14="http://schemas.microsoft.com/office/powerpoint/2010/main" val="93633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more example – put a lot spaces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4572000"/>
            <a:ext cx="62969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Enter first number:      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Enter second number:   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22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Enter third number:         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33</a:t>
            </a:r>
            <a:br>
              <a:rPr lang="en-US" sz="2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11+22+33=66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849558" y="4986341"/>
            <a:ext cx="76200" cy="88005"/>
          </a:xfrm>
          <a:prstGeom prst="ellipse">
            <a:avLst/>
          </a:prstGeom>
          <a:solidFill>
            <a:srgbClr val="FFC4BE"/>
          </a:solidFill>
          <a:ln>
            <a:solidFill>
              <a:srgbClr val="FFC4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27610" y="4987676"/>
            <a:ext cx="88005" cy="88005"/>
          </a:xfrm>
          <a:prstGeom prst="ellipse">
            <a:avLst/>
          </a:prstGeom>
          <a:solidFill>
            <a:srgbClr val="FFC4BE"/>
          </a:solidFill>
          <a:ln>
            <a:solidFill>
              <a:srgbClr val="FFC4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13814" y="4987677"/>
            <a:ext cx="88005" cy="88005"/>
          </a:xfrm>
          <a:prstGeom prst="ellipse">
            <a:avLst/>
          </a:prstGeom>
          <a:solidFill>
            <a:srgbClr val="FFC4BE"/>
          </a:solidFill>
          <a:ln>
            <a:solidFill>
              <a:srgbClr val="FFC4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10213" y="4986341"/>
            <a:ext cx="88005" cy="88005"/>
          </a:xfrm>
          <a:prstGeom prst="ellipse">
            <a:avLst/>
          </a:prstGeom>
          <a:solidFill>
            <a:srgbClr val="FFC4BE"/>
          </a:solidFill>
          <a:ln>
            <a:solidFill>
              <a:srgbClr val="FFC4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06612" y="4986341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05230" y="4986340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62800" y="4986340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38800" y="4986340"/>
            <a:ext cx="88005" cy="88005"/>
          </a:xfrm>
          <a:prstGeom prst="ellipse">
            <a:avLst/>
          </a:prstGeom>
          <a:solidFill>
            <a:srgbClr val="FFC4BE"/>
          </a:solidFill>
          <a:ln>
            <a:solidFill>
              <a:srgbClr val="FFC4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/>
          <p:cNvSpPr/>
          <p:nvPr/>
        </p:nvSpPr>
        <p:spPr>
          <a:xfrm rot="10800000">
            <a:off x="7088889" y="4703983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849558" y="5387758"/>
            <a:ext cx="76200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27610" y="5389093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13814" y="5389094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10213" y="5387758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06612" y="5387758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924685" y="5387757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 Arrow 23"/>
          <p:cNvSpPr/>
          <p:nvPr/>
        </p:nvSpPr>
        <p:spPr>
          <a:xfrm rot="10800000">
            <a:off x="6850774" y="5105400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840043" y="5854259"/>
            <a:ext cx="76200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018095" y="5855594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04299" y="5855595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00698" y="5854259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597097" y="5854259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795715" y="5854258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15285" y="5854258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29285" y="5854258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Bent Arrow 32"/>
          <p:cNvSpPr/>
          <p:nvPr/>
        </p:nvSpPr>
        <p:spPr>
          <a:xfrm rot="10800000">
            <a:off x="7841374" y="5571901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26376" y="5855594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212580" y="5855595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408979" y="5854259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05378" y="5854259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914400" y="22860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38200" y="1295400"/>
            <a:ext cx="7467600" cy="31085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a, b,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first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a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second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b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third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”="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(a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 b + c)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1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more example – put a lot spaces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4572000"/>
            <a:ext cx="62969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Enter first number:     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11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Enter second number:    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Enter third number:         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33</a:t>
            </a:r>
            <a:br>
              <a:rPr lang="en-US" sz="2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11+22+33=66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849558" y="4986341"/>
            <a:ext cx="76200" cy="8800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27610" y="4987676"/>
            <a:ext cx="88005" cy="8800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13814" y="4987677"/>
            <a:ext cx="88005" cy="8800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10213" y="4986341"/>
            <a:ext cx="88005" cy="8800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06612" y="4986341"/>
            <a:ext cx="88005" cy="8800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05230" y="4986340"/>
            <a:ext cx="88005" cy="8800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62800" y="4986340"/>
            <a:ext cx="88005" cy="88005"/>
          </a:xfrm>
          <a:prstGeom prst="ellipse">
            <a:avLst/>
          </a:prstGeom>
          <a:solidFill>
            <a:srgbClr val="FFC4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38800" y="4986340"/>
            <a:ext cx="88005" cy="8800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/>
          <p:cNvSpPr/>
          <p:nvPr/>
        </p:nvSpPr>
        <p:spPr>
          <a:xfrm rot="10800000">
            <a:off x="7088889" y="4703983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849558" y="5387758"/>
            <a:ext cx="76200" cy="88005"/>
          </a:xfrm>
          <a:prstGeom prst="ellipse">
            <a:avLst/>
          </a:prstGeom>
          <a:solidFill>
            <a:srgbClr val="FFC4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27610" y="5389093"/>
            <a:ext cx="88005" cy="88005"/>
          </a:xfrm>
          <a:prstGeom prst="ellipse">
            <a:avLst/>
          </a:prstGeom>
          <a:solidFill>
            <a:srgbClr val="FFC4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13814" y="5389094"/>
            <a:ext cx="88005" cy="88005"/>
          </a:xfrm>
          <a:prstGeom prst="ellipse">
            <a:avLst/>
          </a:prstGeom>
          <a:solidFill>
            <a:srgbClr val="FFC4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10213" y="5387758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06612" y="5387758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924685" y="5387757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 Arrow 23"/>
          <p:cNvSpPr/>
          <p:nvPr/>
        </p:nvSpPr>
        <p:spPr>
          <a:xfrm rot="10800000">
            <a:off x="6850774" y="5105400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840043" y="5854259"/>
            <a:ext cx="76200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018095" y="5855594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04299" y="5855595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00698" y="5854259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597097" y="5854259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795715" y="5854258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15285" y="5854258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29285" y="5854258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Bent Arrow 32"/>
          <p:cNvSpPr/>
          <p:nvPr/>
        </p:nvSpPr>
        <p:spPr>
          <a:xfrm rot="10800000">
            <a:off x="7841374" y="5571901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26376" y="5855594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212580" y="5855595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408979" y="5854259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05378" y="5854259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914400" y="26670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38200" y="1295400"/>
            <a:ext cx="7467600" cy="31085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a, b,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first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a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second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b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third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”="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(a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 b + c)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more example – put a lot spaces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4572000"/>
            <a:ext cx="62969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Enter first number:     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11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Enter second number:   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22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Enter third number:          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11+22+33=66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849558" y="4986341"/>
            <a:ext cx="76200" cy="8800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27610" y="4987676"/>
            <a:ext cx="88005" cy="8800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13814" y="4987677"/>
            <a:ext cx="88005" cy="8800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10213" y="4986341"/>
            <a:ext cx="88005" cy="8800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06612" y="4986341"/>
            <a:ext cx="88005" cy="8800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05230" y="4986340"/>
            <a:ext cx="88005" cy="8800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62800" y="4986340"/>
            <a:ext cx="88005" cy="8800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38800" y="4986340"/>
            <a:ext cx="88005" cy="8800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/>
          <p:cNvSpPr/>
          <p:nvPr/>
        </p:nvSpPr>
        <p:spPr>
          <a:xfrm rot="10800000">
            <a:off x="7088889" y="4703983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849558" y="5387758"/>
            <a:ext cx="76200" cy="8800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27610" y="5389093"/>
            <a:ext cx="88005" cy="8800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13814" y="5389094"/>
            <a:ext cx="88005" cy="8800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10213" y="5387758"/>
            <a:ext cx="88005" cy="8800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06612" y="5387758"/>
            <a:ext cx="88005" cy="8800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924685" y="5387757"/>
            <a:ext cx="88005" cy="88005"/>
          </a:xfrm>
          <a:prstGeom prst="ellipse">
            <a:avLst/>
          </a:prstGeom>
          <a:solidFill>
            <a:srgbClr val="FFC4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 Arrow 23"/>
          <p:cNvSpPr/>
          <p:nvPr/>
        </p:nvSpPr>
        <p:spPr>
          <a:xfrm rot="10800000">
            <a:off x="6850774" y="5105400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840043" y="5854259"/>
            <a:ext cx="76200" cy="88005"/>
          </a:xfrm>
          <a:prstGeom prst="ellipse">
            <a:avLst/>
          </a:prstGeom>
          <a:solidFill>
            <a:srgbClr val="FFC4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018095" y="5855594"/>
            <a:ext cx="88005" cy="88005"/>
          </a:xfrm>
          <a:prstGeom prst="ellipse">
            <a:avLst/>
          </a:prstGeom>
          <a:solidFill>
            <a:srgbClr val="FFC4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04299" y="5855595"/>
            <a:ext cx="88005" cy="88005"/>
          </a:xfrm>
          <a:prstGeom prst="ellipse">
            <a:avLst/>
          </a:prstGeom>
          <a:solidFill>
            <a:srgbClr val="FFC4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00698" y="5854259"/>
            <a:ext cx="88005" cy="88005"/>
          </a:xfrm>
          <a:prstGeom prst="ellipse">
            <a:avLst/>
          </a:prstGeom>
          <a:solidFill>
            <a:srgbClr val="FFC4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597097" y="5854259"/>
            <a:ext cx="88005" cy="88005"/>
          </a:xfrm>
          <a:prstGeom prst="ellipse">
            <a:avLst/>
          </a:prstGeom>
          <a:solidFill>
            <a:srgbClr val="FFC4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795715" y="5854258"/>
            <a:ext cx="88005" cy="88005"/>
          </a:xfrm>
          <a:prstGeom prst="ellipse">
            <a:avLst/>
          </a:prstGeom>
          <a:solidFill>
            <a:srgbClr val="FFC4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15285" y="5854258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29285" y="5854258"/>
            <a:ext cx="88005" cy="88005"/>
          </a:xfrm>
          <a:prstGeom prst="ellipse">
            <a:avLst/>
          </a:prstGeom>
          <a:solidFill>
            <a:srgbClr val="FFC4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Bent Arrow 32"/>
          <p:cNvSpPr/>
          <p:nvPr/>
        </p:nvSpPr>
        <p:spPr>
          <a:xfrm rot="10800000">
            <a:off x="7841374" y="5571901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26376" y="5855594"/>
            <a:ext cx="88005" cy="88005"/>
          </a:xfrm>
          <a:prstGeom prst="ellipse">
            <a:avLst/>
          </a:prstGeom>
          <a:solidFill>
            <a:srgbClr val="FFC4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212580" y="5855595"/>
            <a:ext cx="88005" cy="88005"/>
          </a:xfrm>
          <a:prstGeom prst="ellipse">
            <a:avLst/>
          </a:prstGeom>
          <a:solidFill>
            <a:srgbClr val="FFC4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408979" y="5854259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05378" y="5854259"/>
            <a:ext cx="88005" cy="8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914400" y="30480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38200" y="1295400"/>
            <a:ext cx="7467600" cy="31085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a, b,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first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a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second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b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third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”="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(a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 b + c)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79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more example –</a:t>
            </a:r>
            <a:br>
              <a:rPr lang="en-US" dirty="0" smtClean="0"/>
            </a:br>
            <a:r>
              <a:rPr lang="en-US" dirty="0" smtClean="0"/>
              <a:t>Put numbers in one line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295400"/>
            <a:ext cx="7467600" cy="31085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a, b,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first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a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second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b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third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”="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(a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 b + c)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14400" y="22860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0635" y="4953000"/>
            <a:ext cx="413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Enter first number: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11 22 33</a:t>
            </a:r>
          </a:p>
        </p:txBody>
      </p:sp>
    </p:spTree>
    <p:extLst>
      <p:ext uri="{BB962C8B-B14F-4D97-AF65-F5344CB8AC3E}">
        <p14:creationId xmlns:p14="http://schemas.microsoft.com/office/powerpoint/2010/main" val="19804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1295400"/>
            <a:ext cx="7467600" cy="31085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a, b,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first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a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second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b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third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”="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(a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 b + c)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635" y="4953000"/>
            <a:ext cx="7802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Enter first number: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11 22 33</a:t>
            </a:r>
          </a:p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Enter second number: Enter third number: 11+22+33=66</a:t>
            </a:r>
            <a:endParaRPr lang="en-US" sz="20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 more example –</a:t>
            </a:r>
            <a:br>
              <a:rPr lang="en-US" dirty="0" smtClean="0"/>
            </a:br>
            <a:r>
              <a:rPr lang="en-US" dirty="0" smtClean="0"/>
              <a:t>Put numbers in one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more example – Put a character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295400"/>
            <a:ext cx="7467600" cy="31085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a, b,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first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a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second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b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third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”="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(a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 b + c)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14400" y="22860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0635" y="4953000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Enter first number: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17839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more example – Put a character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295400"/>
            <a:ext cx="7467600" cy="31085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a, b,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first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a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second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b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third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”="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(a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 b + c)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635" y="4953000"/>
            <a:ext cx="8225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Enter first number: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aa</a:t>
            </a:r>
          </a:p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Enter second number: Enter third number: 0+593+9527=10120</a:t>
            </a:r>
            <a:endParaRPr lang="en-US" sz="20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more example –</a:t>
            </a:r>
            <a:br>
              <a:rPr lang="en-US" dirty="0" smtClean="0"/>
            </a:br>
            <a:r>
              <a:rPr lang="en-US" dirty="0" smtClean="0"/>
              <a:t>Put a floating number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295400"/>
            <a:ext cx="7467600" cy="31085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a, b,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first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a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second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b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third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”="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(a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 b + c)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14400" y="22860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0635" y="4953000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Enter first number: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11.5</a:t>
            </a:r>
          </a:p>
        </p:txBody>
      </p:sp>
    </p:spTree>
    <p:extLst>
      <p:ext uri="{BB962C8B-B14F-4D97-AF65-F5344CB8AC3E}">
        <p14:creationId xmlns:p14="http://schemas.microsoft.com/office/powerpoint/2010/main" val="19960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1295400"/>
            <a:ext cx="7467600" cy="31085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a, b,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first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a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second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b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third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”="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(a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 b + c)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635" y="4953000"/>
            <a:ext cx="7943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Enter first number: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11.5</a:t>
            </a:r>
          </a:p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Enter second number: Enter third number: 11+0+9527=9538</a:t>
            </a:r>
            <a:endParaRPr lang="en-US" sz="20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 more example –</a:t>
            </a:r>
            <a:br>
              <a:rPr lang="en-US" dirty="0" smtClean="0"/>
            </a:br>
            <a:r>
              <a:rPr lang="en-US" dirty="0" smtClean="0"/>
              <a:t>Put a floating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1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more example – </a:t>
            </a:r>
            <a:br>
              <a:rPr lang="en-US" dirty="0" smtClean="0"/>
            </a:br>
            <a:r>
              <a:rPr lang="en-US" dirty="0" smtClean="0"/>
              <a:t>If we change the type to string?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4572000"/>
            <a:ext cx="47195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Enter first number: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11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Enter second number: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22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Enter third number: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33</a:t>
            </a:r>
            <a:br>
              <a:rPr lang="en-US" sz="2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11+22+33=112233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14400" y="35052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1295400"/>
            <a:ext cx="7467600" cy="31085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a, b,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first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a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second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b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"Enter third number: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c;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"+"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”="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&lt;&lt;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(a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 b + c)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595493"/>
            <a:ext cx="88392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name;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category;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"Asset name: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name);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"Value (in thousands):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cin.ignore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(10000,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'\n'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"Category: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category);</a:t>
            </a:r>
            <a:endParaRPr lang="en-US" sz="1400" dirty="0"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82000" cy="5192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2 – </a:t>
            </a:r>
            <a:r>
              <a:rPr lang="en-US" dirty="0" err="1" smtClean="0"/>
              <a:t>cin</a:t>
            </a:r>
            <a:r>
              <a:rPr lang="en-US" dirty="0" smtClean="0"/>
              <a:t>/</a:t>
            </a:r>
            <a:r>
              <a:rPr lang="en-US" dirty="0" err="1" smtClean="0"/>
              <a:t>cout</a:t>
            </a:r>
            <a:r>
              <a:rPr lang="en-US" dirty="0" smtClean="0"/>
              <a:t> demystified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700" y="4269276"/>
            <a:ext cx="77829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Asset name: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It Fashion Jewelry</a:t>
            </a:r>
          </a:p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Value (in thousands):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2210</a:t>
            </a:r>
          </a:p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Category: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business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8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595493"/>
            <a:ext cx="88392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name;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category;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"Asset name: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name);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"Value (in thousands):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cin.ignore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(10000,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'\n'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"Category: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category);</a:t>
            </a:r>
            <a:endParaRPr lang="en-US" sz="1400" dirty="0"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82000" cy="5192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2 – </a:t>
            </a:r>
            <a:r>
              <a:rPr lang="en-US" dirty="0" err="1" smtClean="0"/>
              <a:t>cin</a:t>
            </a:r>
            <a:r>
              <a:rPr lang="en-US" dirty="0" smtClean="0"/>
              <a:t>/</a:t>
            </a:r>
            <a:r>
              <a:rPr lang="en-US" dirty="0" err="1" smtClean="0"/>
              <a:t>cout</a:t>
            </a:r>
            <a:r>
              <a:rPr lang="en-US" dirty="0" smtClean="0"/>
              <a:t> demystified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700" y="426927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Asset name: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228600" y="15240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04800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595493"/>
            <a:ext cx="88392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name;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category;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"Asset name: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name);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"Value (in thousands):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cin.ignore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(10000,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'\n'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"Category: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category);</a:t>
            </a:r>
            <a:endParaRPr lang="en-US" sz="1400" dirty="0"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82000" cy="5192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2 – </a:t>
            </a:r>
            <a:r>
              <a:rPr lang="en-US" dirty="0" err="1" smtClean="0"/>
              <a:t>cin</a:t>
            </a:r>
            <a:r>
              <a:rPr lang="en-US" dirty="0" smtClean="0"/>
              <a:t>/</a:t>
            </a:r>
            <a:r>
              <a:rPr lang="en-US" dirty="0" err="1" smtClean="0"/>
              <a:t>cout</a:t>
            </a:r>
            <a:r>
              <a:rPr lang="en-US" dirty="0" smtClean="0"/>
              <a:t> demystified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700" y="4269276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Asset name: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It Fashion Jewelry</a:t>
            </a:r>
          </a:p>
        </p:txBody>
      </p:sp>
      <p:sp>
        <p:nvSpPr>
          <p:cNvPr id="2" name="Right Arrow 1"/>
          <p:cNvSpPr/>
          <p:nvPr/>
        </p:nvSpPr>
        <p:spPr>
          <a:xfrm>
            <a:off x="228600" y="17526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962400" y="4800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29100" y="4800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95800" y="480624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29339" y="4800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96039" y="4800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32400" y="4800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99100" y="4800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65800" y="480624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99339" y="4800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66039" y="4800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79200" y="4800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45900" y="4800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012600" y="480624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246139" y="4800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512839" y="4800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754586" y="480243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001000" y="4800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234539" y="479495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610600" y="479495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 Arrow 4"/>
          <p:cNvSpPr/>
          <p:nvPr/>
        </p:nvSpPr>
        <p:spPr>
          <a:xfrm rot="10800000">
            <a:off x="8579074" y="4419600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1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595493"/>
            <a:ext cx="88392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name;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category;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"Asset name: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name);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"Value (in thousands):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cin.ignore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(10000,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'\n'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"Category: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category);</a:t>
            </a:r>
            <a:endParaRPr lang="en-US" sz="1400" dirty="0"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82000" cy="5192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2 – </a:t>
            </a:r>
            <a:r>
              <a:rPr lang="en-US" dirty="0" err="1" smtClean="0"/>
              <a:t>cin</a:t>
            </a:r>
            <a:r>
              <a:rPr lang="en-US" dirty="0" smtClean="0"/>
              <a:t>/</a:t>
            </a:r>
            <a:r>
              <a:rPr lang="en-US" dirty="0" err="1" smtClean="0"/>
              <a:t>cout</a:t>
            </a:r>
            <a:r>
              <a:rPr lang="en-US" dirty="0" smtClean="0"/>
              <a:t> demystified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700" y="4269276"/>
            <a:ext cx="7782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Asset name: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It Fashion Jewelry</a:t>
            </a:r>
          </a:p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Value (in thousands):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228600" y="22098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624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291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958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93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960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324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991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658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9993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660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4792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7459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0126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461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128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54586" y="480243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0010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234539" y="479495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610600" y="479495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ent Arrow 28"/>
          <p:cNvSpPr/>
          <p:nvPr/>
        </p:nvSpPr>
        <p:spPr>
          <a:xfrm rot="10800000">
            <a:off x="8579074" y="4419600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595493"/>
            <a:ext cx="88392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name;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category;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"Asset name: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name);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"Value (in thousands):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cin.ignore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(10000,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'\n'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"Category: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category);</a:t>
            </a:r>
            <a:endParaRPr lang="en-US" sz="1400" dirty="0"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82000" cy="5192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2 – </a:t>
            </a:r>
            <a:r>
              <a:rPr lang="en-US" dirty="0" err="1" smtClean="0"/>
              <a:t>cin</a:t>
            </a:r>
            <a:r>
              <a:rPr lang="en-US" dirty="0" smtClean="0"/>
              <a:t>/</a:t>
            </a:r>
            <a:r>
              <a:rPr lang="en-US" dirty="0" err="1" smtClean="0"/>
              <a:t>cout</a:t>
            </a:r>
            <a:r>
              <a:rPr lang="en-US" dirty="0" smtClean="0"/>
              <a:t> demystified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700" y="4269276"/>
            <a:ext cx="7782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Asset name: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It Fashion Jewelry</a:t>
            </a:r>
          </a:p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Value (in thousands):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2210</a:t>
            </a:r>
          </a:p>
        </p:txBody>
      </p:sp>
      <p:sp>
        <p:nvSpPr>
          <p:cNvPr id="2" name="Right Arrow 1"/>
          <p:cNvSpPr/>
          <p:nvPr/>
        </p:nvSpPr>
        <p:spPr>
          <a:xfrm>
            <a:off x="228600" y="24384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10800000">
            <a:off x="8579074" y="4419600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9624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291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958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293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9960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324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991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658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993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660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792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459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0126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461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5128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754586" y="480243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0010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234539" y="479495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610600" y="479495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77000" y="533216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18747" y="5334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65161" y="533216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98700" y="532652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74761" y="532652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ent Arrow 34"/>
          <p:cNvSpPr/>
          <p:nvPr/>
        </p:nvSpPr>
        <p:spPr>
          <a:xfrm rot="10800000">
            <a:off x="7543235" y="4951164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595493"/>
            <a:ext cx="88392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name;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category;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"Asset name: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name);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"Value (in thousands):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cin.ignore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(10000,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'\n'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"Category: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category);</a:t>
            </a:r>
            <a:endParaRPr lang="en-US" sz="1400" dirty="0"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82000" cy="5192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2 – </a:t>
            </a:r>
            <a:r>
              <a:rPr lang="en-US" dirty="0" err="1" smtClean="0"/>
              <a:t>cin</a:t>
            </a:r>
            <a:r>
              <a:rPr lang="en-US" dirty="0" smtClean="0"/>
              <a:t>/</a:t>
            </a:r>
            <a:r>
              <a:rPr lang="en-US" dirty="0" err="1" smtClean="0"/>
              <a:t>cout</a:t>
            </a:r>
            <a:r>
              <a:rPr lang="en-US" dirty="0" smtClean="0"/>
              <a:t> demystified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700" y="4269276"/>
            <a:ext cx="7782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Asset name: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It Fashion Jewelry</a:t>
            </a:r>
          </a:p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Value (in thousands</a:t>
            </a:r>
            <a:r>
              <a:rPr lang="en-US" sz="3600" b="1" smtClean="0">
                <a:latin typeface="Consolas" charset="0"/>
                <a:ea typeface="Consolas" charset="0"/>
                <a:cs typeface="Consolas" charset="0"/>
              </a:rPr>
              <a:t>): </a:t>
            </a:r>
            <a:r>
              <a:rPr lang="en-US" sz="3600" smtClean="0">
                <a:latin typeface="Consolas" charset="0"/>
                <a:ea typeface="Consolas" charset="0"/>
                <a:cs typeface="Consolas" charset="0"/>
              </a:rPr>
              <a:t>2210</a:t>
            </a:r>
            <a:endParaRPr lang="en-US" sz="36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228600" y="25908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10800000">
            <a:off x="8579074" y="4419600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9624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291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958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293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9960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324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991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658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993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660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792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459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0126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461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5128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754586" y="480243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0010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234539" y="479495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610600" y="479495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77000" y="533216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18747" y="53340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65161" y="533216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98700" y="532652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74761" y="532652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ent Arrow 34"/>
          <p:cNvSpPr/>
          <p:nvPr/>
        </p:nvSpPr>
        <p:spPr>
          <a:xfrm rot="10800000">
            <a:off x="7543235" y="4951164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3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595493"/>
            <a:ext cx="88392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name;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string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category;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"Asset name: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name);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"Value (in thousands):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value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cin.ignore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(10000,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'\n'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"Category: 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getline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category);</a:t>
            </a:r>
            <a:endParaRPr lang="en-US" sz="1400" dirty="0"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82000" cy="5192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2 – </a:t>
            </a:r>
            <a:r>
              <a:rPr lang="en-US" dirty="0" err="1" smtClean="0"/>
              <a:t>cin</a:t>
            </a:r>
            <a:r>
              <a:rPr lang="en-US" dirty="0" smtClean="0"/>
              <a:t>/</a:t>
            </a:r>
            <a:r>
              <a:rPr lang="en-US" dirty="0" err="1" smtClean="0"/>
              <a:t>cout</a:t>
            </a:r>
            <a:r>
              <a:rPr lang="en-US" dirty="0" smtClean="0"/>
              <a:t> demystified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700" y="4269276"/>
            <a:ext cx="77829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Asset name: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It Fashion Jewelry</a:t>
            </a:r>
          </a:p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Value (in thousands):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2210</a:t>
            </a:r>
          </a:p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Category: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228600" y="30480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10800000">
            <a:off x="8579074" y="4419600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9624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291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958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293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9960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324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991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658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993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660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792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459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012600" y="480624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461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512839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754586" y="480243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001000" y="4800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234539" y="479495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610600" y="479495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77000" y="533216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18747" y="53340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65161" y="533216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98700" y="532652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74761" y="532652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ent Arrow 34"/>
          <p:cNvSpPr/>
          <p:nvPr/>
        </p:nvSpPr>
        <p:spPr>
          <a:xfrm rot="10800000">
            <a:off x="7543235" y="4951164"/>
            <a:ext cx="235826" cy="228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3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5249</TotalTime>
  <Words>702</Words>
  <Application>Microsoft Office PowerPoint</Application>
  <PresentationFormat>On-screen Show (4:3)</PresentationFormat>
  <Paragraphs>130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Origin</vt:lpstr>
      <vt:lpstr>Today’s Topic</vt:lpstr>
      <vt:lpstr>Project 2 – Input segment</vt:lpstr>
      <vt:lpstr>Project 2 – cin/cout demystified</vt:lpstr>
      <vt:lpstr>Project 2 – cin/cout demystified</vt:lpstr>
      <vt:lpstr>Project 2 – cin/cout demystified</vt:lpstr>
      <vt:lpstr>Project 2 – cin/cout demystified</vt:lpstr>
      <vt:lpstr>Project 2 – cin/cout demystified</vt:lpstr>
      <vt:lpstr>Project 2 – cin/cout demystified</vt:lpstr>
      <vt:lpstr>Project 2 – cin/cout demystified</vt:lpstr>
      <vt:lpstr>Project 2 – cin/cout demystified</vt:lpstr>
      <vt:lpstr>Project 2 – If we don’t use cin.ignore()</vt:lpstr>
      <vt:lpstr>Project 2 – If we don’t use cin.ignore()</vt:lpstr>
      <vt:lpstr>Project 2 – If we don’t use cin.ignore()</vt:lpstr>
      <vt:lpstr>Project 2 – If we don’t use cin.ignore()</vt:lpstr>
      <vt:lpstr>Project 2 – If we don’t use cin.ignore()</vt:lpstr>
      <vt:lpstr>One more example</vt:lpstr>
      <vt:lpstr>One more example – put a lot spaces</vt:lpstr>
      <vt:lpstr>One more example – put a lot spaces</vt:lpstr>
      <vt:lpstr>One more example – put a lot spaces</vt:lpstr>
      <vt:lpstr>One more example – put a lot spaces</vt:lpstr>
      <vt:lpstr>One more example – put a lot spaces</vt:lpstr>
      <vt:lpstr>One more example – put a lot spaces</vt:lpstr>
      <vt:lpstr>One more example – Put numbers in one line</vt:lpstr>
      <vt:lpstr>One more example – Put numbers in one line</vt:lpstr>
      <vt:lpstr>One more example – Put a character</vt:lpstr>
      <vt:lpstr>One more example – Put a character</vt:lpstr>
      <vt:lpstr>One more example – Put a floating number</vt:lpstr>
      <vt:lpstr>One more example – Put a floating number</vt:lpstr>
      <vt:lpstr>One more example –  If we change the type to string?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 Discussion 1E</dc:title>
  <dc:creator>Chelsea Ju</dc:creator>
  <cp:lastModifiedBy>kumokay</cp:lastModifiedBy>
  <cp:revision>169</cp:revision>
  <dcterms:created xsi:type="dcterms:W3CDTF">2015-04-06T17:42:38Z</dcterms:created>
  <dcterms:modified xsi:type="dcterms:W3CDTF">2017-12-03T20:09:06Z</dcterms:modified>
</cp:coreProperties>
</file>