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339" r:id="rId3"/>
    <p:sldId id="341" r:id="rId4"/>
    <p:sldId id="342" r:id="rId5"/>
    <p:sldId id="343" r:id="rId6"/>
    <p:sldId id="344" r:id="rId7"/>
    <p:sldId id="345" r:id="rId8"/>
    <p:sldId id="347" r:id="rId9"/>
    <p:sldId id="349" r:id="rId10"/>
    <p:sldId id="371" r:id="rId11"/>
    <p:sldId id="372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9" r:id="rId20"/>
    <p:sldId id="358" r:id="rId21"/>
    <p:sldId id="360" r:id="rId22"/>
    <p:sldId id="361" r:id="rId23"/>
    <p:sldId id="362" r:id="rId24"/>
    <p:sldId id="363" r:id="rId25"/>
    <p:sldId id="364" r:id="rId26"/>
    <p:sldId id="365" r:id="rId27"/>
    <p:sldId id="3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66FF"/>
    <a:srgbClr val="0080FF"/>
    <a:srgbClr val="66CCFF"/>
    <a:srgbClr val="00FF00"/>
    <a:srgbClr val="66FF66"/>
    <a:srgbClr val="FF8000"/>
    <a:srgbClr val="FFCC66"/>
    <a:srgbClr val="0F7002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87" autoAdjust="0"/>
  </p:normalViewPr>
  <p:slideViewPr>
    <p:cSldViewPr snapToObjects="1">
      <p:cViewPr>
        <p:scale>
          <a:sx n="70" d="100"/>
          <a:sy n="70" d="100"/>
        </p:scale>
        <p:origin x="-835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is-IS" dirty="0" smtClean="0"/>
              <a:t>… Else if ... </a:t>
            </a:r>
            <a:r>
              <a:rPr lang="en-US" dirty="0" smtClean="0"/>
              <a:t>E</a:t>
            </a:r>
            <a:r>
              <a:rPr lang="is-IS" dirty="0" smtClean="0"/>
              <a:t>lse</a:t>
            </a:r>
          </a:p>
          <a:p>
            <a:r>
              <a:rPr lang="is-IS" dirty="0" smtClean="0"/>
              <a:t>Loops</a:t>
            </a:r>
          </a:p>
          <a:p>
            <a:pPr lvl="1"/>
            <a:r>
              <a:rPr lang="is-IS" dirty="0" smtClean="0"/>
              <a:t>For loop</a:t>
            </a:r>
          </a:p>
          <a:p>
            <a:pPr lvl="1"/>
            <a:r>
              <a:rPr lang="is-IS" dirty="0" smtClean="0"/>
              <a:t>While loop</a:t>
            </a:r>
          </a:p>
          <a:p>
            <a:pPr lvl="1"/>
            <a:r>
              <a:rPr lang="is-IS" dirty="0" smtClean="0"/>
              <a:t>Do-while loop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 for your opinion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325153"/>
            <a:ext cx="8229600" cy="14660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Correctness: Which one can print 5 lines?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600200"/>
            <a:ext cx="53463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 smtClean="0"/>
              <a:t>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5;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"print 5 lines"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189922" y="2913846"/>
            <a:ext cx="53463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 smtClean="0"/>
              <a:t>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1;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5;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"print 5 lines"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4" name="Pentagon 3"/>
          <p:cNvSpPr/>
          <p:nvPr/>
        </p:nvSpPr>
        <p:spPr>
          <a:xfrm>
            <a:off x="762000" y="1752600"/>
            <a:ext cx="1219200" cy="801707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A</a:t>
            </a:r>
            <a:endParaRPr lang="en-US" sz="4000" dirty="0"/>
          </a:p>
        </p:txBody>
      </p:sp>
      <p:sp>
        <p:nvSpPr>
          <p:cNvPr id="8" name="Pentagon 7"/>
          <p:cNvSpPr/>
          <p:nvPr/>
        </p:nvSpPr>
        <p:spPr>
          <a:xfrm>
            <a:off x="762000" y="2932093"/>
            <a:ext cx="1219200" cy="801707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16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 for your opinion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325153"/>
            <a:ext cx="8229600" cy="14660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Correctness: Which one can print 5 lines?</a:t>
            </a:r>
          </a:p>
          <a:p>
            <a:pPr defTabSz="914400"/>
            <a:r>
              <a:rPr lang="en-US" dirty="0" smtClean="0"/>
              <a:t>Which one is more popular?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600200"/>
            <a:ext cx="53463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 smtClean="0"/>
              <a:t>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5;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"print 5 lines"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189922" y="2913846"/>
            <a:ext cx="53463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 smtClean="0"/>
              <a:t>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1;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5;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"print 5 lines"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4" name="Pentagon 3"/>
          <p:cNvSpPr/>
          <p:nvPr/>
        </p:nvSpPr>
        <p:spPr>
          <a:xfrm>
            <a:off x="762000" y="1752600"/>
            <a:ext cx="1219200" cy="801707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A</a:t>
            </a:r>
            <a:endParaRPr lang="en-US" sz="4000" dirty="0"/>
          </a:p>
        </p:txBody>
      </p:sp>
      <p:sp>
        <p:nvSpPr>
          <p:cNvPr id="8" name="Pentagon 7"/>
          <p:cNvSpPr/>
          <p:nvPr/>
        </p:nvSpPr>
        <p:spPr>
          <a:xfrm>
            <a:off x="762000" y="2932093"/>
            <a:ext cx="1219200" cy="801707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7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of while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782" y="1676400"/>
            <a:ext cx="14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while (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404679" y="1901062"/>
            <a:ext cx="2052515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Execution condition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1715869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) {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996" y="3846731"/>
            <a:ext cx="33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2436296"/>
            <a:ext cx="4876800" cy="1477328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Line 1</a:t>
            </a:r>
          </a:p>
          <a:p>
            <a:r>
              <a:rPr lang="en-US" dirty="0" smtClean="0"/>
              <a:t>Line 2</a:t>
            </a:r>
          </a:p>
          <a:p>
            <a:r>
              <a:rPr lang="en-US" dirty="0" smtClean="0"/>
              <a:t>Line 3</a:t>
            </a:r>
          </a:p>
          <a:p>
            <a:r>
              <a:rPr lang="en-US" dirty="0" smtClean="0"/>
              <a:t>Line 4</a:t>
            </a:r>
          </a:p>
          <a:p>
            <a:r>
              <a:rPr lang="en-US" dirty="0" smtClean="0"/>
              <a:t>Line 5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Execution flow: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0674" y="5557121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54973" y="5551567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86600" y="5562600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06701" y="5551567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91000" y="5546013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52782" y="5546013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37081" y="5540459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Counting number of trailing zeros in an integer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Input 27000, output 3</a:t>
            </a:r>
          </a:p>
          <a:p>
            <a:pPr lvl="1"/>
            <a:r>
              <a:rPr lang="en-US" dirty="0" smtClean="0"/>
              <a:t>Input 290, output 1</a:t>
            </a:r>
          </a:p>
          <a:p>
            <a:pPr lvl="1"/>
            <a:r>
              <a:rPr lang="en-US" dirty="0" smtClean="0"/>
              <a:t>Input 10000000, output 7</a:t>
            </a:r>
          </a:p>
          <a:p>
            <a:pPr lvl="1"/>
            <a:r>
              <a:rPr lang="en-US" dirty="0" smtClean="0"/>
              <a:t>Input 123, output 0</a:t>
            </a:r>
          </a:p>
        </p:txBody>
      </p:sp>
    </p:spTree>
    <p:extLst>
      <p:ext uri="{BB962C8B-B14F-4D97-AF65-F5344CB8AC3E}">
        <p14:creationId xmlns:p14="http://schemas.microsoft.com/office/powerpoint/2010/main" val="16415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58260" y="3124200"/>
            <a:ext cx="1447800" cy="276999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41619" y="3417332"/>
            <a:ext cx="2052515" cy="461665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Counting number of trailing zeros in an integer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5486400"/>
            <a:ext cx="82296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What’s the result</a:t>
            </a:r>
            <a:r>
              <a:rPr lang="en-US" dirty="0"/>
              <a:t> </a:t>
            </a:r>
            <a:r>
              <a:rPr lang="en-US" dirty="0" smtClean="0"/>
              <a:t>when input is 27000?</a:t>
            </a:r>
          </a:p>
          <a:p>
            <a:r>
              <a:rPr lang="en-US" dirty="0" smtClean="0"/>
              <a:t>What’s the result when input is 290?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1423854"/>
            <a:ext cx="2052515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Execution condition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2050870"/>
            <a:ext cx="2052515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71600"/>
            <a:ext cx="5486400" cy="403187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 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num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"Enter a number: "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cin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&gt;&gt;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num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count = 0;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while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num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% 10 == 0) {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num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/= 10;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count++;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6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count 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 trailing zeros"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6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77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of do-while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0674" y="3541894"/>
            <a:ext cx="173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} while (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671885" y="3766556"/>
            <a:ext cx="2052515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Execution condition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35813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)</a:t>
            </a:r>
            <a:r>
              <a:rPr lang="en-US" sz="3600" b="1" dirty="0" smtClean="0">
                <a:solidFill>
                  <a:srgbClr val="FF0000"/>
                </a:solidFill>
              </a:rPr>
              <a:t>;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2064566"/>
            <a:ext cx="4876800" cy="1477328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Line 1</a:t>
            </a:r>
          </a:p>
          <a:p>
            <a:r>
              <a:rPr lang="en-US" dirty="0" smtClean="0"/>
              <a:t>Line 2</a:t>
            </a:r>
          </a:p>
          <a:p>
            <a:r>
              <a:rPr lang="en-US" dirty="0" smtClean="0"/>
              <a:t>Line 3</a:t>
            </a:r>
          </a:p>
          <a:p>
            <a:r>
              <a:rPr lang="en-US" dirty="0" smtClean="0"/>
              <a:t>Line 4</a:t>
            </a:r>
          </a:p>
          <a:p>
            <a:r>
              <a:rPr lang="en-US" dirty="0" smtClean="0"/>
              <a:t>Line 5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reminder: Don’t forget the </a:t>
            </a:r>
            <a:r>
              <a:rPr lang="en-US" dirty="0" smtClean="0">
                <a:solidFill>
                  <a:srgbClr val="FF0000"/>
                </a:solidFill>
              </a:rPr>
              <a:t>semicolon </a:t>
            </a:r>
            <a:r>
              <a:rPr lang="en-US" dirty="0" smtClean="0"/>
              <a:t>in the end of while clause!</a:t>
            </a:r>
          </a:p>
          <a:p>
            <a:r>
              <a:rPr lang="en-US" dirty="0" smtClean="0"/>
              <a:t>Execution flow: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00" y="5868035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98427" y="5879068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18528" y="5868035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02827" y="5862481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4609" y="5862481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48908" y="5856927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1371600"/>
            <a:ext cx="952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 {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12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2200" y="3402961"/>
            <a:ext cx="1447800" cy="276999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2919842"/>
            <a:ext cx="3124200" cy="461665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Guessing number game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53340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Why do I put </a:t>
            </a:r>
            <a:r>
              <a:rPr lang="en-US" dirty="0" smtClean="0">
                <a:latin typeface="Courier New"/>
                <a:cs typeface="Courier New"/>
              </a:rPr>
              <a:t>!=</a:t>
            </a:r>
            <a:r>
              <a:rPr lang="en-US" dirty="0" smtClean="0"/>
              <a:t> instead of </a:t>
            </a:r>
            <a:r>
              <a:rPr lang="en-US" dirty="0" smtClean="0">
                <a:latin typeface="Courier New"/>
                <a:cs typeface="Courier New"/>
              </a:rPr>
              <a:t>==</a:t>
            </a:r>
            <a:r>
              <a:rPr lang="en-US" dirty="0" smtClean="0"/>
              <a:t> in the while condition?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1423854"/>
            <a:ext cx="2052515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Execution condition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2050870"/>
            <a:ext cx="2052515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71600"/>
            <a:ext cx="5486400" cy="35394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target = 15;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num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do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{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"Enter a number: "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cin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&gt;&gt;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num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while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num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!= target);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"You guess 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is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correct!"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6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6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3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of 3 types of loop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219200"/>
            <a:ext cx="443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(         ;               ;               ) {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92813" y="1336318"/>
            <a:ext cx="629399" cy="338554"/>
          </a:xfrm>
          <a:prstGeom prst="rect">
            <a:avLst/>
          </a:prstGeom>
          <a:solidFill>
            <a:srgbClr val="FFCC66"/>
          </a:solidFill>
          <a:ln>
            <a:solidFill>
              <a:srgbClr val="FF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92179" y="13234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321418" y="1342311"/>
            <a:ext cx="1031252" cy="338554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Increment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59218" y="1752600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2214" y="229766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2895600"/>
            <a:ext cx="251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(              ) {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0" y="29998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59218" y="3412873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2214" y="3957935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12382" y="5731127"/>
            <a:ext cx="255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 while (              );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0200" y="5835395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90600" y="5186065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596" y="4724400"/>
            <a:ext cx="699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{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" y="2895600"/>
            <a:ext cx="83058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7200" y="4690153"/>
            <a:ext cx="83058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53000" y="1323468"/>
            <a:ext cx="0" cy="48693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5105399" y="1323468"/>
            <a:ext cx="3633069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</a:t>
            </a:r>
          </a:p>
          <a:p>
            <a:pPr lvl="1"/>
            <a:r>
              <a:rPr lang="en-US" sz="1800" dirty="0" smtClean="0"/>
              <a:t>When the task is sequential</a:t>
            </a:r>
          </a:p>
          <a:p>
            <a:pPr lvl="1"/>
            <a:r>
              <a:rPr lang="en-US" sz="1800" dirty="0" smtClean="0"/>
              <a:t>A typical usage is for counting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129931" y="2977094"/>
            <a:ext cx="3633069" cy="15949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While</a:t>
            </a:r>
          </a:p>
          <a:p>
            <a:pPr lvl="1"/>
            <a:r>
              <a:rPr lang="en-US" sz="1800" dirty="0" smtClean="0"/>
              <a:t>We don’t know how many times we have to repeat the block, but know when to repeat (or stop)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106439" y="4729694"/>
            <a:ext cx="3633069" cy="15949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Do-while</a:t>
            </a:r>
          </a:p>
          <a:p>
            <a:pPr lvl="1"/>
            <a:r>
              <a:rPr lang="en-US" sz="1800" dirty="0" smtClean="0"/>
              <a:t>Similar to while, but if we must execute the block at least once</a:t>
            </a:r>
          </a:p>
          <a:p>
            <a:pPr lvl="1"/>
            <a:r>
              <a:rPr lang="en-US" sz="1800" dirty="0" smtClean="0"/>
              <a:t>Don’t forget the semicolon!</a:t>
            </a:r>
          </a:p>
        </p:txBody>
      </p:sp>
    </p:spTree>
    <p:extLst>
      <p:ext uri="{BB962C8B-B14F-4D97-AF65-F5344CB8AC3E}">
        <p14:creationId xmlns:p14="http://schemas.microsoft.com/office/powerpoint/2010/main" val="899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it possible to replace one type of loop to another?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Technically we can</a:t>
            </a:r>
          </a:p>
          <a:p>
            <a:r>
              <a:rPr lang="en-US" dirty="0" smtClean="0"/>
              <a:t>But it doesn’t make any sense</a:t>
            </a:r>
          </a:p>
          <a:p>
            <a:pPr lvl="1"/>
            <a:r>
              <a:rPr lang="en-US" dirty="0" smtClean="0"/>
              <a:t>The 3 kinds of loop fit into different scenario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7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replacement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For -&gt; While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4618" y="3048000"/>
            <a:ext cx="443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(         ;               ;               ) {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96431" y="3165118"/>
            <a:ext cx="629399" cy="338554"/>
          </a:xfrm>
          <a:prstGeom prst="rect">
            <a:avLst/>
          </a:prstGeom>
          <a:solidFill>
            <a:srgbClr val="FFCC66"/>
          </a:solidFill>
          <a:ln>
            <a:solidFill>
              <a:srgbClr val="FF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95797" y="31522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25036" y="3171111"/>
            <a:ext cx="1031252" cy="338554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Increment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62836" y="3581400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832" y="412646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65382" y="3048000"/>
            <a:ext cx="251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(              ) {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76596" y="4415135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05400" y="2286000"/>
            <a:ext cx="0" cy="3505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953000" y="3581400"/>
            <a:ext cx="412382" cy="52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01: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(3 + 5 &lt; 7)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"Apple"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"Banana"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will we get?</a:t>
            </a:r>
          </a:p>
        </p:txBody>
      </p:sp>
    </p:spTree>
    <p:extLst>
      <p:ext uri="{BB962C8B-B14F-4D97-AF65-F5344CB8AC3E}">
        <p14:creationId xmlns:p14="http://schemas.microsoft.com/office/powerpoint/2010/main" val="25836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replacement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For -&gt; While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4618" y="3048000"/>
            <a:ext cx="443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(         ;               ;               ) {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96431" y="3165118"/>
            <a:ext cx="629399" cy="338554"/>
          </a:xfrm>
          <a:prstGeom prst="rect">
            <a:avLst/>
          </a:prstGeom>
          <a:solidFill>
            <a:srgbClr val="FFCC66"/>
          </a:solidFill>
          <a:ln>
            <a:solidFill>
              <a:srgbClr val="FF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95797" y="31522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25036" y="3171111"/>
            <a:ext cx="1031252" cy="338554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Increment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62836" y="3581400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832" y="412646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65382" y="3048000"/>
            <a:ext cx="251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(              ) {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5982" y="31522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565273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6596" y="4415135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05400" y="2286000"/>
            <a:ext cx="0" cy="3505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953000" y="3581400"/>
            <a:ext cx="412382" cy="52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replacement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For -&gt; While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4618" y="3048000"/>
            <a:ext cx="443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(         ;               ;               ) {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96431" y="3165118"/>
            <a:ext cx="629399" cy="338554"/>
          </a:xfrm>
          <a:prstGeom prst="rect">
            <a:avLst/>
          </a:prstGeom>
          <a:solidFill>
            <a:srgbClr val="FFCC66"/>
          </a:solidFill>
          <a:ln>
            <a:solidFill>
              <a:srgbClr val="FF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95797" y="31522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25036" y="3171111"/>
            <a:ext cx="1031252" cy="338554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Increment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62836" y="3581400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832" y="412646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65382" y="3048000"/>
            <a:ext cx="251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(              ) {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5982" y="31522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565273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6596" y="4415135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05400" y="2286000"/>
            <a:ext cx="0" cy="3505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953000" y="3581400"/>
            <a:ext cx="412382" cy="52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4191189"/>
            <a:ext cx="1031252" cy="338554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Increment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13260" y="2709446"/>
            <a:ext cx="629399" cy="338554"/>
          </a:xfrm>
          <a:prstGeom prst="rect">
            <a:avLst/>
          </a:prstGeom>
          <a:solidFill>
            <a:srgbClr val="FFCC66"/>
          </a:solidFill>
          <a:ln>
            <a:solidFill>
              <a:srgbClr val="FF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08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replacement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While -&gt; For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78368" y="3048000"/>
            <a:ext cx="443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(         ;               ;               ) {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89582" y="412646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42186" y="2286000"/>
            <a:ext cx="0" cy="3505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989786" y="3581400"/>
            <a:ext cx="412382" cy="52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256" y="3124200"/>
            <a:ext cx="251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(              ) {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39856" y="32284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7474" y="3641473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470" y="4186535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2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replacement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While -&gt; For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78368" y="3048000"/>
            <a:ext cx="443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(         ;               ;               ) {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89547" y="31522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056586" y="3581400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9582" y="4126462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42186" y="2286000"/>
            <a:ext cx="0" cy="3505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989786" y="3581400"/>
            <a:ext cx="412382" cy="528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256" y="3124200"/>
            <a:ext cx="251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(              ) {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39856" y="3228468"/>
            <a:ext cx="1024439" cy="338554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Condition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7474" y="3641473"/>
            <a:ext cx="2819400" cy="584776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1</a:t>
            </a:r>
          </a:p>
          <a:p>
            <a:r>
              <a:rPr lang="en-US" sz="1600" dirty="0" smtClean="0"/>
              <a:t>Line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470" y="4186535"/>
            <a:ext cx="28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loops: Printing a rectangle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3; r++)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4;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c++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4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loops: Printing a triangle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338554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size;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"Enter size: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&gt;&gt; size;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r = 1; r &lt;= size; r++)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c = 1; c &lt;= r;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c++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"*"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r>
              <a:rPr lang="en-US" sz="1400" dirty="0"/>
              <a:t> 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26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Take-home exercise: Can you print triangles in different angle?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524000"/>
            <a:ext cx="1219200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*****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1566208"/>
            <a:ext cx="1219200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****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*****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928408"/>
            <a:ext cx="1219200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3899469"/>
            <a:ext cx="1219200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*****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****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***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**</a:t>
            </a:r>
            <a:b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*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1447800"/>
            <a:ext cx="0" cy="457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0200" y="3581400"/>
            <a:ext cx="5715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692511">
            <a:off x="3130767" y="2929725"/>
            <a:ext cx="970037" cy="46166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Done!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exercise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Compute factorization, e.g., 7!</a:t>
            </a:r>
          </a:p>
          <a:p>
            <a:r>
              <a:rPr lang="en-US" dirty="0" smtClean="0"/>
              <a:t>Compute combination number, e.g., 10 choose 6</a:t>
            </a:r>
          </a:p>
          <a:p>
            <a:r>
              <a:rPr lang="en-US" dirty="0" smtClean="0"/>
              <a:t>List all the prime numbers up to 100</a:t>
            </a:r>
          </a:p>
          <a:p>
            <a:r>
              <a:rPr lang="en-US" dirty="0" smtClean="0"/>
              <a:t>Great common divisor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26291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01: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What will we get?</a:t>
            </a:r>
          </a:p>
          <a:p>
            <a:pPr lvl="1"/>
            <a:r>
              <a:rPr lang="en-US" dirty="0" smtClean="0"/>
              <a:t>Banana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(3 + 5 &lt; 7)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"Apple"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"Banana"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 02: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What will we get?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(3 + 5 &lt; 7)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"Apple"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(2 * 3 == 6)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"Banana"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Orange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 02: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What will we get?</a:t>
            </a:r>
          </a:p>
          <a:p>
            <a:pPr lvl="1"/>
            <a:r>
              <a:rPr lang="en-US" dirty="0" smtClean="0"/>
              <a:t>Banana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(3 + 5 &lt; 7)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"Apple"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(2 * 3 == 6)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"Banana"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Orange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51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common mistake:</a:t>
            </a:r>
            <a:br>
              <a:rPr lang="en-US" dirty="0"/>
            </a:br>
            <a:r>
              <a:rPr lang="en-US" dirty="0"/>
              <a:t>Write down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/>
              <a:t> but really means </a:t>
            </a:r>
            <a:r>
              <a:rPr lang="en-US" dirty="0">
                <a:latin typeface="Courier New"/>
                <a:cs typeface="Courier New"/>
              </a:rPr>
              <a:t>else if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3962400" cy="35394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score;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"Enter a score: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&gt;&gt; score;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(score &gt;= 90)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A"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(score &gt;= 80)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B"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 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(score &gt;= 70)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C"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"Failed"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1454494"/>
            <a:ext cx="3962400" cy="35394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score;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"Enter a score: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&gt;&gt; score;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(score &gt;= 90)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A"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(score &gt;= 80)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B"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 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(score &gt;= 70)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C"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"Failed"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Which version of grading programs is correct?</a:t>
            </a:r>
          </a:p>
        </p:txBody>
      </p:sp>
    </p:spTree>
    <p:extLst>
      <p:ext uri="{BB962C8B-B14F-4D97-AF65-F5344CB8AC3E}">
        <p14:creationId xmlns:p14="http://schemas.microsoft.com/office/powerpoint/2010/main" val="20681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common mistake:</a:t>
            </a:r>
            <a:br>
              <a:rPr lang="en-US" dirty="0"/>
            </a:br>
            <a:r>
              <a:rPr lang="en-US" dirty="0"/>
              <a:t>Write down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/>
              <a:t> but really means </a:t>
            </a:r>
            <a:r>
              <a:rPr lang="en-US" dirty="0">
                <a:latin typeface="Courier New"/>
                <a:cs typeface="Courier New"/>
              </a:rPr>
              <a:t>else if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</a:t>
            </a:r>
            <a:r>
              <a:rPr lang="en-US" smtClean="0"/>
              <a:t>enter 95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left one will print 3 lines (Grade A, Grade B, and Grade C), which is not desired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3962400" cy="35394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score;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"Enter a score: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&gt;&gt; score;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(score &gt;= 90)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A"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(score &gt;= 80)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B"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 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(score &gt;= 70)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C"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"Failed"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1454494"/>
            <a:ext cx="3962400" cy="35394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score;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"Enter a score: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&gt;&gt; score;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(score &gt;= 90)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A"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(score &gt;= 80)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B"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 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(score &gt;= 70)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"Grade: C"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else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"Failed"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3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of 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782" y="1676400"/>
            <a:ext cx="101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for (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972295" y="1905000"/>
            <a:ext cx="1225328" cy="369332"/>
          </a:xfrm>
          <a:prstGeom prst="rect">
            <a:avLst/>
          </a:prstGeom>
          <a:solidFill>
            <a:srgbClr val="FFCC66"/>
          </a:solidFill>
          <a:ln>
            <a:solidFill>
              <a:srgbClr val="FF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Initial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6879" y="1676400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578561" y="1901062"/>
            <a:ext cx="2052515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Execution condition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089" y="1676400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3699" y="1905000"/>
            <a:ext cx="1677412" cy="369332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Increment 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7089" y="1715869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) {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996" y="3846731"/>
            <a:ext cx="33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2436296"/>
            <a:ext cx="4876800" cy="1477328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Line 1</a:t>
            </a:r>
          </a:p>
          <a:p>
            <a:r>
              <a:rPr lang="en-US" dirty="0" smtClean="0"/>
              <a:t>Line 2</a:t>
            </a:r>
          </a:p>
          <a:p>
            <a:r>
              <a:rPr lang="en-US" dirty="0" smtClean="0"/>
              <a:t>Line 3</a:t>
            </a:r>
          </a:p>
          <a:p>
            <a:r>
              <a:rPr lang="en-US" dirty="0" smtClean="0"/>
              <a:t>Line 4</a:t>
            </a:r>
          </a:p>
          <a:p>
            <a:r>
              <a:rPr lang="en-US" dirty="0" smtClean="0"/>
              <a:t>Line 5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Execution flow: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6996" y="5562600"/>
            <a:ext cx="684991" cy="369332"/>
          </a:xfrm>
          <a:prstGeom prst="rect">
            <a:avLst/>
          </a:prstGeom>
          <a:solidFill>
            <a:srgbClr val="FFCC66"/>
          </a:solidFill>
          <a:ln>
            <a:solidFill>
              <a:srgbClr val="FF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81580" y="5557121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65879" y="5551567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78072" y="5557121"/>
            <a:ext cx="1137075" cy="369332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6800" y="5562600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61099" y="5557046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5562600"/>
            <a:ext cx="1137075" cy="369332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38587" y="6096000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22886" y="6090446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4461" y="6102189"/>
            <a:ext cx="1137075" cy="369332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33189" y="6107668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17488" y="6102114"/>
            <a:ext cx="762000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34861" y="6102189"/>
            <a:ext cx="1137075" cy="369332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33589" y="6107668"/>
            <a:ext cx="1129411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5550540"/>
            <a:ext cx="41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8697" y="6072272"/>
            <a:ext cx="41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summation program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5486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Result?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599" y="1535668"/>
            <a:ext cx="2052515" cy="369332"/>
          </a:xfrm>
          <a:prstGeom prst="rect">
            <a:avLst/>
          </a:prstGeom>
          <a:solidFill>
            <a:srgbClr val="FFCC66"/>
          </a:solidFill>
          <a:ln>
            <a:solidFill>
              <a:srgbClr val="FF8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Initial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2085728"/>
            <a:ext cx="2052515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Execution condition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2616633"/>
            <a:ext cx="2052515" cy="369332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Increment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3212068"/>
            <a:ext cx="2052515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1" y="2743200"/>
            <a:ext cx="685800" cy="369332"/>
          </a:xfrm>
          <a:prstGeom prst="rect">
            <a:avLst/>
          </a:prstGeom>
          <a:solidFill>
            <a:srgbClr val="FFCC66"/>
          </a:solidFill>
          <a:ln>
            <a:solidFill>
              <a:srgbClr val="FF8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7320" y="2743200"/>
            <a:ext cx="914400" cy="369332"/>
          </a:xfrm>
          <a:prstGeom prst="rect">
            <a:avLst/>
          </a:prstGeom>
          <a:solidFill>
            <a:srgbClr val="66FF66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7465" y="2743200"/>
            <a:ext cx="400735" cy="369332"/>
          </a:xfrm>
          <a:prstGeom prst="rect">
            <a:avLst/>
          </a:prstGeom>
          <a:solidFill>
            <a:srgbClr val="66CCFF"/>
          </a:solidFill>
          <a:ln>
            <a:solidFill>
              <a:srgbClr val="008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69343" y="3124200"/>
            <a:ext cx="2052515" cy="369332"/>
          </a:xfrm>
          <a:prstGeom prst="rect">
            <a:avLst/>
          </a:prstGeom>
          <a:solidFill>
            <a:srgbClr val="FF66FF"/>
          </a:solidFill>
          <a:ln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5486400" cy="378565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sum = 0;</a:t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= 1; 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&lt;= 5; 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sum += 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 </a:t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sum &lt;&lt; 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20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20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2000" dirty="0"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06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4035</TotalTime>
  <Words>814</Words>
  <Application>Microsoft Office PowerPoint</Application>
  <PresentationFormat>On-screen Show (4:3)</PresentationFormat>
  <Paragraphs>246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Today’s Topic</vt:lpstr>
      <vt:lpstr>Quiz 01:</vt:lpstr>
      <vt:lpstr>Quiz 01:</vt:lpstr>
      <vt:lpstr>Quiz 02:</vt:lpstr>
      <vt:lpstr>Quiz 02:</vt:lpstr>
      <vt:lpstr>A common mistake: Write down if but really means else if</vt:lpstr>
      <vt:lpstr>A common mistake: Write down if but really means else if</vt:lpstr>
      <vt:lpstr>Syntax of for loop</vt:lpstr>
      <vt:lpstr>Exercise: summation program</vt:lpstr>
      <vt:lpstr>Seek for your opinion</vt:lpstr>
      <vt:lpstr>Seek for your opinion</vt:lpstr>
      <vt:lpstr>Syntax of while loop</vt:lpstr>
      <vt:lpstr>Exercise: Counting number of trailing zeros in an integer</vt:lpstr>
      <vt:lpstr>Exercise: Counting number of trailing zeros in an integer</vt:lpstr>
      <vt:lpstr>Syntax of do-while loop</vt:lpstr>
      <vt:lpstr>Exercise: Guessing number game</vt:lpstr>
      <vt:lpstr>Comparison of 3 types of loop</vt:lpstr>
      <vt:lpstr>Is it possible to replace one type of loop to another?</vt:lpstr>
      <vt:lpstr>Loop replacement</vt:lpstr>
      <vt:lpstr>Loop replacement</vt:lpstr>
      <vt:lpstr>Loop replacement</vt:lpstr>
      <vt:lpstr>Loop replacement</vt:lpstr>
      <vt:lpstr>Loop replacement</vt:lpstr>
      <vt:lpstr>Nested loops: Printing a rectangle</vt:lpstr>
      <vt:lpstr>Nested loops: Printing a triangle</vt:lpstr>
      <vt:lpstr>Take-home exercise: Can you print triangles in different angle?</vt:lpstr>
      <vt:lpstr>More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125</cp:revision>
  <dcterms:created xsi:type="dcterms:W3CDTF">2015-04-06T17:42:38Z</dcterms:created>
  <dcterms:modified xsi:type="dcterms:W3CDTF">2017-12-03T20:17:52Z</dcterms:modified>
</cp:coreProperties>
</file>