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8"/>
  </p:notesMasterIdLst>
  <p:sldIdLst>
    <p:sldId id="713" r:id="rId2"/>
    <p:sldId id="707" r:id="rId3"/>
    <p:sldId id="708" r:id="rId4"/>
    <p:sldId id="709" r:id="rId5"/>
    <p:sldId id="710" r:id="rId6"/>
    <p:sldId id="711" r:id="rId7"/>
    <p:sldId id="712" r:id="rId8"/>
    <p:sldId id="617" r:id="rId9"/>
    <p:sldId id="621" r:id="rId10"/>
    <p:sldId id="619" r:id="rId11"/>
    <p:sldId id="620" r:id="rId12"/>
    <p:sldId id="622" r:id="rId13"/>
    <p:sldId id="623" r:id="rId14"/>
    <p:sldId id="624" r:id="rId15"/>
    <p:sldId id="612" r:id="rId16"/>
    <p:sldId id="613" r:id="rId17"/>
    <p:sldId id="614" r:id="rId18"/>
    <p:sldId id="615" r:id="rId19"/>
    <p:sldId id="616" r:id="rId20"/>
    <p:sldId id="626" r:id="rId21"/>
    <p:sldId id="627" r:id="rId22"/>
    <p:sldId id="628" r:id="rId23"/>
    <p:sldId id="629" r:id="rId24"/>
    <p:sldId id="630" r:id="rId25"/>
    <p:sldId id="631" r:id="rId26"/>
    <p:sldId id="632" r:id="rId27"/>
    <p:sldId id="633" r:id="rId28"/>
    <p:sldId id="634" r:id="rId29"/>
    <p:sldId id="635" r:id="rId30"/>
    <p:sldId id="637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4" r:id="rId45"/>
    <p:sldId id="714" r:id="rId46"/>
    <p:sldId id="715" r:id="rId47"/>
    <p:sldId id="716" r:id="rId48"/>
    <p:sldId id="706" r:id="rId49"/>
    <p:sldId id="718" r:id="rId50"/>
    <p:sldId id="717" r:id="rId51"/>
    <p:sldId id="655" r:id="rId52"/>
    <p:sldId id="656" r:id="rId53"/>
    <p:sldId id="657" r:id="rId54"/>
    <p:sldId id="658" r:id="rId55"/>
    <p:sldId id="659" r:id="rId56"/>
    <p:sldId id="660" r:id="rId57"/>
    <p:sldId id="661" r:id="rId58"/>
    <p:sldId id="662" r:id="rId59"/>
    <p:sldId id="663" r:id="rId60"/>
    <p:sldId id="666" r:id="rId61"/>
    <p:sldId id="667" r:id="rId62"/>
    <p:sldId id="668" r:id="rId63"/>
    <p:sldId id="669" r:id="rId64"/>
    <p:sldId id="670" r:id="rId65"/>
    <p:sldId id="671" r:id="rId66"/>
    <p:sldId id="689" r:id="rId67"/>
    <p:sldId id="692" r:id="rId68"/>
    <p:sldId id="695" r:id="rId69"/>
    <p:sldId id="696" r:id="rId70"/>
    <p:sldId id="672" r:id="rId71"/>
    <p:sldId id="673" r:id="rId72"/>
    <p:sldId id="674" r:id="rId73"/>
    <p:sldId id="675" r:id="rId74"/>
    <p:sldId id="676" r:id="rId75"/>
    <p:sldId id="677" r:id="rId76"/>
    <p:sldId id="678" r:id="rId77"/>
    <p:sldId id="679" r:id="rId78"/>
    <p:sldId id="680" r:id="rId79"/>
    <p:sldId id="681" r:id="rId80"/>
    <p:sldId id="682" r:id="rId81"/>
    <p:sldId id="683" r:id="rId82"/>
    <p:sldId id="686" r:id="rId83"/>
    <p:sldId id="685" r:id="rId84"/>
    <p:sldId id="687" r:id="rId85"/>
    <p:sldId id="688" r:id="rId86"/>
    <p:sldId id="698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7E79"/>
    <a:srgbClr val="FF2600"/>
    <a:srgbClr val="FFC4BE"/>
    <a:srgbClr val="4E8F00"/>
    <a:srgbClr val="0080FF"/>
    <a:srgbClr val="FF66FF"/>
    <a:srgbClr val="800080"/>
    <a:srgbClr val="66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1" autoAdjust="0"/>
    <p:restoredTop sz="92524" autoAdjust="0"/>
  </p:normalViewPr>
  <p:slideViewPr>
    <p:cSldViewPr snapToObjects="1">
      <p:cViewPr>
        <p:scale>
          <a:sx n="80" d="100"/>
          <a:sy n="80" d="100"/>
        </p:scale>
        <p:origin x="-690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C989-131B-AB4F-9A31-AC5F7EC985D6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183D7-1F54-4C4D-BC04-D543AE90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183D7-1F54-4C4D-BC04-D543AE90D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jhang@cs.ucla.edu" TargetMode="External"/><Relationship Id="rId2" Type="http://schemas.openxmlformats.org/officeDocument/2006/relationships/hyperlink" Target="mailto:tsenghy@g.ucla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elsea.ju@cs.ucla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2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3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flipH="1">
            <a:off x="3945992" y="1524000"/>
            <a:ext cx="164701" cy="2286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0693" y="1459468"/>
            <a:ext cx="15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byte = 8 bits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7400" y="1524000"/>
            <a:ext cx="1775304" cy="228600"/>
            <a:chOff x="4005649" y="3553558"/>
            <a:chExt cx="4040685" cy="256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5649" y="3553558"/>
              <a:ext cx="533400" cy="2564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746" y="3553558"/>
              <a:ext cx="533400" cy="25644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7146" y="3553558"/>
              <a:ext cx="533400" cy="2564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5243" y="3553558"/>
              <a:ext cx="533400" cy="2564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40" y="3553558"/>
              <a:ext cx="533400" cy="2564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1437" y="3553558"/>
              <a:ext cx="533400" cy="2564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4837" y="3553558"/>
              <a:ext cx="533400" cy="2564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2934" y="3553558"/>
              <a:ext cx="533400" cy="256442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94466"/>
            <a:ext cx="2121142" cy="1019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2707" y="2209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2185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1119" y="359015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bit has 2 states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20057" y="4059023"/>
            <a:ext cx="27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byte has 256 (=2</a:t>
            </a:r>
            <a:r>
              <a:rPr lang="en-US" baseline="30000" dirty="0" smtClean="0"/>
              <a:t>8</a:t>
            </a:r>
            <a:r>
              <a:rPr lang="en-US" dirty="0" smtClean="0"/>
              <a:t>)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flipH="1">
            <a:off x="3945992" y="1524000"/>
            <a:ext cx="164701" cy="2286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0693" y="1459468"/>
            <a:ext cx="15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byte = 8 bits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7400" y="1524000"/>
            <a:ext cx="1775304" cy="228600"/>
            <a:chOff x="4005649" y="3553558"/>
            <a:chExt cx="4040685" cy="256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5649" y="3553558"/>
              <a:ext cx="533400" cy="2564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746" y="3553558"/>
              <a:ext cx="533400" cy="25644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7146" y="3553558"/>
              <a:ext cx="533400" cy="2564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5243" y="3553558"/>
              <a:ext cx="533400" cy="2564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40" y="3553558"/>
              <a:ext cx="533400" cy="2564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1437" y="3553558"/>
              <a:ext cx="533400" cy="2564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4837" y="3553558"/>
              <a:ext cx="533400" cy="2564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2934" y="3553558"/>
              <a:ext cx="533400" cy="256442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94466"/>
            <a:ext cx="2121142" cy="1019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2707" y="2209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2185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1119" y="359015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bit has 2 states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20057" y="4059023"/>
            <a:ext cx="27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byte has 256 (=2</a:t>
            </a:r>
            <a:r>
              <a:rPr lang="en-US" baseline="30000" dirty="0" smtClean="0"/>
              <a:t>8</a:t>
            </a:r>
            <a:r>
              <a:rPr lang="en-US" dirty="0" smtClean="0"/>
              <a:t>) states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6516" y="4812268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/>
              <a:t> takes 1 byte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80603" y="5193268"/>
            <a:ext cx="220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/>
              <a:t> takes 4 bytes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4238" y="5574268"/>
            <a:ext cx="250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dirty="0" smtClean="0"/>
              <a:t> takes 8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 review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44909" y="1524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Basic data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07067"/>
              </p:ext>
            </p:extLst>
          </p:nvPr>
        </p:nvGraphicFramePr>
        <p:xfrm>
          <a:off x="990600" y="2057400"/>
          <a:ext cx="7315200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1600"/>
                <a:gridCol w="1371600"/>
                <a:gridCol w="12954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-128 to</a:t>
                      </a:r>
                      <a:r>
                        <a:rPr lang="en-US" baseline="0" dirty="0" smtClean="0"/>
                        <a:t> 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-32,768 to</a:t>
                      </a:r>
                      <a:r>
                        <a:rPr lang="en-US" baseline="0" dirty="0" smtClean="0"/>
                        <a:t> 32,767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 * 10^18 to 9</a:t>
                      </a:r>
                      <a:r>
                        <a:rPr lang="en-US" baseline="0" dirty="0" smtClean="0"/>
                        <a:t> * 10^18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-3.4 * 10^38 to 3.4 * 10^38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-1.7 *</a:t>
                      </a:r>
                      <a:r>
                        <a:rPr lang="en-US" baseline="0" dirty="0" smtClean="0"/>
                        <a:t> 10^308 to 1.7 * 10^308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flipH="1">
            <a:off x="3945992" y="1524000"/>
            <a:ext cx="164701" cy="2286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0693" y="1459468"/>
            <a:ext cx="15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byte = 8 bits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7400" y="1524000"/>
            <a:ext cx="1775304" cy="228600"/>
            <a:chOff x="4005649" y="3553558"/>
            <a:chExt cx="4040685" cy="256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5649" y="3553558"/>
              <a:ext cx="533400" cy="2564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746" y="3553558"/>
              <a:ext cx="533400" cy="25644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7146" y="3553558"/>
              <a:ext cx="533400" cy="2564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5243" y="3553558"/>
              <a:ext cx="533400" cy="2564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40" y="3553558"/>
              <a:ext cx="533400" cy="2564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1437" y="3553558"/>
              <a:ext cx="533400" cy="2564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4837" y="3553558"/>
              <a:ext cx="533400" cy="2564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2934" y="3553558"/>
              <a:ext cx="533400" cy="256442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94466"/>
            <a:ext cx="2121142" cy="1019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2707" y="2209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2185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1119" y="359015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bit has 2 states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20057" y="4059023"/>
            <a:ext cx="27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byte has 256 (=2</a:t>
            </a:r>
            <a:r>
              <a:rPr lang="en-US" baseline="30000" dirty="0" smtClean="0"/>
              <a:t>8</a:t>
            </a:r>
            <a:r>
              <a:rPr lang="en-US" dirty="0" smtClean="0"/>
              <a:t>) states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5105400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                   has 16GB 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3" b="89948" l="9985" r="899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771" y="4876800"/>
            <a:ext cx="1600200" cy="9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flipH="1">
            <a:off x="3945992" y="1524000"/>
            <a:ext cx="164701" cy="2286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0693" y="1459468"/>
            <a:ext cx="15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byte = 8 bits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7400" y="1524000"/>
            <a:ext cx="1775304" cy="228600"/>
            <a:chOff x="4005649" y="3553558"/>
            <a:chExt cx="4040685" cy="256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5649" y="3553558"/>
              <a:ext cx="533400" cy="2564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746" y="3553558"/>
              <a:ext cx="533400" cy="25644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7146" y="3553558"/>
              <a:ext cx="533400" cy="2564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5243" y="3553558"/>
              <a:ext cx="533400" cy="2564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40" y="3553558"/>
              <a:ext cx="533400" cy="2564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1437" y="3553558"/>
              <a:ext cx="533400" cy="2564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4837" y="3553558"/>
              <a:ext cx="533400" cy="2564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2934" y="3553558"/>
              <a:ext cx="533400" cy="256442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94466"/>
            <a:ext cx="2121142" cy="1019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2707" y="2209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2185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1119" y="359015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bit has 2 states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20057" y="4059023"/>
            <a:ext cx="27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byte has 256 (=2</a:t>
            </a:r>
            <a:r>
              <a:rPr lang="en-US" baseline="30000" dirty="0" smtClean="0"/>
              <a:t>8</a:t>
            </a:r>
            <a:r>
              <a:rPr lang="en-US" dirty="0" smtClean="0"/>
              <a:t>) states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5105400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                   has 16GB 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3" b="89948" l="9985" r="899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771" y="4876800"/>
            <a:ext cx="1600200" cy="948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27771" y="5791200"/>
            <a:ext cx="248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 = 16,000,000,000 bytes!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 = 3.5;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d = b - a;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4367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013886" y="1608438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b = 3;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 = 3.5;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d = b - a;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83535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343400" y="1820562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b = 3;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 = 3.5;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d = b - a;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39467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343400" y="2013099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761405" y="2535866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7682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b = 3;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 = 3.5;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d = b - a;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0553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3.5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343400" y="2231066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761405" y="2535866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7682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762000" y="3505200"/>
            <a:ext cx="304800" cy="1828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918" y="420266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b = 3;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 = 3.5;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d = b - a;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61971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3.5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343400" y="2449033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761405" y="2535866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27682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762000" y="3505200"/>
            <a:ext cx="304800" cy="1828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918" y="420266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761405" y="5454501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5686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544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87256"/>
            <a:ext cx="8229600" cy="822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What the hack is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53182" y="914400"/>
            <a:ext cx="283763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dirty="0" smtClean="0"/>
              <a:t>*</a:t>
            </a:r>
            <a:endParaRPr lang="en-US" sz="49600" dirty="0"/>
          </a:p>
        </p:txBody>
      </p:sp>
      <p:sp>
        <p:nvSpPr>
          <p:cNvPr id="4" name="TextBox 3"/>
          <p:cNvSpPr txBox="1"/>
          <p:nvPr/>
        </p:nvSpPr>
        <p:spPr>
          <a:xfrm>
            <a:off x="8321281" y="548640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30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013886" y="1608438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2169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1820562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032686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// declare a pointer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var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// set address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032686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// declare a pointer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var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// set address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6607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br>
                        <a:rPr lang="en-US" sz="2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(address)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032686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35866"/>
            <a:ext cx="304800" cy="18812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263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// declare a pointer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var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// set address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br>
                        <a:rPr lang="en-US" sz="2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(address)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259228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35866"/>
            <a:ext cx="304800" cy="18812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263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58" y="4798099"/>
            <a:ext cx="4246111" cy="14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// declare a pointer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var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// set address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0444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br>
                        <a:rPr lang="en-US" sz="2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(address)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667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35866"/>
            <a:ext cx="304800" cy="18812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263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58" y="4798099"/>
            <a:ext cx="4246111" cy="14598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4369" y="1911119"/>
            <a:ext cx="4571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smtClean="0">
                <a:solidFill>
                  <a:srgbClr val="FF7E79"/>
                </a:solidFill>
              </a:rPr>
              <a:t>5 </a:t>
            </a:r>
            <a:r>
              <a:rPr lang="en-US" sz="1050" smtClean="0">
                <a:solidFill>
                  <a:srgbClr val="FF7E79"/>
                </a:solidFill>
                <a:sym typeface="Wingdings"/>
              </a:rPr>
              <a:t></a:t>
            </a:r>
            <a:r>
              <a:rPr lang="en-US" sz="1050" smtClean="0">
                <a:solidFill>
                  <a:srgbClr val="FF7E79"/>
                </a:solidFill>
              </a:rPr>
              <a:t> </a:t>
            </a:r>
            <a:endParaRPr lang="en-US" sz="1050" dirty="0">
              <a:solidFill>
                <a:srgbClr val="FF7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// declare a pointer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var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// set address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874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br>
                        <a:rPr lang="en-US" sz="2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(address)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870886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35866"/>
            <a:ext cx="304800" cy="18812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263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58" y="4798099"/>
            <a:ext cx="4246111" cy="14598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4369" y="1911119"/>
            <a:ext cx="4571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solidFill>
                  <a:srgbClr val="FF7E79"/>
                </a:solidFill>
              </a:rPr>
              <a:t>6 </a:t>
            </a:r>
            <a:r>
              <a:rPr lang="en-US" sz="1050" dirty="0" smtClean="0">
                <a:solidFill>
                  <a:srgbClr val="FF7E79"/>
                </a:solidFill>
                <a:sym typeface="Wingdings"/>
              </a:rPr>
              <a:t></a:t>
            </a:r>
            <a:r>
              <a:rPr lang="en-US" sz="1050" dirty="0" smtClean="0">
                <a:solidFill>
                  <a:srgbClr val="FF7E79"/>
                </a:solidFill>
              </a:rPr>
              <a:t> </a:t>
            </a:r>
            <a:endParaRPr lang="en-US" sz="1050" dirty="0">
              <a:solidFill>
                <a:srgbClr val="FF7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// declare a pointer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var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// set address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br>
                        <a:rPr lang="en-US" sz="2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(address)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3315729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35866"/>
            <a:ext cx="304800" cy="18812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263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4572000"/>
            <a:ext cx="4343400" cy="1584960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dirty="0" smtClean="0"/>
              <a:t>8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1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going on in the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5;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// declare a pointer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var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&amp;a;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// set address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a++;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*b += 2;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a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br>
                        <a:rPr lang="en-US" sz="2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(address)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3529914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35866"/>
            <a:ext cx="304800" cy="18812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263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4572000"/>
            <a:ext cx="4343400" cy="1584960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dirty="0" smtClean="0"/>
              <a:t>8</a:t>
            </a:r>
            <a:br>
              <a:rPr lang="en-US" dirty="0" smtClean="0"/>
            </a:br>
            <a:r>
              <a:rPr lang="en-US" dirty="0" smtClean="0"/>
              <a:t>8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6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87256"/>
            <a:ext cx="8229600" cy="9749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All the variables are converted to memory addresses through a compiler.</a:t>
            </a:r>
            <a:endParaRPr lang="en-US" dirty="0"/>
          </a:p>
          <a:p>
            <a:pPr defTabSz="914400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2000" y="2632770"/>
            <a:ext cx="34290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apple;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banana = 3;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cat = 4;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dog = cat - banana;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...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0204" y="2514600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3277" y="250767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33191" y="2281535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original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variable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33394" y="35714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10020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6744" y="39408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10024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881" y="4293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10028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6744" y="46365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10032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02850" y="359485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apple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6200" y="396418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banana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2337" y="4316968"/>
            <a:ext cx="46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cat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200" y="465986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Hebrew Scholar" charset="-79"/>
                <a:ea typeface="Arial Hebrew Scholar" charset="-79"/>
                <a:cs typeface="Arial Hebrew Scholar" charset="-79"/>
              </a:rPr>
              <a:t>dog</a:t>
            </a: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0803" y="4596342"/>
            <a:ext cx="1219200" cy="337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60804" y="4238229"/>
            <a:ext cx="1219200" cy="358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54209" y="3886199"/>
            <a:ext cx="1219200" cy="337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63888" y="3548230"/>
            <a:ext cx="1219200" cy="337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9076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60804" y="2819400"/>
            <a:ext cx="0" cy="274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80004" y="2895600"/>
            <a:ext cx="0" cy="274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uninitialized variables</a:t>
            </a:r>
            <a:br>
              <a:rPr lang="en-US" dirty="0" smtClean="0"/>
            </a:br>
            <a:r>
              <a:rPr lang="en-US" dirty="0" smtClean="0"/>
              <a:t>is always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dangerous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+ 3;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27;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47775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013886" y="1608438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uninitialized variables</a:t>
            </a:r>
            <a:br>
              <a:rPr lang="en-US" dirty="0" smtClean="0"/>
            </a:br>
            <a:r>
              <a:rPr lang="en-US" dirty="0" smtClean="0"/>
              <a:t>is always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dangerous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+ 3;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27;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850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1820562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uninitialized variables</a:t>
            </a:r>
            <a:br>
              <a:rPr lang="en-US" dirty="0" smtClean="0"/>
            </a:br>
            <a:r>
              <a:rPr lang="en-US" dirty="0" smtClean="0"/>
              <a:t>is always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dangerous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+ 3;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27;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89532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1011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1013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1015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032686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35866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682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uninitialized variables</a:t>
            </a:r>
            <a:br>
              <a:rPr lang="en-US" dirty="0" smtClean="0"/>
            </a:br>
            <a:r>
              <a:rPr lang="en-US" dirty="0" smtClean="0"/>
              <a:t>is always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dangerous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+ 3;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27;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48057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234514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35866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682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762000" y="3505200"/>
            <a:ext cx="304800" cy="1828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918" y="420266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uninitialized variables</a:t>
            </a:r>
            <a:br>
              <a:rPr lang="en-US" dirty="0" smtClean="0"/>
            </a:br>
            <a:r>
              <a:rPr lang="en-US" dirty="0" smtClean="0"/>
              <a:t>is always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dangerous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+ 3;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27;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b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1017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1019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679357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882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35866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682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762000" y="3505200"/>
            <a:ext cx="304800" cy="1828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918" y="420266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493991"/>
            <a:ext cx="835025" cy="58907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4053054"/>
            <a:ext cx="4343400" cy="1584960"/>
          </a:xfrm>
        </p:spPr>
        <p:txBody>
          <a:bodyPr>
            <a:normAutofit/>
          </a:bodyPr>
          <a:lstStyle/>
          <a:p>
            <a:r>
              <a:rPr lang="en-US" dirty="0" smtClean="0"/>
              <a:t>May manipulate a piece of memory not belonging to this program!!</a:t>
            </a:r>
          </a:p>
        </p:txBody>
      </p:sp>
    </p:spTree>
    <p:extLst>
      <p:ext uri="{BB962C8B-B14F-4D97-AF65-F5344CB8AC3E}">
        <p14:creationId xmlns:p14="http://schemas.microsoft.com/office/powerpoint/2010/main" val="5234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v.s</a:t>
            </a:r>
            <a:r>
              <a:rPr lang="en-US" dirty="0" smtClean="0"/>
              <a:t>. Pointer</a:t>
            </a:r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457200" y="2514600"/>
            <a:ext cx="8382000" cy="1752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Array </a:t>
            </a:r>
            <a:r>
              <a:rPr lang="en-US" sz="3600" dirty="0" smtClean="0"/>
              <a:t>is a special case of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</a:p>
          <a:p>
            <a:pPr marL="0" indent="0" algn="ctr" defTabSz="914400">
              <a:buNone/>
            </a:pPr>
            <a:endParaRPr lang="en-US" sz="3600" dirty="0" smtClean="0"/>
          </a:p>
          <a:p>
            <a:pPr marL="0" indent="0" algn="ctr" defTabSz="914400">
              <a:buNone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Pointer</a:t>
            </a:r>
            <a:r>
              <a:rPr lang="en-US" sz="3600" dirty="0" smtClean="0"/>
              <a:t> can be treated as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an array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&amp;b[1];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100;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21210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013886" y="1608438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&amp;b[1];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100;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6329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1820562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&amp;b[1];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100;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3576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045043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&amp;b[1];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100;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236572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105400"/>
            <a:ext cx="8229600" cy="822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Two important operators to deal with memory address</a:t>
            </a:r>
            <a:endParaRPr lang="en-US" dirty="0"/>
          </a:p>
          <a:p>
            <a:pPr defTabSz="914400"/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182088"/>
            <a:ext cx="283763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600" dirty="0" smtClean="0"/>
              <a:t>*</a:t>
            </a:r>
            <a:endParaRPr lang="en-US" sz="49600" dirty="0"/>
          </a:p>
        </p:txBody>
      </p:sp>
      <p:sp>
        <p:nvSpPr>
          <p:cNvPr id="3" name="Rectangle 2"/>
          <p:cNvSpPr/>
          <p:nvPr/>
        </p:nvSpPr>
        <p:spPr>
          <a:xfrm>
            <a:off x="4876800" y="381000"/>
            <a:ext cx="2941831" cy="538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400"/>
              <a:t>&amp;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3240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*c;      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declare a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pointer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c = &amp;b[1];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get address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100;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236572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*c;      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declare a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pointer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c = &amp;b[1];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get address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100;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18502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236572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*c;      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declare a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pointer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c = &amp;b[1];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get address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100;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5427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450757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*c;      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declare a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pointer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c = &amp;b[1];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get address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*c = 100;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24314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870886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0" y="2641684"/>
            <a:ext cx="5245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solidFill>
                  <a:srgbClr val="FF7E79"/>
                </a:solidFill>
              </a:rPr>
              <a:t>20 </a:t>
            </a:r>
            <a:r>
              <a:rPr lang="en-US" sz="1050" dirty="0" smtClean="0">
                <a:solidFill>
                  <a:srgbClr val="FF7E79"/>
                </a:solidFill>
                <a:sym typeface="Wingdings"/>
              </a:rPr>
              <a:t></a:t>
            </a:r>
            <a:r>
              <a:rPr lang="en-US" sz="1050" dirty="0" smtClean="0">
                <a:solidFill>
                  <a:srgbClr val="FF7E79"/>
                </a:solidFill>
              </a:rPr>
              <a:t> </a:t>
            </a:r>
            <a:endParaRPr lang="en-US" sz="1050" dirty="0">
              <a:solidFill>
                <a:srgbClr val="FF7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arithmetic</a:t>
            </a:r>
          </a:p>
        </p:txBody>
      </p:sp>
      <p:sp>
        <p:nvSpPr>
          <p:cNvPr id="3" name="Rectangle 2"/>
          <p:cNvSpPr/>
          <p:nvPr/>
        </p:nvSpPr>
        <p:spPr>
          <a:xfrm>
            <a:off x="830678" y="28956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3987043" y="2895600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469478" y="28956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2755248" y="28956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9" name="Rectangle 8"/>
          <p:cNvSpPr/>
          <p:nvPr/>
        </p:nvSpPr>
        <p:spPr>
          <a:xfrm>
            <a:off x="5593163" y="28956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1307995" y="3954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3444755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6416555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2743200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20" name="Rectangle 19"/>
          <p:cNvSpPr/>
          <p:nvPr/>
        </p:nvSpPr>
        <p:spPr>
          <a:xfrm>
            <a:off x="5581115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777755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3444755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3" name="Rectangle 22"/>
          <p:cNvSpPr/>
          <p:nvPr/>
        </p:nvSpPr>
        <p:spPr>
          <a:xfrm>
            <a:off x="6376707" y="5029200"/>
            <a:ext cx="20665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smtClean="0">
                <a:solidFill>
                  <a:srgbClr val="FF0000"/>
                </a:solidFill>
              </a:rPr>
              <a:t>Doesn’t</a:t>
            </a:r>
            <a:br>
              <a:rPr lang="en-US" sz="2800" b="1" i="1" smtClean="0">
                <a:solidFill>
                  <a:srgbClr val="FF0000"/>
                </a:solidFill>
              </a:rPr>
            </a:br>
            <a:r>
              <a:rPr lang="en-US" sz="2800" b="1" i="1" smtClean="0">
                <a:solidFill>
                  <a:srgbClr val="FF0000"/>
                </a:solidFill>
              </a:rPr>
              <a:t>make sense!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43200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25" name="Rectangle 24"/>
          <p:cNvSpPr/>
          <p:nvPr/>
        </p:nvSpPr>
        <p:spPr>
          <a:xfrm>
            <a:off x="5581115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29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</a:t>
            </a:r>
            <a:r>
              <a:rPr lang="en-US" altLang="zh-TW" dirty="0" smtClean="0"/>
              <a:t>arithmetic: a[5] = {0, 1, 2, 3, 4}</a:t>
            </a:r>
            <a:endParaRPr lang="en-US" altLang="zh-TW" dirty="0"/>
          </a:p>
        </p:txBody>
      </p:sp>
      <p:sp>
        <p:nvSpPr>
          <p:cNvPr id="3" name="Rectangle 2"/>
          <p:cNvSpPr/>
          <p:nvPr/>
        </p:nvSpPr>
        <p:spPr>
          <a:xfrm>
            <a:off x="1022688" y="1676400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&amp;a[0]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9748" y="1676400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3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1486" y="1676400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&amp;a[3]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5248" y="16764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>
                <a:solidFill>
                  <a:schemeClr val="accent1"/>
                </a:solidFill>
              </a:rPr>
              <a:t>+</a:t>
            </a:r>
            <a:endParaRPr lang="en-US" sz="440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3163" y="16764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=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7995" y="3954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3444755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6416555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2743200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20" name="Rectangle 19"/>
          <p:cNvSpPr/>
          <p:nvPr/>
        </p:nvSpPr>
        <p:spPr>
          <a:xfrm>
            <a:off x="5581115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777755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3444755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3" name="Rectangle 22"/>
          <p:cNvSpPr/>
          <p:nvPr/>
        </p:nvSpPr>
        <p:spPr>
          <a:xfrm>
            <a:off x="6376707" y="5029200"/>
            <a:ext cx="20665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smtClean="0">
                <a:solidFill>
                  <a:srgbClr val="FF0000"/>
                </a:solidFill>
              </a:rPr>
              <a:t>Doesn’t</a:t>
            </a:r>
            <a:br>
              <a:rPr lang="en-US" sz="2800" b="1" i="1" smtClean="0">
                <a:solidFill>
                  <a:srgbClr val="FF0000"/>
                </a:solidFill>
              </a:rPr>
            </a:br>
            <a:r>
              <a:rPr lang="en-US" sz="2800" b="1" i="1" smtClean="0">
                <a:solidFill>
                  <a:srgbClr val="FF0000"/>
                </a:solidFill>
              </a:rPr>
              <a:t>make sense!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43200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25" name="Rectangle 24"/>
          <p:cNvSpPr/>
          <p:nvPr/>
        </p:nvSpPr>
        <p:spPr>
          <a:xfrm>
            <a:off x="5581115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830678" y="28956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7" name="Rectangle 26"/>
          <p:cNvSpPr/>
          <p:nvPr/>
        </p:nvSpPr>
        <p:spPr>
          <a:xfrm>
            <a:off x="3987043" y="2895600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28" name="Rectangle 27"/>
          <p:cNvSpPr/>
          <p:nvPr/>
        </p:nvSpPr>
        <p:spPr>
          <a:xfrm>
            <a:off x="6469478" y="28956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9" name="Rectangle 28"/>
          <p:cNvSpPr/>
          <p:nvPr/>
        </p:nvSpPr>
        <p:spPr>
          <a:xfrm>
            <a:off x="2755248" y="28956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30" name="Rectangle 29"/>
          <p:cNvSpPr/>
          <p:nvPr/>
        </p:nvSpPr>
        <p:spPr>
          <a:xfrm>
            <a:off x="5593163" y="28956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2743200"/>
            <a:ext cx="8229600" cy="1066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0"/>
          <p:cNvSpPr/>
          <p:nvPr/>
        </p:nvSpPr>
        <p:spPr>
          <a:xfrm>
            <a:off x="855902" y="1326262"/>
            <a:ext cx="173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0x7837b43fca00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9478" y="1357331"/>
            <a:ext cx="1711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0x7837b43fca0c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13805" y="1214735"/>
            <a:ext cx="2383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s</a:t>
            </a:r>
            <a:r>
              <a:rPr lang="en-US" altLang="zh-TW" dirty="0" smtClean="0">
                <a:solidFill>
                  <a:schemeClr val="accent1"/>
                </a:solidFill>
              </a:rPr>
              <a:t>ize of 3 integers </a:t>
            </a:r>
          </a:p>
          <a:p>
            <a:r>
              <a:rPr lang="en-US" altLang="zh-TW" dirty="0" smtClean="0">
                <a:solidFill>
                  <a:schemeClr val="accent1"/>
                </a:solidFill>
              </a:rPr>
              <a:t>= 3 * 4 bytes = 12 = 0xC</a:t>
            </a:r>
          </a:p>
        </p:txBody>
      </p:sp>
    </p:spTree>
    <p:extLst>
      <p:ext uri="{BB962C8B-B14F-4D97-AF65-F5344CB8AC3E}">
        <p14:creationId xmlns:p14="http://schemas.microsoft.com/office/powerpoint/2010/main" val="468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</a:t>
            </a:r>
            <a:r>
              <a:rPr lang="en-US" altLang="zh-TW" dirty="0" smtClean="0"/>
              <a:t>arithmetic: a[5] = {0, 1, 2, 3, 4}</a:t>
            </a:r>
            <a:endParaRPr lang="en-US" altLang="zh-TW" dirty="0"/>
          </a:p>
        </p:txBody>
      </p:sp>
      <p:sp>
        <p:nvSpPr>
          <p:cNvPr id="3" name="Rectangle 2"/>
          <p:cNvSpPr/>
          <p:nvPr/>
        </p:nvSpPr>
        <p:spPr>
          <a:xfrm>
            <a:off x="3648809" y="1863045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&amp;a[0]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0702" y="1828800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3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1486" y="1676400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&amp;a[3]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5248" y="16764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>
                <a:solidFill>
                  <a:schemeClr val="accent1"/>
                </a:solidFill>
              </a:rPr>
              <a:t>+</a:t>
            </a:r>
            <a:endParaRPr lang="en-US" sz="440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3163" y="16764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=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7995" y="3954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3444755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6416555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2743200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20" name="Rectangle 19"/>
          <p:cNvSpPr/>
          <p:nvPr/>
        </p:nvSpPr>
        <p:spPr>
          <a:xfrm>
            <a:off x="5581115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777755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3444755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3" name="Rectangle 22"/>
          <p:cNvSpPr/>
          <p:nvPr/>
        </p:nvSpPr>
        <p:spPr>
          <a:xfrm>
            <a:off x="6376707" y="5029200"/>
            <a:ext cx="20665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smtClean="0">
                <a:solidFill>
                  <a:srgbClr val="FF0000"/>
                </a:solidFill>
              </a:rPr>
              <a:t>Doesn’t</a:t>
            </a:r>
            <a:br>
              <a:rPr lang="en-US" sz="2800" b="1" i="1" smtClean="0">
                <a:solidFill>
                  <a:srgbClr val="FF0000"/>
                </a:solidFill>
              </a:rPr>
            </a:br>
            <a:r>
              <a:rPr lang="en-US" sz="2800" b="1" i="1" smtClean="0">
                <a:solidFill>
                  <a:srgbClr val="FF0000"/>
                </a:solidFill>
              </a:rPr>
              <a:t>make sense!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43200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25" name="Rectangle 24"/>
          <p:cNvSpPr/>
          <p:nvPr/>
        </p:nvSpPr>
        <p:spPr>
          <a:xfrm>
            <a:off x="5581115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830678" y="28956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7" name="Rectangle 26"/>
          <p:cNvSpPr/>
          <p:nvPr/>
        </p:nvSpPr>
        <p:spPr>
          <a:xfrm>
            <a:off x="3987043" y="2895600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28" name="Rectangle 27"/>
          <p:cNvSpPr/>
          <p:nvPr/>
        </p:nvSpPr>
        <p:spPr>
          <a:xfrm>
            <a:off x="6469478" y="28956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9" name="Rectangle 28"/>
          <p:cNvSpPr/>
          <p:nvPr/>
        </p:nvSpPr>
        <p:spPr>
          <a:xfrm>
            <a:off x="2755248" y="28956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30" name="Rectangle 29"/>
          <p:cNvSpPr/>
          <p:nvPr/>
        </p:nvSpPr>
        <p:spPr>
          <a:xfrm>
            <a:off x="5593163" y="28956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3886200"/>
            <a:ext cx="8229600" cy="1066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0"/>
          <p:cNvSpPr/>
          <p:nvPr/>
        </p:nvSpPr>
        <p:spPr>
          <a:xfrm>
            <a:off x="3519254" y="1365432"/>
            <a:ext cx="173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0x7837b43fca00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9478" y="1357331"/>
            <a:ext cx="1711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0x7837b43fca0c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" y="1295400"/>
            <a:ext cx="2383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s</a:t>
            </a:r>
            <a:r>
              <a:rPr lang="en-US" altLang="zh-TW" dirty="0" smtClean="0">
                <a:solidFill>
                  <a:schemeClr val="accent1"/>
                </a:solidFill>
              </a:rPr>
              <a:t>ize of 3 integers </a:t>
            </a:r>
          </a:p>
          <a:p>
            <a:r>
              <a:rPr lang="en-US" altLang="zh-TW" dirty="0" smtClean="0">
                <a:solidFill>
                  <a:schemeClr val="accent1"/>
                </a:solidFill>
              </a:rPr>
              <a:t>= 3 * 4 bytes = 12 = 0xC</a:t>
            </a:r>
          </a:p>
        </p:txBody>
      </p:sp>
    </p:spTree>
    <p:extLst>
      <p:ext uri="{BB962C8B-B14F-4D97-AF65-F5344CB8AC3E}">
        <p14:creationId xmlns:p14="http://schemas.microsoft.com/office/powerpoint/2010/main" val="3083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</a:t>
            </a:r>
            <a:r>
              <a:rPr lang="en-US" altLang="zh-TW" dirty="0" smtClean="0"/>
              <a:t>arithmetic: a[5] = {0, 1, 2, 3, 4}</a:t>
            </a:r>
            <a:endParaRPr lang="en-US" altLang="zh-TW" dirty="0"/>
          </a:p>
        </p:txBody>
      </p:sp>
      <p:sp>
        <p:nvSpPr>
          <p:cNvPr id="3" name="Rectangle 2"/>
          <p:cNvSpPr/>
          <p:nvPr/>
        </p:nvSpPr>
        <p:spPr>
          <a:xfrm>
            <a:off x="830678" y="1676399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&amp;a[0]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8363" y="1687798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&amp;a[3]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5248" y="16764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>
                <a:solidFill>
                  <a:schemeClr val="accent1"/>
                </a:solidFill>
              </a:rPr>
              <a:t>+</a:t>
            </a:r>
            <a:endParaRPr lang="en-US" sz="440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3163" y="16764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=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7995" y="3954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3444755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6416555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2743200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20" name="Rectangle 19"/>
          <p:cNvSpPr/>
          <p:nvPr/>
        </p:nvSpPr>
        <p:spPr>
          <a:xfrm>
            <a:off x="5581115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777755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3444755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3" name="Rectangle 22"/>
          <p:cNvSpPr/>
          <p:nvPr/>
        </p:nvSpPr>
        <p:spPr>
          <a:xfrm>
            <a:off x="6376707" y="5029200"/>
            <a:ext cx="20665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smtClean="0">
                <a:solidFill>
                  <a:srgbClr val="FF0000"/>
                </a:solidFill>
              </a:rPr>
              <a:t>Doesn’t</a:t>
            </a:r>
            <a:br>
              <a:rPr lang="en-US" sz="2800" b="1" i="1" smtClean="0">
                <a:solidFill>
                  <a:srgbClr val="FF0000"/>
                </a:solidFill>
              </a:rPr>
            </a:br>
            <a:r>
              <a:rPr lang="en-US" sz="2800" b="1" i="1" smtClean="0">
                <a:solidFill>
                  <a:srgbClr val="FF0000"/>
                </a:solidFill>
              </a:rPr>
              <a:t>make sense!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43200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25" name="Rectangle 24"/>
          <p:cNvSpPr/>
          <p:nvPr/>
        </p:nvSpPr>
        <p:spPr>
          <a:xfrm>
            <a:off x="5581115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830678" y="28956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7" name="Rectangle 26"/>
          <p:cNvSpPr/>
          <p:nvPr/>
        </p:nvSpPr>
        <p:spPr>
          <a:xfrm>
            <a:off x="3987043" y="2895600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28" name="Rectangle 27"/>
          <p:cNvSpPr/>
          <p:nvPr/>
        </p:nvSpPr>
        <p:spPr>
          <a:xfrm>
            <a:off x="6469478" y="28956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29" name="Rectangle 28"/>
          <p:cNvSpPr/>
          <p:nvPr/>
        </p:nvSpPr>
        <p:spPr>
          <a:xfrm>
            <a:off x="2755248" y="28956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mtClean="0"/>
              <a:t>+</a:t>
            </a:r>
            <a:endParaRPr lang="en-US" sz="4400"/>
          </a:p>
        </p:txBody>
      </p:sp>
      <p:sp>
        <p:nvSpPr>
          <p:cNvPr id="30" name="Rectangle 29"/>
          <p:cNvSpPr/>
          <p:nvPr/>
        </p:nvSpPr>
        <p:spPr>
          <a:xfrm>
            <a:off x="5593163" y="28956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16" name="Rectangle 15"/>
          <p:cNvSpPr/>
          <p:nvPr/>
        </p:nvSpPr>
        <p:spPr>
          <a:xfrm>
            <a:off x="477108" y="4972853"/>
            <a:ext cx="8229600" cy="1066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0"/>
          <p:cNvSpPr/>
          <p:nvPr/>
        </p:nvSpPr>
        <p:spPr>
          <a:xfrm>
            <a:off x="701123" y="1357331"/>
            <a:ext cx="173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0x7837b43fca00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8426" y="1318466"/>
            <a:ext cx="1711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0x7837b43fca0c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8048" y="1466671"/>
            <a:ext cx="2807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 function '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main()': </a:t>
            </a:r>
            <a:r>
              <a:rPr lang="en-US" altLang="zh-TW" dirty="0" smtClean="0">
                <a:solidFill>
                  <a:srgbClr val="FF0000"/>
                </a:solidFill>
              </a:rPr>
              <a:t>invalid </a:t>
            </a:r>
            <a:r>
              <a:rPr lang="en-US" altLang="zh-TW" dirty="0">
                <a:solidFill>
                  <a:srgbClr val="FF0000"/>
                </a:solidFill>
              </a:rPr>
              <a:t>operands of types '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*' and '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*' to binary 'operator+'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arithmetic: a[5] = {0, 1, 2, 3, 4}</a:t>
            </a:r>
          </a:p>
        </p:txBody>
      </p:sp>
      <p:sp>
        <p:nvSpPr>
          <p:cNvPr id="3" name="Rectangle 2"/>
          <p:cNvSpPr/>
          <p:nvPr/>
        </p:nvSpPr>
        <p:spPr>
          <a:xfrm>
            <a:off x="830678" y="31242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3987043" y="3124200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469477" y="31242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32992" y="3124200"/>
            <a:ext cx="367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5593163" y="31242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1307994" y="3954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/>
              <a:t>Int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3444754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20944" y="3954959"/>
            <a:ext cx="367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5581115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777754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44754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20944" y="5097959"/>
            <a:ext cx="367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25" name="Rectangle 24"/>
          <p:cNvSpPr/>
          <p:nvPr/>
        </p:nvSpPr>
        <p:spPr>
          <a:xfrm>
            <a:off x="5581115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6946795" y="5097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rgbClr val="00B050"/>
                </a:solidFill>
              </a:rPr>
              <a:t>Int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76707" y="3886200"/>
            <a:ext cx="20665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smtClean="0">
                <a:solidFill>
                  <a:srgbClr val="FF0000"/>
                </a:solidFill>
              </a:rPr>
              <a:t>Doesn’t</a:t>
            </a:r>
            <a:br>
              <a:rPr lang="en-US" sz="2800" b="1" i="1" smtClean="0">
                <a:solidFill>
                  <a:srgbClr val="FF0000"/>
                </a:solidFill>
              </a:rPr>
            </a:br>
            <a:r>
              <a:rPr lang="en-US" sz="2800" b="1" i="1" smtClean="0">
                <a:solidFill>
                  <a:srgbClr val="FF0000"/>
                </a:solidFill>
              </a:rPr>
              <a:t>make sense!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22688" y="1676400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&amp;a[3]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9748" y="1676400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3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61486" y="1676400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&amp;a[0]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55248" y="1676400"/>
            <a:ext cx="357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-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3163" y="16764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=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44508" y="1358114"/>
            <a:ext cx="173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0x7837b43fca00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0678" y="1330343"/>
            <a:ext cx="1711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0x7837b43fca0c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3805" y="1214735"/>
            <a:ext cx="2383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s</a:t>
            </a:r>
            <a:r>
              <a:rPr lang="en-US" altLang="zh-TW" dirty="0" smtClean="0">
                <a:solidFill>
                  <a:schemeClr val="accent1"/>
                </a:solidFill>
              </a:rPr>
              <a:t>ize of 3 integers </a:t>
            </a:r>
          </a:p>
          <a:p>
            <a:r>
              <a:rPr lang="en-US" altLang="zh-TW" dirty="0" smtClean="0">
                <a:solidFill>
                  <a:schemeClr val="accent1"/>
                </a:solidFill>
              </a:rPr>
              <a:t>= 3 * 4 bytes = 12 = 0xC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4948" y="2885251"/>
            <a:ext cx="8229600" cy="1066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0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arithmetic: a[5] = {0, 1, 2, 3, 4}</a:t>
            </a:r>
          </a:p>
        </p:txBody>
      </p:sp>
      <p:sp>
        <p:nvSpPr>
          <p:cNvPr id="3" name="Rectangle 2"/>
          <p:cNvSpPr/>
          <p:nvPr/>
        </p:nvSpPr>
        <p:spPr>
          <a:xfrm>
            <a:off x="830678" y="31242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3987043" y="3124200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469477" y="31242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32992" y="3124200"/>
            <a:ext cx="367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5593163" y="31242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1307994" y="3954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/>
              <a:t>Int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3444754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20944" y="3954959"/>
            <a:ext cx="367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5581115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777754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44754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20944" y="5097959"/>
            <a:ext cx="367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25" name="Rectangle 24"/>
          <p:cNvSpPr/>
          <p:nvPr/>
        </p:nvSpPr>
        <p:spPr>
          <a:xfrm>
            <a:off x="5581115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6946795" y="5097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rgbClr val="00B050"/>
                </a:solidFill>
              </a:rPr>
              <a:t>Int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76707" y="3886200"/>
            <a:ext cx="20665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smtClean="0">
                <a:solidFill>
                  <a:srgbClr val="FF0000"/>
                </a:solidFill>
              </a:rPr>
              <a:t>Doesn’t</a:t>
            </a:r>
            <a:br>
              <a:rPr lang="en-US" sz="2800" b="1" i="1" smtClean="0">
                <a:solidFill>
                  <a:srgbClr val="FF0000"/>
                </a:solidFill>
              </a:rPr>
            </a:br>
            <a:r>
              <a:rPr lang="en-US" sz="2800" b="1" i="1" smtClean="0">
                <a:solidFill>
                  <a:srgbClr val="FF0000"/>
                </a:solidFill>
              </a:rPr>
              <a:t>make sense!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3627" y="1676400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3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53836" y="1737602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&amp;a[0]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55248" y="1676400"/>
            <a:ext cx="357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-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3163" y="16764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=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36858" y="1419316"/>
            <a:ext cx="173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0x7837b43fca00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3886200"/>
            <a:ext cx="8229600" cy="1066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108048" y="1466671"/>
            <a:ext cx="2807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 function '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main()': </a:t>
            </a:r>
            <a:r>
              <a:rPr lang="en-US" altLang="zh-TW" dirty="0" smtClean="0">
                <a:solidFill>
                  <a:srgbClr val="FF0000"/>
                </a:solidFill>
              </a:rPr>
              <a:t>invalid </a:t>
            </a:r>
            <a:r>
              <a:rPr lang="en-US" altLang="zh-TW" dirty="0">
                <a:solidFill>
                  <a:srgbClr val="FF0000"/>
                </a:solidFill>
              </a:rPr>
              <a:t>operands of types '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*' and '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*' to binary </a:t>
            </a:r>
            <a:r>
              <a:rPr lang="en-US" altLang="zh-TW" dirty="0" smtClean="0">
                <a:solidFill>
                  <a:srgbClr val="FF0000"/>
                </a:solidFill>
              </a:rPr>
              <a:t>'operator-'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 for your opinion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81000" y="1524000"/>
            <a:ext cx="4419600" cy="45720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/>
              <a:t>  Data type</a:t>
            </a:r>
            <a:endParaRPr lang="en-US" sz="2800" dirty="0"/>
          </a:p>
        </p:txBody>
      </p:sp>
      <p:sp>
        <p:nvSpPr>
          <p:cNvPr id="8" name="Pentagon 7"/>
          <p:cNvSpPr/>
          <p:nvPr/>
        </p:nvSpPr>
        <p:spPr>
          <a:xfrm>
            <a:off x="378030" y="3733800"/>
            <a:ext cx="4422569" cy="4572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“Use as verbs”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96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arithmetic: a[5] = {0, 1, 2, 3, 4}</a:t>
            </a:r>
          </a:p>
        </p:txBody>
      </p:sp>
      <p:sp>
        <p:nvSpPr>
          <p:cNvPr id="3" name="Rectangle 2"/>
          <p:cNvSpPr/>
          <p:nvPr/>
        </p:nvSpPr>
        <p:spPr>
          <a:xfrm>
            <a:off x="830678" y="31242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Pointer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3987043" y="3124200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/>
              <a:t>Int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469477" y="3124200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32992" y="3124200"/>
            <a:ext cx="367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5593163" y="31242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1307994" y="3954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/>
              <a:t>Int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3444754" y="3954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20944" y="3954959"/>
            <a:ext cx="367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5581115" y="3954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777754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44754" y="5097959"/>
            <a:ext cx="185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Pointer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20944" y="5097959"/>
            <a:ext cx="3674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-</a:t>
            </a:r>
            <a:endParaRPr lang="en-US" sz="4400" dirty="0"/>
          </a:p>
        </p:txBody>
      </p:sp>
      <p:sp>
        <p:nvSpPr>
          <p:cNvPr id="25" name="Rectangle 24"/>
          <p:cNvSpPr/>
          <p:nvPr/>
        </p:nvSpPr>
        <p:spPr>
          <a:xfrm>
            <a:off x="5581115" y="5097959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6946795" y="5097959"/>
            <a:ext cx="7954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rgbClr val="00B050"/>
                </a:solidFill>
              </a:rPr>
              <a:t>Int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76707" y="3886200"/>
            <a:ext cx="20665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smtClean="0">
                <a:solidFill>
                  <a:srgbClr val="FF0000"/>
                </a:solidFill>
              </a:rPr>
              <a:t>Doesn’t</a:t>
            </a:r>
            <a:br>
              <a:rPr lang="en-US" sz="2800" b="1" i="1" smtClean="0">
                <a:solidFill>
                  <a:srgbClr val="FF0000"/>
                </a:solidFill>
              </a:rPr>
            </a:br>
            <a:r>
              <a:rPr lang="en-US" sz="2800" b="1" i="1" smtClean="0">
                <a:solidFill>
                  <a:srgbClr val="FF0000"/>
                </a:solidFill>
              </a:rPr>
              <a:t>make sense!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22688" y="1676400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&amp;a[3]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64918" y="1788648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3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53836" y="1737602"/>
            <a:ext cx="1471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&amp;a[0]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55248" y="1676400"/>
            <a:ext cx="357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-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3163" y="1676400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=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36858" y="1419316"/>
            <a:ext cx="173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0x7837b43fca00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0678" y="1330343"/>
            <a:ext cx="1711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0x7837b43fca0c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8975" y="1326983"/>
            <a:ext cx="2383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s</a:t>
            </a:r>
            <a:r>
              <a:rPr lang="en-US" altLang="zh-TW" dirty="0" smtClean="0">
                <a:solidFill>
                  <a:schemeClr val="accent1"/>
                </a:solidFill>
              </a:rPr>
              <a:t>ize of 3 integers </a:t>
            </a:r>
          </a:p>
          <a:p>
            <a:r>
              <a:rPr lang="en-US" altLang="zh-TW" dirty="0" smtClean="0">
                <a:solidFill>
                  <a:schemeClr val="accent1"/>
                </a:solidFill>
              </a:rPr>
              <a:t>= 3 * 4 bytes = 12 = 0xC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200" y="5040170"/>
            <a:ext cx="8229600" cy="1066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2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&amp;b[1];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c = c + 1; 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Or,</a:t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c += 1;</a:t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          //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c++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27;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6074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246871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&amp;b[1];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c = c + 1; 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Or,</a:t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c += 1;</a:t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          //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c++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27;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44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679357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33600" y="4750570"/>
            <a:ext cx="6222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smtClean="0">
                <a:solidFill>
                  <a:srgbClr val="FF7E79"/>
                </a:solidFill>
              </a:rPr>
              <a:t>1008</a:t>
            </a:r>
            <a:r>
              <a:rPr lang="en-US" sz="1050" smtClean="0">
                <a:solidFill>
                  <a:srgbClr val="FF7E79"/>
                </a:solidFill>
                <a:sym typeface="Wingdings"/>
              </a:rPr>
              <a:t></a:t>
            </a:r>
            <a:r>
              <a:rPr lang="en-US" sz="1050" smtClean="0">
                <a:solidFill>
                  <a:srgbClr val="FF7E79"/>
                </a:solidFill>
              </a:rPr>
              <a:t> </a:t>
            </a:r>
            <a:endParaRPr lang="en-US" sz="1050" dirty="0">
              <a:solidFill>
                <a:srgbClr val="FF7E79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4663440"/>
            <a:ext cx="4343400" cy="594360"/>
          </a:xfrm>
        </p:spPr>
        <p:txBody>
          <a:bodyPr>
            <a:normAutofit/>
          </a:bodyPr>
          <a:lstStyle/>
          <a:p>
            <a:r>
              <a:rPr lang="en-US" dirty="0" smtClean="0"/>
              <a:t>What? 1008 + 1 = 1012?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172374"/>
            <a:ext cx="2247501" cy="16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893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&amp;b[1];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c = c + 1; 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Or,</a:t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c += 1;</a:t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            // </a:t>
            </a:r>
            <a:r>
              <a:rPr lang="en-US" sz="1400" dirty="0" err="1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c++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27;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679357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15166" y="4750570"/>
            <a:ext cx="6591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solidFill>
                  <a:srgbClr val="FF7E79"/>
                </a:solidFill>
              </a:rPr>
              <a:t>1008 </a:t>
            </a:r>
            <a:r>
              <a:rPr lang="en-US" sz="1050" dirty="0" smtClean="0">
                <a:solidFill>
                  <a:srgbClr val="FF7E79"/>
                </a:solidFill>
                <a:sym typeface="Wingdings"/>
              </a:rPr>
              <a:t></a:t>
            </a:r>
            <a:r>
              <a:rPr lang="en-US" sz="1050" dirty="0" smtClean="0">
                <a:solidFill>
                  <a:srgbClr val="FF7E79"/>
                </a:solidFill>
              </a:rPr>
              <a:t> </a:t>
            </a:r>
            <a:endParaRPr lang="en-US" sz="1050" dirty="0">
              <a:solidFill>
                <a:srgbClr val="FF7E79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4663440"/>
            <a:ext cx="4343400" cy="1584960"/>
          </a:xfrm>
        </p:spPr>
        <p:txBody>
          <a:bodyPr>
            <a:normAutofit/>
          </a:bodyPr>
          <a:lstStyle/>
          <a:p>
            <a:r>
              <a:rPr lang="en-US" dirty="0" smtClean="0"/>
              <a:t>Pointer arithmetic</a:t>
            </a:r>
          </a:p>
          <a:p>
            <a:pPr lvl="1"/>
            <a:r>
              <a:rPr lang="en-US" dirty="0" smtClean="0"/>
              <a:t>We should interpret as adding the memory size of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 integer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9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b;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c += 2;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27;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254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2860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4038600"/>
            <a:ext cx="4343400" cy="1584960"/>
          </a:xfrm>
        </p:spPr>
        <p:txBody>
          <a:bodyPr>
            <a:normAutofit/>
          </a:bodyPr>
          <a:lstStyle/>
          <a:p>
            <a:r>
              <a:rPr lang="en-US" dirty="0" smtClean="0"/>
              <a:t>Array name is a pointer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dirty="0" smtClean="0"/>
              <a:t> can be treated as an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b;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c += 2;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27;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15679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664942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4038600"/>
            <a:ext cx="4343400" cy="1584960"/>
          </a:xfrm>
        </p:spPr>
        <p:txBody>
          <a:bodyPr>
            <a:normAutofit/>
          </a:bodyPr>
          <a:lstStyle/>
          <a:p>
            <a:r>
              <a:rPr lang="en-US" dirty="0" smtClean="0"/>
              <a:t>Array name is a pointer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dirty="0" smtClean="0"/>
              <a:t> can be treated as an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</a:p>
          <a:p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2133600" y="4750570"/>
            <a:ext cx="6222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solidFill>
                  <a:srgbClr val="FF7E79"/>
                </a:solidFill>
              </a:rPr>
              <a:t>1004</a:t>
            </a:r>
            <a:r>
              <a:rPr lang="en-US" sz="1050" dirty="0" smtClean="0">
                <a:solidFill>
                  <a:srgbClr val="FF7E79"/>
                </a:solidFill>
                <a:sym typeface="Wingdings"/>
              </a:rPr>
              <a:t></a:t>
            </a:r>
            <a:r>
              <a:rPr lang="en-US" sz="1050" dirty="0" smtClean="0">
                <a:solidFill>
                  <a:srgbClr val="FF7E79"/>
                </a:solidFill>
              </a:rPr>
              <a:t> </a:t>
            </a:r>
            <a:endParaRPr lang="en-US" sz="1050" dirty="0">
              <a:solidFill>
                <a:srgbClr val="FF7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b;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c += 2; 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27;</a:t>
            </a:r>
            <a: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07317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28956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4038600"/>
            <a:ext cx="4343400" cy="1584960"/>
          </a:xfrm>
        </p:spPr>
        <p:txBody>
          <a:bodyPr>
            <a:normAutofit/>
          </a:bodyPr>
          <a:lstStyle/>
          <a:p>
            <a:r>
              <a:rPr lang="en-US" dirty="0" smtClean="0"/>
              <a:t>Array name is a pointer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dirty="0" smtClean="0"/>
              <a:t> can be treated as an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</a:p>
          <a:p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2294897" y="3124200"/>
            <a:ext cx="5245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smtClean="0">
                <a:solidFill>
                  <a:srgbClr val="FF7E79"/>
                </a:solidFill>
              </a:rPr>
              <a:t>30 </a:t>
            </a:r>
            <a:r>
              <a:rPr lang="en-US" sz="1050" smtClean="0">
                <a:solidFill>
                  <a:srgbClr val="FF7E79"/>
                </a:solidFill>
                <a:sym typeface="Wingdings"/>
              </a:rPr>
              <a:t></a:t>
            </a:r>
            <a:r>
              <a:rPr lang="en-US" sz="1050" smtClean="0">
                <a:solidFill>
                  <a:srgbClr val="FF7E79"/>
                </a:solidFill>
              </a:rPr>
              <a:t> </a:t>
            </a:r>
            <a:endParaRPr lang="en-US" sz="1050" dirty="0">
              <a:solidFill>
                <a:srgbClr val="FF7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name can be considered as start point</a:t>
            </a:r>
          </a:p>
          <a:p>
            <a:pPr lvl="1"/>
            <a:r>
              <a:rPr lang="en-US" dirty="0" smtClean="0"/>
              <a:t>Technically, it’s the base address</a:t>
            </a:r>
          </a:p>
          <a:p>
            <a:r>
              <a:rPr lang="en-US" dirty="0" smtClean="0"/>
              <a:t>The index can be considered as the offset</a:t>
            </a:r>
            <a:endParaRPr lang="is-I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array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4191000"/>
            <a:ext cx="38100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b;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b[-1]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95529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flipH="1">
            <a:off x="3886200" y="206106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89176" y="210385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27" name="Left Brace 26"/>
          <p:cNvSpPr/>
          <p:nvPr/>
        </p:nvSpPr>
        <p:spPr>
          <a:xfrm flipH="1">
            <a:off x="3886200" y="1600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89176" y="164299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b[-1]</a:t>
            </a:r>
            <a:endParaRPr lang="en-US" sz="1400" dirty="0"/>
          </a:p>
        </p:txBody>
      </p:sp>
      <p:sp>
        <p:nvSpPr>
          <p:cNvPr id="29" name="Left Brace 28"/>
          <p:cNvSpPr/>
          <p:nvPr/>
        </p:nvSpPr>
        <p:spPr>
          <a:xfrm flipH="1">
            <a:off x="3886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89176" y="258210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31" name="Left Brace 30"/>
          <p:cNvSpPr/>
          <p:nvPr/>
        </p:nvSpPr>
        <p:spPr>
          <a:xfrm flipH="1">
            <a:off x="3886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89176" y="3078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33" name="Left Brace 32"/>
          <p:cNvSpPr/>
          <p:nvPr/>
        </p:nvSpPr>
        <p:spPr>
          <a:xfrm flipH="1">
            <a:off x="3886200" y="34928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89176" y="35356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35" name="Left Brace 34"/>
          <p:cNvSpPr/>
          <p:nvPr/>
        </p:nvSpPr>
        <p:spPr>
          <a:xfrm flipH="1">
            <a:off x="3886200" y="3999471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89176" y="404226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37" name="Left Brace 36"/>
          <p:cNvSpPr/>
          <p:nvPr/>
        </p:nvSpPr>
        <p:spPr>
          <a:xfrm flipH="1">
            <a:off x="3886200" y="44834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89176" y="45262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b[5]</a:t>
            </a:r>
            <a:endParaRPr lang="en-US" sz="1400" dirty="0"/>
          </a:p>
        </p:txBody>
      </p:sp>
      <p:sp>
        <p:nvSpPr>
          <p:cNvPr id="39" name="Left Brace 38"/>
          <p:cNvSpPr/>
          <p:nvPr/>
        </p:nvSpPr>
        <p:spPr>
          <a:xfrm flipH="1">
            <a:off x="3886200" y="4940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89176" y="4983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b[6]</a:t>
            </a:r>
            <a:endParaRPr lang="en-US" sz="1400" dirty="0"/>
          </a:p>
        </p:txBody>
      </p:sp>
      <p:sp>
        <p:nvSpPr>
          <p:cNvPr id="41" name="Left Brace 40"/>
          <p:cNvSpPr/>
          <p:nvPr/>
        </p:nvSpPr>
        <p:spPr>
          <a:xfrm flipH="1">
            <a:off x="3886200" y="5474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089176" y="55168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b[7]</a:t>
            </a:r>
            <a:endParaRPr lang="en-US" sz="1400" dirty="0"/>
          </a:p>
        </p:txBody>
      </p:sp>
      <p:sp>
        <p:nvSpPr>
          <p:cNvPr id="43" name="Left Brace 42"/>
          <p:cNvSpPr/>
          <p:nvPr/>
        </p:nvSpPr>
        <p:spPr>
          <a:xfrm flipH="1">
            <a:off x="3886200" y="59436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089176" y="598639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b[8]</a:t>
            </a:r>
            <a:endParaRPr lang="en-US" sz="1400" dirty="0"/>
          </a:p>
        </p:txBody>
      </p:sp>
      <p:sp>
        <p:nvSpPr>
          <p:cNvPr id="45" name="Left Brace 44"/>
          <p:cNvSpPr/>
          <p:nvPr/>
        </p:nvSpPr>
        <p:spPr>
          <a:xfrm flipH="1">
            <a:off x="3886200" y="6464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89176" y="6507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b[9]</a:t>
            </a:r>
            <a:endParaRPr lang="en-US" sz="1400" dirty="0"/>
          </a:p>
        </p:txBody>
      </p:sp>
      <p:sp>
        <p:nvSpPr>
          <p:cNvPr id="47" name="Left Brace 46"/>
          <p:cNvSpPr/>
          <p:nvPr/>
        </p:nvSpPr>
        <p:spPr>
          <a:xfrm flipH="1">
            <a:off x="3886200" y="1130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89176" y="117343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b[-2]</a:t>
            </a:r>
            <a:endParaRPr lang="en-US" sz="1400" dirty="0"/>
          </a:p>
        </p:txBody>
      </p:sp>
      <p:sp>
        <p:nvSpPr>
          <p:cNvPr id="49" name="Left Brace 48"/>
          <p:cNvSpPr/>
          <p:nvPr/>
        </p:nvSpPr>
        <p:spPr>
          <a:xfrm flipH="1">
            <a:off x="3886200" y="6734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089176" y="71623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b[-3]</a:t>
            </a:r>
            <a:endParaRPr lang="en-US" sz="1400" dirty="0"/>
          </a:p>
        </p:txBody>
      </p:sp>
      <p:sp>
        <p:nvSpPr>
          <p:cNvPr id="51" name="Left Brace 50"/>
          <p:cNvSpPr/>
          <p:nvPr/>
        </p:nvSpPr>
        <p:spPr>
          <a:xfrm flipH="1">
            <a:off x="3886200" y="2286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089176" y="27139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b[-4]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17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pointer like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 smtClean="0"/>
              <a:t> is a pointer, you can treat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 smtClean="0"/>
              <a:t> as an array</a:t>
            </a:r>
          </a:p>
          <a:p>
            <a:pPr lvl="1"/>
            <a:r>
              <a:rPr lang="en-US" dirty="0" smtClean="0"/>
              <a:t>Meaning, you can have something like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x[3]</a:t>
            </a:r>
            <a:endParaRPr lang="is-I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7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 for your opinion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81000" y="1524000"/>
            <a:ext cx="4419600" cy="45720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/>
              <a:t>  Data type</a:t>
            </a:r>
            <a:endParaRPr lang="en-US" sz="2800" dirty="0"/>
          </a:p>
        </p:txBody>
      </p:sp>
      <p:sp>
        <p:nvSpPr>
          <p:cNvPr id="8" name="Pentagon 7"/>
          <p:cNvSpPr/>
          <p:nvPr/>
        </p:nvSpPr>
        <p:spPr>
          <a:xfrm>
            <a:off x="378030" y="4648200"/>
            <a:ext cx="4422569" cy="4572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“Use as verbs”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133600"/>
            <a:ext cx="8229600" cy="236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err="1" smtClean="0"/>
              <a:t>int</a:t>
            </a:r>
            <a:r>
              <a:rPr lang="en-US" dirty="0" smtClean="0"/>
              <a:t> *a;</a:t>
            </a:r>
          </a:p>
          <a:p>
            <a:pPr lvl="1" defTabSz="914400"/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is a variable, whose data type is </a:t>
            </a:r>
            <a:r>
              <a:rPr lang="en-US" u="sng" dirty="0" err="1" smtClean="0">
                <a:solidFill>
                  <a:srgbClr val="0070C0"/>
                </a:solidFill>
              </a:rPr>
              <a:t>int</a:t>
            </a:r>
            <a:r>
              <a:rPr lang="en-US" u="sng" dirty="0" smtClean="0">
                <a:solidFill>
                  <a:srgbClr val="0070C0"/>
                </a:solidFill>
              </a:rPr>
              <a:t> *</a:t>
            </a:r>
          </a:p>
          <a:p>
            <a:pPr lvl="1" defTabSz="914400"/>
            <a:r>
              <a:rPr lang="en-US" dirty="0" smtClean="0"/>
              <a:t>We often times just say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0070C0"/>
                </a:solidFill>
              </a:rPr>
              <a:t>integer pointer</a:t>
            </a:r>
            <a:endParaRPr lang="en-US" dirty="0" smtClean="0">
              <a:solidFill>
                <a:schemeClr val="tx1"/>
              </a:solidFill>
            </a:endParaRPr>
          </a:p>
          <a:p>
            <a:pPr lvl="1" defTabSz="914400"/>
            <a:r>
              <a:rPr lang="en-US" dirty="0" smtClean="0">
                <a:solidFill>
                  <a:schemeClr val="tx1"/>
                </a:solidFill>
              </a:rPr>
              <a:t>A pointer stores a memory address</a:t>
            </a:r>
          </a:p>
          <a:p>
            <a:pPr lvl="1" defTabSz="914400"/>
            <a:r>
              <a:rPr lang="en-US" dirty="0" smtClean="0">
                <a:solidFill>
                  <a:schemeClr val="tx1"/>
                </a:solidFill>
              </a:rPr>
              <a:t>Thus,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stores an address of some integer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 pointer as an array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3352800"/>
            <a:ext cx="38100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b + 2;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c[-2]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25455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4876800" y="4075671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pointer as an array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3352800"/>
            <a:ext cx="38100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b + 2;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c[-2]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flipH="1">
            <a:off x="3886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89176" y="3078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c[0]</a:t>
            </a:r>
            <a:endParaRPr lang="en-US" sz="1400" dirty="0"/>
          </a:p>
        </p:txBody>
      </p:sp>
      <p:sp>
        <p:nvSpPr>
          <p:cNvPr id="54" name="Right Arrow 53"/>
          <p:cNvSpPr/>
          <p:nvPr/>
        </p:nvSpPr>
        <p:spPr>
          <a:xfrm>
            <a:off x="4876800" y="4075671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pointer as an array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3352800"/>
            <a:ext cx="38100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b + 2;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c[-2]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flipH="1">
            <a:off x="3886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89176" y="3078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c[0]</a:t>
            </a:r>
            <a:endParaRPr lang="en-US" sz="1400" dirty="0"/>
          </a:p>
        </p:txBody>
      </p:sp>
      <p:sp>
        <p:nvSpPr>
          <p:cNvPr id="33" name="Left Brace 32"/>
          <p:cNvSpPr/>
          <p:nvPr/>
        </p:nvSpPr>
        <p:spPr>
          <a:xfrm flipH="1">
            <a:off x="3886200" y="34928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89176" y="35356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c[1]</a:t>
            </a:r>
            <a:endParaRPr lang="en-US" sz="1400" dirty="0"/>
          </a:p>
        </p:txBody>
      </p:sp>
      <p:sp>
        <p:nvSpPr>
          <p:cNvPr id="35" name="Left Brace 34"/>
          <p:cNvSpPr/>
          <p:nvPr/>
        </p:nvSpPr>
        <p:spPr>
          <a:xfrm flipH="1">
            <a:off x="3886200" y="3999471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89176" y="404226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c[2]</a:t>
            </a:r>
            <a:endParaRPr lang="en-US" sz="1400" dirty="0"/>
          </a:p>
        </p:txBody>
      </p:sp>
      <p:sp>
        <p:nvSpPr>
          <p:cNvPr id="37" name="Left Brace 36"/>
          <p:cNvSpPr/>
          <p:nvPr/>
        </p:nvSpPr>
        <p:spPr>
          <a:xfrm flipH="1">
            <a:off x="3886200" y="44834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89176" y="45262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c[3]</a:t>
            </a:r>
            <a:endParaRPr lang="en-US" sz="1400" dirty="0"/>
          </a:p>
        </p:txBody>
      </p:sp>
      <p:sp>
        <p:nvSpPr>
          <p:cNvPr id="39" name="Left Brace 38"/>
          <p:cNvSpPr/>
          <p:nvPr/>
        </p:nvSpPr>
        <p:spPr>
          <a:xfrm flipH="1">
            <a:off x="3886200" y="4940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89176" y="4983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c[4]</a:t>
            </a:r>
            <a:endParaRPr lang="en-US" sz="1400" dirty="0"/>
          </a:p>
        </p:txBody>
      </p:sp>
      <p:sp>
        <p:nvSpPr>
          <p:cNvPr id="41" name="Left Brace 40"/>
          <p:cNvSpPr/>
          <p:nvPr/>
        </p:nvSpPr>
        <p:spPr>
          <a:xfrm flipH="1">
            <a:off x="3886200" y="5474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089176" y="55168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c[5]</a:t>
            </a:r>
            <a:endParaRPr lang="en-US" sz="1400" dirty="0"/>
          </a:p>
        </p:txBody>
      </p:sp>
      <p:sp>
        <p:nvSpPr>
          <p:cNvPr id="43" name="Left Brace 42"/>
          <p:cNvSpPr/>
          <p:nvPr/>
        </p:nvSpPr>
        <p:spPr>
          <a:xfrm flipH="1">
            <a:off x="3886200" y="59436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089176" y="598639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c[6]</a:t>
            </a:r>
            <a:endParaRPr lang="en-US" sz="1400" dirty="0"/>
          </a:p>
        </p:txBody>
      </p:sp>
      <p:sp>
        <p:nvSpPr>
          <p:cNvPr id="45" name="Left Brace 44"/>
          <p:cNvSpPr/>
          <p:nvPr/>
        </p:nvSpPr>
        <p:spPr>
          <a:xfrm flipH="1">
            <a:off x="3886200" y="6464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89176" y="6507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c[7]</a:t>
            </a:r>
            <a:endParaRPr lang="en-US" sz="1400" dirty="0"/>
          </a:p>
        </p:txBody>
      </p:sp>
      <p:sp>
        <p:nvSpPr>
          <p:cNvPr id="54" name="Right Arrow 53"/>
          <p:cNvSpPr/>
          <p:nvPr/>
        </p:nvSpPr>
        <p:spPr>
          <a:xfrm>
            <a:off x="4876800" y="4075671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pointer as an array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3352800"/>
            <a:ext cx="38100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b + 2;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c[-2]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flipH="1">
            <a:off x="3886200" y="206106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89176" y="210385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c[-2]</a:t>
            </a:r>
            <a:endParaRPr lang="en-US" sz="1400" dirty="0"/>
          </a:p>
        </p:txBody>
      </p:sp>
      <p:sp>
        <p:nvSpPr>
          <p:cNvPr id="27" name="Left Brace 26"/>
          <p:cNvSpPr/>
          <p:nvPr/>
        </p:nvSpPr>
        <p:spPr>
          <a:xfrm flipH="1">
            <a:off x="3886200" y="1600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89176" y="164299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c[-3]</a:t>
            </a:r>
            <a:endParaRPr lang="en-US" sz="1400" dirty="0"/>
          </a:p>
        </p:txBody>
      </p:sp>
      <p:sp>
        <p:nvSpPr>
          <p:cNvPr id="29" name="Left Brace 28"/>
          <p:cNvSpPr/>
          <p:nvPr/>
        </p:nvSpPr>
        <p:spPr>
          <a:xfrm flipH="1">
            <a:off x="3886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89176" y="258210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c[-1]</a:t>
            </a:r>
            <a:endParaRPr lang="en-US" sz="1400" dirty="0"/>
          </a:p>
        </p:txBody>
      </p:sp>
      <p:sp>
        <p:nvSpPr>
          <p:cNvPr id="31" name="Left Brace 30"/>
          <p:cNvSpPr/>
          <p:nvPr/>
        </p:nvSpPr>
        <p:spPr>
          <a:xfrm flipH="1">
            <a:off x="3886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89176" y="3078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c[0]</a:t>
            </a:r>
            <a:endParaRPr lang="en-US" sz="1400" dirty="0"/>
          </a:p>
        </p:txBody>
      </p:sp>
      <p:sp>
        <p:nvSpPr>
          <p:cNvPr id="33" name="Left Brace 32"/>
          <p:cNvSpPr/>
          <p:nvPr/>
        </p:nvSpPr>
        <p:spPr>
          <a:xfrm flipH="1">
            <a:off x="3886200" y="34928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89176" y="35356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c[1]</a:t>
            </a:r>
            <a:endParaRPr lang="en-US" sz="1400" dirty="0"/>
          </a:p>
        </p:txBody>
      </p:sp>
      <p:sp>
        <p:nvSpPr>
          <p:cNvPr id="35" name="Left Brace 34"/>
          <p:cNvSpPr/>
          <p:nvPr/>
        </p:nvSpPr>
        <p:spPr>
          <a:xfrm flipH="1">
            <a:off x="3886200" y="3999471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89176" y="404226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c[2]</a:t>
            </a:r>
            <a:endParaRPr lang="en-US" sz="1400" dirty="0"/>
          </a:p>
        </p:txBody>
      </p:sp>
      <p:sp>
        <p:nvSpPr>
          <p:cNvPr id="37" name="Left Brace 36"/>
          <p:cNvSpPr/>
          <p:nvPr/>
        </p:nvSpPr>
        <p:spPr>
          <a:xfrm flipH="1">
            <a:off x="3886200" y="44834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89176" y="45262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c[3]</a:t>
            </a:r>
            <a:endParaRPr lang="en-US" sz="1400" dirty="0"/>
          </a:p>
        </p:txBody>
      </p:sp>
      <p:sp>
        <p:nvSpPr>
          <p:cNvPr id="39" name="Left Brace 38"/>
          <p:cNvSpPr/>
          <p:nvPr/>
        </p:nvSpPr>
        <p:spPr>
          <a:xfrm flipH="1">
            <a:off x="3886200" y="4940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89176" y="4983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c[4]</a:t>
            </a:r>
            <a:endParaRPr lang="en-US" sz="1400" dirty="0"/>
          </a:p>
        </p:txBody>
      </p:sp>
      <p:sp>
        <p:nvSpPr>
          <p:cNvPr id="41" name="Left Brace 40"/>
          <p:cNvSpPr/>
          <p:nvPr/>
        </p:nvSpPr>
        <p:spPr>
          <a:xfrm flipH="1">
            <a:off x="3886200" y="5474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089176" y="55168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c[5]</a:t>
            </a:r>
            <a:endParaRPr lang="en-US" sz="1400" dirty="0"/>
          </a:p>
        </p:txBody>
      </p:sp>
      <p:sp>
        <p:nvSpPr>
          <p:cNvPr id="43" name="Left Brace 42"/>
          <p:cNvSpPr/>
          <p:nvPr/>
        </p:nvSpPr>
        <p:spPr>
          <a:xfrm flipH="1">
            <a:off x="3886200" y="59436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089176" y="598639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c[6]</a:t>
            </a:r>
            <a:endParaRPr lang="en-US" sz="1400" dirty="0"/>
          </a:p>
        </p:txBody>
      </p:sp>
      <p:sp>
        <p:nvSpPr>
          <p:cNvPr id="45" name="Left Brace 44"/>
          <p:cNvSpPr/>
          <p:nvPr/>
        </p:nvSpPr>
        <p:spPr>
          <a:xfrm flipH="1">
            <a:off x="3886200" y="6464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89176" y="6507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c[7]</a:t>
            </a:r>
            <a:endParaRPr lang="en-US" sz="1400" dirty="0"/>
          </a:p>
        </p:txBody>
      </p:sp>
      <p:sp>
        <p:nvSpPr>
          <p:cNvPr id="47" name="Left Brace 46"/>
          <p:cNvSpPr/>
          <p:nvPr/>
        </p:nvSpPr>
        <p:spPr>
          <a:xfrm flipH="1">
            <a:off x="3886200" y="1130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89176" y="117343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c[-4]</a:t>
            </a:r>
            <a:endParaRPr lang="en-US" sz="1400" dirty="0"/>
          </a:p>
        </p:txBody>
      </p:sp>
      <p:sp>
        <p:nvSpPr>
          <p:cNvPr id="49" name="Left Brace 48"/>
          <p:cNvSpPr/>
          <p:nvPr/>
        </p:nvSpPr>
        <p:spPr>
          <a:xfrm flipH="1">
            <a:off x="3886200" y="6734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flipH="1">
            <a:off x="3886200" y="2286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089176" y="27139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c[-6]</a:t>
            </a:r>
            <a:endParaRPr lang="en-US" sz="1400" dirty="0"/>
          </a:p>
        </p:txBody>
      </p:sp>
      <p:sp>
        <p:nvSpPr>
          <p:cNvPr id="54" name="Right Arrow 53"/>
          <p:cNvSpPr/>
          <p:nvPr/>
        </p:nvSpPr>
        <p:spPr>
          <a:xfrm>
            <a:off x="4876800" y="4075671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Treat pointer as an array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3352800"/>
            <a:ext cx="38100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b[5]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 = b + 2; 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c[-2]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1012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lang="en-US" sz="1050" dirty="0"/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838200" y="2045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0544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b[0]</a:t>
            </a:r>
            <a:endParaRPr lang="en-US" sz="1400"/>
          </a:p>
        </p:txBody>
      </p:sp>
      <p:sp>
        <p:nvSpPr>
          <p:cNvPr id="11" name="Left Brace 10"/>
          <p:cNvSpPr/>
          <p:nvPr/>
        </p:nvSpPr>
        <p:spPr>
          <a:xfrm>
            <a:off x="838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486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b[1]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838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30450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b[2]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838200" y="3505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5145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b[3]</a:t>
            </a:r>
            <a:endParaRPr lang="en-US" sz="1400" dirty="0"/>
          </a:p>
        </p:txBody>
      </p:sp>
      <p:sp>
        <p:nvSpPr>
          <p:cNvPr id="17" name="Left Brace 16"/>
          <p:cNvSpPr/>
          <p:nvPr/>
        </p:nvSpPr>
        <p:spPr>
          <a:xfrm>
            <a:off x="838200" y="40262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40356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b[4]</a:t>
            </a:r>
            <a:endParaRPr lang="en-US" sz="1400" dirty="0"/>
          </a:p>
        </p:txBody>
      </p:sp>
      <p:sp>
        <p:nvSpPr>
          <p:cNvPr id="19" name="Left Brace 18"/>
          <p:cNvSpPr/>
          <p:nvPr/>
        </p:nvSpPr>
        <p:spPr>
          <a:xfrm>
            <a:off x="228600" y="2057400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39129" y="3045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762000" y="44958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795" y="47281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flipH="1">
            <a:off x="3886200" y="206106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89176" y="210385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c[-2]</a:t>
            </a:r>
            <a:endParaRPr lang="en-US" sz="1400" dirty="0"/>
          </a:p>
        </p:txBody>
      </p:sp>
      <p:sp>
        <p:nvSpPr>
          <p:cNvPr id="27" name="Left Brace 26"/>
          <p:cNvSpPr/>
          <p:nvPr/>
        </p:nvSpPr>
        <p:spPr>
          <a:xfrm flipH="1">
            <a:off x="3886200" y="16002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89176" y="164299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c[-3]</a:t>
            </a:r>
            <a:endParaRPr lang="en-US" sz="1400" dirty="0"/>
          </a:p>
        </p:txBody>
      </p:sp>
      <p:sp>
        <p:nvSpPr>
          <p:cNvPr id="29" name="Left Brace 28"/>
          <p:cNvSpPr/>
          <p:nvPr/>
        </p:nvSpPr>
        <p:spPr>
          <a:xfrm flipH="1">
            <a:off x="3886200" y="25393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89176" y="258210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c[-1]</a:t>
            </a:r>
            <a:endParaRPr lang="en-US" sz="1400" dirty="0"/>
          </a:p>
        </p:txBody>
      </p:sp>
      <p:sp>
        <p:nvSpPr>
          <p:cNvPr id="31" name="Left Brace 30"/>
          <p:cNvSpPr/>
          <p:nvPr/>
        </p:nvSpPr>
        <p:spPr>
          <a:xfrm flipH="1">
            <a:off x="3886200" y="3035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89176" y="3078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c[0]</a:t>
            </a:r>
            <a:endParaRPr lang="en-US" sz="1400" dirty="0"/>
          </a:p>
        </p:txBody>
      </p:sp>
      <p:sp>
        <p:nvSpPr>
          <p:cNvPr id="33" name="Left Brace 32"/>
          <p:cNvSpPr/>
          <p:nvPr/>
        </p:nvSpPr>
        <p:spPr>
          <a:xfrm flipH="1">
            <a:off x="3886200" y="34928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89176" y="35356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c[1]</a:t>
            </a:r>
            <a:endParaRPr lang="en-US" sz="1400" dirty="0"/>
          </a:p>
        </p:txBody>
      </p:sp>
      <p:sp>
        <p:nvSpPr>
          <p:cNvPr id="35" name="Left Brace 34"/>
          <p:cNvSpPr/>
          <p:nvPr/>
        </p:nvSpPr>
        <p:spPr>
          <a:xfrm flipH="1">
            <a:off x="3886200" y="3999471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89176" y="404226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c[2]</a:t>
            </a:r>
            <a:endParaRPr lang="en-US" sz="1400" dirty="0"/>
          </a:p>
        </p:txBody>
      </p:sp>
      <p:sp>
        <p:nvSpPr>
          <p:cNvPr id="37" name="Left Brace 36"/>
          <p:cNvSpPr/>
          <p:nvPr/>
        </p:nvSpPr>
        <p:spPr>
          <a:xfrm flipH="1">
            <a:off x="3886200" y="44834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89176" y="45262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c[3]</a:t>
            </a:r>
            <a:endParaRPr lang="en-US" sz="1400" dirty="0"/>
          </a:p>
        </p:txBody>
      </p:sp>
      <p:sp>
        <p:nvSpPr>
          <p:cNvPr id="39" name="Left Brace 38"/>
          <p:cNvSpPr/>
          <p:nvPr/>
        </p:nvSpPr>
        <p:spPr>
          <a:xfrm flipH="1">
            <a:off x="3886200" y="4940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89176" y="4983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c[4]</a:t>
            </a:r>
            <a:endParaRPr lang="en-US" sz="1400" dirty="0"/>
          </a:p>
        </p:txBody>
      </p:sp>
      <p:sp>
        <p:nvSpPr>
          <p:cNvPr id="41" name="Left Brace 40"/>
          <p:cNvSpPr/>
          <p:nvPr/>
        </p:nvSpPr>
        <p:spPr>
          <a:xfrm flipH="1">
            <a:off x="3886200" y="54740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089176" y="55168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c[5]</a:t>
            </a:r>
            <a:endParaRPr lang="en-US" sz="1400" dirty="0"/>
          </a:p>
        </p:txBody>
      </p:sp>
      <p:sp>
        <p:nvSpPr>
          <p:cNvPr id="43" name="Left Brace 42"/>
          <p:cNvSpPr/>
          <p:nvPr/>
        </p:nvSpPr>
        <p:spPr>
          <a:xfrm flipH="1">
            <a:off x="3886200" y="59436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089176" y="598639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c[6]</a:t>
            </a:r>
            <a:endParaRPr lang="en-US" sz="1400" dirty="0"/>
          </a:p>
        </p:txBody>
      </p:sp>
      <p:sp>
        <p:nvSpPr>
          <p:cNvPr id="45" name="Left Brace 44"/>
          <p:cNvSpPr/>
          <p:nvPr/>
        </p:nvSpPr>
        <p:spPr>
          <a:xfrm flipH="1">
            <a:off x="3886200" y="6464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89176" y="650743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c[7]</a:t>
            </a:r>
            <a:endParaRPr lang="en-US" sz="1400" dirty="0"/>
          </a:p>
        </p:txBody>
      </p:sp>
      <p:sp>
        <p:nvSpPr>
          <p:cNvPr id="47" name="Left Brace 46"/>
          <p:cNvSpPr/>
          <p:nvPr/>
        </p:nvSpPr>
        <p:spPr>
          <a:xfrm flipH="1">
            <a:off x="3886200" y="11306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89176" y="117343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c[-4]</a:t>
            </a:r>
            <a:endParaRPr lang="en-US" sz="1400" dirty="0"/>
          </a:p>
        </p:txBody>
      </p:sp>
      <p:sp>
        <p:nvSpPr>
          <p:cNvPr id="49" name="Left Brace 48"/>
          <p:cNvSpPr/>
          <p:nvPr/>
        </p:nvSpPr>
        <p:spPr>
          <a:xfrm flipH="1">
            <a:off x="3886200" y="673443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flipH="1">
            <a:off x="3886200" y="228600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089176" y="27139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c[-6]</a:t>
            </a:r>
            <a:endParaRPr lang="en-US" sz="1400" dirty="0"/>
          </a:p>
        </p:txBody>
      </p:sp>
      <p:sp>
        <p:nvSpPr>
          <p:cNvPr id="54" name="Right Arrow 53"/>
          <p:cNvSpPr/>
          <p:nvPr/>
        </p:nvSpPr>
        <p:spPr>
          <a:xfrm>
            <a:off x="4876800" y="4483443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/>
          <p:cNvSpPr>
            <a:spLocks noGrp="1"/>
          </p:cNvSpPr>
          <p:nvPr>
            <p:ph sz="quarter" idx="1"/>
          </p:nvPr>
        </p:nvSpPr>
        <p:spPr>
          <a:xfrm>
            <a:off x="4876800" y="5379766"/>
            <a:ext cx="3809999" cy="944834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smtClean="0"/>
              <a:t>is actually a valid memory access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name is a pointer</a:t>
            </a:r>
          </a:p>
          <a:p>
            <a:r>
              <a:rPr lang="en-US" dirty="0" smtClean="0"/>
              <a:t>Pointer arithmetic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Let’s say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 is a pointer,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is an integer</a:t>
            </a:r>
          </a:p>
          <a:p>
            <a:pPr lvl="1"/>
            <a:r>
              <a:rPr lang="is-I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is-IS" dirty="0" smtClean="0">
                <a:solidFill>
                  <a:schemeClr val="tx1"/>
                </a:solidFill>
              </a:rPr>
              <a:t> + </a:t>
            </a:r>
            <a:r>
              <a:rPr lang="is-IS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is-IS" dirty="0" smtClean="0">
                <a:solidFill>
                  <a:schemeClr val="tx1"/>
                </a:solidFill>
              </a:rPr>
              <a:t> is a pointer (memory address) after </a:t>
            </a:r>
            <a:r>
              <a:rPr lang="is-IS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is-IS" dirty="0" smtClean="0">
                <a:solidFill>
                  <a:schemeClr val="tx1"/>
                </a:solidFill>
              </a:rPr>
              <a:t> elements of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lvl="1"/>
            <a:r>
              <a:rPr lang="is-I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is-IS" dirty="0" smtClean="0">
                <a:solidFill>
                  <a:schemeClr val="tx1"/>
                </a:solidFill>
              </a:rPr>
              <a:t> - </a:t>
            </a:r>
            <a:r>
              <a:rPr lang="is-IS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is-IS" dirty="0">
                <a:solidFill>
                  <a:schemeClr val="tx1"/>
                </a:solidFill>
              </a:rPr>
              <a:t> is </a:t>
            </a:r>
            <a:r>
              <a:rPr lang="is-IS" dirty="0" smtClean="0">
                <a:solidFill>
                  <a:schemeClr val="tx1"/>
                </a:solidFill>
              </a:rPr>
              <a:t>a </a:t>
            </a:r>
            <a:r>
              <a:rPr lang="is-IS" dirty="0">
                <a:solidFill>
                  <a:schemeClr val="tx1"/>
                </a:solidFill>
              </a:rPr>
              <a:t>pointer </a:t>
            </a:r>
            <a:r>
              <a:rPr lang="is-IS" dirty="0" smtClean="0">
                <a:solidFill>
                  <a:schemeClr val="tx1"/>
                </a:solidFill>
              </a:rPr>
              <a:t>before </a:t>
            </a:r>
            <a:r>
              <a:rPr lang="is-IS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is-IS" dirty="0">
                <a:solidFill>
                  <a:schemeClr val="tx1"/>
                </a:solidFill>
              </a:rPr>
              <a:t> elements of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r>
              <a:rPr lang="is-IS" dirty="0" smtClean="0"/>
              <a:t>Treat a pointer as an array</a:t>
            </a:r>
            <a:endParaRPr lang="is-IS" dirty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Again, let’s </a:t>
            </a:r>
            <a:r>
              <a:rPr lang="en-US" dirty="0">
                <a:solidFill>
                  <a:schemeClr val="tx1"/>
                </a:solidFill>
              </a:rPr>
              <a:t>say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is a pointer,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is an </a:t>
            </a:r>
            <a:r>
              <a:rPr lang="en-US" dirty="0" smtClean="0">
                <a:solidFill>
                  <a:schemeClr val="tx1"/>
                </a:solidFill>
              </a:rPr>
              <a:t>integer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is-IS" dirty="0" smtClean="0">
                <a:solidFill>
                  <a:schemeClr val="tx1"/>
                </a:solidFill>
              </a:rPr>
              <a:t>[</a:t>
            </a:r>
            <a:r>
              <a:rPr lang="is-IS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is-IS" dirty="0" smtClean="0">
                <a:solidFill>
                  <a:schemeClr val="tx1"/>
                </a:solidFill>
              </a:rPr>
              <a:t>] means to access </a:t>
            </a:r>
            <a:r>
              <a:rPr lang="is-IS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is-IS" baseline="30000" dirty="0" smtClean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is-IS" dirty="0" smtClean="0">
                <a:solidFill>
                  <a:schemeClr val="tx1"/>
                </a:solidFill>
              </a:rPr>
              <a:t> element counted from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is-IS" dirty="0" smtClean="0">
                <a:solidFill>
                  <a:schemeClr val="tx1"/>
                </a:solidFill>
              </a:rPr>
              <a:t>[</a:t>
            </a:r>
            <a:r>
              <a:rPr lang="is-IS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is-IS" dirty="0" smtClean="0">
                <a:solidFill>
                  <a:schemeClr val="tx1"/>
                </a:solidFill>
              </a:rPr>
              <a:t>] equivalent to *(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is-IS" dirty="0" smtClean="0">
                <a:solidFill>
                  <a:schemeClr val="tx1"/>
                </a:solidFill>
              </a:rPr>
              <a:t> + </a:t>
            </a:r>
            <a:r>
              <a:rPr lang="is-IS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is-I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9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 a previous example 01 -</a:t>
            </a:r>
            <a:br>
              <a:rPr lang="en-US" dirty="0" smtClean="0"/>
            </a:br>
            <a:r>
              <a:rPr lang="en-US" dirty="0" smtClean="0"/>
              <a:t>Pass an array to a function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371600"/>
            <a:ext cx="8382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From caller: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3048000"/>
            <a:ext cx="8382000" cy="297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In the function: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905000"/>
            <a:ext cx="4890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[10] = {1, 2, 3, 4, 5, 6, 7, 8, 9, 10};</a:t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foo(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2632" y="3653135"/>
            <a:ext cx="3989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void foo(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params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[10]) { </a:t>
            </a:r>
            <a:r>
              <a:rPr lang="is-IS" sz="2400" dirty="0" smtClean="0">
                <a:solidFill>
                  <a:schemeClr val="accent1">
                    <a:lumMod val="50000"/>
                  </a:schemeClr>
                </a:solidFill>
              </a:rPr>
              <a:t>… }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632" y="449133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void foo(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params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[]) { </a:t>
            </a:r>
            <a:r>
              <a:rPr lang="is-IS" sz="2400" dirty="0" smtClean="0">
                <a:solidFill>
                  <a:schemeClr val="accent1">
                    <a:lumMod val="50000"/>
                  </a:schemeClr>
                </a:solidFill>
              </a:rPr>
              <a:t>… }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6879" y="5410200"/>
            <a:ext cx="360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void foo(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*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params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 { </a:t>
            </a:r>
            <a:r>
              <a:rPr lang="is-IS" sz="2400" dirty="0" smtClean="0">
                <a:solidFill>
                  <a:schemeClr val="accent1">
                    <a:lumMod val="50000"/>
                  </a:schemeClr>
                </a:solidFill>
              </a:rPr>
              <a:t>… }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 a previous example 02 -</a:t>
            </a:r>
            <a:br>
              <a:rPr lang="en-US" dirty="0" smtClean="0"/>
            </a:br>
            <a:r>
              <a:rPr lang="en-US" dirty="0" smtClean="0"/>
              <a:t>Mapping of cipher and crib in project 5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371599"/>
            <a:ext cx="8382000" cy="43434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Approach 3: Generate the mapping</a:t>
            </a:r>
          </a:p>
          <a:p>
            <a:pPr lvl="1" defTabSz="914400"/>
            <a:r>
              <a:rPr lang="en-US" dirty="0" smtClean="0"/>
              <a:t>We first have a mapping array char cipher2crib[128] = {‘\0’};</a:t>
            </a:r>
          </a:p>
          <a:p>
            <a:pPr lvl="2" defTabSz="914400"/>
            <a:r>
              <a:rPr lang="en-US" dirty="0" smtClean="0"/>
              <a:t>Whenever we attempt to map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letterA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cipher to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letterB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in crib:</a:t>
            </a:r>
          </a:p>
          <a:p>
            <a:pPr lvl="2" defTabSz="914400"/>
            <a:r>
              <a:rPr lang="en-US" dirty="0" smtClean="0"/>
              <a:t>cipher2crib[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letterA</a:t>
            </a:r>
            <a:r>
              <a:rPr lang="en-US" dirty="0" smtClean="0"/>
              <a:t>] =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letterB</a:t>
            </a:r>
            <a:r>
              <a:rPr lang="en-US" dirty="0" smtClean="0"/>
              <a:t>;</a:t>
            </a:r>
          </a:p>
          <a:p>
            <a:pPr lvl="1" defTabSz="914400"/>
            <a:r>
              <a:rPr lang="en-US" dirty="0" smtClean="0"/>
              <a:t>But there are only 26 letters. Why do we want to have an array with 128 elements?</a:t>
            </a:r>
          </a:p>
          <a:p>
            <a:pPr lvl="2" defTabSz="914400"/>
            <a:r>
              <a:rPr lang="en-US" dirty="0" smtClean="0"/>
              <a:t>We use </a:t>
            </a:r>
            <a:r>
              <a:rPr lang="en-US" dirty="0" err="1" smtClean="0"/>
              <a:t>ascii</a:t>
            </a:r>
            <a:r>
              <a:rPr lang="en-US" dirty="0" smtClean="0"/>
              <a:t> as a key (</a:t>
            </a:r>
            <a:r>
              <a:rPr lang="en-US" dirty="0" err="1" smtClean="0"/>
              <a:t>a.k.a</a:t>
            </a:r>
            <a:r>
              <a:rPr lang="en-US" dirty="0" smtClean="0"/>
              <a:t> index) in the array</a:t>
            </a:r>
          </a:p>
          <a:p>
            <a:pPr lvl="2" defTabSz="914400"/>
            <a:r>
              <a:rPr lang="en-US" dirty="0" smtClean="0"/>
              <a:t>We don’t need to worry about the offset (i.e., x - ‘a’)</a:t>
            </a:r>
          </a:p>
          <a:p>
            <a:pPr lvl="1" defTabSz="914400"/>
            <a:r>
              <a:rPr lang="en-US" dirty="0" smtClean="0"/>
              <a:t>Is there any solution to reduce the size to 26?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 a previous example 02 -</a:t>
            </a:r>
            <a:br>
              <a:rPr lang="en-US" dirty="0" smtClean="0"/>
            </a:br>
            <a:r>
              <a:rPr lang="en-US" dirty="0" smtClean="0"/>
              <a:t>Mapping of cipher and crib in project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467600" cy="33239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bool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check(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cipher[],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crib[])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assume cipher and crib have the same length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cipher2crib[128] = {</a:t>
            </a:r>
            <a:r>
              <a:rPr lang="en-US" sz="1400" dirty="0">
                <a:solidFill>
                  <a:srgbClr val="FF8000"/>
                </a:solidFill>
                <a:latin typeface="Consolas" charset="0"/>
                <a:ea typeface="ＭＳ 明朝" charset="-128"/>
                <a:cs typeface="Courier New" charset="0"/>
              </a:rPr>
              <a:t>'\0'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 cipher[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 != </a:t>
            </a:r>
            <a:r>
              <a:rPr lang="en-US" sz="1400" dirty="0">
                <a:solidFill>
                  <a:srgbClr val="FF8000"/>
                </a:solidFill>
                <a:latin typeface="Consolas" charset="0"/>
                <a:ea typeface="ＭＳ 明朝" charset="-128"/>
                <a:cs typeface="Courier New" charset="0"/>
              </a:rPr>
              <a:t>'\0'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cipher[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letterB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crib[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(cipher2crib[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 != </a:t>
            </a:r>
            <a:r>
              <a:rPr lang="en-US" sz="1400" dirty="0">
                <a:solidFill>
                  <a:srgbClr val="FF8000"/>
                </a:solidFill>
                <a:latin typeface="Consolas" charset="0"/>
                <a:ea typeface="ＭＳ 明朝" charset="-128"/>
                <a:cs typeface="Courier New" charset="0"/>
              </a:rPr>
              <a:t>'\</a:t>
            </a:r>
            <a:r>
              <a:rPr lang="en-US" sz="1400" dirty="0" smtClean="0">
                <a:solidFill>
                  <a:srgbClr val="FF8000"/>
                </a:solidFill>
                <a:latin typeface="Consolas" charset="0"/>
                <a:ea typeface="ＭＳ 明朝" charset="-128"/>
                <a:cs typeface="Courier New" charset="0"/>
              </a:rPr>
              <a:t>0’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&amp;&amp;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cipher2crib[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 !=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letterB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cipher2crib[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 = letter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true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 a previous example 02 -</a:t>
            </a:r>
            <a:br>
              <a:rPr lang="en-US" dirty="0" smtClean="0"/>
            </a:br>
            <a:r>
              <a:rPr lang="en-US" dirty="0" smtClean="0"/>
              <a:t>Mapping of cipher and crib in project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467600" cy="360098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bool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check(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cipher[],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const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crib[])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charset="0"/>
                <a:ea typeface="ＭＳ 明朝" charset="-128"/>
                <a:cs typeface="Courier New" charset="0"/>
              </a:rPr>
              <a:t>// assume cipher and crib have the same length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trueArray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[26]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{</a:t>
            </a:r>
            <a:r>
              <a:rPr lang="en-US" sz="1400" dirty="0">
                <a:solidFill>
                  <a:srgbClr val="FF8000"/>
                </a:solidFill>
                <a:latin typeface="Consolas" charset="0"/>
                <a:ea typeface="ＭＳ 明朝" charset="-128"/>
                <a:cs typeface="Courier New" charset="0"/>
              </a:rPr>
              <a:t>'\0'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*cipher2crib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=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trueArray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– </a:t>
            </a:r>
            <a:r>
              <a:rPr lang="en-US" sz="1400" dirty="0" smtClean="0">
                <a:solidFill>
                  <a:srgbClr val="A31515"/>
                </a:solidFill>
                <a:latin typeface="Consolas" charset="0"/>
                <a:ea typeface="ＭＳ 明朝" charset="-128"/>
                <a:cs typeface="Courier New" charset="0"/>
              </a:rPr>
              <a:t>'a'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 cipher[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 != </a:t>
            </a:r>
            <a:r>
              <a:rPr lang="en-US" sz="1400" dirty="0">
                <a:solidFill>
                  <a:srgbClr val="FF8000"/>
                </a:solidFill>
                <a:latin typeface="Consolas" charset="0"/>
                <a:ea typeface="ＭＳ 明朝" charset="-128"/>
                <a:cs typeface="Courier New" charset="0"/>
              </a:rPr>
              <a:t>'\0'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cipher[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char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letterB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crib[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(cipher2crib[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 != </a:t>
            </a:r>
            <a:r>
              <a:rPr lang="en-US" sz="1400" dirty="0">
                <a:solidFill>
                  <a:srgbClr val="FF8000"/>
                </a:solidFill>
                <a:latin typeface="Consolas" charset="0"/>
                <a:ea typeface="ＭＳ 明朝" charset="-128"/>
                <a:cs typeface="Courier New" charset="0"/>
              </a:rPr>
              <a:t>'\</a:t>
            </a:r>
            <a:r>
              <a:rPr lang="en-US" sz="1400" dirty="0" smtClean="0">
                <a:solidFill>
                  <a:srgbClr val="FF8000"/>
                </a:solidFill>
                <a:latin typeface="Consolas" charset="0"/>
                <a:ea typeface="ＭＳ 明朝" charset="-128"/>
                <a:cs typeface="Courier New" charset="0"/>
              </a:rPr>
              <a:t>0’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   &amp;&amp; 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cipher2crib[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 !=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letterB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false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cipher2crib[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letterA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 = letter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true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8200" y="5791200"/>
            <a:ext cx="7467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01208" y="5505986"/>
            <a:ext cx="3375992" cy="24877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 elements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>
            <a:off x="4598504" y="5867400"/>
            <a:ext cx="228600" cy="1524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914400" y="5867400"/>
            <a:ext cx="228600" cy="1524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35678" y="6019800"/>
            <a:ext cx="110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trueArray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078" y="601980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cipher2crib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64096" y="5638800"/>
            <a:ext cx="36841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3276" y="5407223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97 elements</a:t>
            </a:r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7617276" y="5788223"/>
            <a:ext cx="1206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Memory footprint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333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 for your opinion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81000" y="1524000"/>
            <a:ext cx="4419600" cy="45720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/>
              <a:t>  Data type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133600"/>
            <a:ext cx="8229600" cy="160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err="1" smtClean="0"/>
              <a:t>int</a:t>
            </a:r>
            <a:r>
              <a:rPr lang="en-US" dirty="0" smtClean="0"/>
              <a:t> *a;</a:t>
            </a:r>
          </a:p>
          <a:p>
            <a:pPr lvl="1" defTabSz="914400"/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is a variable, whose data type is </a:t>
            </a:r>
            <a:r>
              <a:rPr lang="en-US" u="sng" dirty="0" err="1" smtClean="0">
                <a:solidFill>
                  <a:srgbClr val="0070C0"/>
                </a:solidFill>
              </a:rPr>
              <a:t>int</a:t>
            </a:r>
            <a:r>
              <a:rPr lang="en-US" u="sng" dirty="0" smtClean="0">
                <a:solidFill>
                  <a:srgbClr val="0070C0"/>
                </a:solidFill>
              </a:rPr>
              <a:t> *</a:t>
            </a:r>
          </a:p>
          <a:p>
            <a:pPr lvl="1" defTabSz="914400"/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stores an address of some integer</a:t>
            </a:r>
            <a:endParaRPr lang="en-US" dirty="0" smtClean="0"/>
          </a:p>
        </p:txBody>
      </p:sp>
      <p:sp>
        <p:nvSpPr>
          <p:cNvPr id="6" name="Pentagon 5"/>
          <p:cNvSpPr/>
          <p:nvPr/>
        </p:nvSpPr>
        <p:spPr>
          <a:xfrm>
            <a:off x="378030" y="3733800"/>
            <a:ext cx="4422569" cy="4572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“Use as verbs”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0584" y="4343400"/>
            <a:ext cx="82296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&amp;   - address-of operator</a:t>
            </a:r>
          </a:p>
          <a:p>
            <a:pPr lvl="1" defTabSz="914400"/>
            <a:r>
              <a:rPr lang="en-US" dirty="0" smtClean="0"/>
              <a:t>&amp;b means I want to get the memory address of variable 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</a:p>
          <a:p>
            <a:pPr defTabSz="914400"/>
            <a:r>
              <a:rPr lang="en-US" dirty="0" smtClean="0"/>
              <a:t>*   - dereference operator</a:t>
            </a:r>
          </a:p>
          <a:p>
            <a:pPr lvl="1" defTabSz="914400"/>
            <a:r>
              <a:rPr lang="en-US" dirty="0" smtClean="0"/>
              <a:t>*c means I want to retrieve the value in address </a:t>
            </a:r>
            <a:r>
              <a:rPr lang="en-US" dirty="0" smtClean="0">
                <a:solidFill>
                  <a:srgbClr val="0070C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391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smtClean="0"/>
              <a:t>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 smtClean="0"/>
              <a:t>, the following two usages are valid: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&amp;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What is </a:t>
            </a:r>
            <a:r>
              <a:rPr lang="is-I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&amp;ptr</a:t>
            </a:r>
            <a:r>
              <a:rPr lang="is-IS" dirty="0" smtClean="0">
                <a:solidFill>
                  <a:schemeClr val="tx1"/>
                </a:solidFill>
              </a:rPr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smtClean="0"/>
              <a:t>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 smtClean="0"/>
              <a:t>, the following two usages are valid: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&amp;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What is </a:t>
            </a:r>
            <a:r>
              <a:rPr lang="is-I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&amp;ptr</a:t>
            </a:r>
            <a:r>
              <a:rPr lang="is-IS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&amp;ptr</a:t>
            </a:r>
            <a:r>
              <a:rPr lang="is-IS" dirty="0" smtClean="0">
                <a:solidFill>
                  <a:schemeClr val="tx1"/>
                </a:solidFill>
              </a:rPr>
              <a:t> means the address of ptr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The type of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&amp;ptr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is </a:t>
            </a:r>
            <a:r>
              <a:rPr lang="is-IS" dirty="0" smtClean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int** </a:t>
            </a:r>
            <a:r>
              <a:rPr lang="is-IS" dirty="0" smtClean="0">
                <a:solidFill>
                  <a:schemeClr val="tx1"/>
                </a:solidFill>
              </a:rPr>
              <a:t>(we call it double pointer)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For example, </a:t>
            </a:r>
            <a:r>
              <a:rPr lang="is-I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int** strongPtr = &amp;ptr;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pointer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 = &amp;a;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** d = &amp;b;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43400" y="1830858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99975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Left Brace 21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pointer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 = &amp;a;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** d = &amp;b;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43400" y="2032686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407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Left Brace 21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762000" y="20574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795" y="2289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pointer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 = &amp;a;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** d = &amp;b;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43400" y="2246871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2846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Left Brace 21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762000" y="20574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795" y="2289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838200" y="29965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30058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c[0]</a:t>
            </a:r>
            <a:endParaRPr lang="en-US" sz="1400" dirty="0"/>
          </a:p>
        </p:txBody>
      </p:sp>
      <p:sp>
        <p:nvSpPr>
          <p:cNvPr id="12" name="Left Brace 11"/>
          <p:cNvSpPr/>
          <p:nvPr/>
        </p:nvSpPr>
        <p:spPr>
          <a:xfrm>
            <a:off x="838200" y="3490785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50016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c[1]</a:t>
            </a:r>
            <a:endParaRPr lang="en-US" sz="1400" dirty="0"/>
          </a:p>
        </p:txBody>
      </p:sp>
      <p:sp>
        <p:nvSpPr>
          <p:cNvPr id="14" name="Left Brace 13"/>
          <p:cNvSpPr/>
          <p:nvPr/>
        </p:nvSpPr>
        <p:spPr>
          <a:xfrm>
            <a:off x="838200" y="39871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39964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c[2]</a:t>
            </a:r>
            <a:endParaRPr lang="en-US" sz="1400" dirty="0"/>
          </a:p>
        </p:txBody>
      </p:sp>
      <p:sp>
        <p:nvSpPr>
          <p:cNvPr id="16" name="Left Brace 15"/>
          <p:cNvSpPr/>
          <p:nvPr/>
        </p:nvSpPr>
        <p:spPr>
          <a:xfrm>
            <a:off x="838200" y="4456671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446605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c[3]</a:t>
            </a:r>
            <a:endParaRPr lang="en-US" sz="1400" dirty="0"/>
          </a:p>
        </p:txBody>
      </p:sp>
      <p:sp>
        <p:nvSpPr>
          <p:cNvPr id="18" name="Left Brace 17"/>
          <p:cNvSpPr/>
          <p:nvPr/>
        </p:nvSpPr>
        <p:spPr>
          <a:xfrm>
            <a:off x="838200" y="49777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49870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c[4]</a:t>
            </a:r>
            <a:endParaRPr lang="en-US" sz="1400" dirty="0"/>
          </a:p>
        </p:txBody>
      </p:sp>
      <p:sp>
        <p:nvSpPr>
          <p:cNvPr id="20" name="Left Brace 19"/>
          <p:cNvSpPr/>
          <p:nvPr/>
        </p:nvSpPr>
        <p:spPr>
          <a:xfrm>
            <a:off x="228600" y="3008871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9129" y="399741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pointer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a = 3;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 = &amp;a;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c[5] = {10, 20, 30, 40, 50};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** d = &amp;b;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43400" y="24384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2358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Left Brace 21"/>
          <p:cNvSpPr/>
          <p:nvPr/>
        </p:nvSpPr>
        <p:spPr>
          <a:xfrm>
            <a:off x="762000" y="1555899"/>
            <a:ext cx="304800" cy="417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795" y="1550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762000" y="2057400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795" y="2289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838200" y="29965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30058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c[0]</a:t>
            </a:r>
            <a:endParaRPr lang="en-US" sz="1400" dirty="0"/>
          </a:p>
        </p:txBody>
      </p:sp>
      <p:sp>
        <p:nvSpPr>
          <p:cNvPr id="12" name="Left Brace 11"/>
          <p:cNvSpPr/>
          <p:nvPr/>
        </p:nvSpPr>
        <p:spPr>
          <a:xfrm>
            <a:off x="838200" y="3490785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50016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c[1]</a:t>
            </a:r>
            <a:endParaRPr lang="en-US" sz="1400" dirty="0"/>
          </a:p>
        </p:txBody>
      </p:sp>
      <p:sp>
        <p:nvSpPr>
          <p:cNvPr id="14" name="Left Brace 13"/>
          <p:cNvSpPr/>
          <p:nvPr/>
        </p:nvSpPr>
        <p:spPr>
          <a:xfrm>
            <a:off x="838200" y="39871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39964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c[2]</a:t>
            </a:r>
            <a:endParaRPr lang="en-US" sz="1400" dirty="0"/>
          </a:p>
        </p:txBody>
      </p:sp>
      <p:sp>
        <p:nvSpPr>
          <p:cNvPr id="16" name="Left Brace 15"/>
          <p:cNvSpPr/>
          <p:nvPr/>
        </p:nvSpPr>
        <p:spPr>
          <a:xfrm>
            <a:off x="838200" y="4456671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446605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c[3]</a:t>
            </a:r>
            <a:endParaRPr lang="en-US" sz="1400" dirty="0"/>
          </a:p>
        </p:txBody>
      </p:sp>
      <p:sp>
        <p:nvSpPr>
          <p:cNvPr id="18" name="Left Brace 17"/>
          <p:cNvSpPr/>
          <p:nvPr/>
        </p:nvSpPr>
        <p:spPr>
          <a:xfrm>
            <a:off x="838200" y="4977714"/>
            <a:ext cx="228600" cy="393357"/>
          </a:xfrm>
          <a:prstGeom prst="leftBrac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49870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c[4]</a:t>
            </a:r>
            <a:endParaRPr lang="en-US" sz="1400" dirty="0"/>
          </a:p>
        </p:txBody>
      </p:sp>
      <p:sp>
        <p:nvSpPr>
          <p:cNvPr id="20" name="Left Brace 19"/>
          <p:cNvSpPr/>
          <p:nvPr/>
        </p:nvSpPr>
        <p:spPr>
          <a:xfrm>
            <a:off x="228600" y="3008871"/>
            <a:ext cx="30480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39129" y="399741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761405" y="5447271"/>
            <a:ext cx="304800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" y="567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smtClean="0"/>
              <a:t>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 smtClean="0"/>
              <a:t>, the following two usages are valid: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&amp;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What is </a:t>
            </a:r>
            <a:r>
              <a:rPr lang="is-I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*val</a:t>
            </a:r>
            <a:r>
              <a:rPr lang="is-IS" dirty="0" smtClean="0">
                <a:solidFill>
                  <a:schemeClr val="tx1"/>
                </a:solidFill>
              </a:rPr>
              <a:t>?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smtClean="0"/>
              <a:t>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 smtClean="0"/>
              <a:t>, the following two usages are valid: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&amp;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What is </a:t>
            </a:r>
            <a:r>
              <a:rPr lang="is-I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*val</a:t>
            </a:r>
            <a:r>
              <a:rPr lang="is-IS" dirty="0" smtClean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It won’t compile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* operator (dereference) implies that what it stores is a memory address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Only pointer variables store memory address</a:t>
            </a:r>
            <a:r>
              <a:rPr lang="is-I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7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levels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3200400" cy="6096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If we have</a:t>
            </a:r>
            <a:endParaRPr lang="is-IS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2114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 ptr1;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 ptr2;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*** ptr3;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**** ptr4;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***** ptr5;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0" y="1295400"/>
            <a:ext cx="5181600" cy="6096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Wingdings 3"/>
              <a:buNone/>
            </a:pPr>
            <a:r>
              <a:rPr lang="en-US" dirty="0" smtClean="0"/>
              <a:t>Then they have </a:t>
            </a:r>
            <a:r>
              <a:rPr lang="en-US" smtClean="0"/>
              <a:t>the following relations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04777" y="5345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ptr1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 &amp;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4777" y="45836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ptr2 = &amp;ptr1;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4777" y="381000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ptr3 = &amp;ptr2;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4777" y="30596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ptr4 = &amp;ptr3;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4777" y="228600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ptr5 = &amp;ptr4;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000" y="5345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*ptr1;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45836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ptr1 = *ptr2;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383677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ptr2 = *ptr3;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304800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ptr3 =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*ptr4;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1377" y="228600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ptr4 = *ptr5;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Curved Right Arrow 15"/>
          <p:cNvSpPr/>
          <p:nvPr/>
        </p:nvSpPr>
        <p:spPr>
          <a:xfrm rot="10800000" flipV="1">
            <a:off x="6011046" y="2133600"/>
            <a:ext cx="461577" cy="6858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 flipV="1">
            <a:off x="6015423" y="2895600"/>
            <a:ext cx="461577" cy="6858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 flipV="1">
            <a:off x="6015423" y="3657600"/>
            <a:ext cx="461577" cy="6858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rot="10800000" flipV="1">
            <a:off x="6015423" y="4419600"/>
            <a:ext cx="461577" cy="6858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0800000" flipV="1">
            <a:off x="6011046" y="5181600"/>
            <a:ext cx="461577" cy="6858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flipV="1">
            <a:off x="5181600" y="2133600"/>
            <a:ext cx="461577" cy="685800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5185977" y="2895600"/>
            <a:ext cx="461577" cy="685800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flipV="1">
            <a:off x="5185977" y="3657600"/>
            <a:ext cx="461577" cy="685800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flipV="1">
            <a:off x="5185977" y="4419600"/>
            <a:ext cx="461577" cy="685800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 flipV="1">
            <a:off x="5181600" y="5181600"/>
            <a:ext cx="461577" cy="685800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76600" y="5867400"/>
            <a:ext cx="1752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Wingdings 3"/>
              <a:buNone/>
            </a:pPr>
            <a:r>
              <a:rPr lang="en-US" smtClean="0"/>
              <a:t>Address of</a:t>
            </a:r>
            <a:endParaRPr lang="en-US" dirty="0" smtClean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629400" y="5867400"/>
            <a:ext cx="1752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Wingdings 3"/>
              <a:buNone/>
            </a:pPr>
            <a:r>
              <a:rPr lang="en-US" smtClean="0"/>
              <a:t>Deference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6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 smtClean="0"/>
              <a:t>, can we hardcode an address and assign to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ptr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example, </a:t>
            </a:r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= 1234;</a:t>
            </a:r>
            <a:endParaRPr lang="is-IS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 smtClean="0">
                <a:solidFill>
                  <a:schemeClr val="tx1"/>
                </a:solidFill>
              </a:rPr>
              <a:t>No, it won’t compile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For security issue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It doesn’t make sense that we can get an address beforehand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The same variable can reside in different parts of memory in different executions</a:t>
            </a:r>
          </a:p>
          <a:p>
            <a:pPr lvl="1"/>
            <a:endParaRPr lang="is-IS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flipH="1">
            <a:off x="3945992" y="1524000"/>
            <a:ext cx="164701" cy="2286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0693" y="1459468"/>
            <a:ext cx="76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 byte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03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24000"/>
            <a:ext cx="7467600" cy="160043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main()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&amp;a &lt;&lt;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774"/>
          <a:stretch/>
        </p:blipFill>
        <p:spPr>
          <a:xfrm>
            <a:off x="4023497" y="3810000"/>
            <a:ext cx="4292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smtClean="0"/>
              <a:t>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 smtClean="0"/>
              <a:t>, is the following code valid?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&amp;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lvl="1"/>
            <a:endParaRPr lang="is-IS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9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smtClean="0"/>
              <a:t>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 smtClean="0"/>
              <a:t>, is the following code valid?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&amp;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No, it won’t compile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Pointers are type-aware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</a:t>
            </a:r>
            <a:r>
              <a:rPr lang="is-IS" dirty="0" smtClean="0">
                <a:solidFill>
                  <a:schemeClr val="tx1"/>
                </a:solidFill>
              </a:rPr>
              <a:t>e can cast the type: </a:t>
            </a:r>
            <a:r>
              <a:rPr lang="is-I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ptr = (int*) &amp;val;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However, that means we use the way we interpret integer to intepret a piece of memory which stores a double</a:t>
            </a:r>
          </a:p>
          <a:p>
            <a:pPr lvl="1"/>
            <a:endParaRPr lang="is-IS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0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3.5;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 = (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*) &amp;a;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63637"/>
              </p:ext>
            </p:extLst>
          </p:nvPr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3.5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762000" y="1555899"/>
            <a:ext cx="304800" cy="8825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64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46499"/>
            <a:ext cx="304800" cy="8825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54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343400" y="24384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 memory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524000"/>
            <a:ext cx="4419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main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() {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 = 3.5;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*b = (</a:t>
            </a:r>
            <a:r>
              <a:rPr lang="en-US" sz="1400" dirty="0" err="1" smtClean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*) &amp;a;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cout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&lt;&lt; *b &lt;&lt; </a:t>
            </a:r>
            <a:r>
              <a:rPr lang="en-US" sz="1400" dirty="0" err="1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endl</a:t>
            </a: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/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0;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3.5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b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  <a:endParaRPr kumimoji="0" 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1018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1028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1030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1032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1034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1036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1038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762000" y="1555899"/>
            <a:ext cx="304800" cy="8825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795" y="1764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61405" y="2546499"/>
            <a:ext cx="304800" cy="8825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54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343400" y="24384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69702" y="1555899"/>
            <a:ext cx="1740298" cy="425301"/>
          </a:xfrm>
          <a:prstGeom prst="rect">
            <a:avLst/>
          </a:prstGeom>
          <a:noFill/>
          <a:ln w="34925" cmpd="thinThick">
            <a:solidFill>
              <a:srgbClr val="FF8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smtClean="0"/>
              <a:t>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double *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can we have the following assignment?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No, it won’t compile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Pointer type doesn’t match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Though both store memory addresses, how they interpret the memory content are different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</a:t>
            </a:r>
            <a:r>
              <a:rPr lang="is-IS" dirty="0" smtClean="0">
                <a:solidFill>
                  <a:schemeClr val="tx1"/>
                </a:solidFill>
              </a:rPr>
              <a:t>e can cast the type: </a:t>
            </a:r>
            <a:r>
              <a:rPr lang="is-I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ptrI = (int*) ptrD;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Checkpoint – Looping over the array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7467600" cy="160043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findFirstNegativePtr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a[],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n)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* p = a; p &lt; a + n; p++)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(*p &lt; 0)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p;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nullptr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 smtClean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r>
              <a:rPr lang="en-US" dirty="0" smtClean="0"/>
              <a:t>Return a pointer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838200" y="4343400"/>
            <a:ext cx="7467600" cy="160043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findFirstNegativeIdx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double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a[], 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n)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for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int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= 0;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&lt; n;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++) {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if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(a[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] &lt; 0)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     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}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charset="0"/>
                <a:ea typeface="ＭＳ 明朝" charset="-128"/>
                <a:cs typeface="Courier New" charset="0"/>
              </a:rPr>
              <a:t>return</a:t>
            </a: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 -1;</a:t>
            </a:r>
            <a:b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</a:br>
            <a:r>
              <a:rPr lang="en-US" sz="1400" dirty="0">
                <a:solidFill>
                  <a:srgbClr val="222222"/>
                </a:solidFill>
                <a:latin typeface="Consolas" charset="0"/>
                <a:ea typeface="ＭＳ 明朝" charset="-128"/>
                <a:cs typeface="Courier New" charset="0"/>
              </a:rPr>
              <a:t>}</a:t>
            </a:r>
            <a:endParaRPr lang="en-US" sz="1400" dirty="0">
              <a:effectLst/>
              <a:latin typeface="Cambria" charset="0"/>
              <a:ea typeface="ＭＳ 明朝" charset="-128"/>
              <a:cs typeface="Times New Roman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8100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Return an index</a:t>
            </a:r>
          </a:p>
          <a:p>
            <a:pPr defTabSz="914400"/>
            <a:endParaRPr lang="en-US" dirty="0" smtClean="0"/>
          </a:p>
          <a:p>
            <a:pPr defTabSz="914400">
              <a:buFont typeface="Wingdings 3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19200"/>
          <a:ext cx="2730899" cy="5181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4983"/>
                <a:gridCol w="1835916"/>
              </a:tblGrid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Memory Contents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1009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168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1019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flipH="1">
            <a:off x="3945992" y="1524000"/>
            <a:ext cx="164701" cy="2286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0693" y="1459468"/>
            <a:ext cx="15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byte = 8 bits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57400" y="1524000"/>
            <a:ext cx="1775304" cy="228600"/>
            <a:chOff x="4005649" y="3553558"/>
            <a:chExt cx="4040685" cy="256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5649" y="3553558"/>
              <a:ext cx="533400" cy="2564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746" y="3553558"/>
              <a:ext cx="533400" cy="25644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7146" y="3553558"/>
              <a:ext cx="533400" cy="2564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5243" y="3553558"/>
              <a:ext cx="533400" cy="2564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40" y="3553558"/>
              <a:ext cx="533400" cy="2564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1437" y="3553558"/>
              <a:ext cx="533400" cy="2564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4837" y="3553558"/>
              <a:ext cx="533400" cy="2564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2934" y="3553558"/>
              <a:ext cx="533400" cy="256442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94466"/>
            <a:ext cx="2121142" cy="1019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2707" y="2209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22185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1119" y="359015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bit has 2 states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D6E4D3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E4D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8551</TotalTime>
  <Words>3549</Words>
  <Application>Microsoft Office PowerPoint</Application>
  <PresentationFormat>On-screen Show (4:3)</PresentationFormat>
  <Paragraphs>1771</Paragraphs>
  <Slides>86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Origin</vt:lpstr>
      <vt:lpstr>Today’s Topic</vt:lpstr>
      <vt:lpstr>Pointer</vt:lpstr>
      <vt:lpstr>Memory address</vt:lpstr>
      <vt:lpstr>Pointer</vt:lpstr>
      <vt:lpstr>Seek for your opinion</vt:lpstr>
      <vt:lpstr>Seek for your opinion</vt:lpstr>
      <vt:lpstr>Seek for your opinion</vt:lpstr>
      <vt:lpstr>Memory model</vt:lpstr>
      <vt:lpstr>Memory model</vt:lpstr>
      <vt:lpstr>Memory model</vt:lpstr>
      <vt:lpstr>Memory model</vt:lpstr>
      <vt:lpstr>Data type review</vt:lpstr>
      <vt:lpstr>Memory model</vt:lpstr>
      <vt:lpstr>Memory model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What’s going on in the memory</vt:lpstr>
      <vt:lpstr>Using uninitialized variables is always dangerous</vt:lpstr>
      <vt:lpstr>Using uninitialized variables is always dangerous</vt:lpstr>
      <vt:lpstr>Using uninitialized variables is always dangerous</vt:lpstr>
      <vt:lpstr>Using uninitialized variables is always dangerous</vt:lpstr>
      <vt:lpstr>Using uninitialized variables is always dangerous</vt:lpstr>
      <vt:lpstr>Array v.s. Pointer</vt:lpstr>
      <vt:lpstr>Array in memory</vt:lpstr>
      <vt:lpstr>Array in memory</vt:lpstr>
      <vt:lpstr>Array in memory</vt:lpstr>
      <vt:lpstr>Array in memory</vt:lpstr>
      <vt:lpstr>Array in memory</vt:lpstr>
      <vt:lpstr>Array in memory</vt:lpstr>
      <vt:lpstr>Array in memory</vt:lpstr>
      <vt:lpstr>Array in memory</vt:lpstr>
      <vt:lpstr>Pointer arithmetic</vt:lpstr>
      <vt:lpstr>Pointer arithmetic: a[5] = {0, 1, 2, 3, 4}</vt:lpstr>
      <vt:lpstr>Pointer arithmetic: a[5] = {0, 1, 2, 3, 4}</vt:lpstr>
      <vt:lpstr>Pointer arithmetic: a[5] = {0, 1, 2, 3, 4}</vt:lpstr>
      <vt:lpstr>Pointer arithmetic: a[5] = {0, 1, 2, 3, 4}</vt:lpstr>
      <vt:lpstr>Pointer arithmetic: a[5] = {0, 1, 2, 3, 4}</vt:lpstr>
      <vt:lpstr>Pointer arithmetic: a[5] = {0, 1, 2, 3, 4}</vt:lpstr>
      <vt:lpstr>Array in memory</vt:lpstr>
      <vt:lpstr>Array in memory</vt:lpstr>
      <vt:lpstr>Array in memory</vt:lpstr>
      <vt:lpstr>Array in memory</vt:lpstr>
      <vt:lpstr>Array in memory</vt:lpstr>
      <vt:lpstr>Array in memory</vt:lpstr>
      <vt:lpstr>More about array</vt:lpstr>
      <vt:lpstr>More about array</vt:lpstr>
      <vt:lpstr>Use pointer like an array</vt:lpstr>
      <vt:lpstr>Treat pointer as an array</vt:lpstr>
      <vt:lpstr>Treat pointer as an array</vt:lpstr>
      <vt:lpstr>Treat pointer as an array</vt:lpstr>
      <vt:lpstr>Treat pointer as an array</vt:lpstr>
      <vt:lpstr>Treat pointer as an array</vt:lpstr>
      <vt:lpstr>Summary</vt:lpstr>
      <vt:lpstr>Remind a previous example 01 - Pass an array to a function</vt:lpstr>
      <vt:lpstr>Remind a previous example 02 - Mapping of cipher and crib in project 5</vt:lpstr>
      <vt:lpstr>Remind a previous example 02 - Mapping of cipher and crib in project 5</vt:lpstr>
      <vt:lpstr>Remind a previous example 02 - Mapping of cipher and crib in project 5</vt:lpstr>
      <vt:lpstr>Question 01</vt:lpstr>
      <vt:lpstr>Question 01</vt:lpstr>
      <vt:lpstr>Double pointer</vt:lpstr>
      <vt:lpstr>Double pointer</vt:lpstr>
      <vt:lpstr>Double pointer</vt:lpstr>
      <vt:lpstr>Double pointer</vt:lpstr>
      <vt:lpstr>Question 02</vt:lpstr>
      <vt:lpstr>Question 02</vt:lpstr>
      <vt:lpstr>Different levels of pointers</vt:lpstr>
      <vt:lpstr>Question 03</vt:lpstr>
      <vt:lpstr>Question 03</vt:lpstr>
      <vt:lpstr>Question 04</vt:lpstr>
      <vt:lpstr>Question 04</vt:lpstr>
      <vt:lpstr>Array in memory</vt:lpstr>
      <vt:lpstr>Array in memory</vt:lpstr>
      <vt:lpstr>Question 05</vt:lpstr>
      <vt:lpstr>Checkpoint – Looping over the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265</cp:revision>
  <dcterms:created xsi:type="dcterms:W3CDTF">2015-04-06T17:42:38Z</dcterms:created>
  <dcterms:modified xsi:type="dcterms:W3CDTF">2017-12-07T07:14:15Z</dcterms:modified>
</cp:coreProperties>
</file>