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2600"/>
    <a:srgbClr val="FFC4BE"/>
    <a:srgbClr val="4E8F00"/>
    <a:srgbClr val="0080FF"/>
    <a:srgbClr val="FF66FF"/>
    <a:srgbClr val="800080"/>
    <a:srgbClr val="66CCFF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5" autoAdjust="0"/>
    <p:restoredTop sz="92523" autoAdjust="0"/>
  </p:normalViewPr>
  <p:slideViewPr>
    <p:cSldViewPr snapToObjects="1">
      <p:cViewPr>
        <p:scale>
          <a:sx n="70" d="100"/>
          <a:sy n="70" d="100"/>
        </p:scale>
        <p:origin x="-966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Reference vs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633561"/>
            <a:ext cx="8229600" cy="609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What is the output?</a:t>
            </a:r>
          </a:p>
          <a:p>
            <a:pPr defTabSz="914400"/>
            <a:r>
              <a:rPr lang="es-ES" dirty="0"/>
              <a:t>x=0, y=1 x=1, y=1 x=1, y=2 x=2, y=2 x=3, y=2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35814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#</a:t>
            </a:r>
            <a:r>
              <a:rPr lang="en-US" sz="1400" dirty="0"/>
              <a:t>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&lt;string&gt;</a:t>
            </a:r>
          </a:p>
          <a:p>
            <a:r>
              <a:rPr lang="en-US" sz="1400" dirty="0" smtClean="0"/>
              <a:t>using </a:t>
            </a:r>
            <a:r>
              <a:rPr lang="en-US" sz="1400" dirty="0"/>
              <a:t>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add_ptr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z_ptr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*</a:t>
            </a:r>
            <a:r>
              <a:rPr lang="en-US" sz="1400" dirty="0" err="1"/>
              <a:t>z_ptr</a:t>
            </a:r>
            <a:r>
              <a:rPr lang="en-US" sz="1400" dirty="0"/>
              <a:t> += 1;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add_ref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z_ref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z_ref</a:t>
            </a:r>
            <a:r>
              <a:rPr lang="en-US" sz="1400" dirty="0"/>
              <a:t> += 1;</a:t>
            </a:r>
          </a:p>
          <a:p>
            <a:r>
              <a:rPr lang="en-US" sz="14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1436914"/>
            <a:ext cx="3581400" cy="418576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x = 0, y = 1;</a:t>
            </a:r>
          </a:p>
          <a:p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/>
              <a:t>&amp; honey = x;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    honey </a:t>
            </a:r>
            <a:r>
              <a:rPr lang="en-US" sz="1400" dirty="0"/>
              <a:t>= y;  // x = y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    y </a:t>
            </a:r>
            <a:r>
              <a:rPr lang="en-US" sz="1400" dirty="0"/>
              <a:t>+= 1;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add_ref</a:t>
            </a:r>
            <a:r>
              <a:rPr lang="en-US" sz="1400" dirty="0" smtClean="0"/>
              <a:t>(honey</a:t>
            </a:r>
            <a:r>
              <a:rPr lang="en-US" sz="1400" dirty="0"/>
              <a:t>);  // </a:t>
            </a:r>
            <a:r>
              <a:rPr lang="en-US" sz="1400" dirty="0" err="1"/>
              <a:t>add_ref</a:t>
            </a:r>
            <a:r>
              <a:rPr lang="en-US" sz="1400" dirty="0"/>
              <a:t>(x);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add_ptr</a:t>
            </a:r>
            <a:r>
              <a:rPr lang="en-US" sz="1400" dirty="0"/>
              <a:t>(&amp;honey);  // </a:t>
            </a:r>
            <a:r>
              <a:rPr lang="en-US" sz="1400" dirty="0" err="1"/>
              <a:t>add_ref</a:t>
            </a:r>
            <a:r>
              <a:rPr lang="en-US" sz="1400" dirty="0"/>
              <a:t>(&amp;x);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88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are aliases of the variables; </a:t>
            </a:r>
            <a:br>
              <a:rPr lang="en-US" dirty="0" smtClean="0"/>
            </a:br>
            <a:r>
              <a:rPr lang="en-US" dirty="0" smtClean="0"/>
              <a:t>Pointers point to the memory occupied by variables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543800" cy="35394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&lt;string&gt;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 = 100;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 = x;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ptr_x</a:t>
            </a:r>
            <a:r>
              <a:rPr lang="en-US" sz="1400" dirty="0"/>
              <a:t> = &amp;x;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x += 1;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cout</a:t>
            </a:r>
            <a:r>
              <a:rPr lang="en-US" sz="1400" dirty="0" smtClean="0"/>
              <a:t> </a:t>
            </a:r>
            <a:r>
              <a:rPr lang="en-US" sz="1400" dirty="0"/>
              <a:t>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 smtClean="0"/>
              <a:t>ptr_x</a:t>
            </a:r>
            <a:r>
              <a:rPr lang="en-US" sz="1400" dirty="0" smtClean="0"/>
              <a:t> </a:t>
            </a:r>
            <a:r>
              <a:rPr lang="en-US" sz="1400" dirty="0"/>
              <a:t>&lt;&lt; </a:t>
            </a:r>
            <a:r>
              <a:rPr lang="en-US" sz="1400" dirty="0" err="1" smtClean="0"/>
              <a:t>endl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257800"/>
            <a:ext cx="3311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err="1"/>
              <a:t>ref_x</a:t>
            </a:r>
            <a:r>
              <a:rPr lang="en-US" dirty="0"/>
              <a:t>=101, </a:t>
            </a:r>
            <a:r>
              <a:rPr lang="en-US" dirty="0" err="1"/>
              <a:t>addr</a:t>
            </a:r>
            <a:r>
              <a:rPr lang="en-US" dirty="0"/>
              <a:t>=0x7e7ff9a4f718 </a:t>
            </a:r>
            <a:endParaRPr lang="en-US" dirty="0" smtClean="0"/>
          </a:p>
          <a:p>
            <a:r>
              <a:rPr lang="en-US" dirty="0" err="1" smtClean="0"/>
              <a:t>ptr_x</a:t>
            </a:r>
            <a:r>
              <a:rPr lang="en-US" dirty="0" smtClean="0"/>
              <a:t>=101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=0x7e7ff9a4f718</a:t>
            </a:r>
          </a:p>
        </p:txBody>
      </p:sp>
    </p:spTree>
    <p:extLst>
      <p:ext uri="{BB962C8B-B14F-4D97-AF65-F5344CB8AC3E}">
        <p14:creationId xmlns:p14="http://schemas.microsoft.com/office/powerpoint/2010/main" val="35073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must be initialized; </a:t>
            </a:r>
            <a:br>
              <a:rPr lang="en-US" dirty="0" smtClean="0"/>
            </a:br>
            <a:r>
              <a:rPr lang="en-US" dirty="0" smtClean="0"/>
              <a:t>Pointers can hold </a:t>
            </a:r>
            <a:r>
              <a:rPr lang="en-US" dirty="0" err="1" smtClean="0"/>
              <a:t>nullptr</a:t>
            </a:r>
            <a:r>
              <a:rPr lang="en-US" dirty="0" smtClean="0"/>
              <a:t> and then be assigned later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5438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&lt;string&gt;</a:t>
            </a:r>
          </a:p>
          <a:p>
            <a:r>
              <a:rPr lang="en-US" sz="1400" dirty="0" smtClean="0"/>
              <a:t>using namespace </a:t>
            </a:r>
            <a:r>
              <a:rPr lang="en-US" sz="1400" dirty="0" err="1" smtClean="0"/>
              <a:t>std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 = 100;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//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; // invalid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 = x;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ptr_x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ptr_x</a:t>
            </a:r>
            <a:r>
              <a:rPr lang="en-US" sz="1400" dirty="0"/>
              <a:t> = &amp;x;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x += 1;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 smtClean="0"/>
              <a:t>ptr_x</a:t>
            </a:r>
            <a:r>
              <a:rPr lang="en-US" sz="1400" dirty="0" smtClean="0"/>
              <a:t> </a:t>
            </a:r>
            <a:r>
              <a:rPr lang="en-US" sz="1400" dirty="0"/>
              <a:t>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477470"/>
            <a:ext cx="3311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err="1"/>
              <a:t>ref_x</a:t>
            </a:r>
            <a:r>
              <a:rPr lang="en-US" dirty="0"/>
              <a:t>=101, </a:t>
            </a:r>
            <a:r>
              <a:rPr lang="en-US" dirty="0" err="1"/>
              <a:t>addr</a:t>
            </a:r>
            <a:r>
              <a:rPr lang="en-US" dirty="0"/>
              <a:t>=0x7e7ff9a4f718 </a:t>
            </a:r>
            <a:endParaRPr lang="en-US" dirty="0" smtClean="0"/>
          </a:p>
          <a:p>
            <a:r>
              <a:rPr lang="en-US" dirty="0" err="1" smtClean="0"/>
              <a:t>ptr_x</a:t>
            </a:r>
            <a:r>
              <a:rPr lang="en-US" dirty="0" smtClean="0"/>
              <a:t>=101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=0x7e7ff9a4f718</a:t>
            </a:r>
          </a:p>
        </p:txBody>
      </p:sp>
    </p:spTree>
    <p:extLst>
      <p:ext uri="{BB962C8B-B14F-4D97-AF65-F5344CB8AC3E}">
        <p14:creationId xmlns:p14="http://schemas.microsoft.com/office/powerpoint/2010/main" val="35837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must be initialized; </a:t>
            </a:r>
            <a:br>
              <a:rPr lang="en-US" dirty="0" smtClean="0"/>
            </a:br>
            <a:r>
              <a:rPr lang="en-US" dirty="0" smtClean="0"/>
              <a:t>Pointers can hold </a:t>
            </a:r>
            <a:r>
              <a:rPr lang="en-US" dirty="0" err="1" smtClean="0"/>
              <a:t>nullptr</a:t>
            </a:r>
            <a:r>
              <a:rPr lang="en-US" dirty="0" smtClean="0"/>
              <a:t> and then be assigned later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5438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&lt;string&gt;</a:t>
            </a:r>
          </a:p>
          <a:p>
            <a:r>
              <a:rPr lang="en-US" sz="1400" dirty="0" smtClean="0"/>
              <a:t>using namespace </a:t>
            </a:r>
            <a:r>
              <a:rPr lang="en-US" sz="1400" dirty="0" err="1" smtClean="0"/>
              <a:t>std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 = 100;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//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; // </a:t>
            </a:r>
            <a:r>
              <a:rPr lang="en-US" sz="1400" dirty="0" smtClean="0"/>
              <a:t>invalid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 = x;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ptr_x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ptr_x</a:t>
            </a:r>
            <a:r>
              <a:rPr lang="en-US" sz="1400" dirty="0"/>
              <a:t> = &amp;x;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x += 1;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 smtClean="0"/>
              <a:t>ptr_x</a:t>
            </a:r>
            <a:r>
              <a:rPr lang="en-US" sz="1400" dirty="0" smtClean="0"/>
              <a:t> </a:t>
            </a:r>
            <a:r>
              <a:rPr lang="en-US" sz="1400" dirty="0"/>
              <a:t>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477470"/>
            <a:ext cx="3311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err="1"/>
              <a:t>ref_x</a:t>
            </a:r>
            <a:r>
              <a:rPr lang="en-US" dirty="0"/>
              <a:t>=101, </a:t>
            </a:r>
            <a:r>
              <a:rPr lang="en-US" dirty="0" err="1"/>
              <a:t>addr</a:t>
            </a:r>
            <a:r>
              <a:rPr lang="en-US" dirty="0"/>
              <a:t>=0x7e7ff9a4f718 </a:t>
            </a:r>
            <a:endParaRPr lang="en-US" dirty="0" smtClean="0"/>
          </a:p>
          <a:p>
            <a:r>
              <a:rPr lang="en-US" dirty="0" err="1" smtClean="0"/>
              <a:t>ptr_x</a:t>
            </a:r>
            <a:r>
              <a:rPr lang="en-US" dirty="0" smtClean="0"/>
              <a:t>=101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=0x7e7ff9a4f718</a:t>
            </a:r>
          </a:p>
        </p:txBody>
      </p:sp>
    </p:spTree>
    <p:extLst>
      <p:ext uri="{BB962C8B-B14F-4D97-AF65-F5344CB8AC3E}">
        <p14:creationId xmlns:p14="http://schemas.microsoft.com/office/powerpoint/2010/main" val="3083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Both references and pointers must be initialized before use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7543800" cy="35394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&lt;string&gt;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 = 100;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 = 199</a:t>
            </a:r>
            <a:r>
              <a:rPr lang="en-US" sz="1400" dirty="0" smtClean="0"/>
              <a:t>;  // invalid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 smtClean="0"/>
              <a:t>ptr_x</a:t>
            </a:r>
            <a:r>
              <a:rPr lang="en-US" sz="1400" dirty="0" smtClean="0"/>
              <a:t>;  *</a:t>
            </a:r>
            <a:r>
              <a:rPr lang="en-US" sz="1400" dirty="0" err="1" smtClean="0"/>
              <a:t>ptr_x</a:t>
            </a:r>
            <a:r>
              <a:rPr lang="en-US" sz="1400" dirty="0" smtClean="0"/>
              <a:t> = 200; // bad</a:t>
            </a:r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x += 1;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 smtClean="0"/>
              <a:t>ptr_x</a:t>
            </a:r>
            <a:r>
              <a:rPr lang="en-US" sz="1400" dirty="0" smtClean="0"/>
              <a:t> </a:t>
            </a:r>
            <a:r>
              <a:rPr lang="en-US" sz="1400" dirty="0"/>
              <a:t>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477470"/>
            <a:ext cx="14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Compile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cannot be reassigned;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Pointers </a:t>
            </a:r>
            <a:r>
              <a:rPr lang="en-US" dirty="0" smtClean="0"/>
              <a:t>can be reassigned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219200"/>
            <a:ext cx="75438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 = 100, y = 200;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 = x;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ptr_x</a:t>
            </a:r>
            <a:r>
              <a:rPr lang="en-US" sz="1400" dirty="0"/>
              <a:t> = &amp;x;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/>
              <a:t>ptr_x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ref_x</a:t>
            </a:r>
            <a:r>
              <a:rPr lang="en-US" sz="1400" dirty="0"/>
              <a:t> = y;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ptr_x</a:t>
            </a:r>
            <a:r>
              <a:rPr lang="en-US" sz="1400" dirty="0"/>
              <a:t> = &amp;y;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/>
              <a:t>ptr_x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"x=" &lt;&lt; x &lt;&lt; ", y="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2265" y="4181773"/>
            <a:ext cx="345453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err="1"/>
              <a:t>ref_x</a:t>
            </a:r>
            <a:r>
              <a:rPr lang="en-US" dirty="0"/>
              <a:t>=100, </a:t>
            </a:r>
            <a:r>
              <a:rPr lang="en-US" dirty="0" err="1" smtClean="0"/>
              <a:t>addr</a:t>
            </a:r>
            <a:r>
              <a:rPr lang="en-US" dirty="0" smtClean="0"/>
              <a:t>=0x75b29ce25bd8</a:t>
            </a:r>
          </a:p>
          <a:p>
            <a:r>
              <a:rPr lang="en-US" dirty="0" err="1" smtClean="0"/>
              <a:t>ptr_x</a:t>
            </a:r>
            <a:r>
              <a:rPr lang="en-US" dirty="0" smtClean="0"/>
              <a:t>=100</a:t>
            </a:r>
            <a:r>
              <a:rPr lang="en-US" dirty="0"/>
              <a:t>, </a:t>
            </a:r>
            <a:r>
              <a:rPr lang="en-US" dirty="0" err="1" smtClean="0"/>
              <a:t>addr</a:t>
            </a:r>
            <a:r>
              <a:rPr lang="en-US" dirty="0" smtClean="0"/>
              <a:t>=0x75b29ce25bd8</a:t>
            </a:r>
          </a:p>
          <a:p>
            <a:r>
              <a:rPr lang="en-US" dirty="0" smtClean="0"/>
              <a:t>x=100</a:t>
            </a:r>
            <a:r>
              <a:rPr lang="en-US" dirty="0"/>
              <a:t>, y=200 </a:t>
            </a:r>
            <a:endParaRPr lang="en-US" dirty="0" smtClean="0"/>
          </a:p>
          <a:p>
            <a:r>
              <a:rPr lang="en-US" dirty="0" err="1" smtClean="0"/>
              <a:t>ref_x</a:t>
            </a:r>
            <a:r>
              <a:rPr lang="en-US" dirty="0" smtClean="0"/>
              <a:t>=200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=0x75b29ce25bd8 </a:t>
            </a:r>
            <a:endParaRPr lang="en-US" dirty="0" smtClean="0"/>
          </a:p>
          <a:p>
            <a:r>
              <a:rPr lang="en-US" dirty="0" err="1" smtClean="0"/>
              <a:t>ptr_x</a:t>
            </a:r>
            <a:r>
              <a:rPr lang="en-US" dirty="0" smtClean="0"/>
              <a:t>=200</a:t>
            </a:r>
            <a:r>
              <a:rPr lang="en-US" dirty="0"/>
              <a:t>, </a:t>
            </a:r>
            <a:r>
              <a:rPr lang="en-US" dirty="0" err="1" smtClean="0"/>
              <a:t>addr</a:t>
            </a:r>
            <a:r>
              <a:rPr lang="en-US" dirty="0" smtClean="0"/>
              <a:t>=0x75b29ce25bdc </a:t>
            </a:r>
          </a:p>
          <a:p>
            <a:r>
              <a:rPr lang="en-US" dirty="0" smtClean="0"/>
              <a:t>x=200</a:t>
            </a:r>
            <a:r>
              <a:rPr lang="en-US" dirty="0"/>
              <a:t>, y=200</a:t>
            </a:r>
          </a:p>
        </p:txBody>
      </p:sp>
    </p:spTree>
    <p:extLst>
      <p:ext uri="{BB962C8B-B14F-4D97-AF65-F5344CB8AC3E}">
        <p14:creationId xmlns:p14="http://schemas.microsoft.com/office/powerpoint/2010/main" val="27855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references or pointers as parameters to avoid making expensive copy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4572000" cy="48320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print_val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x)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x_new</a:t>
            </a:r>
            <a:r>
              <a:rPr lang="en-US" sz="1400" dirty="0"/>
              <a:t>=" &lt;&lt; x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&amp;x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print_ref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x_ref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x_ref</a:t>
            </a:r>
            <a:r>
              <a:rPr lang="en-US" sz="1400" dirty="0"/>
              <a:t>=" &lt;&lt; </a:t>
            </a:r>
            <a:r>
              <a:rPr lang="en-US" sz="1400" dirty="0" err="1"/>
              <a:t>x_ref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x_ref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print_ptr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x_ptr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x_ptr</a:t>
            </a:r>
            <a:r>
              <a:rPr lang="en-US" sz="1400" dirty="0"/>
              <a:t>=" &lt;&lt; *</a:t>
            </a:r>
            <a:r>
              <a:rPr lang="en-US" sz="1400" dirty="0" err="1"/>
              <a:t>x_ptr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/>
              <a:t>x_ptr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 = 100</a:t>
            </a:r>
            <a:r>
              <a:rPr lang="en-US" sz="1400" dirty="0" smtClean="0"/>
              <a:t>; 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print_val</a:t>
            </a:r>
            <a:r>
              <a:rPr lang="en-US" sz="1400" dirty="0"/>
              <a:t>(x);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print_ref</a:t>
            </a:r>
            <a:r>
              <a:rPr lang="en-US" sz="1400" dirty="0"/>
              <a:t>(x);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print_ptr</a:t>
            </a:r>
            <a:r>
              <a:rPr lang="en-US" sz="1400" dirty="0"/>
              <a:t>(&amp;x);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482431" y="1447800"/>
            <a:ext cx="32261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err="1"/>
              <a:t>ref_x</a:t>
            </a:r>
            <a:r>
              <a:rPr lang="en-US" dirty="0"/>
              <a:t>=5, </a:t>
            </a:r>
            <a:r>
              <a:rPr lang="en-US" dirty="0" err="1"/>
              <a:t>addr</a:t>
            </a:r>
            <a:r>
              <a:rPr lang="en-US" dirty="0"/>
              <a:t>=0x72a7eb52c4d8 </a:t>
            </a:r>
            <a:endParaRPr lang="en-US" dirty="0" smtClean="0"/>
          </a:p>
          <a:p>
            <a:r>
              <a:rPr lang="en-US" dirty="0" err="1" smtClean="0"/>
              <a:t>ptr_x</a:t>
            </a:r>
            <a:r>
              <a:rPr lang="en-US" dirty="0" smtClean="0"/>
              <a:t>=5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=0x72a7eb52c4d8 </a:t>
            </a:r>
            <a:endParaRPr lang="en-US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[2</a:t>
            </a:r>
            <a:r>
              <a:rPr lang="en-US" dirty="0"/>
              <a:t>]=5, </a:t>
            </a:r>
            <a:r>
              <a:rPr lang="en-US" dirty="0" err="1"/>
              <a:t>addr</a:t>
            </a:r>
            <a:r>
              <a:rPr lang="en-US" dirty="0"/>
              <a:t>=0x72a7eb52c4d8</a:t>
            </a:r>
          </a:p>
        </p:txBody>
      </p:sp>
    </p:spTree>
    <p:extLst>
      <p:ext uri="{BB962C8B-B14F-4D97-AF65-F5344CB8AC3E}">
        <p14:creationId xmlns:p14="http://schemas.microsoft.com/office/powerpoint/2010/main" val="3578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references or pointers as return type to avoid making expensive copy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33528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find_max_idx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[], </a:t>
            </a:r>
            <a:r>
              <a:rPr lang="en-US" sz="1400" dirty="0" err="1"/>
              <a:t>int</a:t>
            </a:r>
            <a:r>
              <a:rPr lang="en-US" sz="1400" dirty="0"/>
              <a:t> size)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max_val</a:t>
            </a:r>
            <a:r>
              <a:rPr lang="en-US" sz="1400" dirty="0"/>
              <a:t>= -2147483648;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max_idx</a:t>
            </a:r>
            <a:r>
              <a:rPr lang="en-US" sz="1400" dirty="0"/>
              <a:t> = -1;</a:t>
            </a:r>
          </a:p>
          <a:p>
            <a:r>
              <a:rPr lang="en-US" sz="1400" dirty="0"/>
              <a:t>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&lt;size;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&gt; </a:t>
            </a:r>
            <a:r>
              <a:rPr lang="en-US" sz="1400" dirty="0" err="1"/>
              <a:t>max_val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max_val</a:t>
            </a:r>
            <a:r>
              <a:rPr lang="en-US" sz="1400" dirty="0"/>
              <a:t> = 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max_idx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max_idx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91000" y="1436914"/>
            <a:ext cx="4572000" cy="50475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find_max_ref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[], </a:t>
            </a:r>
            <a:r>
              <a:rPr lang="en-US" sz="1400" dirty="0" err="1"/>
              <a:t>int</a:t>
            </a:r>
            <a:r>
              <a:rPr lang="en-US" sz="1400" dirty="0"/>
              <a:t> size)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max_idx</a:t>
            </a:r>
            <a:r>
              <a:rPr lang="en-US" sz="1400" dirty="0"/>
              <a:t> = </a:t>
            </a:r>
            <a:r>
              <a:rPr lang="en-US" sz="1400" dirty="0" err="1"/>
              <a:t>find_max_idx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size);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max_idx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find_max_ptr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[], </a:t>
            </a:r>
            <a:r>
              <a:rPr lang="en-US" sz="1400" dirty="0" err="1"/>
              <a:t>int</a:t>
            </a:r>
            <a:r>
              <a:rPr lang="en-US" sz="1400" dirty="0"/>
              <a:t> size)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max_idx</a:t>
            </a:r>
            <a:r>
              <a:rPr lang="en-US" sz="1400" dirty="0"/>
              <a:t> = </a:t>
            </a:r>
            <a:r>
              <a:rPr lang="en-US" sz="1400" dirty="0" err="1"/>
              <a:t>find_max_idx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size);</a:t>
            </a:r>
          </a:p>
          <a:p>
            <a:r>
              <a:rPr lang="en-US" sz="1400" dirty="0"/>
              <a:t>    return &amp;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max_idx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[5] = {1,3,5,2,4};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&amp; </a:t>
            </a:r>
            <a:r>
              <a:rPr lang="en-US" sz="1400" dirty="0" err="1"/>
              <a:t>ref_x</a:t>
            </a:r>
            <a:r>
              <a:rPr lang="en-US" sz="1400" dirty="0"/>
              <a:t> = </a:t>
            </a:r>
            <a:r>
              <a:rPr lang="en-US" sz="1400" dirty="0" err="1"/>
              <a:t>find_max_ref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5);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* </a:t>
            </a:r>
            <a:r>
              <a:rPr lang="en-US" sz="1400" dirty="0" err="1"/>
              <a:t>ptr_x</a:t>
            </a:r>
            <a:r>
              <a:rPr lang="en-US" sz="1400" dirty="0"/>
              <a:t> = </a:t>
            </a:r>
            <a:r>
              <a:rPr lang="en-US" sz="1400" dirty="0" err="1"/>
              <a:t>find_max_ptr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5);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ref_x</a:t>
            </a:r>
            <a:r>
              <a:rPr lang="en-US" sz="1400" dirty="0"/>
              <a:t>=" &lt;&lt; </a:t>
            </a:r>
            <a:r>
              <a:rPr lang="en-US" sz="1400" dirty="0" err="1"/>
              <a:t>ref_x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</a:t>
            </a:r>
            <a:r>
              <a:rPr lang="en-US" sz="1400" dirty="0" err="1"/>
              <a:t>ref_x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ptr_x</a:t>
            </a:r>
            <a:r>
              <a:rPr lang="en-US" sz="1400" dirty="0"/>
              <a:t>=" &lt;&lt; *</a:t>
            </a:r>
            <a:r>
              <a:rPr lang="en-US" sz="1400" dirty="0" err="1"/>
              <a:t>ptr_x</a:t>
            </a:r>
            <a:r>
              <a:rPr lang="en-US" sz="1400" dirty="0"/>
              <a:t> &lt;&lt; ", </a:t>
            </a:r>
            <a:r>
              <a:rPr lang="en-US" sz="1400" dirty="0" err="1"/>
              <a:t>addr</a:t>
            </a:r>
            <a:r>
              <a:rPr lang="en-US" sz="1400" dirty="0"/>
              <a:t>=" &lt;&lt; </a:t>
            </a:r>
            <a:r>
              <a:rPr lang="en-US" sz="1400" dirty="0" err="1"/>
              <a:t>ptr_x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dirty="0" err="1"/>
              <a:t>arr</a:t>
            </a:r>
            <a:r>
              <a:rPr lang="en-US" sz="1400" dirty="0"/>
              <a:t>[2]=" &lt;&lt; </a:t>
            </a:r>
            <a:r>
              <a:rPr lang="en-US" sz="1400" dirty="0" err="1"/>
              <a:t>arr</a:t>
            </a:r>
            <a:r>
              <a:rPr lang="en-US" sz="1400" dirty="0"/>
              <a:t>[2] &lt;&lt; ", </a:t>
            </a:r>
            <a:r>
              <a:rPr lang="en-US" sz="1400" dirty="0" err="1"/>
              <a:t>addr</a:t>
            </a:r>
            <a:r>
              <a:rPr lang="en-US" sz="1400" dirty="0"/>
              <a:t>=" &lt;&lt; &amp;(</a:t>
            </a:r>
            <a:r>
              <a:rPr lang="en-US" sz="1400" dirty="0" err="1"/>
              <a:t>arr</a:t>
            </a:r>
            <a:r>
              <a:rPr lang="en-US" sz="1400" dirty="0"/>
              <a:t>[2])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8660" y="5181600"/>
            <a:ext cx="32261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err="1"/>
              <a:t>ref_x</a:t>
            </a:r>
            <a:r>
              <a:rPr lang="en-US" dirty="0"/>
              <a:t>=5, </a:t>
            </a:r>
            <a:r>
              <a:rPr lang="en-US" dirty="0" err="1"/>
              <a:t>addr</a:t>
            </a:r>
            <a:r>
              <a:rPr lang="en-US" dirty="0"/>
              <a:t>=0x72a7eb52c4d8 </a:t>
            </a:r>
            <a:endParaRPr lang="en-US" dirty="0" smtClean="0"/>
          </a:p>
          <a:p>
            <a:r>
              <a:rPr lang="en-US" dirty="0" err="1" smtClean="0"/>
              <a:t>ptr_x</a:t>
            </a:r>
            <a:r>
              <a:rPr lang="en-US" dirty="0" smtClean="0"/>
              <a:t>=5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=0x72a7eb52c4d8 </a:t>
            </a:r>
            <a:endParaRPr lang="en-US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[2</a:t>
            </a:r>
            <a:r>
              <a:rPr lang="en-US" dirty="0"/>
              <a:t>]=5, </a:t>
            </a:r>
            <a:r>
              <a:rPr lang="en-US" dirty="0" err="1"/>
              <a:t>addr</a:t>
            </a:r>
            <a:r>
              <a:rPr lang="en-US" dirty="0"/>
              <a:t>=0x72a7eb52c4d8</a:t>
            </a:r>
          </a:p>
        </p:txBody>
      </p:sp>
    </p:spTree>
    <p:extLst>
      <p:ext uri="{BB962C8B-B14F-4D97-AF65-F5344CB8AC3E}">
        <p14:creationId xmlns:p14="http://schemas.microsoft.com/office/powerpoint/2010/main" val="29069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references or pointers as shortcuts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3581400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&lt;string&gt;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School {</a:t>
            </a:r>
          </a:p>
          <a:p>
            <a:r>
              <a:rPr lang="en-US" sz="1400" dirty="0"/>
              <a:t>    string name;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City {</a:t>
            </a:r>
          </a:p>
          <a:p>
            <a:r>
              <a:rPr lang="en-US" sz="1400" dirty="0"/>
              <a:t>    string name;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School school[10];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State {</a:t>
            </a:r>
          </a:p>
          <a:p>
            <a:r>
              <a:rPr lang="en-US" sz="1400" dirty="0"/>
              <a:t>    string name;</a:t>
            </a:r>
          </a:p>
          <a:p>
            <a:r>
              <a:rPr lang="en-US" sz="1400" dirty="0"/>
              <a:t>    City city[100];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USA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struct</a:t>
            </a:r>
            <a:r>
              <a:rPr lang="en-US" sz="1400" dirty="0"/>
              <a:t> State state[50];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1436914"/>
            <a:ext cx="45720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struct</a:t>
            </a:r>
            <a:r>
              <a:rPr lang="en-US" sz="1400" dirty="0"/>
              <a:t> USA </a:t>
            </a:r>
            <a:r>
              <a:rPr lang="en-US" sz="1400" dirty="0" err="1"/>
              <a:t>usa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usa.state</a:t>
            </a:r>
            <a:r>
              <a:rPr lang="en-US" sz="1400" dirty="0"/>
              <a:t>[0].name = "California";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usa.state</a:t>
            </a:r>
            <a:r>
              <a:rPr lang="en-US" sz="1400" dirty="0"/>
              <a:t>[0].city[0].name = "LA";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usa.state</a:t>
            </a:r>
            <a:r>
              <a:rPr lang="en-US" sz="1400" dirty="0"/>
              <a:t>[0].city[0].school[0].name = "UCLA";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struct</a:t>
            </a:r>
            <a:r>
              <a:rPr lang="en-US" sz="1400" dirty="0"/>
              <a:t> School&amp; ref = </a:t>
            </a:r>
            <a:r>
              <a:rPr lang="en-US" sz="1400" dirty="0" err="1"/>
              <a:t>usa.state</a:t>
            </a:r>
            <a:r>
              <a:rPr lang="en-US" sz="1400" dirty="0"/>
              <a:t>[0].city[0].school[0];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struct</a:t>
            </a:r>
            <a:r>
              <a:rPr lang="en-US" sz="1400" dirty="0"/>
              <a:t> School* </a:t>
            </a:r>
            <a:r>
              <a:rPr lang="en-US" sz="1400" dirty="0" err="1"/>
              <a:t>ptr</a:t>
            </a:r>
            <a:r>
              <a:rPr lang="en-US" sz="1400" dirty="0"/>
              <a:t> = &amp;</a:t>
            </a:r>
            <a:r>
              <a:rPr lang="en-US" sz="1400" dirty="0" err="1"/>
              <a:t>usa.state</a:t>
            </a:r>
            <a:r>
              <a:rPr lang="en-US" sz="1400" dirty="0"/>
              <a:t>[0].city[0].school[0];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ref.name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ref.name = "USC";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ptr</a:t>
            </a:r>
            <a:r>
              <a:rPr lang="en-US" sz="1400" dirty="0"/>
              <a:t>-&gt;name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800" y="4956453"/>
            <a:ext cx="9188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UCLA</a:t>
            </a:r>
          </a:p>
          <a:p>
            <a:r>
              <a:rPr lang="en-US" dirty="0" smtClean="0"/>
              <a:t>USC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D6E4D3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E4D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7703</TotalTime>
  <Words>1358</Words>
  <Application>Microsoft Office PowerPoint</Application>
  <PresentationFormat>On-screen Show (4:3)</PresentationFormat>
  <Paragraphs>259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Today’s Topic</vt:lpstr>
      <vt:lpstr>References are aliases of the variables;  Pointers point to the memory occupied by variables</vt:lpstr>
      <vt:lpstr>References must be initialized;  Pointers can hold nullptr and then be assigned later</vt:lpstr>
      <vt:lpstr>References must be initialized;  Pointers can hold nullptr and then be assigned later</vt:lpstr>
      <vt:lpstr>Both references and pointers must be initialized before use</vt:lpstr>
      <vt:lpstr>References cannot be reassigned;  Pointers can be reassigned</vt:lpstr>
      <vt:lpstr>Use references or pointers as parameters to avoid making expensive copy</vt:lpstr>
      <vt:lpstr>Use references or pointers as return type to avoid making expensive copy</vt:lpstr>
      <vt:lpstr>Use references or pointers as shortcuts</vt:lpstr>
      <vt:lpstr>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232</cp:revision>
  <dcterms:created xsi:type="dcterms:W3CDTF">2015-04-06T17:42:38Z</dcterms:created>
  <dcterms:modified xsi:type="dcterms:W3CDTF">2017-12-07T07:06:25Z</dcterms:modified>
</cp:coreProperties>
</file>