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739" r:id="rId2"/>
    <p:sldId id="724" r:id="rId3"/>
    <p:sldId id="722" r:id="rId4"/>
    <p:sldId id="725" r:id="rId5"/>
    <p:sldId id="727" r:id="rId6"/>
    <p:sldId id="728" r:id="rId7"/>
    <p:sldId id="743" r:id="rId8"/>
    <p:sldId id="731" r:id="rId9"/>
    <p:sldId id="729" r:id="rId10"/>
    <p:sldId id="730" r:id="rId11"/>
    <p:sldId id="732" r:id="rId12"/>
    <p:sldId id="741" r:id="rId13"/>
    <p:sldId id="745" r:id="rId14"/>
    <p:sldId id="746" r:id="rId15"/>
    <p:sldId id="747" r:id="rId16"/>
    <p:sldId id="748" r:id="rId17"/>
    <p:sldId id="750" r:id="rId18"/>
    <p:sldId id="720" r:id="rId19"/>
    <p:sldId id="733" r:id="rId20"/>
    <p:sldId id="734" r:id="rId21"/>
    <p:sldId id="735" r:id="rId22"/>
    <p:sldId id="736" r:id="rId23"/>
    <p:sldId id="738" r:id="rId24"/>
    <p:sldId id="742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FF8000"/>
    <a:srgbClr val="FF7E79"/>
    <a:srgbClr val="FF2600"/>
    <a:srgbClr val="FFC4BE"/>
    <a:srgbClr val="4E8F00"/>
    <a:srgbClr val="0080FF"/>
    <a:srgbClr val="800080"/>
    <a:srgbClr val="66CC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57" autoAdjust="0"/>
    <p:restoredTop sz="92553" autoAdjust="0"/>
  </p:normalViewPr>
  <p:slideViewPr>
    <p:cSldViewPr snapToObjects="1">
      <p:cViewPr>
        <p:scale>
          <a:sx n="97" d="100"/>
          <a:sy n="97" d="100"/>
        </p:scale>
        <p:origin x="-186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BC989-131B-AB4F-9A31-AC5F7EC985D6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183D7-1F54-4C4D-BC04-D543AE90D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64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CA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FA6CC54-22AD-2A45-ADA6-8F749380B8B6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FA6CC54-22AD-2A45-ADA6-8F749380B8B6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CA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CA" smtClean="0"/>
              <a:t>Click to edit Master text styles</a:t>
            </a:r>
          </a:p>
          <a:p>
            <a:pPr lvl="1" eaLnBrk="1" latinLnBrk="0" hangingPunct="1"/>
            <a:r>
              <a:rPr kumimoji="0" lang="en-CA" smtClean="0"/>
              <a:t>Second level</a:t>
            </a:r>
          </a:p>
          <a:p>
            <a:pPr lvl="2" eaLnBrk="1" latinLnBrk="0" hangingPunct="1"/>
            <a:r>
              <a:rPr kumimoji="0" lang="en-CA" smtClean="0"/>
              <a:t>Third level</a:t>
            </a:r>
          </a:p>
          <a:p>
            <a:pPr lvl="3" eaLnBrk="1" latinLnBrk="0" hangingPunct="1"/>
            <a:r>
              <a:rPr kumimoji="0" lang="en-CA" smtClean="0"/>
              <a:t>Fourth level</a:t>
            </a:r>
          </a:p>
          <a:p>
            <a:pPr lvl="4" eaLnBrk="1" latinLnBrk="0" hangingPunct="1"/>
            <a:r>
              <a:rPr kumimoji="0" lang="en-CA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FA6CC54-22AD-2A45-ADA6-8F749380B8B6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ojhang@cs.ucla.edu" TargetMode="External"/><Relationship Id="rId2" Type="http://schemas.openxmlformats.org/officeDocument/2006/relationships/hyperlink" Target="mailto:tsenghy@g.ucla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chelsea.ju@cs.ucla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Struct</a:t>
            </a:r>
            <a:r>
              <a:rPr lang="en-US" dirty="0" smtClean="0"/>
              <a:t> and class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6786" y="4561114"/>
            <a:ext cx="83526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Slides for CS 31 discussion session</a:t>
            </a:r>
          </a:p>
          <a:p>
            <a:r>
              <a:rPr lang="en-US" dirty="0"/>
              <a:t>TA: Hsiao-Yun (Katie) Tseng  </a:t>
            </a:r>
            <a:r>
              <a:rPr lang="en-US" dirty="0">
                <a:hlinkClick r:id="rId2"/>
              </a:rPr>
              <a:t>tsenghy@g.ucla.edu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Credit </a:t>
            </a:r>
            <a:r>
              <a:rPr lang="en-US" dirty="0"/>
              <a:t>to former TA Bo-</a:t>
            </a:r>
            <a:r>
              <a:rPr lang="en-US" dirty="0" err="1"/>
              <a:t>Jhang</a:t>
            </a:r>
            <a:r>
              <a:rPr lang="en-US" dirty="0"/>
              <a:t> Ho (</a:t>
            </a:r>
            <a:r>
              <a:rPr lang="en-US" dirty="0">
                <a:hlinkClick r:id="rId3"/>
              </a:rPr>
              <a:t>bojhang@cs.ucla.edu</a:t>
            </a:r>
            <a:r>
              <a:rPr lang="en-US" dirty="0"/>
              <a:t>), CS31 Discussion 1E, Spring 17’</a:t>
            </a:r>
          </a:p>
          <a:p>
            <a:r>
              <a:rPr lang="en-US" dirty="0"/>
              <a:t>Credit to former TA Chelsea </a:t>
            </a:r>
            <a:r>
              <a:rPr lang="en-US" dirty="0" err="1" smtClean="0"/>
              <a:t>Ju</a:t>
            </a:r>
            <a:r>
              <a:rPr lang="en-US" dirty="0" smtClean="0"/>
              <a:t> (</a:t>
            </a:r>
            <a:r>
              <a:rPr lang="en-US" dirty="0" smtClean="0">
                <a:hlinkClick r:id="rId4"/>
              </a:rPr>
              <a:t>chelsea.ju@cs.ucla.edu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13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a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84239" y="1143000"/>
            <a:ext cx="8229600" cy="4709160"/>
          </a:xfrm>
        </p:spPr>
        <p:txBody>
          <a:bodyPr/>
          <a:lstStyle/>
          <a:p>
            <a:r>
              <a:rPr lang="en-US" altLang="zh-TW" dirty="0" smtClean="0"/>
              <a:t>Destructors are called when the object is destroyed structure 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5105400" y="1600200"/>
            <a:ext cx="3962400" cy="3970318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200" dirty="0" err="1" smtClean="0">
                <a:solidFill>
                  <a:prstClr val="black"/>
                </a:solidFill>
                <a:latin typeface="Consolas"/>
              </a:rPr>
              <a:t>print_student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(Student&amp; 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s)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"student: "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s.name &lt;&lt;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"GPA: "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s.GPA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altLang="zh-TW" sz="1200" dirty="0" err="1">
                <a:solidFill>
                  <a:srgbClr val="A31515"/>
                </a:solidFill>
                <a:latin typeface="Consolas"/>
              </a:rPr>
              <a:t>bruin_id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: "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s.bruin_id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200" dirty="0" err="1" smtClean="0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200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200" dirty="0" err="1" smtClean="0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;   </a:t>
            </a:r>
          </a:p>
          <a:p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altLang="zh-TW" sz="1200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altLang="zh-TW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main()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>
                <a:solidFill>
                  <a:srgbClr val="008000"/>
                </a:solidFill>
                <a:latin typeface="Consolas"/>
              </a:rPr>
              <a:t>// variables for a "student"</a:t>
            </a:r>
            <a:endParaRPr lang="en-US" altLang="zh-TW" sz="12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Student s;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s.name = 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"David"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s.GPA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= 4.0;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s.bruin_id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= 123456789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 err="1" smtClean="0">
                <a:solidFill>
                  <a:prstClr val="black"/>
                </a:solidFill>
                <a:latin typeface="Consolas"/>
              </a:rPr>
              <a:t>print_student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(s);</a:t>
            </a:r>
          </a:p>
          <a:p>
            <a:endParaRPr lang="zh-TW" altLang="en-US" sz="12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>
                <a:solidFill>
                  <a:srgbClr val="008000"/>
                </a:solidFill>
                <a:latin typeface="Consolas"/>
              </a:rPr>
              <a:t>// variables for another "student"</a:t>
            </a:r>
            <a:endParaRPr lang="en-US" altLang="zh-TW" sz="12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Student 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s2(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altLang="zh-TW" sz="1200" dirty="0" smtClean="0">
                <a:solidFill>
                  <a:srgbClr val="A31515"/>
                </a:solidFill>
                <a:latin typeface="Consolas"/>
              </a:rPr>
              <a:t>Debbie“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, 4.0, 987654321);</a:t>
            </a:r>
            <a:endParaRPr lang="en-US" altLang="zh-TW" sz="12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 err="1" smtClean="0">
                <a:solidFill>
                  <a:prstClr val="black"/>
                </a:solidFill>
                <a:latin typeface="Consolas"/>
              </a:rPr>
              <a:t>print_student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(s2);</a:t>
            </a:r>
            <a:endParaRPr lang="zh-TW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0;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8768" y="1602658"/>
            <a:ext cx="4734232" cy="44012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4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Student 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string name;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GPA;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bruin_id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Student()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: name(</a:t>
            </a:r>
            <a:r>
              <a:rPr lang="en-US" altLang="zh-TW" sz="1400" dirty="0">
                <a:solidFill>
                  <a:srgbClr val="A31515"/>
                </a:solidFill>
                <a:latin typeface="Consolas"/>
              </a:rPr>
              <a:t>"untitled"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), GPA(0),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bruin_id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(0)</a:t>
            </a:r>
          </a:p>
          <a:p>
            <a:r>
              <a:rPr lang="zh-TW" altLang="en-US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{ 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400" dirty="0">
                <a:solidFill>
                  <a:srgbClr val="A31515"/>
                </a:solidFill>
                <a:latin typeface="Consolas"/>
              </a:rPr>
              <a:t>"hello! </a:t>
            </a:r>
            <a:r>
              <a:rPr lang="en-US" altLang="zh-TW" sz="1400" dirty="0" err="1">
                <a:solidFill>
                  <a:srgbClr val="A31515"/>
                </a:solidFill>
                <a:latin typeface="Consolas"/>
              </a:rPr>
              <a:t>i</a:t>
            </a:r>
            <a:r>
              <a:rPr lang="en-US" altLang="zh-TW" sz="1400" dirty="0">
                <a:solidFill>
                  <a:srgbClr val="A31515"/>
                </a:solidFill>
                <a:latin typeface="Consolas"/>
              </a:rPr>
              <a:t> am "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&lt;&lt; name &lt;&lt;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zh-TW" altLang="en-US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Student(string n, </a:t>
            </a:r>
            <a:r>
              <a:rPr lang="en-US" altLang="zh-TW" sz="14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g, </a:t>
            </a:r>
            <a:r>
              <a:rPr lang="en-US" altLang="zh-TW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b)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: name(n), GPA(g),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bruin_id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(b)</a:t>
            </a:r>
          </a:p>
          <a:p>
            <a:r>
              <a:rPr lang="zh-TW" altLang="en-US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400" dirty="0">
                <a:solidFill>
                  <a:srgbClr val="A31515"/>
                </a:solidFill>
                <a:latin typeface="Consolas"/>
              </a:rPr>
              <a:t>"hi! </a:t>
            </a:r>
            <a:r>
              <a:rPr lang="en-US" altLang="zh-TW" sz="1400" dirty="0" err="1">
                <a:solidFill>
                  <a:srgbClr val="A31515"/>
                </a:solidFill>
                <a:latin typeface="Consolas"/>
              </a:rPr>
              <a:t>i</a:t>
            </a:r>
            <a:r>
              <a:rPr lang="en-US" altLang="zh-TW" sz="1400" dirty="0">
                <a:solidFill>
                  <a:srgbClr val="A31515"/>
                </a:solidFill>
                <a:latin typeface="Consolas"/>
              </a:rPr>
              <a:t> am "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&lt;&lt; name &lt;&lt;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zh-TW" altLang="en-US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b="1" dirty="0">
                <a:solidFill>
                  <a:prstClr val="black"/>
                </a:solidFill>
                <a:latin typeface="Consolas"/>
              </a:rPr>
              <a:t>~Student()</a:t>
            </a:r>
          </a:p>
          <a:p>
            <a:r>
              <a:rPr lang="zh-TW" altLang="en-US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&lt;&lt; name &lt;&lt; </a:t>
            </a:r>
            <a:r>
              <a:rPr lang="en-US" altLang="zh-TW" sz="1400" dirty="0">
                <a:solidFill>
                  <a:srgbClr val="A31515"/>
                </a:solidFill>
                <a:latin typeface="Consolas"/>
              </a:rPr>
              <a:t>" </a:t>
            </a:r>
            <a:r>
              <a:rPr lang="en-US" altLang="zh-TW" sz="1400" dirty="0" smtClean="0">
                <a:solidFill>
                  <a:srgbClr val="A31515"/>
                </a:solidFill>
                <a:latin typeface="Consolas"/>
              </a:rPr>
              <a:t>says goodbye</a:t>
            </a:r>
            <a:r>
              <a:rPr lang="en-US" altLang="zh-TW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zh-TW" altLang="en-US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0387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a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84239" y="1143000"/>
            <a:ext cx="8229600" cy="4709160"/>
          </a:xfrm>
        </p:spPr>
        <p:txBody>
          <a:bodyPr/>
          <a:lstStyle/>
          <a:p>
            <a:r>
              <a:rPr lang="en-US" altLang="zh-TW" dirty="0" smtClean="0"/>
              <a:t>We can also declare and define functions for the structure</a:t>
            </a:r>
          </a:p>
          <a:p>
            <a:r>
              <a:rPr lang="en-US" altLang="zh-TW" dirty="0" smtClean="0"/>
              <a:t>We can use “</a:t>
            </a:r>
            <a:r>
              <a:rPr lang="en-US" altLang="zh-TW" dirty="0" smtClean="0">
                <a:solidFill>
                  <a:srgbClr val="FF0000"/>
                </a:solidFill>
              </a:rPr>
              <a:t>this</a:t>
            </a:r>
            <a:r>
              <a:rPr lang="en-US" altLang="zh-TW" dirty="0" smtClean="0"/>
              <a:t>” keyword to access variables inside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5029200" y="2123224"/>
            <a:ext cx="3962400" cy="3970318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200" b="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altLang="zh-TW" sz="12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200" b="1" dirty="0" smtClean="0">
                <a:solidFill>
                  <a:prstClr val="black"/>
                </a:solidFill>
                <a:latin typeface="Consolas"/>
              </a:rPr>
              <a:t>Student::print()</a:t>
            </a:r>
            <a:endParaRPr lang="en-US" altLang="zh-TW" sz="1200" b="1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"student: "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200" b="1" dirty="0" smtClean="0">
                <a:solidFill>
                  <a:srgbClr val="FF0000"/>
                </a:solidFill>
                <a:latin typeface="Consolas"/>
              </a:rPr>
              <a:t>this-&gt;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name 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"GPA: "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200" b="1" dirty="0" smtClean="0">
                <a:solidFill>
                  <a:srgbClr val="FF0000"/>
                </a:solidFill>
                <a:latin typeface="Consolas"/>
              </a:rPr>
              <a:t>this-&gt;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GPA 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altLang="zh-TW" sz="1200" dirty="0" err="1">
                <a:solidFill>
                  <a:srgbClr val="A31515"/>
                </a:solidFill>
                <a:latin typeface="Consolas"/>
              </a:rPr>
              <a:t>bruin_id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: "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200" dirty="0" err="1" smtClean="0">
                <a:solidFill>
                  <a:prstClr val="black"/>
                </a:solidFill>
                <a:latin typeface="Consolas"/>
              </a:rPr>
              <a:t>bruin_id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;   </a:t>
            </a:r>
          </a:p>
          <a:p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altLang="zh-TW" sz="1200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altLang="zh-TW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main()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>
                <a:solidFill>
                  <a:srgbClr val="008000"/>
                </a:solidFill>
                <a:latin typeface="Consolas"/>
              </a:rPr>
              <a:t>// variables for a "student"</a:t>
            </a:r>
            <a:endParaRPr lang="en-US" altLang="zh-TW" sz="12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Student s;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s.name = 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"David"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s.GPA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= 4.0;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s.bruin_id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= 123456789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b="1" dirty="0" err="1" smtClean="0">
                <a:solidFill>
                  <a:prstClr val="black"/>
                </a:solidFill>
                <a:latin typeface="Consolas"/>
              </a:rPr>
              <a:t>s.print</a:t>
            </a:r>
            <a:r>
              <a:rPr lang="en-US" altLang="zh-TW" sz="1200" b="1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endParaRPr lang="zh-TW" altLang="en-US" sz="12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>
                <a:solidFill>
                  <a:srgbClr val="008000"/>
                </a:solidFill>
                <a:latin typeface="Consolas"/>
              </a:rPr>
              <a:t>// variables for another "student"</a:t>
            </a:r>
            <a:endParaRPr lang="en-US" altLang="zh-TW" sz="12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Student 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s2(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altLang="zh-TW" sz="1200" dirty="0" smtClean="0">
                <a:solidFill>
                  <a:srgbClr val="A31515"/>
                </a:solidFill>
                <a:latin typeface="Consolas"/>
              </a:rPr>
              <a:t>Debbie“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, 4.0, 987654321);</a:t>
            </a:r>
            <a:endParaRPr lang="en-US" altLang="zh-TW" sz="12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b="1" dirty="0" smtClean="0">
                <a:solidFill>
                  <a:prstClr val="black"/>
                </a:solidFill>
                <a:latin typeface="Consolas"/>
              </a:rPr>
              <a:t>s2.print</a:t>
            </a:r>
            <a:r>
              <a:rPr lang="en-US" altLang="zh-TW" sz="1200" b="1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0;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8768" y="2125682"/>
            <a:ext cx="4734232" cy="39703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2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Student 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string name;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GPA;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bruin_id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Student()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: name(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"untitled"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), GPA(0),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bruin_id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(0)</a:t>
            </a:r>
          </a:p>
          <a:p>
            <a:r>
              <a:rPr lang="zh-TW" altLang="en-US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{ 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"hello! </a:t>
            </a:r>
            <a:r>
              <a:rPr lang="en-US" altLang="zh-TW" sz="1200" dirty="0" err="1">
                <a:solidFill>
                  <a:srgbClr val="A31515"/>
                </a:solidFill>
                <a:latin typeface="Consolas"/>
              </a:rPr>
              <a:t>i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 am "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name &lt;&lt;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zh-TW" altLang="en-US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Student(string n, </a:t>
            </a:r>
            <a:r>
              <a:rPr lang="en-US" altLang="zh-TW" sz="12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g, </a:t>
            </a:r>
            <a:r>
              <a:rPr lang="en-US" altLang="zh-TW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b)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: name(n), GPA(g),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bruin_id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(b)</a:t>
            </a:r>
          </a:p>
          <a:p>
            <a:r>
              <a:rPr lang="zh-TW" altLang="en-US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"hi! </a:t>
            </a:r>
            <a:r>
              <a:rPr lang="en-US" altLang="zh-TW" sz="1200" dirty="0" err="1">
                <a:solidFill>
                  <a:srgbClr val="A31515"/>
                </a:solidFill>
                <a:latin typeface="Consolas"/>
              </a:rPr>
              <a:t>i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 am "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name &lt;&lt;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zh-TW" altLang="en-US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~Student()</a:t>
            </a:r>
          </a:p>
          <a:p>
            <a:r>
              <a:rPr lang="zh-TW" altLang="en-US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name &lt;&lt; </a:t>
            </a:r>
            <a:r>
              <a:rPr lang="en-US" altLang="zh-TW" sz="1200" dirty="0" smtClean="0">
                <a:solidFill>
                  <a:srgbClr val="A31515"/>
                </a:solidFill>
                <a:latin typeface="Consolas"/>
              </a:rPr>
              <a:t>" says goodbye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zh-TW" altLang="en-US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altLang="zh-TW" sz="1200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altLang="zh-TW" sz="1200" b="1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altLang="zh-TW" sz="1200" b="1" dirty="0" smtClean="0">
                <a:solidFill>
                  <a:prstClr val="black"/>
                </a:solidFill>
                <a:latin typeface="Consolas"/>
              </a:rPr>
              <a:t> print();</a:t>
            </a:r>
            <a:endParaRPr lang="en-US" altLang="zh-TW" sz="1200" b="1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};</a:t>
            </a:r>
            <a:endParaRPr lang="en-US" altLang="zh-TW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0473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this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6" name="Content Placeholder 5"/>
          <p:cNvSpPr txBox="1">
            <a:spLocks/>
          </p:cNvSpPr>
          <p:nvPr/>
        </p:nvSpPr>
        <p:spPr>
          <a:xfrm>
            <a:off x="457200" y="1371599"/>
            <a:ext cx="8382000" cy="358140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this</a:t>
            </a:r>
            <a:r>
              <a:rPr lang="en-US" dirty="0" smtClean="0"/>
              <a:t> is a built-in keyword</a:t>
            </a:r>
          </a:p>
          <a:p>
            <a:pPr defTabSz="914400"/>
            <a:r>
              <a:rPr lang="en-US" dirty="0">
                <a:latin typeface="Courier" charset="0"/>
                <a:ea typeface="Courier" charset="0"/>
                <a:cs typeface="Courier" charset="0"/>
              </a:rPr>
              <a:t>this</a:t>
            </a:r>
            <a:r>
              <a:rPr lang="en-US" dirty="0" smtClean="0"/>
              <a:t> can only be used in a method</a:t>
            </a:r>
          </a:p>
          <a:p>
            <a:pPr defTabSz="914400"/>
            <a:r>
              <a:rPr lang="en-US" dirty="0">
                <a:latin typeface="Courier" charset="0"/>
                <a:ea typeface="Courier" charset="0"/>
                <a:cs typeface="Courier" charset="0"/>
              </a:rPr>
              <a:t>this</a:t>
            </a:r>
            <a:r>
              <a:rPr lang="en-US" dirty="0"/>
              <a:t> </a:t>
            </a:r>
            <a:r>
              <a:rPr lang="en-US" dirty="0" smtClean="0"/>
              <a:t>means the owner of the method</a:t>
            </a:r>
          </a:p>
          <a:p>
            <a:pPr defTabSz="914400"/>
            <a:r>
              <a:rPr lang="en-US" dirty="0">
                <a:latin typeface="Courier" charset="0"/>
                <a:ea typeface="Courier" charset="0"/>
                <a:cs typeface="Courier" charset="0"/>
              </a:rPr>
              <a:t>this</a:t>
            </a:r>
            <a:r>
              <a:rPr lang="en-US" dirty="0"/>
              <a:t> </a:t>
            </a:r>
            <a:r>
              <a:rPr lang="en-US" dirty="0" smtClean="0"/>
              <a:t>is a pointer</a:t>
            </a:r>
            <a:endParaRPr lang="en-US" dirty="0"/>
          </a:p>
          <a:p>
            <a:pPr defTabSz="914400"/>
            <a:r>
              <a:rPr lang="en-US" dirty="0" smtClean="0"/>
              <a:t>Why do we need to have the keyword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this</a:t>
            </a:r>
            <a:r>
              <a:rPr lang="en-US" dirty="0" smtClean="0"/>
              <a:t>?</a:t>
            </a:r>
            <a:endParaRPr lang="en-US" dirty="0"/>
          </a:p>
          <a:p>
            <a:pPr lvl="1" defTabSz="914400"/>
            <a:r>
              <a:rPr lang="en-US" dirty="0" smtClean="0"/>
              <a:t>Distinguish local variable from instance variable</a:t>
            </a:r>
          </a:p>
          <a:p>
            <a:pPr lvl="1" defTabSz="914400"/>
            <a:r>
              <a:rPr lang="en-US" dirty="0" smtClean="0"/>
              <a:t>Pass myself to others</a:t>
            </a:r>
          </a:p>
          <a:p>
            <a:pPr defTabSz="9144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50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this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1524000"/>
            <a:ext cx="7467600" cy="3323987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class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Test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{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public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: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</a:t>
            </a:r>
            <a:r>
              <a:rPr lang="en-US" sz="1400" dirty="0" err="1" smtClean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score;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Test();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</a:t>
            </a:r>
            <a:r>
              <a:rPr lang="en-US" sz="1400" dirty="0" err="1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saveScore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();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};</a:t>
            </a:r>
            <a:r>
              <a:rPr lang="en-US" sz="1400" dirty="0" smtClean="0">
                <a:latin typeface="Cambria" charset="0"/>
                <a:ea typeface="ＭＳ 明朝" charset="-128"/>
                <a:cs typeface="Times New Roman" charset="0"/>
              </a:rPr>
              <a:t/>
            </a:r>
            <a:br>
              <a:rPr lang="en-US" sz="1400" dirty="0" smtClean="0">
                <a:latin typeface="Cambria" charset="0"/>
                <a:ea typeface="ＭＳ 明朝" charset="-128"/>
                <a:cs typeface="Times New Roman" charset="0"/>
              </a:rPr>
            </a:br>
            <a:r>
              <a:rPr lang="en-US" sz="1400" dirty="0" smtClean="0">
                <a:latin typeface="Cambria" charset="0"/>
                <a:ea typeface="ＭＳ 明朝" charset="-128"/>
                <a:cs typeface="Times New Roman" charset="0"/>
              </a:rPr>
              <a:t/>
            </a:r>
            <a:br>
              <a:rPr lang="en-US" sz="1400" dirty="0" smtClean="0">
                <a:latin typeface="Cambria" charset="0"/>
                <a:ea typeface="ＭＳ 明朝" charset="-128"/>
                <a:cs typeface="Times New Roman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Test::Test()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{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score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=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60;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}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Test::</a:t>
            </a:r>
            <a:r>
              <a:rPr lang="en-US" sz="1400" dirty="0" err="1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saveScore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</a:t>
            </a:r>
            <a:r>
              <a:rPr lang="en-US" sz="1400" dirty="0" err="1" smtClean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score)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{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score = score;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}</a:t>
            </a:r>
          </a:p>
        </p:txBody>
      </p:sp>
      <p:sp>
        <p:nvSpPr>
          <p:cNvPr id="5" name="Right Arrow 4"/>
          <p:cNvSpPr/>
          <p:nvPr/>
        </p:nvSpPr>
        <p:spPr>
          <a:xfrm>
            <a:off x="685800" y="4343400"/>
            <a:ext cx="304800" cy="15240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52948" y="5077739"/>
            <a:ext cx="2014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score will still be 60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924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this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1524000"/>
            <a:ext cx="7467600" cy="3323987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class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Test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{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public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: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</a:t>
            </a:r>
            <a:r>
              <a:rPr lang="en-US" sz="1400" dirty="0" err="1" smtClean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score;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Test();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</a:t>
            </a:r>
            <a:r>
              <a:rPr lang="en-US" sz="1400" dirty="0" err="1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saveScore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();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};</a:t>
            </a:r>
            <a:r>
              <a:rPr lang="en-US" sz="1400" dirty="0" smtClean="0">
                <a:latin typeface="Cambria" charset="0"/>
                <a:ea typeface="ＭＳ 明朝" charset="-128"/>
                <a:cs typeface="Times New Roman" charset="0"/>
              </a:rPr>
              <a:t/>
            </a:r>
            <a:br>
              <a:rPr lang="en-US" sz="1400" dirty="0" smtClean="0">
                <a:latin typeface="Cambria" charset="0"/>
                <a:ea typeface="ＭＳ 明朝" charset="-128"/>
                <a:cs typeface="Times New Roman" charset="0"/>
              </a:rPr>
            </a:br>
            <a:r>
              <a:rPr lang="en-US" sz="1400" dirty="0" smtClean="0">
                <a:latin typeface="Cambria" charset="0"/>
                <a:ea typeface="ＭＳ 明朝" charset="-128"/>
                <a:cs typeface="Times New Roman" charset="0"/>
              </a:rPr>
              <a:t/>
            </a:r>
            <a:br>
              <a:rPr lang="en-US" sz="1400" dirty="0" smtClean="0">
                <a:latin typeface="Cambria" charset="0"/>
                <a:ea typeface="ＭＳ 明朝" charset="-128"/>
                <a:cs typeface="Times New Roman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Test::Test()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{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score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=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60;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}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Test::</a:t>
            </a:r>
            <a:r>
              <a:rPr lang="en-US" sz="1400" dirty="0" err="1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saveScore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</a:t>
            </a:r>
            <a:r>
              <a:rPr lang="en-US" sz="1400" dirty="0" err="1" smtClean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score)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{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this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-&gt;score = score;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}</a:t>
            </a:r>
          </a:p>
        </p:txBody>
      </p:sp>
      <p:sp>
        <p:nvSpPr>
          <p:cNvPr id="5" name="Right Arrow 4"/>
          <p:cNvSpPr/>
          <p:nvPr/>
        </p:nvSpPr>
        <p:spPr>
          <a:xfrm>
            <a:off x="685800" y="4343400"/>
            <a:ext cx="304800" cy="15240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52948" y="5077739"/>
            <a:ext cx="3188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The value of score will change!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132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this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1524000"/>
            <a:ext cx="7467600" cy="310854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Player::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Player(Map*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pp,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r,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c) {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...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m_map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= pp;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...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}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bool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Map::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addPlayer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r,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c) {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...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>// Dynamically allocate a new Player and add it to the </a:t>
            </a:r>
            <a:r>
              <a:rPr lang="en-US" sz="1400" dirty="0" smtClean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>Map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m_player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new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Player(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this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, r, c);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true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}</a:t>
            </a:r>
            <a:endParaRPr lang="en-US" sz="1400" dirty="0">
              <a:effectLst/>
              <a:latin typeface="Cambria" charset="0"/>
              <a:ea typeface="ＭＳ 明朝" charset="-128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89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a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84239" y="1143000"/>
            <a:ext cx="8229600" cy="4709160"/>
          </a:xfrm>
        </p:spPr>
        <p:txBody>
          <a:bodyPr/>
          <a:lstStyle/>
          <a:p>
            <a:r>
              <a:rPr lang="en-US" altLang="zh-TW" dirty="0" smtClean="0"/>
              <a:t>We can </a:t>
            </a:r>
            <a:r>
              <a:rPr lang="en-US" altLang="zh-TW" dirty="0" smtClean="0"/>
              <a:t>keep</a:t>
            </a:r>
            <a:r>
              <a:rPr lang="en-US" altLang="zh-TW" dirty="0" smtClean="0"/>
              <a:t> variables hidden from outside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5105400" y="1600200"/>
            <a:ext cx="3962400" cy="3970318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200" b="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altLang="zh-TW" sz="1200" b="1" dirty="0">
                <a:solidFill>
                  <a:prstClr val="black"/>
                </a:solidFill>
                <a:latin typeface="Consolas"/>
              </a:rPr>
              <a:t> Student::print()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"student: "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200" b="1" dirty="0">
                <a:solidFill>
                  <a:srgbClr val="FF0000"/>
                </a:solidFill>
                <a:latin typeface="Consolas"/>
              </a:rPr>
              <a:t>this-&gt;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name &lt;&lt;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"GPA: "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200" b="1" dirty="0">
                <a:solidFill>
                  <a:srgbClr val="FF0000"/>
                </a:solidFill>
                <a:latin typeface="Consolas"/>
              </a:rPr>
              <a:t>this-&gt;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GPA &lt;&lt;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altLang="zh-TW" sz="1200" dirty="0" err="1">
                <a:solidFill>
                  <a:srgbClr val="A31515"/>
                </a:solidFill>
                <a:latin typeface="Consolas"/>
              </a:rPr>
              <a:t>bruin_id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: "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bruin_id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;   </a:t>
            </a:r>
          </a:p>
          <a:p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altLang="zh-TW" sz="1200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altLang="zh-TW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main()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>
                <a:solidFill>
                  <a:srgbClr val="008000"/>
                </a:solidFill>
                <a:latin typeface="Consolas"/>
              </a:rPr>
              <a:t>// variables for a "student"</a:t>
            </a:r>
            <a:endParaRPr lang="en-US" altLang="zh-TW" sz="12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Student s;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s.name = 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"David"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s.GPA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= 4.0;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s.bruin_id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= 123456789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b="1" dirty="0" err="1" smtClean="0">
                <a:solidFill>
                  <a:prstClr val="black"/>
                </a:solidFill>
                <a:latin typeface="Consolas"/>
              </a:rPr>
              <a:t>s.print</a:t>
            </a:r>
            <a:r>
              <a:rPr lang="en-US" altLang="zh-TW" sz="1200" b="1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endParaRPr lang="zh-TW" altLang="en-US" sz="12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>
                <a:solidFill>
                  <a:srgbClr val="008000"/>
                </a:solidFill>
                <a:latin typeface="Consolas"/>
              </a:rPr>
              <a:t>// variables for another "student"</a:t>
            </a:r>
            <a:endParaRPr lang="en-US" altLang="zh-TW" sz="12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Student 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s2(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altLang="zh-TW" sz="1200" dirty="0" smtClean="0">
                <a:solidFill>
                  <a:srgbClr val="A31515"/>
                </a:solidFill>
                <a:latin typeface="Consolas"/>
              </a:rPr>
              <a:t>Debbie“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, 4.0, 987654321);</a:t>
            </a:r>
            <a:endParaRPr lang="en-US" altLang="zh-TW" sz="12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b="1" dirty="0" smtClean="0">
                <a:solidFill>
                  <a:prstClr val="black"/>
                </a:solidFill>
                <a:latin typeface="Consolas"/>
              </a:rPr>
              <a:t>s2.print</a:t>
            </a:r>
            <a:r>
              <a:rPr lang="en-US" altLang="zh-TW" sz="1200" b="1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0;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8768" y="1602658"/>
            <a:ext cx="4734232" cy="43396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2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Student </a:t>
            </a:r>
          </a:p>
          <a:p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altLang="zh-TW" sz="1200" b="1" dirty="0" smtClean="0">
                <a:solidFill>
                  <a:srgbClr val="FF0000"/>
                </a:solidFill>
                <a:latin typeface="Consolas"/>
              </a:rPr>
              <a:t>private:</a:t>
            </a:r>
            <a:endParaRPr lang="en-US" altLang="zh-TW" sz="1200" b="1" dirty="0">
              <a:solidFill>
                <a:srgbClr val="FF0000"/>
              </a:solidFill>
              <a:latin typeface="Consolas"/>
            </a:endParaRP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string name;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GPA;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bruin_id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sz="1200" b="1" dirty="0" smtClean="0">
                <a:solidFill>
                  <a:srgbClr val="FF0000"/>
                </a:solidFill>
                <a:latin typeface="Consolas"/>
              </a:rPr>
              <a:t>public:</a:t>
            </a:r>
            <a:endParaRPr lang="en-US" altLang="zh-TW" sz="12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Student()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: name(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"untitled"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), GPA(0),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bruin_id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(0)</a:t>
            </a:r>
          </a:p>
          <a:p>
            <a:r>
              <a:rPr lang="zh-TW" altLang="en-US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{ 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"hello! </a:t>
            </a:r>
            <a:r>
              <a:rPr lang="en-US" altLang="zh-TW" sz="1200" dirty="0" err="1">
                <a:solidFill>
                  <a:srgbClr val="A31515"/>
                </a:solidFill>
                <a:latin typeface="Consolas"/>
              </a:rPr>
              <a:t>i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 am "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name &lt;&lt;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zh-TW" altLang="en-US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Student(string n, </a:t>
            </a:r>
            <a:r>
              <a:rPr lang="en-US" altLang="zh-TW" sz="12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g, </a:t>
            </a:r>
            <a:r>
              <a:rPr lang="en-US" altLang="zh-TW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b)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: name(n), GPA(g),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bruin_id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(b)</a:t>
            </a:r>
          </a:p>
          <a:p>
            <a:r>
              <a:rPr lang="zh-TW" altLang="en-US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"hi! </a:t>
            </a:r>
            <a:r>
              <a:rPr lang="en-US" altLang="zh-TW" sz="1200" dirty="0" err="1">
                <a:solidFill>
                  <a:srgbClr val="A31515"/>
                </a:solidFill>
                <a:latin typeface="Consolas"/>
              </a:rPr>
              <a:t>i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 am "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name &lt;&lt;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zh-TW" altLang="en-US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~Student()</a:t>
            </a:r>
          </a:p>
          <a:p>
            <a:r>
              <a:rPr lang="zh-TW" altLang="en-US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name &lt;&lt; </a:t>
            </a:r>
            <a:r>
              <a:rPr lang="en-US" altLang="zh-TW" sz="1200" dirty="0" smtClean="0">
                <a:solidFill>
                  <a:srgbClr val="A31515"/>
                </a:solidFill>
                <a:latin typeface="Consolas"/>
              </a:rPr>
              <a:t>" says goodbye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zh-TW" altLang="en-US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altLang="zh-TW" sz="1200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altLang="zh-TW" sz="1200" b="1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altLang="zh-TW" sz="1200" b="1" dirty="0" smtClean="0">
                <a:solidFill>
                  <a:prstClr val="black"/>
                </a:solidFill>
                <a:latin typeface="Consolas"/>
              </a:rPr>
              <a:t> print();</a:t>
            </a:r>
            <a:endParaRPr lang="en-US" altLang="zh-TW" sz="1200" b="1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};</a:t>
            </a:r>
            <a:endParaRPr lang="en-US" altLang="zh-TW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4" name="Multiply 3"/>
          <p:cNvSpPr/>
          <p:nvPr/>
        </p:nvSpPr>
        <p:spPr>
          <a:xfrm>
            <a:off x="5029200" y="3581400"/>
            <a:ext cx="381000" cy="342899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Multiply 8"/>
          <p:cNvSpPr/>
          <p:nvPr/>
        </p:nvSpPr>
        <p:spPr>
          <a:xfrm>
            <a:off x="5029200" y="3771901"/>
            <a:ext cx="381000" cy="342899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Multiply 9"/>
          <p:cNvSpPr/>
          <p:nvPr/>
        </p:nvSpPr>
        <p:spPr>
          <a:xfrm>
            <a:off x="5029200" y="3924301"/>
            <a:ext cx="381000" cy="342899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105400" y="5550694"/>
            <a:ext cx="39624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Compile error!!!!!</a:t>
            </a:r>
          </a:p>
          <a:p>
            <a:r>
              <a:rPr lang="en-US" altLang="zh-TW" sz="1400" dirty="0" smtClean="0"/>
              <a:t>For example: </a:t>
            </a:r>
          </a:p>
          <a:p>
            <a:r>
              <a:rPr lang="en-US" altLang="zh-TW" sz="1400" dirty="0" smtClean="0"/>
              <a:t>main.cpp</a:t>
            </a:r>
            <a:r>
              <a:rPr lang="en-US" altLang="zh-TW" sz="1400" dirty="0"/>
              <a:t>: </a:t>
            </a:r>
            <a:r>
              <a:rPr lang="en-US" altLang="zh-TW" sz="1400" dirty="0" smtClean="0"/>
              <a:t>error</a:t>
            </a:r>
            <a:r>
              <a:rPr lang="en-US" altLang="zh-TW" sz="1400" dirty="0"/>
              <a:t>: '</a:t>
            </a:r>
            <a:r>
              <a:rPr lang="en-US" altLang="zh-TW" sz="1400" dirty="0" err="1"/>
              <a:t>std</a:t>
            </a:r>
            <a:r>
              <a:rPr lang="en-US" altLang="zh-TW" sz="1400" dirty="0"/>
              <a:t>::__cxx11::string Student::name' is private within this context </a:t>
            </a:r>
            <a:endParaRPr lang="en-US" altLang="zh-TW" sz="1400" dirty="0" smtClean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s.name = “David”;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406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Define a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84238" y="1143000"/>
            <a:ext cx="8507361" cy="4709160"/>
          </a:xfrm>
        </p:spPr>
        <p:txBody>
          <a:bodyPr/>
          <a:lstStyle/>
          <a:p>
            <a:r>
              <a:rPr lang="en-US" altLang="zh-TW" dirty="0"/>
              <a:t>Define </a:t>
            </a:r>
            <a:r>
              <a:rPr lang="en-US" altLang="zh-TW" dirty="0" smtClean="0"/>
              <a:t>getters </a:t>
            </a:r>
            <a:r>
              <a:rPr lang="en-US" altLang="zh-TW" dirty="0"/>
              <a:t>/ setters to access private </a:t>
            </a:r>
            <a:r>
              <a:rPr lang="en-US" altLang="zh-TW" dirty="0" smtClean="0"/>
              <a:t>members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5105400" y="1524000"/>
            <a:ext cx="3962400" cy="5262979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Student::print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() {</a:t>
            </a:r>
            <a:endParaRPr lang="en-US" altLang="zh-TW" sz="12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"student: "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200" dirty="0">
                <a:solidFill>
                  <a:srgbClr val="FF0000"/>
                </a:solidFill>
                <a:latin typeface="Consolas"/>
              </a:rPr>
              <a:t>this-&gt;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name &lt;&lt;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"GPA: "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200" dirty="0">
                <a:solidFill>
                  <a:srgbClr val="FF0000"/>
                </a:solidFill>
                <a:latin typeface="Consolas"/>
              </a:rPr>
              <a:t>this-&gt;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GPA &lt;&lt;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altLang="zh-TW" sz="1200" dirty="0" err="1">
                <a:solidFill>
                  <a:srgbClr val="A31515"/>
                </a:solidFill>
                <a:latin typeface="Consolas"/>
              </a:rPr>
              <a:t>bruin_id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: "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bruin_id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altLang="zh-TW" sz="1200" b="1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altLang="zh-TW" sz="1200" b="1" dirty="0" smtClean="0">
                <a:solidFill>
                  <a:prstClr val="black"/>
                </a:solidFill>
                <a:latin typeface="Consolas"/>
              </a:rPr>
              <a:t> Student::</a:t>
            </a:r>
            <a:r>
              <a:rPr lang="en-US" altLang="zh-TW" sz="1200" b="1" dirty="0" err="1" smtClean="0">
                <a:solidFill>
                  <a:prstClr val="black"/>
                </a:solidFill>
                <a:latin typeface="Consolas"/>
              </a:rPr>
              <a:t>setName</a:t>
            </a:r>
            <a:r>
              <a:rPr lang="en-US" altLang="zh-TW" sz="1200" b="1" dirty="0" smtClean="0">
                <a:solidFill>
                  <a:prstClr val="black"/>
                </a:solidFill>
                <a:latin typeface="Consolas"/>
              </a:rPr>
              <a:t>(string </a:t>
            </a:r>
            <a:r>
              <a:rPr lang="en-US" altLang="zh-TW" sz="1200" b="1" dirty="0">
                <a:solidFill>
                  <a:srgbClr val="FF66FF"/>
                </a:solidFill>
                <a:latin typeface="Consolas"/>
              </a:rPr>
              <a:t>name</a:t>
            </a:r>
            <a:r>
              <a:rPr lang="en-US" altLang="zh-TW" sz="1200" b="1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altLang="zh-TW" sz="1200" b="1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200" b="1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b="1" dirty="0" smtClean="0">
                <a:solidFill>
                  <a:prstClr val="black"/>
                </a:solidFill>
                <a:latin typeface="Consolas"/>
              </a:rPr>
              <a:t>this-</a:t>
            </a:r>
            <a:r>
              <a:rPr lang="en-US" altLang="zh-TW" sz="1200" b="1" dirty="0">
                <a:solidFill>
                  <a:prstClr val="black"/>
                </a:solidFill>
                <a:latin typeface="Consolas"/>
              </a:rPr>
              <a:t>&gt;name = </a:t>
            </a:r>
            <a:r>
              <a:rPr lang="en-US" altLang="zh-TW" sz="1200" b="1" dirty="0">
                <a:solidFill>
                  <a:srgbClr val="FF66FF"/>
                </a:solidFill>
                <a:latin typeface="Consolas"/>
              </a:rPr>
              <a:t>name</a:t>
            </a:r>
            <a:r>
              <a:rPr lang="en-US" altLang="zh-TW" sz="1200" b="1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sz="1200" b="1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altLang="zh-TW" sz="1200" b="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altLang="zh-TW" sz="1200" b="1" dirty="0">
                <a:solidFill>
                  <a:prstClr val="black"/>
                </a:solidFill>
                <a:latin typeface="Consolas"/>
              </a:rPr>
              <a:t> Student</a:t>
            </a:r>
            <a:r>
              <a:rPr lang="en-US" altLang="zh-TW" sz="1200" b="1" dirty="0" smtClean="0">
                <a:solidFill>
                  <a:prstClr val="black"/>
                </a:solidFill>
                <a:latin typeface="Consolas"/>
              </a:rPr>
              <a:t>::</a:t>
            </a:r>
            <a:r>
              <a:rPr lang="en-US" altLang="zh-TW" sz="1200" b="1" dirty="0" err="1" smtClean="0">
                <a:solidFill>
                  <a:prstClr val="black"/>
                </a:solidFill>
                <a:latin typeface="Consolas"/>
              </a:rPr>
              <a:t>setGPA</a:t>
            </a:r>
            <a:r>
              <a:rPr lang="en-US" altLang="zh-TW" sz="1200" b="1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altLang="zh-TW" sz="1200" b="1" dirty="0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altLang="zh-TW" sz="12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200" b="1" dirty="0" err="1">
                <a:solidFill>
                  <a:srgbClr val="FF66FF"/>
                </a:solidFill>
                <a:latin typeface="Consolas"/>
              </a:rPr>
              <a:t>gpa</a:t>
            </a:r>
            <a:r>
              <a:rPr lang="en-US" altLang="zh-TW" sz="1200" b="1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altLang="zh-TW" sz="1200" b="1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200" b="1" dirty="0">
                <a:solidFill>
                  <a:prstClr val="black"/>
                </a:solidFill>
                <a:latin typeface="Consolas"/>
              </a:rPr>
              <a:t>  this-</a:t>
            </a:r>
            <a:r>
              <a:rPr lang="en-US" altLang="zh-TW" sz="1200" b="1" dirty="0" smtClean="0">
                <a:solidFill>
                  <a:prstClr val="black"/>
                </a:solidFill>
                <a:latin typeface="Consolas"/>
              </a:rPr>
              <a:t>&gt;GPA = </a:t>
            </a:r>
            <a:r>
              <a:rPr lang="en-US" altLang="zh-TW" sz="1200" b="1" dirty="0" err="1" smtClean="0">
                <a:solidFill>
                  <a:srgbClr val="FF66FF"/>
                </a:solidFill>
                <a:latin typeface="Consolas"/>
              </a:rPr>
              <a:t>gpa</a:t>
            </a:r>
            <a:r>
              <a:rPr lang="en-US" altLang="zh-TW" sz="1200" b="1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altLang="zh-TW" sz="1200" b="1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200" b="1" dirty="0">
                <a:solidFill>
                  <a:prstClr val="black"/>
                </a:solidFill>
                <a:latin typeface="Consolas"/>
              </a:rPr>
              <a:t>}</a:t>
            </a:r>
            <a:endParaRPr lang="en-US" altLang="zh-TW" sz="12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200" b="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altLang="zh-TW" sz="1200" b="1" dirty="0">
                <a:solidFill>
                  <a:prstClr val="black"/>
                </a:solidFill>
                <a:latin typeface="Consolas"/>
              </a:rPr>
              <a:t> Student</a:t>
            </a:r>
            <a:r>
              <a:rPr lang="en-US" altLang="zh-TW" sz="1200" b="1" dirty="0" smtClean="0">
                <a:solidFill>
                  <a:prstClr val="black"/>
                </a:solidFill>
                <a:latin typeface="Consolas"/>
              </a:rPr>
              <a:t>::</a:t>
            </a:r>
            <a:r>
              <a:rPr lang="en-US" altLang="zh-TW" sz="1200" b="1" dirty="0" err="1" smtClean="0">
                <a:solidFill>
                  <a:prstClr val="black"/>
                </a:solidFill>
                <a:latin typeface="Consolas"/>
              </a:rPr>
              <a:t>setBruin_id</a:t>
            </a:r>
            <a:r>
              <a:rPr lang="en-US" altLang="zh-TW" sz="1200" b="1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altLang="zh-TW" sz="1200" b="1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2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200" b="1" dirty="0" err="1">
                <a:solidFill>
                  <a:srgbClr val="FF66FF"/>
                </a:solidFill>
                <a:latin typeface="Consolas"/>
              </a:rPr>
              <a:t>bruin_id</a:t>
            </a:r>
            <a:r>
              <a:rPr lang="en-US" altLang="zh-TW" sz="1200" b="1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altLang="zh-TW" sz="1200" b="1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200" b="1" dirty="0">
                <a:solidFill>
                  <a:prstClr val="black"/>
                </a:solidFill>
                <a:latin typeface="Consolas"/>
              </a:rPr>
              <a:t>  this-</a:t>
            </a:r>
            <a:r>
              <a:rPr lang="en-US" altLang="zh-TW" sz="1200" b="1" dirty="0" smtClean="0">
                <a:solidFill>
                  <a:prstClr val="black"/>
                </a:solidFill>
                <a:latin typeface="Consolas"/>
              </a:rPr>
              <a:t>&gt;</a:t>
            </a:r>
            <a:r>
              <a:rPr lang="en-US" altLang="zh-TW" sz="1200" b="1" dirty="0" err="1" smtClean="0">
                <a:solidFill>
                  <a:prstClr val="black"/>
                </a:solidFill>
                <a:latin typeface="Consolas"/>
              </a:rPr>
              <a:t>bruin_id</a:t>
            </a:r>
            <a:r>
              <a:rPr lang="en-US" altLang="zh-TW" sz="1200" b="1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altLang="zh-TW" sz="1200" b="1" dirty="0" err="1" smtClean="0">
                <a:solidFill>
                  <a:srgbClr val="FF66FF"/>
                </a:solidFill>
                <a:latin typeface="Consolas"/>
              </a:rPr>
              <a:t>bruin_id</a:t>
            </a:r>
            <a:r>
              <a:rPr lang="en-US" altLang="zh-TW" sz="1200" b="1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altLang="zh-TW" sz="1200" b="1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200" b="1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altLang="zh-TW" sz="1200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altLang="zh-TW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main()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>
                <a:solidFill>
                  <a:srgbClr val="008000"/>
                </a:solidFill>
                <a:latin typeface="Consolas"/>
              </a:rPr>
              <a:t>// variables for a "student"</a:t>
            </a:r>
            <a:endParaRPr lang="en-US" altLang="zh-TW" sz="12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Student s;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nsolas"/>
              </a:rPr>
              <a:t>  </a:t>
            </a:r>
            <a:r>
              <a:rPr lang="en-US" altLang="zh-TW" sz="1200" dirty="0" err="1" smtClean="0">
                <a:solidFill>
                  <a:srgbClr val="FF0000"/>
                </a:solidFill>
                <a:latin typeface="Consolas"/>
              </a:rPr>
              <a:t>s.setName</a:t>
            </a:r>
            <a:r>
              <a:rPr lang="en-US" altLang="zh-TW" sz="1200" dirty="0" smtClean="0">
                <a:solidFill>
                  <a:srgbClr val="FF0000"/>
                </a:solidFill>
                <a:latin typeface="Consolas"/>
              </a:rPr>
              <a:t>("David");</a:t>
            </a:r>
            <a:endParaRPr lang="en-US" altLang="zh-TW" sz="1200" dirty="0">
              <a:solidFill>
                <a:srgbClr val="FF0000"/>
              </a:solidFill>
              <a:latin typeface="Consolas"/>
            </a:endParaRPr>
          </a:p>
          <a:p>
            <a:r>
              <a:rPr lang="en-US" altLang="zh-TW" sz="1200" dirty="0">
                <a:solidFill>
                  <a:srgbClr val="FF0000"/>
                </a:solidFill>
                <a:latin typeface="Consolas"/>
              </a:rPr>
              <a:t>  </a:t>
            </a:r>
            <a:r>
              <a:rPr lang="en-US" altLang="zh-TW" sz="1200" dirty="0" err="1" smtClean="0">
                <a:solidFill>
                  <a:srgbClr val="FF0000"/>
                </a:solidFill>
                <a:latin typeface="Consolas"/>
              </a:rPr>
              <a:t>s.setGPA</a:t>
            </a:r>
            <a:r>
              <a:rPr lang="en-US" altLang="zh-TW" sz="1200" dirty="0" smtClean="0">
                <a:solidFill>
                  <a:srgbClr val="FF0000"/>
                </a:solidFill>
                <a:latin typeface="Consolas"/>
              </a:rPr>
              <a:t>(4.0);</a:t>
            </a:r>
            <a:endParaRPr lang="en-US" altLang="zh-TW" sz="1200" dirty="0">
              <a:solidFill>
                <a:srgbClr val="FF0000"/>
              </a:solidFill>
              <a:latin typeface="Consolas"/>
            </a:endParaRPr>
          </a:p>
          <a:p>
            <a:r>
              <a:rPr lang="en-US" altLang="zh-TW" sz="1200" dirty="0">
                <a:solidFill>
                  <a:srgbClr val="FF0000"/>
                </a:solidFill>
                <a:latin typeface="Consolas"/>
              </a:rPr>
              <a:t>  </a:t>
            </a:r>
            <a:r>
              <a:rPr lang="en-US" altLang="zh-TW" sz="1200" dirty="0" err="1" smtClean="0">
                <a:solidFill>
                  <a:srgbClr val="FF0000"/>
                </a:solidFill>
                <a:latin typeface="Consolas"/>
              </a:rPr>
              <a:t>s.setBruin_id</a:t>
            </a:r>
            <a:r>
              <a:rPr lang="en-US" altLang="zh-TW" sz="1200" dirty="0" smtClean="0">
                <a:solidFill>
                  <a:srgbClr val="FF0000"/>
                </a:solidFill>
                <a:latin typeface="Consolas"/>
              </a:rPr>
              <a:t>(123456789);</a:t>
            </a:r>
          </a:p>
          <a:p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b="1" dirty="0" err="1" smtClean="0">
                <a:solidFill>
                  <a:prstClr val="black"/>
                </a:solidFill>
                <a:latin typeface="Consolas"/>
              </a:rPr>
              <a:t>s.print</a:t>
            </a:r>
            <a:r>
              <a:rPr lang="en-US" altLang="zh-TW" sz="1200" b="1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endParaRPr lang="zh-TW" altLang="en-US" sz="12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>
                <a:solidFill>
                  <a:srgbClr val="008000"/>
                </a:solidFill>
                <a:latin typeface="Consolas"/>
              </a:rPr>
              <a:t>// variables for another "student"</a:t>
            </a:r>
            <a:endParaRPr lang="en-US" altLang="zh-TW" sz="12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Student 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s2(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Debbie"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4.0, 987654321);</a:t>
            </a:r>
            <a:endParaRPr lang="en-US" altLang="zh-TW" sz="12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b="1" dirty="0" smtClean="0">
                <a:solidFill>
                  <a:prstClr val="black"/>
                </a:solidFill>
                <a:latin typeface="Consolas"/>
              </a:rPr>
              <a:t>s2.print();</a:t>
            </a:r>
          </a:p>
          <a:p>
            <a:r>
              <a:rPr lang="en-US" altLang="zh-TW" sz="12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0;</a:t>
            </a:r>
            <a:endParaRPr lang="en-US" altLang="zh-TW" sz="1200" b="1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altLang="zh-TW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8768" y="1602658"/>
            <a:ext cx="4734232" cy="48936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200" dirty="0" err="1">
                <a:solidFill>
                  <a:srgbClr val="0000FF"/>
                </a:solidFill>
                <a:latin typeface="Consolas"/>
              </a:rPr>
              <a:t>s</a:t>
            </a:r>
            <a:r>
              <a:rPr lang="en-US" altLang="zh-TW" sz="1200" dirty="0" err="1" smtClean="0">
                <a:solidFill>
                  <a:srgbClr val="0000FF"/>
                </a:solidFill>
                <a:latin typeface="Consolas"/>
              </a:rPr>
              <a:t>truct</a:t>
            </a:r>
            <a:r>
              <a:rPr lang="en-US" altLang="zh-TW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Student </a:t>
            </a:r>
            <a:endParaRPr lang="en-US" altLang="zh-TW" sz="12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altLang="zh-TW" sz="1200" b="1" dirty="0" smtClean="0">
                <a:solidFill>
                  <a:srgbClr val="FF0000"/>
                </a:solidFill>
                <a:latin typeface="Consolas"/>
              </a:rPr>
              <a:t>private:</a:t>
            </a:r>
            <a:endParaRPr lang="en-US" altLang="zh-TW" sz="1200" b="1" dirty="0">
              <a:solidFill>
                <a:srgbClr val="FF0000"/>
              </a:solidFill>
              <a:latin typeface="Consolas"/>
            </a:endParaRP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string name;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GPA;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bruin_id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sz="1200" b="1" dirty="0" smtClean="0">
                <a:solidFill>
                  <a:srgbClr val="FF0000"/>
                </a:solidFill>
                <a:latin typeface="Consolas"/>
              </a:rPr>
              <a:t>public:</a:t>
            </a:r>
            <a:endParaRPr lang="en-US" altLang="zh-TW" sz="12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Student()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: name(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"untitled"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), GPA(0),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bruin_id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(0)</a:t>
            </a:r>
          </a:p>
          <a:p>
            <a:r>
              <a:rPr lang="zh-TW" altLang="en-US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{ 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"hello! </a:t>
            </a:r>
            <a:r>
              <a:rPr lang="en-US" altLang="zh-TW" sz="1200" dirty="0" err="1">
                <a:solidFill>
                  <a:srgbClr val="A31515"/>
                </a:solidFill>
                <a:latin typeface="Consolas"/>
              </a:rPr>
              <a:t>i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 am "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name &lt;&lt;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zh-TW" altLang="en-US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Student(string n, </a:t>
            </a:r>
            <a:r>
              <a:rPr lang="en-US" altLang="zh-TW" sz="12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g, </a:t>
            </a:r>
            <a:r>
              <a:rPr lang="en-US" altLang="zh-TW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b)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: name(n), GPA(g),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bruin_id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(b)</a:t>
            </a:r>
          </a:p>
          <a:p>
            <a:r>
              <a:rPr lang="zh-TW" altLang="en-US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"hi! </a:t>
            </a:r>
            <a:r>
              <a:rPr lang="en-US" altLang="zh-TW" sz="1200" dirty="0" err="1">
                <a:solidFill>
                  <a:srgbClr val="A31515"/>
                </a:solidFill>
                <a:latin typeface="Consolas"/>
              </a:rPr>
              <a:t>i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 am "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name &lt;&lt;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zh-TW" altLang="en-US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~Student()</a:t>
            </a:r>
          </a:p>
          <a:p>
            <a:r>
              <a:rPr lang="zh-TW" altLang="en-US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name &lt;&lt; </a:t>
            </a:r>
            <a:r>
              <a:rPr lang="en-US" altLang="zh-TW" sz="1200" dirty="0" smtClean="0">
                <a:solidFill>
                  <a:srgbClr val="A31515"/>
                </a:solidFill>
                <a:latin typeface="Consolas"/>
              </a:rPr>
              <a:t>" says goodbye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zh-TW" altLang="en-US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altLang="zh-TW" sz="1200" dirty="0" smtClean="0">
                <a:solidFill>
                  <a:srgbClr val="0000FF"/>
                </a:solidFill>
                <a:latin typeface="Consolas"/>
              </a:rPr>
              <a:t>  void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 print();</a:t>
            </a:r>
          </a:p>
          <a:p>
            <a:r>
              <a:rPr lang="en-US" altLang="zh-TW" sz="12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2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200" b="1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altLang="zh-TW" sz="12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200" b="1" dirty="0" err="1" smtClean="0">
                <a:solidFill>
                  <a:prstClr val="black"/>
                </a:solidFill>
                <a:latin typeface="Consolas"/>
              </a:rPr>
              <a:t>setName</a:t>
            </a:r>
            <a:r>
              <a:rPr lang="en-US" altLang="zh-TW" sz="1200" b="1" dirty="0" smtClean="0">
                <a:solidFill>
                  <a:prstClr val="black"/>
                </a:solidFill>
                <a:latin typeface="Consolas"/>
              </a:rPr>
              <a:t>(string name);</a:t>
            </a:r>
          </a:p>
          <a:p>
            <a:r>
              <a:rPr lang="en-US" altLang="zh-TW" sz="1200" b="1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b="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altLang="zh-TW" sz="12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200" b="1" dirty="0" err="1" smtClean="0">
                <a:solidFill>
                  <a:prstClr val="black"/>
                </a:solidFill>
                <a:latin typeface="Consolas"/>
              </a:rPr>
              <a:t>setGPA</a:t>
            </a:r>
            <a:r>
              <a:rPr lang="en-US" altLang="zh-TW" sz="1200" b="1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altLang="zh-TW" sz="1200" b="1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altLang="zh-TW" sz="12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200" b="1" dirty="0" err="1" smtClean="0">
                <a:solidFill>
                  <a:prstClr val="black"/>
                </a:solidFill>
                <a:latin typeface="Consolas"/>
              </a:rPr>
              <a:t>gpa</a:t>
            </a:r>
            <a:r>
              <a:rPr lang="en-US" altLang="zh-TW" sz="1200" b="1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altLang="zh-TW" sz="12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2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200" b="1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altLang="zh-TW" sz="12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200" b="1" dirty="0" err="1" smtClean="0">
                <a:solidFill>
                  <a:prstClr val="black"/>
                </a:solidFill>
                <a:latin typeface="Consolas"/>
              </a:rPr>
              <a:t>setBruin_id</a:t>
            </a:r>
            <a:r>
              <a:rPr lang="en-US" altLang="zh-TW" sz="1200" b="1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altLang="zh-TW" sz="1200" b="1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2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200" b="1" dirty="0" err="1">
                <a:solidFill>
                  <a:prstClr val="black"/>
                </a:solidFill>
                <a:latin typeface="Consolas"/>
              </a:rPr>
              <a:t>bruin_id</a:t>
            </a:r>
            <a:r>
              <a:rPr lang="en-US" altLang="zh-TW" sz="1200" b="1" dirty="0">
                <a:solidFill>
                  <a:prstClr val="black"/>
                </a:solidFill>
                <a:latin typeface="Consolas"/>
              </a:rPr>
              <a:t>);</a:t>
            </a:r>
            <a:endParaRPr lang="en-US" altLang="zh-TW" sz="1200" b="1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};</a:t>
            </a:r>
            <a:endParaRPr lang="en-US" altLang="zh-TW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0119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Another way to define a Data Structure: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8768" y="1354753"/>
            <a:ext cx="4734232" cy="49552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600" b="1" dirty="0" err="1" smtClean="0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altLang="zh-TW" sz="1600" b="1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altLang="zh-TW" sz="1600" b="1" dirty="0" smtClean="0">
                <a:solidFill>
                  <a:prstClr val="black"/>
                </a:solidFill>
                <a:latin typeface="Consolas"/>
              </a:rPr>
              <a:t>Student </a:t>
            </a:r>
            <a:endParaRPr lang="en-US" altLang="zh-TW" sz="1600" b="1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altLang="zh-TW" sz="1200" dirty="0" smtClean="0">
                <a:solidFill>
                  <a:srgbClr val="FF0000"/>
                </a:solidFill>
                <a:latin typeface="Consolas"/>
              </a:rPr>
              <a:t>private:</a:t>
            </a:r>
            <a:endParaRPr lang="en-US" altLang="zh-TW" sz="1200" dirty="0">
              <a:solidFill>
                <a:srgbClr val="FF0000"/>
              </a:solidFill>
              <a:latin typeface="Consolas"/>
            </a:endParaRP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string name;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GPA;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bruin_id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sz="1200" dirty="0" smtClean="0">
                <a:solidFill>
                  <a:srgbClr val="FF0000"/>
                </a:solidFill>
                <a:latin typeface="Consolas"/>
              </a:rPr>
              <a:t>public:</a:t>
            </a:r>
            <a:endParaRPr lang="en-US" altLang="zh-TW" sz="12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Student()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: name(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"untitled"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), GPA(0),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bruin_id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(0)</a:t>
            </a:r>
          </a:p>
          <a:p>
            <a:r>
              <a:rPr lang="zh-TW" altLang="en-US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{ 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"hello! </a:t>
            </a:r>
            <a:r>
              <a:rPr lang="en-US" altLang="zh-TW" sz="1200" dirty="0" err="1">
                <a:solidFill>
                  <a:srgbClr val="A31515"/>
                </a:solidFill>
                <a:latin typeface="Consolas"/>
              </a:rPr>
              <a:t>i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 am "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name &lt;&lt;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zh-TW" altLang="en-US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Student(string n, </a:t>
            </a:r>
            <a:r>
              <a:rPr lang="en-US" altLang="zh-TW" sz="12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g, </a:t>
            </a:r>
            <a:r>
              <a:rPr lang="en-US" altLang="zh-TW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b)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: name(n), GPA(g),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bruin_id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(b)</a:t>
            </a:r>
          </a:p>
          <a:p>
            <a:r>
              <a:rPr lang="zh-TW" altLang="en-US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"hi! </a:t>
            </a:r>
            <a:r>
              <a:rPr lang="en-US" altLang="zh-TW" sz="1200" dirty="0" err="1">
                <a:solidFill>
                  <a:srgbClr val="A31515"/>
                </a:solidFill>
                <a:latin typeface="Consolas"/>
              </a:rPr>
              <a:t>i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 am "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name &lt;&lt;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zh-TW" altLang="en-US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~Student()</a:t>
            </a:r>
          </a:p>
          <a:p>
            <a:r>
              <a:rPr lang="zh-TW" altLang="en-US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name &lt;&lt; </a:t>
            </a:r>
            <a:r>
              <a:rPr lang="en-US" altLang="zh-TW" sz="1200" dirty="0" smtClean="0">
                <a:solidFill>
                  <a:srgbClr val="A31515"/>
                </a:solidFill>
                <a:latin typeface="Consolas"/>
              </a:rPr>
              <a:t>" says goodbye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zh-TW" altLang="en-US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altLang="zh-TW" sz="1200" dirty="0" smtClean="0">
                <a:solidFill>
                  <a:srgbClr val="0000FF"/>
                </a:solidFill>
                <a:latin typeface="Consolas"/>
              </a:rPr>
              <a:t>  void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 print();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2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200" dirty="0" err="1" smtClean="0">
                <a:solidFill>
                  <a:prstClr val="black"/>
                </a:solidFill>
                <a:latin typeface="Consolas"/>
              </a:rPr>
              <a:t>setName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(string name);</a:t>
            </a:r>
          </a:p>
          <a:p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200" dirty="0" err="1" smtClean="0">
                <a:solidFill>
                  <a:prstClr val="black"/>
                </a:solidFill>
                <a:latin typeface="Consolas"/>
              </a:rPr>
              <a:t>setGPA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altLang="zh-TW" sz="12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200" dirty="0" err="1" smtClean="0">
                <a:solidFill>
                  <a:prstClr val="black"/>
                </a:solidFill>
                <a:latin typeface="Consolas"/>
              </a:rPr>
              <a:t>gpa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2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200" dirty="0" err="1" smtClean="0">
                <a:solidFill>
                  <a:prstClr val="black"/>
                </a:solidFill>
                <a:latin typeface="Consolas"/>
              </a:rPr>
              <a:t>setBruin_id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altLang="zh-TW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bruin_id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);</a:t>
            </a:r>
            <a:endParaRPr lang="en-US" altLang="zh-TW" sz="12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};</a:t>
            </a:r>
            <a:endParaRPr lang="en-US" altLang="zh-TW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4800" y="1354753"/>
            <a:ext cx="4734232" cy="49552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rgbClr val="0000FF"/>
                </a:solidFill>
                <a:latin typeface="Consolas"/>
              </a:rPr>
              <a:t>class </a:t>
            </a:r>
            <a:r>
              <a:rPr lang="en-US" altLang="zh-TW" sz="1600" b="1" dirty="0" smtClean="0">
                <a:solidFill>
                  <a:prstClr val="black"/>
                </a:solidFill>
                <a:latin typeface="Consolas"/>
              </a:rPr>
              <a:t>Student </a:t>
            </a:r>
            <a:endParaRPr lang="en-US" altLang="zh-TW" sz="1600" b="1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altLang="zh-TW" sz="1200" dirty="0" smtClean="0">
                <a:solidFill>
                  <a:srgbClr val="FF0000"/>
                </a:solidFill>
                <a:latin typeface="Consolas"/>
              </a:rPr>
              <a:t>private:</a:t>
            </a:r>
            <a:endParaRPr lang="en-US" altLang="zh-TW" sz="1200" dirty="0">
              <a:solidFill>
                <a:srgbClr val="FF0000"/>
              </a:solidFill>
              <a:latin typeface="Consolas"/>
            </a:endParaRP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string name;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GPA;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bruin_id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sz="1200" dirty="0" smtClean="0">
                <a:solidFill>
                  <a:srgbClr val="FF0000"/>
                </a:solidFill>
                <a:latin typeface="Consolas"/>
              </a:rPr>
              <a:t>public:</a:t>
            </a:r>
            <a:endParaRPr lang="en-US" altLang="zh-TW" sz="12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Student()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: name(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"untitled"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), GPA(0),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bruin_id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(0)</a:t>
            </a:r>
          </a:p>
          <a:p>
            <a:r>
              <a:rPr lang="zh-TW" altLang="en-US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{ 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"hello! </a:t>
            </a:r>
            <a:r>
              <a:rPr lang="en-US" altLang="zh-TW" sz="1200" dirty="0" err="1">
                <a:solidFill>
                  <a:srgbClr val="A31515"/>
                </a:solidFill>
                <a:latin typeface="Consolas"/>
              </a:rPr>
              <a:t>i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 am "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name &lt;&lt;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zh-TW" altLang="en-US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Student(string n, </a:t>
            </a:r>
            <a:r>
              <a:rPr lang="en-US" altLang="zh-TW" sz="12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g, </a:t>
            </a:r>
            <a:r>
              <a:rPr lang="en-US" altLang="zh-TW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b)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: name(n), GPA(g),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bruin_id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(b)</a:t>
            </a:r>
          </a:p>
          <a:p>
            <a:r>
              <a:rPr lang="zh-TW" altLang="en-US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"hi! </a:t>
            </a:r>
            <a:r>
              <a:rPr lang="en-US" altLang="zh-TW" sz="1200" dirty="0" err="1">
                <a:solidFill>
                  <a:srgbClr val="A31515"/>
                </a:solidFill>
                <a:latin typeface="Consolas"/>
              </a:rPr>
              <a:t>i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 am "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name &lt;&lt;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zh-TW" altLang="en-US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~Student()</a:t>
            </a:r>
          </a:p>
          <a:p>
            <a:r>
              <a:rPr lang="zh-TW" altLang="en-US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name &lt;&lt; </a:t>
            </a:r>
            <a:r>
              <a:rPr lang="en-US" altLang="zh-TW" sz="1200" dirty="0" smtClean="0">
                <a:solidFill>
                  <a:srgbClr val="A31515"/>
                </a:solidFill>
                <a:latin typeface="Consolas"/>
              </a:rPr>
              <a:t>" says goodbye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zh-TW" altLang="en-US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altLang="zh-TW" sz="1200" dirty="0" smtClean="0">
                <a:solidFill>
                  <a:srgbClr val="0000FF"/>
                </a:solidFill>
                <a:latin typeface="Consolas"/>
              </a:rPr>
              <a:t>  void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 print();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2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200" dirty="0" err="1" smtClean="0">
                <a:solidFill>
                  <a:prstClr val="black"/>
                </a:solidFill>
                <a:latin typeface="Consolas"/>
              </a:rPr>
              <a:t>setName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(string name);</a:t>
            </a:r>
          </a:p>
          <a:p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200" dirty="0" err="1" smtClean="0">
                <a:solidFill>
                  <a:prstClr val="black"/>
                </a:solidFill>
                <a:latin typeface="Consolas"/>
              </a:rPr>
              <a:t>setGPA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altLang="zh-TW" sz="12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200" dirty="0" err="1" smtClean="0">
                <a:solidFill>
                  <a:prstClr val="black"/>
                </a:solidFill>
                <a:latin typeface="Consolas"/>
              </a:rPr>
              <a:t>gpa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2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200" dirty="0" err="1" smtClean="0">
                <a:solidFill>
                  <a:prstClr val="black"/>
                </a:solidFill>
                <a:latin typeface="Consolas"/>
              </a:rPr>
              <a:t>setBruin_id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altLang="zh-TW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bruin_id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);</a:t>
            </a:r>
            <a:endParaRPr lang="en-US" altLang="zh-TW" sz="12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};</a:t>
            </a:r>
            <a:endParaRPr lang="en-US" altLang="zh-TW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1324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84239" y="1143000"/>
            <a:ext cx="8229600" cy="4709160"/>
          </a:xfrm>
        </p:spPr>
        <p:txBody>
          <a:bodyPr/>
          <a:lstStyle/>
          <a:p>
            <a:r>
              <a:rPr lang="en-US" altLang="zh-TW" dirty="0"/>
              <a:t>Members of a class are </a:t>
            </a:r>
            <a:r>
              <a:rPr lang="en-US" altLang="zh-TW" b="1" dirty="0">
                <a:solidFill>
                  <a:srgbClr val="FF0000"/>
                </a:solidFill>
              </a:rPr>
              <a:t>private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by default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5105400" y="1600200"/>
            <a:ext cx="3962400" cy="2677656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main()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>
                <a:solidFill>
                  <a:srgbClr val="008000"/>
                </a:solidFill>
                <a:latin typeface="Consolas"/>
              </a:rPr>
              <a:t>// variables for a "student"</a:t>
            </a:r>
            <a:endParaRPr lang="en-US" altLang="zh-TW" sz="12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Student s;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s.name = 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"David"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s.GPA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= 4.0;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s.bruin_id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= 123456789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 err="1" smtClean="0">
                <a:solidFill>
                  <a:prstClr val="black"/>
                </a:solidFill>
                <a:latin typeface="Consolas"/>
              </a:rPr>
              <a:t>s.print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endParaRPr lang="zh-TW" altLang="en-US" sz="12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>
                <a:solidFill>
                  <a:srgbClr val="008000"/>
                </a:solidFill>
                <a:latin typeface="Consolas"/>
              </a:rPr>
              <a:t>// variables for another "student"</a:t>
            </a:r>
            <a:endParaRPr lang="en-US" altLang="zh-TW" sz="12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Student 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s2(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altLang="zh-TW" sz="1200" dirty="0" smtClean="0">
                <a:solidFill>
                  <a:srgbClr val="A31515"/>
                </a:solidFill>
                <a:latin typeface="Consolas"/>
              </a:rPr>
              <a:t>Debbie“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, 4.0, 987654321);</a:t>
            </a:r>
            <a:endParaRPr lang="en-US" altLang="zh-TW" sz="12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  s2.print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0;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8768" y="1602658"/>
            <a:ext cx="4734232" cy="5078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rgbClr val="0000FF"/>
                </a:solidFill>
                <a:latin typeface="Consolas"/>
              </a:rPr>
              <a:t>class </a:t>
            </a:r>
            <a:r>
              <a:rPr lang="en-US" altLang="zh-TW" sz="1200" b="1" dirty="0" smtClean="0">
                <a:solidFill>
                  <a:prstClr val="black"/>
                </a:solidFill>
                <a:latin typeface="Consolas"/>
              </a:rPr>
              <a:t>Student </a:t>
            </a:r>
            <a:endParaRPr lang="en-US" altLang="zh-TW" sz="1200" b="1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string name;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GPA;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bruin_id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Student()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: name(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"untitled"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), GPA(0),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bruin_id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(0)</a:t>
            </a:r>
          </a:p>
          <a:p>
            <a:r>
              <a:rPr lang="zh-TW" altLang="en-US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{ 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"hello! </a:t>
            </a:r>
            <a:r>
              <a:rPr lang="en-US" altLang="zh-TW" sz="1200" dirty="0" err="1">
                <a:solidFill>
                  <a:srgbClr val="A31515"/>
                </a:solidFill>
                <a:latin typeface="Consolas"/>
              </a:rPr>
              <a:t>i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 am "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name &lt;&lt;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zh-TW" altLang="en-US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Student(string n, </a:t>
            </a:r>
            <a:r>
              <a:rPr lang="en-US" altLang="zh-TW" sz="12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g, </a:t>
            </a:r>
            <a:r>
              <a:rPr lang="en-US" altLang="zh-TW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b)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: name(n), GPA(g),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bruin_id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(b)</a:t>
            </a:r>
          </a:p>
          <a:p>
            <a:r>
              <a:rPr lang="zh-TW" altLang="en-US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"hi! </a:t>
            </a:r>
            <a:r>
              <a:rPr lang="en-US" altLang="zh-TW" sz="1200" dirty="0" err="1">
                <a:solidFill>
                  <a:srgbClr val="A31515"/>
                </a:solidFill>
                <a:latin typeface="Consolas"/>
              </a:rPr>
              <a:t>i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 am "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name &lt;&lt;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zh-TW" altLang="en-US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~Student()</a:t>
            </a:r>
          </a:p>
          <a:p>
            <a:r>
              <a:rPr lang="zh-TW" altLang="en-US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name &lt;&lt; </a:t>
            </a:r>
            <a:r>
              <a:rPr lang="en-US" altLang="zh-TW" sz="1200" dirty="0" smtClean="0">
                <a:solidFill>
                  <a:srgbClr val="A31515"/>
                </a:solidFill>
                <a:latin typeface="Consolas"/>
              </a:rPr>
              <a:t>" says goodbye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zh-TW" altLang="en-US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altLang="zh-TW" sz="1200" dirty="0" smtClean="0">
                <a:solidFill>
                  <a:srgbClr val="0000FF"/>
                </a:solidFill>
                <a:latin typeface="Consolas"/>
              </a:rPr>
              <a:t>  void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 print()</a:t>
            </a:r>
            <a:endParaRPr lang="en-US" altLang="zh-TW" sz="12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  {</a:t>
            </a:r>
            <a:endParaRPr lang="en-US" altLang="zh-TW" sz="12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"student: "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name 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"GPA: "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GPA 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altLang="zh-TW" sz="1200" dirty="0" err="1">
                <a:solidFill>
                  <a:srgbClr val="A31515"/>
                </a:solidFill>
                <a:latin typeface="Consolas"/>
              </a:rPr>
              <a:t>bruin_id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: "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200" dirty="0" err="1" smtClean="0">
                <a:solidFill>
                  <a:prstClr val="black"/>
                </a:solidFill>
                <a:latin typeface="Consolas"/>
              </a:rPr>
              <a:t>bruin_id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;   </a:t>
            </a:r>
          </a:p>
          <a:p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  }</a:t>
            </a:r>
            <a:endParaRPr lang="en-US" altLang="zh-TW" sz="12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};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27522" y="4495800"/>
            <a:ext cx="355927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Compile error!!!!!</a:t>
            </a:r>
          </a:p>
          <a:p>
            <a:r>
              <a:rPr lang="en-US" altLang="zh-TW" sz="1400" dirty="0" smtClean="0"/>
              <a:t>For example: </a:t>
            </a:r>
          </a:p>
          <a:p>
            <a:r>
              <a:rPr lang="en-US" altLang="zh-TW" sz="1400" dirty="0" smtClean="0"/>
              <a:t>main.cpp: </a:t>
            </a:r>
            <a:r>
              <a:rPr lang="en-US" altLang="zh-TW" sz="1400" dirty="0"/>
              <a:t>error: 'Student::Student()' is private within this context </a:t>
            </a:r>
            <a:endParaRPr lang="en-US" altLang="zh-TW" sz="1400" dirty="0" smtClean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Student </a:t>
            </a:r>
            <a:r>
              <a:rPr lang="en-US" altLang="zh-TW" sz="1400" dirty="0"/>
              <a:t>s;</a:t>
            </a:r>
            <a:endParaRPr lang="en-US" altLang="zh-TW" sz="1400" dirty="0" smtClean="0"/>
          </a:p>
          <a:p>
            <a:r>
              <a:rPr lang="en-US" altLang="zh-TW" sz="1400" dirty="0"/>
              <a:t>main.cpp: </a:t>
            </a:r>
            <a:r>
              <a:rPr lang="en-US" altLang="zh-TW" sz="1400" dirty="0" smtClean="0"/>
              <a:t>error</a:t>
            </a:r>
            <a:r>
              <a:rPr lang="en-US" altLang="zh-TW" sz="1400" dirty="0"/>
              <a:t>: '</a:t>
            </a:r>
            <a:r>
              <a:rPr lang="en-US" altLang="zh-TW" sz="1400" dirty="0" err="1"/>
              <a:t>std</a:t>
            </a:r>
            <a:r>
              <a:rPr lang="en-US" altLang="zh-TW" sz="1400" dirty="0"/>
              <a:t>::__cxx11::string Student::name' is private within this context </a:t>
            </a:r>
            <a:endParaRPr lang="en-US" altLang="zh-TW" sz="1400" dirty="0" smtClean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s.name = “David”;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6580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484239" y="1066800"/>
            <a:ext cx="8229600" cy="4554794"/>
          </a:xfrm>
        </p:spPr>
        <p:txBody>
          <a:bodyPr/>
          <a:lstStyle/>
          <a:p>
            <a:r>
              <a:rPr lang="en-US" altLang="zh-TW" dirty="0" smtClean="0"/>
              <a:t>We use a collection of “variables</a:t>
            </a:r>
            <a:r>
              <a:rPr lang="en-US" altLang="zh-TW" dirty="0"/>
              <a:t>” </a:t>
            </a:r>
            <a:r>
              <a:rPr lang="en-US" altLang="zh-TW" dirty="0" smtClean="0"/>
              <a:t>to describe “objects”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685800" y="1524000"/>
            <a:ext cx="7467600" cy="483209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0000FF"/>
                </a:solidFill>
                <a:latin typeface="Consolas"/>
              </a:rPr>
              <a:t>#include &lt;</a:t>
            </a:r>
            <a:r>
              <a:rPr lang="en-US" altLang="zh-TW" sz="1400" dirty="0" err="1">
                <a:solidFill>
                  <a:srgbClr val="0000FF"/>
                </a:solidFill>
                <a:latin typeface="Consolas"/>
              </a:rPr>
              <a:t>iostream</a:t>
            </a:r>
            <a:r>
              <a:rPr lang="en-US" altLang="zh-TW" sz="14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en-US" altLang="zh-TW" sz="1400" dirty="0">
                <a:solidFill>
                  <a:srgbClr val="0000FF"/>
                </a:solidFill>
                <a:latin typeface="Consolas"/>
              </a:rPr>
              <a:t>#include </a:t>
            </a:r>
            <a:r>
              <a:rPr lang="en-US" altLang="zh-TW" sz="1400" dirty="0" smtClean="0">
                <a:solidFill>
                  <a:srgbClr val="0000FF"/>
                </a:solidFill>
                <a:latin typeface="Consolas"/>
              </a:rPr>
              <a:t>&lt;string&gt;</a:t>
            </a:r>
            <a:endParaRPr lang="en-US" altLang="zh-TW" sz="1400" dirty="0">
              <a:solidFill>
                <a:srgbClr val="0000FF"/>
              </a:solidFill>
              <a:latin typeface="Consolas"/>
            </a:endParaRPr>
          </a:p>
          <a:p>
            <a:r>
              <a:rPr lang="en-US" altLang="zh-TW" sz="1400" dirty="0" smtClean="0">
                <a:solidFill>
                  <a:srgbClr val="0000FF"/>
                </a:solidFill>
                <a:latin typeface="Consolas"/>
              </a:rPr>
              <a:t>using </a:t>
            </a:r>
            <a:r>
              <a:rPr lang="en-US" altLang="zh-TW" sz="1400" dirty="0">
                <a:solidFill>
                  <a:srgbClr val="0000FF"/>
                </a:solidFill>
                <a:latin typeface="Consolas"/>
              </a:rPr>
              <a:t>namespace </a:t>
            </a:r>
            <a:r>
              <a:rPr lang="en-US" altLang="zh-TW" sz="1400" dirty="0" err="1">
                <a:solidFill>
                  <a:srgbClr val="0000FF"/>
                </a:solidFill>
                <a:latin typeface="Consolas"/>
              </a:rPr>
              <a:t>std</a:t>
            </a:r>
            <a:r>
              <a:rPr lang="en-US" altLang="zh-TW" sz="1400" dirty="0" smtClean="0">
                <a:solidFill>
                  <a:srgbClr val="0000FF"/>
                </a:solidFill>
                <a:latin typeface="Consolas"/>
              </a:rPr>
              <a:t>;</a:t>
            </a:r>
          </a:p>
          <a:p>
            <a:endParaRPr lang="en-US" altLang="zh-TW" sz="1400" dirty="0">
              <a:solidFill>
                <a:srgbClr val="0000FF"/>
              </a:solidFill>
              <a:latin typeface="Consolas"/>
            </a:endParaRPr>
          </a:p>
          <a:p>
            <a:r>
              <a:rPr lang="en-US" altLang="zh-TW" sz="1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main()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>
                <a:solidFill>
                  <a:srgbClr val="008000"/>
                </a:solidFill>
                <a:latin typeface="Consolas"/>
              </a:rPr>
              <a:t>// variables for a "student"</a:t>
            </a:r>
            <a:endParaRPr lang="en-US" altLang="zh-TW" sz="14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string name = </a:t>
            </a:r>
            <a:r>
              <a:rPr lang="en-US" altLang="zh-TW" sz="1400" dirty="0">
                <a:solidFill>
                  <a:srgbClr val="A31515"/>
                </a:solidFill>
                <a:latin typeface="Consolas"/>
              </a:rPr>
              <a:t>"David"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GPA = 4.0;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bruin_id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= 123456789;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400" dirty="0">
                <a:solidFill>
                  <a:srgbClr val="A31515"/>
                </a:solidFill>
                <a:latin typeface="Consolas"/>
              </a:rPr>
              <a:t>"student: "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&lt;&lt; name &lt;&lt;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400" dirty="0">
                <a:solidFill>
                  <a:srgbClr val="A31515"/>
                </a:solidFill>
                <a:latin typeface="Consolas"/>
              </a:rPr>
              <a:t>"GPA: "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&lt;&lt; GPA &lt;&lt;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altLang="zh-TW" sz="1400" dirty="0" err="1">
                <a:solidFill>
                  <a:srgbClr val="A31515"/>
                </a:solidFill>
                <a:latin typeface="Consolas"/>
              </a:rPr>
              <a:t>bruin_id</a:t>
            </a:r>
            <a:r>
              <a:rPr lang="en-US" altLang="zh-TW" sz="1400" dirty="0">
                <a:solidFill>
                  <a:srgbClr val="A31515"/>
                </a:solidFill>
                <a:latin typeface="Consolas"/>
              </a:rPr>
              <a:t>: "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bruin_id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zh-TW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>
                <a:solidFill>
                  <a:srgbClr val="008000"/>
                </a:solidFill>
                <a:latin typeface="Consolas"/>
              </a:rPr>
              <a:t>// variables for another "student"</a:t>
            </a:r>
            <a:endParaRPr lang="en-US" altLang="zh-TW" sz="14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string name2 = </a:t>
            </a:r>
            <a:r>
              <a:rPr lang="en-US" altLang="zh-TW" sz="1400" dirty="0">
                <a:solidFill>
                  <a:srgbClr val="A31515"/>
                </a:solidFill>
                <a:latin typeface="Consolas"/>
              </a:rPr>
              <a:t>"Debbie"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GPA2 = 4.0;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bruin_id2 = 987654321;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400" dirty="0">
                <a:solidFill>
                  <a:srgbClr val="A31515"/>
                </a:solidFill>
                <a:latin typeface="Consolas"/>
              </a:rPr>
              <a:t>"student: "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&lt;&lt; name2 &lt;&lt;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400" dirty="0">
                <a:solidFill>
                  <a:srgbClr val="A31515"/>
                </a:solidFill>
                <a:latin typeface="Consolas"/>
              </a:rPr>
              <a:t>"GPA: "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&lt;&lt; GPA2 &lt;&lt;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altLang="zh-TW" sz="1400" dirty="0" err="1">
                <a:solidFill>
                  <a:srgbClr val="A31515"/>
                </a:solidFill>
                <a:latin typeface="Consolas"/>
              </a:rPr>
              <a:t>bruin_id</a:t>
            </a:r>
            <a:r>
              <a:rPr lang="en-US" altLang="zh-TW" sz="1400" dirty="0">
                <a:solidFill>
                  <a:srgbClr val="A31515"/>
                </a:solidFill>
                <a:latin typeface="Consolas"/>
              </a:rPr>
              <a:t>: "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&lt;&lt; bruin_id2 &lt;&lt;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altLang="zh-TW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6953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84238" y="1143000"/>
            <a:ext cx="8507361" cy="4709160"/>
          </a:xfrm>
        </p:spPr>
        <p:txBody>
          <a:bodyPr/>
          <a:lstStyle/>
          <a:p>
            <a:r>
              <a:rPr lang="en-US" altLang="zh-TW" dirty="0" smtClean="0"/>
              <a:t>Use “</a:t>
            </a:r>
            <a:r>
              <a:rPr lang="en-US" altLang="zh-TW" b="1" dirty="0" smtClean="0">
                <a:solidFill>
                  <a:srgbClr val="FF0000"/>
                </a:solidFill>
              </a:rPr>
              <a:t>public</a:t>
            </a:r>
            <a:r>
              <a:rPr lang="en-US" altLang="zh-TW" dirty="0" smtClean="0"/>
              <a:t>” to make variables accessible from the outside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5105400" y="1600200"/>
            <a:ext cx="3962400" cy="2677656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main()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>
                <a:solidFill>
                  <a:srgbClr val="008000"/>
                </a:solidFill>
                <a:latin typeface="Consolas"/>
              </a:rPr>
              <a:t>// variables for a "student"</a:t>
            </a:r>
            <a:endParaRPr lang="en-US" altLang="zh-TW" sz="12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Student s;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s.name = 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"David"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s.GPA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= 4.0;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s.bruin_id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= 123456789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b="1" dirty="0" err="1" smtClean="0">
                <a:solidFill>
                  <a:prstClr val="black"/>
                </a:solidFill>
                <a:latin typeface="Consolas"/>
              </a:rPr>
              <a:t>s.print</a:t>
            </a:r>
            <a:r>
              <a:rPr lang="en-US" altLang="zh-TW" sz="1200" b="1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endParaRPr lang="zh-TW" altLang="en-US" sz="12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>
                <a:solidFill>
                  <a:srgbClr val="008000"/>
                </a:solidFill>
                <a:latin typeface="Consolas"/>
              </a:rPr>
              <a:t>// variables for another "student"</a:t>
            </a:r>
            <a:endParaRPr lang="en-US" altLang="zh-TW" sz="12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Student 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s2(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altLang="zh-TW" sz="1200" dirty="0" smtClean="0">
                <a:solidFill>
                  <a:srgbClr val="A31515"/>
                </a:solidFill>
                <a:latin typeface="Consolas"/>
              </a:rPr>
              <a:t>Debbie“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, 4.0, 987654321);</a:t>
            </a:r>
            <a:endParaRPr lang="en-US" altLang="zh-TW" sz="12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b="1" dirty="0" smtClean="0">
                <a:solidFill>
                  <a:prstClr val="black"/>
                </a:solidFill>
                <a:latin typeface="Consolas"/>
              </a:rPr>
              <a:t>s2.print</a:t>
            </a:r>
            <a:r>
              <a:rPr lang="en-US" altLang="zh-TW" sz="1200" b="1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0;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8768" y="1602658"/>
            <a:ext cx="4734232" cy="5262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0000FF"/>
                </a:solidFill>
                <a:latin typeface="Consolas"/>
              </a:rPr>
              <a:t>class 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Student </a:t>
            </a:r>
            <a:endParaRPr lang="en-US" altLang="zh-TW" sz="12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altLang="zh-TW" sz="1200" b="1" dirty="0">
                <a:solidFill>
                  <a:srgbClr val="FF0000"/>
                </a:solidFill>
                <a:latin typeface="Consolas"/>
              </a:rPr>
              <a:t>p</a:t>
            </a:r>
            <a:r>
              <a:rPr lang="en-US" altLang="zh-TW" sz="1200" b="1" dirty="0" smtClean="0">
                <a:solidFill>
                  <a:srgbClr val="FF0000"/>
                </a:solidFill>
                <a:latin typeface="Consolas"/>
              </a:rPr>
              <a:t>ublic:</a:t>
            </a:r>
            <a:endParaRPr lang="en-US" altLang="zh-TW" sz="1200" b="1" dirty="0">
              <a:solidFill>
                <a:srgbClr val="FF0000"/>
              </a:solidFill>
              <a:latin typeface="Consolas"/>
            </a:endParaRP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string name;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GPA;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bruin_id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Student()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: name(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"untitled"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), GPA(0),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bruin_id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(0)</a:t>
            </a:r>
          </a:p>
          <a:p>
            <a:r>
              <a:rPr lang="zh-TW" altLang="en-US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{ 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"hello! </a:t>
            </a:r>
            <a:r>
              <a:rPr lang="en-US" altLang="zh-TW" sz="1200" dirty="0" err="1">
                <a:solidFill>
                  <a:srgbClr val="A31515"/>
                </a:solidFill>
                <a:latin typeface="Consolas"/>
              </a:rPr>
              <a:t>i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 am "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name &lt;&lt;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zh-TW" altLang="en-US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Student(string n, </a:t>
            </a:r>
            <a:r>
              <a:rPr lang="en-US" altLang="zh-TW" sz="12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g, </a:t>
            </a:r>
            <a:r>
              <a:rPr lang="en-US" altLang="zh-TW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b)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: name(n), GPA(g),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bruin_id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(b)</a:t>
            </a:r>
          </a:p>
          <a:p>
            <a:r>
              <a:rPr lang="zh-TW" altLang="en-US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"hi! </a:t>
            </a:r>
            <a:r>
              <a:rPr lang="en-US" altLang="zh-TW" sz="1200" dirty="0" err="1">
                <a:solidFill>
                  <a:srgbClr val="A31515"/>
                </a:solidFill>
                <a:latin typeface="Consolas"/>
              </a:rPr>
              <a:t>i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 am "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name &lt;&lt;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zh-TW" altLang="en-US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~Student()</a:t>
            </a:r>
          </a:p>
          <a:p>
            <a:r>
              <a:rPr lang="zh-TW" altLang="en-US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name &lt;&lt; </a:t>
            </a:r>
            <a:r>
              <a:rPr lang="en-US" altLang="zh-TW" sz="1200" dirty="0" smtClean="0">
                <a:solidFill>
                  <a:srgbClr val="A31515"/>
                </a:solidFill>
                <a:latin typeface="Consolas"/>
              </a:rPr>
              <a:t>" says goodbye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zh-TW" altLang="en-US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altLang="zh-TW" sz="1200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altLang="zh-TW" sz="1200" b="1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altLang="zh-TW" sz="1200" b="1" dirty="0" smtClean="0">
                <a:solidFill>
                  <a:prstClr val="black"/>
                </a:solidFill>
                <a:latin typeface="Consolas"/>
              </a:rPr>
              <a:t> print()</a:t>
            </a:r>
            <a:endParaRPr lang="en-US" altLang="zh-TW" sz="1200" b="1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  {</a:t>
            </a:r>
            <a:endParaRPr lang="en-US" altLang="zh-TW" sz="12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"student: "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name 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"GPA: "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GPA 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altLang="zh-TW" sz="1200" dirty="0" err="1">
                <a:solidFill>
                  <a:srgbClr val="A31515"/>
                </a:solidFill>
                <a:latin typeface="Consolas"/>
              </a:rPr>
              <a:t>bruin_id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: "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200" dirty="0" err="1" smtClean="0">
                <a:solidFill>
                  <a:prstClr val="black"/>
                </a:solidFill>
                <a:latin typeface="Consolas"/>
              </a:rPr>
              <a:t>bruin_id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;   </a:t>
            </a:r>
          </a:p>
          <a:p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  }</a:t>
            </a:r>
            <a:endParaRPr lang="en-US" altLang="zh-TW" sz="12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};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10316" y="4495800"/>
            <a:ext cx="3980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NOTE:</a:t>
            </a:r>
          </a:p>
          <a:p>
            <a:r>
              <a:rPr lang="en-US" altLang="zh-TW" dirty="0"/>
              <a:t>M</a:t>
            </a:r>
            <a:r>
              <a:rPr lang="en-US" altLang="zh-TW" dirty="0" smtClean="0"/>
              <a:t>embers </a:t>
            </a:r>
            <a:r>
              <a:rPr lang="en-US" altLang="zh-TW" dirty="0"/>
              <a:t>of </a:t>
            </a:r>
            <a:r>
              <a:rPr lang="en-US" altLang="zh-TW" dirty="0" err="1"/>
              <a:t>struct</a:t>
            </a:r>
            <a:r>
              <a:rPr lang="en-US" altLang="zh-TW" dirty="0"/>
              <a:t> are </a:t>
            </a:r>
            <a:r>
              <a:rPr lang="en-US" altLang="zh-TW" b="1" dirty="0">
                <a:solidFill>
                  <a:srgbClr val="FF0000"/>
                </a:solidFill>
              </a:rPr>
              <a:t>public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by </a:t>
            </a:r>
            <a:r>
              <a:rPr lang="en-US" altLang="zh-TW" dirty="0" smtClean="0"/>
              <a:t>default!</a:t>
            </a:r>
          </a:p>
        </p:txBody>
      </p:sp>
    </p:spTree>
    <p:extLst>
      <p:ext uri="{BB962C8B-B14F-4D97-AF65-F5344CB8AC3E}">
        <p14:creationId xmlns:p14="http://schemas.microsoft.com/office/powerpoint/2010/main" val="415952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84238" y="1143000"/>
            <a:ext cx="8507361" cy="4709160"/>
          </a:xfrm>
        </p:spPr>
        <p:txBody>
          <a:bodyPr/>
          <a:lstStyle/>
          <a:p>
            <a:r>
              <a:rPr lang="en-US" altLang="zh-TW" dirty="0" smtClean="0"/>
              <a:t>Use “</a:t>
            </a:r>
            <a:r>
              <a:rPr lang="en-US" altLang="zh-TW" b="1" dirty="0" smtClean="0">
                <a:solidFill>
                  <a:srgbClr val="FF0000"/>
                </a:solidFill>
              </a:rPr>
              <a:t>private</a:t>
            </a:r>
            <a:r>
              <a:rPr lang="en-US" altLang="zh-TW" dirty="0" smtClean="0"/>
              <a:t>” to protect sensitive information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5105400" y="1600200"/>
            <a:ext cx="3962400" cy="2677656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main()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>
                <a:solidFill>
                  <a:srgbClr val="008000"/>
                </a:solidFill>
                <a:latin typeface="Consolas"/>
              </a:rPr>
              <a:t>// variables for a "student"</a:t>
            </a:r>
            <a:endParaRPr lang="en-US" altLang="zh-TW" sz="12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Student s;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nsolas"/>
              </a:rPr>
              <a:t>  s.name = "David";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nsolas"/>
              </a:rPr>
              <a:t>  </a:t>
            </a:r>
            <a:r>
              <a:rPr lang="en-US" altLang="zh-TW" sz="1200" dirty="0" err="1">
                <a:solidFill>
                  <a:srgbClr val="FF0000"/>
                </a:solidFill>
                <a:latin typeface="Consolas"/>
              </a:rPr>
              <a:t>s.GPA</a:t>
            </a:r>
            <a:r>
              <a:rPr lang="en-US" altLang="zh-TW" sz="1200" dirty="0">
                <a:solidFill>
                  <a:srgbClr val="FF0000"/>
                </a:solidFill>
                <a:latin typeface="Consolas"/>
              </a:rPr>
              <a:t> = 4.0;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nsolas"/>
              </a:rPr>
              <a:t>  </a:t>
            </a:r>
            <a:r>
              <a:rPr lang="en-US" altLang="zh-TW" sz="1200" dirty="0" err="1">
                <a:solidFill>
                  <a:srgbClr val="FF0000"/>
                </a:solidFill>
                <a:latin typeface="Consolas"/>
              </a:rPr>
              <a:t>s.bruin_id</a:t>
            </a:r>
            <a:r>
              <a:rPr lang="en-US" altLang="zh-TW" sz="1200" dirty="0">
                <a:solidFill>
                  <a:srgbClr val="FF0000"/>
                </a:solidFill>
                <a:latin typeface="Consolas"/>
              </a:rPr>
              <a:t> = 123456789</a:t>
            </a:r>
            <a:r>
              <a:rPr lang="en-US" altLang="zh-TW" sz="1200" dirty="0" smtClean="0">
                <a:solidFill>
                  <a:srgbClr val="FF0000"/>
                </a:solidFill>
                <a:latin typeface="Consolas"/>
              </a:rPr>
              <a:t>;</a:t>
            </a:r>
          </a:p>
          <a:p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b="1" dirty="0" err="1" smtClean="0">
                <a:solidFill>
                  <a:prstClr val="black"/>
                </a:solidFill>
                <a:latin typeface="Consolas"/>
              </a:rPr>
              <a:t>s.print</a:t>
            </a:r>
            <a:r>
              <a:rPr lang="en-US" altLang="zh-TW" sz="1200" b="1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endParaRPr lang="zh-TW" altLang="en-US" sz="12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>
                <a:solidFill>
                  <a:srgbClr val="008000"/>
                </a:solidFill>
                <a:latin typeface="Consolas"/>
              </a:rPr>
              <a:t>// variables for another "student"</a:t>
            </a:r>
            <a:endParaRPr lang="en-US" altLang="zh-TW" sz="12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Student 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s2(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altLang="zh-TW" sz="1200" dirty="0" smtClean="0">
                <a:solidFill>
                  <a:srgbClr val="A31515"/>
                </a:solidFill>
                <a:latin typeface="Consolas"/>
              </a:rPr>
              <a:t>Debbie“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, 4.0, 987654321);</a:t>
            </a:r>
            <a:endParaRPr lang="en-US" altLang="zh-TW" sz="12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b="1" dirty="0" smtClean="0">
                <a:solidFill>
                  <a:prstClr val="black"/>
                </a:solidFill>
                <a:latin typeface="Consolas"/>
              </a:rPr>
              <a:t>s2.print</a:t>
            </a:r>
            <a:r>
              <a:rPr lang="en-US" altLang="zh-TW" sz="1200" b="1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0;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8768" y="1602658"/>
            <a:ext cx="4734232" cy="5262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0000FF"/>
                </a:solidFill>
                <a:latin typeface="Consolas"/>
              </a:rPr>
              <a:t>class 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Student </a:t>
            </a:r>
            <a:endParaRPr lang="en-US" altLang="zh-TW" sz="12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altLang="zh-TW" sz="1200" b="1" dirty="0" smtClean="0">
                <a:solidFill>
                  <a:srgbClr val="FF0000"/>
                </a:solidFill>
                <a:latin typeface="Consolas"/>
              </a:rPr>
              <a:t>private:</a:t>
            </a:r>
            <a:endParaRPr lang="en-US" altLang="zh-TW" sz="1200" b="1" dirty="0">
              <a:solidFill>
                <a:srgbClr val="FF0000"/>
              </a:solidFill>
              <a:latin typeface="Consolas"/>
            </a:endParaRP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string name;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GPA;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bruin_id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sz="1200" b="1" dirty="0" smtClean="0">
                <a:solidFill>
                  <a:srgbClr val="FF0000"/>
                </a:solidFill>
                <a:latin typeface="Consolas"/>
              </a:rPr>
              <a:t>public:</a:t>
            </a:r>
            <a:endParaRPr lang="en-US" altLang="zh-TW" sz="12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Student()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: name(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"untitled"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), GPA(0),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bruin_id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(0)</a:t>
            </a:r>
          </a:p>
          <a:p>
            <a:r>
              <a:rPr lang="zh-TW" altLang="en-US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{ 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"hello! </a:t>
            </a:r>
            <a:r>
              <a:rPr lang="en-US" altLang="zh-TW" sz="1200" dirty="0" err="1">
                <a:solidFill>
                  <a:srgbClr val="A31515"/>
                </a:solidFill>
                <a:latin typeface="Consolas"/>
              </a:rPr>
              <a:t>i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 am "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name &lt;&lt;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zh-TW" altLang="en-US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Student(string n, </a:t>
            </a:r>
            <a:r>
              <a:rPr lang="en-US" altLang="zh-TW" sz="12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g, </a:t>
            </a:r>
            <a:r>
              <a:rPr lang="en-US" altLang="zh-TW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b)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: name(n), GPA(g),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bruin_id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(b)</a:t>
            </a:r>
          </a:p>
          <a:p>
            <a:r>
              <a:rPr lang="zh-TW" altLang="en-US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"hi! </a:t>
            </a:r>
            <a:r>
              <a:rPr lang="en-US" altLang="zh-TW" sz="1200" dirty="0" err="1">
                <a:solidFill>
                  <a:srgbClr val="A31515"/>
                </a:solidFill>
                <a:latin typeface="Consolas"/>
              </a:rPr>
              <a:t>i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 am "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name &lt;&lt;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zh-TW" altLang="en-US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~Student()</a:t>
            </a:r>
          </a:p>
          <a:p>
            <a:r>
              <a:rPr lang="zh-TW" altLang="en-US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name &lt;&lt; </a:t>
            </a:r>
            <a:r>
              <a:rPr lang="en-US" altLang="zh-TW" sz="1200" dirty="0" smtClean="0">
                <a:solidFill>
                  <a:srgbClr val="A31515"/>
                </a:solidFill>
                <a:latin typeface="Consolas"/>
              </a:rPr>
              <a:t>" says goodbye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zh-TW" altLang="en-US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altLang="zh-TW" sz="1200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altLang="zh-TW" sz="1200" b="1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altLang="zh-TW" sz="1200" b="1" dirty="0" smtClean="0">
                <a:solidFill>
                  <a:prstClr val="black"/>
                </a:solidFill>
                <a:latin typeface="Consolas"/>
              </a:rPr>
              <a:t> print()</a:t>
            </a:r>
            <a:endParaRPr lang="en-US" altLang="zh-TW" sz="1200" b="1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  {</a:t>
            </a:r>
            <a:endParaRPr lang="en-US" altLang="zh-TW" sz="12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"student: "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name 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"GPA: "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GPA 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altLang="zh-TW" sz="1200" dirty="0" err="1">
                <a:solidFill>
                  <a:srgbClr val="A31515"/>
                </a:solidFill>
                <a:latin typeface="Consolas"/>
              </a:rPr>
              <a:t>bruin_id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: "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200" dirty="0" err="1" smtClean="0">
                <a:solidFill>
                  <a:prstClr val="black"/>
                </a:solidFill>
                <a:latin typeface="Consolas"/>
              </a:rPr>
              <a:t>bruin_id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altLang="zh-TW" sz="1200" dirty="0" err="1" smtClean="0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200" dirty="0" err="1" smtClean="0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;   </a:t>
            </a:r>
          </a:p>
          <a:p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  }</a:t>
            </a:r>
            <a:endParaRPr lang="en-US" altLang="zh-TW" sz="12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};</a:t>
            </a:r>
          </a:p>
        </p:txBody>
      </p:sp>
      <p:sp>
        <p:nvSpPr>
          <p:cNvPr id="4" name="Multiply 3"/>
          <p:cNvSpPr/>
          <p:nvPr/>
        </p:nvSpPr>
        <p:spPr>
          <a:xfrm>
            <a:off x="7010400" y="2057400"/>
            <a:ext cx="1371600" cy="1371600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127522" y="4495800"/>
            <a:ext cx="355927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Compile error!!!!!</a:t>
            </a:r>
          </a:p>
          <a:p>
            <a:r>
              <a:rPr lang="en-US" altLang="zh-TW" sz="1400" dirty="0" smtClean="0"/>
              <a:t>For example: </a:t>
            </a:r>
          </a:p>
          <a:p>
            <a:r>
              <a:rPr lang="en-US" altLang="zh-TW" sz="1400" dirty="0" smtClean="0"/>
              <a:t>main.cpp</a:t>
            </a:r>
            <a:r>
              <a:rPr lang="en-US" altLang="zh-TW" sz="1400" dirty="0"/>
              <a:t>: </a:t>
            </a:r>
            <a:r>
              <a:rPr lang="en-US" altLang="zh-TW" sz="1400" dirty="0" smtClean="0"/>
              <a:t>error</a:t>
            </a:r>
            <a:r>
              <a:rPr lang="en-US" altLang="zh-TW" sz="1400" dirty="0"/>
              <a:t>: '</a:t>
            </a:r>
            <a:r>
              <a:rPr lang="en-US" altLang="zh-TW" sz="1400" dirty="0" err="1"/>
              <a:t>std</a:t>
            </a:r>
            <a:r>
              <a:rPr lang="en-US" altLang="zh-TW" sz="1400" dirty="0"/>
              <a:t>::__cxx11::string Student::name' is private within this context </a:t>
            </a:r>
            <a:endParaRPr lang="en-US" altLang="zh-TW" sz="1400" dirty="0" smtClean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s.name = “David”;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4050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84238" y="1143000"/>
            <a:ext cx="8507361" cy="4709160"/>
          </a:xfrm>
        </p:spPr>
        <p:txBody>
          <a:bodyPr/>
          <a:lstStyle/>
          <a:p>
            <a:r>
              <a:rPr lang="en-US" altLang="zh-TW" dirty="0"/>
              <a:t>Define getters / setters to access private </a:t>
            </a:r>
            <a:r>
              <a:rPr lang="en-US" altLang="zh-TW" dirty="0" smtClean="0"/>
              <a:t>members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5105400" y="1524000"/>
            <a:ext cx="3962400" cy="5262979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Student::print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() {</a:t>
            </a:r>
            <a:endParaRPr lang="en-US" altLang="zh-TW" sz="12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"student: "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200" dirty="0">
                <a:solidFill>
                  <a:srgbClr val="FF0000"/>
                </a:solidFill>
                <a:latin typeface="Consolas"/>
              </a:rPr>
              <a:t>this-&gt;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name &lt;&lt;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"GPA: "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200" dirty="0">
                <a:solidFill>
                  <a:srgbClr val="FF0000"/>
                </a:solidFill>
                <a:latin typeface="Consolas"/>
              </a:rPr>
              <a:t>this-&gt;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GPA &lt;&lt;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altLang="zh-TW" sz="1200" dirty="0" err="1">
                <a:solidFill>
                  <a:srgbClr val="A31515"/>
                </a:solidFill>
                <a:latin typeface="Consolas"/>
              </a:rPr>
              <a:t>bruin_id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: "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bruin_id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altLang="zh-TW" sz="1200" b="1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altLang="zh-TW" sz="1200" b="1" dirty="0" smtClean="0">
                <a:solidFill>
                  <a:prstClr val="black"/>
                </a:solidFill>
                <a:latin typeface="Consolas"/>
              </a:rPr>
              <a:t> Student::</a:t>
            </a:r>
            <a:r>
              <a:rPr lang="en-US" altLang="zh-TW" sz="1200" b="1" dirty="0" err="1" smtClean="0">
                <a:solidFill>
                  <a:prstClr val="black"/>
                </a:solidFill>
                <a:latin typeface="Consolas"/>
              </a:rPr>
              <a:t>setName</a:t>
            </a:r>
            <a:r>
              <a:rPr lang="en-US" altLang="zh-TW" sz="1200" b="1" dirty="0" smtClean="0">
                <a:solidFill>
                  <a:prstClr val="black"/>
                </a:solidFill>
                <a:latin typeface="Consolas"/>
              </a:rPr>
              <a:t>(string </a:t>
            </a:r>
            <a:r>
              <a:rPr lang="en-US" altLang="zh-TW" sz="1200" b="1" dirty="0">
                <a:solidFill>
                  <a:srgbClr val="FF66FF"/>
                </a:solidFill>
                <a:latin typeface="Consolas"/>
              </a:rPr>
              <a:t>name</a:t>
            </a:r>
            <a:r>
              <a:rPr lang="en-US" altLang="zh-TW" sz="1200" b="1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altLang="zh-TW" sz="1200" b="1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200" b="1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b="1" dirty="0" smtClean="0">
                <a:solidFill>
                  <a:prstClr val="black"/>
                </a:solidFill>
                <a:latin typeface="Consolas"/>
              </a:rPr>
              <a:t>this-</a:t>
            </a:r>
            <a:r>
              <a:rPr lang="en-US" altLang="zh-TW" sz="1200" b="1" dirty="0">
                <a:solidFill>
                  <a:prstClr val="black"/>
                </a:solidFill>
                <a:latin typeface="Consolas"/>
              </a:rPr>
              <a:t>&gt;name = </a:t>
            </a:r>
            <a:r>
              <a:rPr lang="en-US" altLang="zh-TW" sz="1200" b="1" dirty="0">
                <a:solidFill>
                  <a:srgbClr val="FF66FF"/>
                </a:solidFill>
                <a:latin typeface="Consolas"/>
              </a:rPr>
              <a:t>name</a:t>
            </a:r>
            <a:r>
              <a:rPr lang="en-US" altLang="zh-TW" sz="1200" b="1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sz="1200" b="1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altLang="zh-TW" sz="1200" b="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altLang="zh-TW" sz="1200" b="1" dirty="0">
                <a:solidFill>
                  <a:prstClr val="black"/>
                </a:solidFill>
                <a:latin typeface="Consolas"/>
              </a:rPr>
              <a:t> Student</a:t>
            </a:r>
            <a:r>
              <a:rPr lang="en-US" altLang="zh-TW" sz="1200" b="1" dirty="0" smtClean="0">
                <a:solidFill>
                  <a:prstClr val="black"/>
                </a:solidFill>
                <a:latin typeface="Consolas"/>
              </a:rPr>
              <a:t>::</a:t>
            </a:r>
            <a:r>
              <a:rPr lang="en-US" altLang="zh-TW" sz="1200" b="1" dirty="0" err="1" smtClean="0">
                <a:solidFill>
                  <a:prstClr val="black"/>
                </a:solidFill>
                <a:latin typeface="Consolas"/>
              </a:rPr>
              <a:t>setGPA</a:t>
            </a:r>
            <a:r>
              <a:rPr lang="en-US" altLang="zh-TW" sz="1200" b="1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altLang="zh-TW" sz="1200" b="1" dirty="0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altLang="zh-TW" sz="12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200" b="1" dirty="0" err="1">
                <a:solidFill>
                  <a:srgbClr val="FF66FF"/>
                </a:solidFill>
                <a:latin typeface="Consolas"/>
              </a:rPr>
              <a:t>gpa</a:t>
            </a:r>
            <a:r>
              <a:rPr lang="en-US" altLang="zh-TW" sz="1200" b="1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altLang="zh-TW" sz="1200" b="1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200" b="1" dirty="0">
                <a:solidFill>
                  <a:prstClr val="black"/>
                </a:solidFill>
                <a:latin typeface="Consolas"/>
              </a:rPr>
              <a:t>  this-</a:t>
            </a:r>
            <a:r>
              <a:rPr lang="en-US" altLang="zh-TW" sz="1200" b="1" dirty="0" smtClean="0">
                <a:solidFill>
                  <a:prstClr val="black"/>
                </a:solidFill>
                <a:latin typeface="Consolas"/>
              </a:rPr>
              <a:t>&gt;GPA = </a:t>
            </a:r>
            <a:r>
              <a:rPr lang="en-US" altLang="zh-TW" sz="1200" b="1" dirty="0" err="1" smtClean="0">
                <a:solidFill>
                  <a:srgbClr val="FF66FF"/>
                </a:solidFill>
                <a:latin typeface="Consolas"/>
              </a:rPr>
              <a:t>gpa</a:t>
            </a:r>
            <a:r>
              <a:rPr lang="en-US" altLang="zh-TW" sz="1200" b="1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altLang="zh-TW" sz="1200" b="1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200" b="1" dirty="0">
                <a:solidFill>
                  <a:prstClr val="black"/>
                </a:solidFill>
                <a:latin typeface="Consolas"/>
              </a:rPr>
              <a:t>}</a:t>
            </a:r>
            <a:endParaRPr lang="en-US" altLang="zh-TW" sz="12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200" b="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altLang="zh-TW" sz="1200" b="1" dirty="0">
                <a:solidFill>
                  <a:prstClr val="black"/>
                </a:solidFill>
                <a:latin typeface="Consolas"/>
              </a:rPr>
              <a:t> Student</a:t>
            </a:r>
            <a:r>
              <a:rPr lang="en-US" altLang="zh-TW" sz="1200" b="1" dirty="0" smtClean="0">
                <a:solidFill>
                  <a:prstClr val="black"/>
                </a:solidFill>
                <a:latin typeface="Consolas"/>
              </a:rPr>
              <a:t>::</a:t>
            </a:r>
            <a:r>
              <a:rPr lang="en-US" altLang="zh-TW" sz="1200" b="1" dirty="0" err="1" smtClean="0">
                <a:solidFill>
                  <a:prstClr val="black"/>
                </a:solidFill>
                <a:latin typeface="Consolas"/>
              </a:rPr>
              <a:t>setBruin_id</a:t>
            </a:r>
            <a:r>
              <a:rPr lang="en-US" altLang="zh-TW" sz="1200" b="1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altLang="zh-TW" sz="1200" b="1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2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200" b="1" dirty="0" err="1">
                <a:solidFill>
                  <a:srgbClr val="FF66FF"/>
                </a:solidFill>
                <a:latin typeface="Consolas"/>
              </a:rPr>
              <a:t>bruin_id</a:t>
            </a:r>
            <a:r>
              <a:rPr lang="en-US" altLang="zh-TW" sz="1200" b="1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altLang="zh-TW" sz="1200" b="1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200" b="1" dirty="0">
                <a:solidFill>
                  <a:prstClr val="black"/>
                </a:solidFill>
                <a:latin typeface="Consolas"/>
              </a:rPr>
              <a:t>  this-</a:t>
            </a:r>
            <a:r>
              <a:rPr lang="en-US" altLang="zh-TW" sz="1200" b="1" dirty="0" smtClean="0">
                <a:solidFill>
                  <a:prstClr val="black"/>
                </a:solidFill>
                <a:latin typeface="Consolas"/>
              </a:rPr>
              <a:t>&gt;</a:t>
            </a:r>
            <a:r>
              <a:rPr lang="en-US" altLang="zh-TW" sz="1200" b="1" dirty="0" err="1" smtClean="0">
                <a:solidFill>
                  <a:prstClr val="black"/>
                </a:solidFill>
                <a:latin typeface="Consolas"/>
              </a:rPr>
              <a:t>bruin_id</a:t>
            </a:r>
            <a:r>
              <a:rPr lang="en-US" altLang="zh-TW" sz="1200" b="1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altLang="zh-TW" sz="1200" b="1" dirty="0" err="1" smtClean="0">
                <a:solidFill>
                  <a:srgbClr val="FF66FF"/>
                </a:solidFill>
                <a:latin typeface="Consolas"/>
              </a:rPr>
              <a:t>bruin_id</a:t>
            </a:r>
            <a:r>
              <a:rPr lang="en-US" altLang="zh-TW" sz="1200" b="1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altLang="zh-TW" sz="1200" b="1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200" b="1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altLang="zh-TW" sz="1200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altLang="zh-TW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main()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>
                <a:solidFill>
                  <a:srgbClr val="008000"/>
                </a:solidFill>
                <a:latin typeface="Consolas"/>
              </a:rPr>
              <a:t>// variables for a "student"</a:t>
            </a:r>
            <a:endParaRPr lang="en-US" altLang="zh-TW" sz="12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Student s;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nsolas"/>
              </a:rPr>
              <a:t>  </a:t>
            </a:r>
            <a:r>
              <a:rPr lang="en-US" altLang="zh-TW" sz="1200" dirty="0" err="1" smtClean="0">
                <a:solidFill>
                  <a:srgbClr val="FF0000"/>
                </a:solidFill>
                <a:latin typeface="Consolas"/>
              </a:rPr>
              <a:t>s.setName</a:t>
            </a:r>
            <a:r>
              <a:rPr lang="en-US" altLang="zh-TW" sz="1200" dirty="0" smtClean="0">
                <a:solidFill>
                  <a:srgbClr val="FF0000"/>
                </a:solidFill>
                <a:latin typeface="Consolas"/>
              </a:rPr>
              <a:t>("David");</a:t>
            </a:r>
            <a:endParaRPr lang="en-US" altLang="zh-TW" sz="1200" dirty="0">
              <a:solidFill>
                <a:srgbClr val="FF0000"/>
              </a:solidFill>
              <a:latin typeface="Consolas"/>
            </a:endParaRPr>
          </a:p>
          <a:p>
            <a:r>
              <a:rPr lang="en-US" altLang="zh-TW" sz="1200" dirty="0">
                <a:solidFill>
                  <a:srgbClr val="FF0000"/>
                </a:solidFill>
                <a:latin typeface="Consolas"/>
              </a:rPr>
              <a:t>  </a:t>
            </a:r>
            <a:r>
              <a:rPr lang="en-US" altLang="zh-TW" sz="1200" dirty="0" err="1" smtClean="0">
                <a:solidFill>
                  <a:srgbClr val="FF0000"/>
                </a:solidFill>
                <a:latin typeface="Consolas"/>
              </a:rPr>
              <a:t>s.setGPA</a:t>
            </a:r>
            <a:r>
              <a:rPr lang="en-US" altLang="zh-TW" sz="1200" dirty="0" smtClean="0">
                <a:solidFill>
                  <a:srgbClr val="FF0000"/>
                </a:solidFill>
                <a:latin typeface="Consolas"/>
              </a:rPr>
              <a:t>(4.0);</a:t>
            </a:r>
            <a:endParaRPr lang="en-US" altLang="zh-TW" sz="1200" dirty="0">
              <a:solidFill>
                <a:srgbClr val="FF0000"/>
              </a:solidFill>
              <a:latin typeface="Consolas"/>
            </a:endParaRPr>
          </a:p>
          <a:p>
            <a:r>
              <a:rPr lang="en-US" altLang="zh-TW" sz="1200" dirty="0">
                <a:solidFill>
                  <a:srgbClr val="FF0000"/>
                </a:solidFill>
                <a:latin typeface="Consolas"/>
              </a:rPr>
              <a:t>  </a:t>
            </a:r>
            <a:r>
              <a:rPr lang="en-US" altLang="zh-TW" sz="1200" dirty="0" err="1" smtClean="0">
                <a:solidFill>
                  <a:srgbClr val="FF0000"/>
                </a:solidFill>
                <a:latin typeface="Consolas"/>
              </a:rPr>
              <a:t>s.setBruin_id</a:t>
            </a:r>
            <a:r>
              <a:rPr lang="en-US" altLang="zh-TW" sz="1200" dirty="0" smtClean="0">
                <a:solidFill>
                  <a:srgbClr val="FF0000"/>
                </a:solidFill>
                <a:latin typeface="Consolas"/>
              </a:rPr>
              <a:t>(123456789);</a:t>
            </a:r>
          </a:p>
          <a:p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b="1" dirty="0" err="1" smtClean="0">
                <a:solidFill>
                  <a:prstClr val="black"/>
                </a:solidFill>
                <a:latin typeface="Consolas"/>
              </a:rPr>
              <a:t>s.print</a:t>
            </a:r>
            <a:r>
              <a:rPr lang="en-US" altLang="zh-TW" sz="1200" b="1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endParaRPr lang="zh-TW" altLang="en-US" sz="12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>
                <a:solidFill>
                  <a:srgbClr val="008000"/>
                </a:solidFill>
                <a:latin typeface="Consolas"/>
              </a:rPr>
              <a:t>// variables for another "student"</a:t>
            </a:r>
            <a:endParaRPr lang="en-US" altLang="zh-TW" sz="12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Student 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s2(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altLang="zh-TW" sz="1200" dirty="0" smtClean="0">
                <a:solidFill>
                  <a:srgbClr val="A31515"/>
                </a:solidFill>
                <a:latin typeface="Consolas"/>
              </a:rPr>
              <a:t>Debbie“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, 4.0, 987654321);</a:t>
            </a:r>
            <a:endParaRPr lang="en-US" altLang="zh-TW" sz="12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b="1" dirty="0" smtClean="0">
                <a:solidFill>
                  <a:prstClr val="black"/>
                </a:solidFill>
                <a:latin typeface="Consolas"/>
              </a:rPr>
              <a:t>s2.print();</a:t>
            </a:r>
          </a:p>
          <a:p>
            <a:r>
              <a:rPr lang="en-US" altLang="zh-TW" sz="12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0;</a:t>
            </a:r>
            <a:endParaRPr lang="en-US" altLang="zh-TW" sz="1200" b="1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altLang="zh-TW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8768" y="1602658"/>
            <a:ext cx="4734232" cy="48936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0000FF"/>
                </a:solidFill>
                <a:latin typeface="Consolas"/>
              </a:rPr>
              <a:t>class 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Student </a:t>
            </a:r>
            <a:endParaRPr lang="en-US" altLang="zh-TW" sz="12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altLang="zh-TW" sz="1200" b="1" dirty="0" smtClean="0">
                <a:solidFill>
                  <a:srgbClr val="FF0000"/>
                </a:solidFill>
                <a:latin typeface="Consolas"/>
              </a:rPr>
              <a:t>private:</a:t>
            </a:r>
            <a:endParaRPr lang="en-US" altLang="zh-TW" sz="1200" b="1" dirty="0">
              <a:solidFill>
                <a:srgbClr val="FF0000"/>
              </a:solidFill>
              <a:latin typeface="Consolas"/>
            </a:endParaRP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string name;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GPA;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bruin_id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sz="1200" b="1" dirty="0" smtClean="0">
                <a:solidFill>
                  <a:srgbClr val="FF0000"/>
                </a:solidFill>
                <a:latin typeface="Consolas"/>
              </a:rPr>
              <a:t>public:</a:t>
            </a:r>
            <a:endParaRPr lang="en-US" altLang="zh-TW" sz="12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Student()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: name(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"untitled"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), GPA(0),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bruin_id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(0)</a:t>
            </a:r>
          </a:p>
          <a:p>
            <a:r>
              <a:rPr lang="zh-TW" altLang="en-US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{ 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"hello! </a:t>
            </a:r>
            <a:r>
              <a:rPr lang="en-US" altLang="zh-TW" sz="1200" dirty="0" err="1">
                <a:solidFill>
                  <a:srgbClr val="A31515"/>
                </a:solidFill>
                <a:latin typeface="Consolas"/>
              </a:rPr>
              <a:t>i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 am "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name &lt;&lt;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zh-TW" altLang="en-US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Student(string n, </a:t>
            </a:r>
            <a:r>
              <a:rPr lang="en-US" altLang="zh-TW" sz="12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g, </a:t>
            </a:r>
            <a:r>
              <a:rPr lang="en-US" altLang="zh-TW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b)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: name(n), GPA(g),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bruin_id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(b)</a:t>
            </a:r>
          </a:p>
          <a:p>
            <a:r>
              <a:rPr lang="zh-TW" altLang="en-US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"hi! </a:t>
            </a:r>
            <a:r>
              <a:rPr lang="en-US" altLang="zh-TW" sz="1200" dirty="0" err="1">
                <a:solidFill>
                  <a:srgbClr val="A31515"/>
                </a:solidFill>
                <a:latin typeface="Consolas"/>
              </a:rPr>
              <a:t>i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 am "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name &lt;&lt;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zh-TW" altLang="en-US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~Student()</a:t>
            </a:r>
          </a:p>
          <a:p>
            <a:r>
              <a:rPr lang="zh-TW" altLang="en-US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name &lt;&lt; </a:t>
            </a:r>
            <a:r>
              <a:rPr lang="en-US" altLang="zh-TW" sz="1200" dirty="0" smtClean="0">
                <a:solidFill>
                  <a:srgbClr val="A31515"/>
                </a:solidFill>
                <a:latin typeface="Consolas"/>
              </a:rPr>
              <a:t>" says goodbye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zh-TW" altLang="en-US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altLang="zh-TW" sz="1200" dirty="0" smtClean="0">
                <a:solidFill>
                  <a:srgbClr val="0000FF"/>
                </a:solidFill>
                <a:latin typeface="Consolas"/>
              </a:rPr>
              <a:t>  void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 print();</a:t>
            </a:r>
          </a:p>
          <a:p>
            <a:r>
              <a:rPr lang="en-US" altLang="zh-TW" sz="12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2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200" b="1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altLang="zh-TW" sz="12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200" b="1" dirty="0" err="1" smtClean="0">
                <a:solidFill>
                  <a:prstClr val="black"/>
                </a:solidFill>
                <a:latin typeface="Consolas"/>
              </a:rPr>
              <a:t>setName</a:t>
            </a:r>
            <a:r>
              <a:rPr lang="en-US" altLang="zh-TW" sz="1200" b="1" dirty="0" smtClean="0">
                <a:solidFill>
                  <a:prstClr val="black"/>
                </a:solidFill>
                <a:latin typeface="Consolas"/>
              </a:rPr>
              <a:t>(string name);</a:t>
            </a:r>
          </a:p>
          <a:p>
            <a:r>
              <a:rPr lang="en-US" altLang="zh-TW" sz="1200" b="1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b="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altLang="zh-TW" sz="12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200" b="1" dirty="0" err="1" smtClean="0">
                <a:solidFill>
                  <a:prstClr val="black"/>
                </a:solidFill>
                <a:latin typeface="Consolas"/>
              </a:rPr>
              <a:t>setGPA</a:t>
            </a:r>
            <a:r>
              <a:rPr lang="en-US" altLang="zh-TW" sz="1200" b="1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altLang="zh-TW" sz="1200" b="1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altLang="zh-TW" sz="12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200" b="1" dirty="0" err="1" smtClean="0">
                <a:solidFill>
                  <a:prstClr val="black"/>
                </a:solidFill>
                <a:latin typeface="Consolas"/>
              </a:rPr>
              <a:t>gpa</a:t>
            </a:r>
            <a:r>
              <a:rPr lang="en-US" altLang="zh-TW" sz="1200" b="1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altLang="zh-TW" sz="12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2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200" b="1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altLang="zh-TW" sz="12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200" b="1" dirty="0" err="1" smtClean="0">
                <a:solidFill>
                  <a:prstClr val="black"/>
                </a:solidFill>
                <a:latin typeface="Consolas"/>
              </a:rPr>
              <a:t>setBruin_id</a:t>
            </a:r>
            <a:r>
              <a:rPr lang="en-US" altLang="zh-TW" sz="1200" b="1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altLang="zh-TW" sz="1200" b="1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2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200" b="1" dirty="0" err="1">
                <a:solidFill>
                  <a:prstClr val="black"/>
                </a:solidFill>
                <a:latin typeface="Consolas"/>
              </a:rPr>
              <a:t>bruin_id</a:t>
            </a:r>
            <a:r>
              <a:rPr lang="en-US" altLang="zh-TW" sz="1200" b="1" dirty="0">
                <a:solidFill>
                  <a:prstClr val="black"/>
                </a:solidFill>
                <a:latin typeface="Consolas"/>
              </a:rPr>
              <a:t>);</a:t>
            </a:r>
            <a:endParaRPr lang="en-US" altLang="zh-TW" sz="1200" b="1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};</a:t>
            </a:r>
            <a:endParaRPr lang="en-US" altLang="zh-TW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1373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Struct</a:t>
            </a:r>
            <a:r>
              <a:rPr lang="en-US" altLang="zh-TW" dirty="0" smtClean="0"/>
              <a:t> vs Class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The members </a:t>
            </a:r>
            <a:r>
              <a:rPr lang="en-US" altLang="zh-TW" dirty="0" smtClean="0"/>
              <a:t>of a </a:t>
            </a:r>
            <a:r>
              <a:rPr lang="en-US" altLang="zh-TW" dirty="0" err="1"/>
              <a:t>struct</a:t>
            </a:r>
            <a:r>
              <a:rPr lang="en-US" altLang="zh-TW" dirty="0"/>
              <a:t> are public by </a:t>
            </a:r>
            <a:r>
              <a:rPr lang="en-US" altLang="zh-TW" dirty="0" smtClean="0"/>
              <a:t>default </a:t>
            </a:r>
          </a:p>
          <a:p>
            <a:r>
              <a:rPr lang="en-US" altLang="zh-TW" dirty="0" smtClean="0"/>
              <a:t>But in </a:t>
            </a:r>
            <a:r>
              <a:rPr lang="en-US" altLang="zh-TW" dirty="0"/>
              <a:t>class, they default to </a:t>
            </a:r>
            <a:r>
              <a:rPr lang="en-US" altLang="zh-TW" dirty="0" smtClean="0"/>
              <a:t>private</a:t>
            </a:r>
          </a:p>
          <a:p>
            <a:r>
              <a:rPr lang="en-US" altLang="zh-TW" dirty="0" err="1" smtClean="0"/>
              <a:t>Struct</a:t>
            </a:r>
            <a:r>
              <a:rPr lang="en-US" altLang="zh-TW" dirty="0" smtClean="0"/>
              <a:t> </a:t>
            </a:r>
            <a:r>
              <a:rPr lang="en-US" altLang="zh-TW" dirty="0"/>
              <a:t>and class are otherwise functionally </a:t>
            </a:r>
            <a:r>
              <a:rPr lang="en-US" altLang="zh-TW" dirty="0" smtClean="0"/>
              <a:t>equivalent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2819400"/>
            <a:ext cx="3810000" cy="249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2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Student </a:t>
            </a:r>
          </a:p>
          <a:p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endParaRPr lang="en-US" altLang="zh-TW" sz="12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string name;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GPA;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bruin_id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Student()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: name(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"untitled"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), GPA(0),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bruin_id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(0)</a:t>
            </a:r>
          </a:p>
          <a:p>
            <a:r>
              <a:rPr lang="zh-TW" altLang="en-US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{ 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"hello! </a:t>
            </a:r>
            <a:r>
              <a:rPr lang="en-US" altLang="zh-TW" sz="1200" dirty="0" err="1">
                <a:solidFill>
                  <a:srgbClr val="A31515"/>
                </a:solidFill>
                <a:latin typeface="Consolas"/>
              </a:rPr>
              <a:t>i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 am "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name &lt;&lt;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zh-TW" altLang="en-US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} </a:t>
            </a:r>
            <a:endParaRPr lang="en-US" altLang="zh-TW" sz="12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  …</a:t>
            </a:r>
            <a:endParaRPr lang="en-US" altLang="zh-TW" sz="12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66968" y="2819400"/>
            <a:ext cx="3896032" cy="249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200" b="1" dirty="0">
                <a:solidFill>
                  <a:srgbClr val="0000FF"/>
                </a:solidFill>
                <a:latin typeface="Consolas"/>
              </a:rPr>
              <a:t>c</a:t>
            </a:r>
            <a:r>
              <a:rPr lang="en-US" altLang="zh-TW" sz="1200" b="1" dirty="0" smtClean="0">
                <a:solidFill>
                  <a:srgbClr val="0000FF"/>
                </a:solidFill>
                <a:latin typeface="Consolas"/>
              </a:rPr>
              <a:t>lass </a:t>
            </a:r>
            <a:r>
              <a:rPr lang="en-US" altLang="zh-TW" sz="1200" b="1" dirty="0" smtClean="0">
                <a:solidFill>
                  <a:prstClr val="black"/>
                </a:solidFill>
                <a:latin typeface="Consolas"/>
              </a:rPr>
              <a:t>Student</a:t>
            </a:r>
            <a:endParaRPr lang="en-US" altLang="zh-TW" sz="1200" b="1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altLang="zh-TW" sz="1200" b="1" dirty="0" smtClean="0">
                <a:solidFill>
                  <a:srgbClr val="FF0000"/>
                </a:solidFill>
                <a:latin typeface="Consolas"/>
              </a:rPr>
              <a:t>public:</a:t>
            </a:r>
            <a:endParaRPr lang="en-US" altLang="zh-TW" sz="1200" b="1" dirty="0">
              <a:solidFill>
                <a:srgbClr val="FF0000"/>
              </a:solidFill>
              <a:latin typeface="Consolas"/>
            </a:endParaRP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string name;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GPA;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bruin_id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Student()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: name(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"untitled"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), GPA(0),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bruin_id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(0)</a:t>
            </a:r>
          </a:p>
          <a:p>
            <a:r>
              <a:rPr lang="zh-TW" altLang="en-US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{ 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"hello! </a:t>
            </a:r>
            <a:r>
              <a:rPr lang="en-US" altLang="zh-TW" sz="1200" dirty="0" err="1">
                <a:solidFill>
                  <a:srgbClr val="A31515"/>
                </a:solidFill>
                <a:latin typeface="Consolas"/>
              </a:rPr>
              <a:t>i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 am "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name &lt;&lt;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zh-TW" altLang="en-US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 …</a:t>
            </a:r>
            <a:endParaRPr lang="en-US" altLang="zh-TW" sz="12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};</a:t>
            </a:r>
            <a:endParaRPr lang="en-US" altLang="zh-TW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Equal 5"/>
          <p:cNvSpPr/>
          <p:nvPr/>
        </p:nvSpPr>
        <p:spPr>
          <a:xfrm>
            <a:off x="4114800" y="3559790"/>
            <a:ext cx="685800" cy="609600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724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Toward object-oriented</a:t>
            </a:r>
            <a:endParaRPr lang="en-US" dirty="0"/>
          </a:p>
        </p:txBody>
      </p:sp>
      <p:sp>
        <p:nvSpPr>
          <p:cNvPr id="26" name="Content Placeholder 5"/>
          <p:cNvSpPr txBox="1">
            <a:spLocks/>
          </p:cNvSpPr>
          <p:nvPr/>
        </p:nvSpPr>
        <p:spPr>
          <a:xfrm>
            <a:off x="457200" y="1371599"/>
            <a:ext cx="8382000" cy="464820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dirty="0" smtClean="0"/>
              <a:t>Treat things as objects, capture interaction of objects</a:t>
            </a:r>
          </a:p>
          <a:p>
            <a:pPr defTabSz="914400"/>
            <a:r>
              <a:rPr lang="en-US" dirty="0" smtClean="0"/>
              <a:t>Consider variables in a class as states</a:t>
            </a:r>
          </a:p>
          <a:p>
            <a:pPr lvl="1" defTabSz="914400"/>
            <a:r>
              <a:rPr lang="en-US" dirty="0" smtClean="0"/>
              <a:t>Usually variables are declared as private</a:t>
            </a:r>
          </a:p>
          <a:p>
            <a:pPr lvl="1" defTabSz="914400"/>
            <a:r>
              <a:rPr lang="en-US" dirty="0" smtClean="0"/>
              <a:t>Which means beyond the scope of the class, nobody can arbitrarily change the state</a:t>
            </a:r>
          </a:p>
          <a:p>
            <a:pPr defTabSz="914400"/>
            <a:r>
              <a:rPr lang="en-US" dirty="0" smtClean="0"/>
              <a:t>Consider methods as ways to change states</a:t>
            </a:r>
          </a:p>
          <a:p>
            <a:pPr lvl="1" defTabSz="914400"/>
            <a:r>
              <a:rPr lang="en-US" dirty="0" smtClean="0"/>
              <a:t>To enforce users to change states in a certain ways</a:t>
            </a:r>
          </a:p>
          <a:p>
            <a:pPr lvl="1" defTabSz="914400"/>
            <a:r>
              <a:rPr lang="en-US" dirty="0" smtClean="0"/>
              <a:t>Maintain the states, keep them valid</a:t>
            </a:r>
          </a:p>
          <a:p>
            <a:pPr defTabSz="914400"/>
            <a:r>
              <a:rPr lang="en-US" dirty="0" smtClean="0"/>
              <a:t>A method is a function in a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34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a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84239" y="1143000"/>
            <a:ext cx="8229600" cy="4709160"/>
          </a:xfrm>
        </p:spPr>
        <p:txBody>
          <a:bodyPr/>
          <a:lstStyle/>
          <a:p>
            <a:r>
              <a:rPr lang="en-US" altLang="zh-TW" dirty="0" smtClean="0"/>
              <a:t>Use a data structure to group the “variables</a:t>
            </a:r>
            <a:r>
              <a:rPr lang="en-US" altLang="zh-TW" dirty="0"/>
              <a:t>” together </a:t>
            </a:r>
            <a:endParaRPr lang="en-US" altLang="zh-TW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3048000" y="1601389"/>
            <a:ext cx="5714999" cy="483209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main()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>
                <a:solidFill>
                  <a:srgbClr val="008000"/>
                </a:solidFill>
                <a:latin typeface="Consolas"/>
              </a:rPr>
              <a:t>// variables for a "student"</a:t>
            </a:r>
            <a:endParaRPr lang="en-US" altLang="zh-TW" sz="14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Student s;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s.name = </a:t>
            </a:r>
            <a:r>
              <a:rPr lang="en-US" altLang="zh-TW" sz="1400" dirty="0">
                <a:solidFill>
                  <a:srgbClr val="A31515"/>
                </a:solidFill>
                <a:latin typeface="Consolas"/>
              </a:rPr>
              <a:t>"David"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s.GPA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= 4.0;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s.bruin_id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= 123456789;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400" dirty="0">
                <a:solidFill>
                  <a:srgbClr val="A31515"/>
                </a:solidFill>
                <a:latin typeface="Consolas"/>
              </a:rPr>
              <a:t>"student: "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&lt;&lt; s.name &lt;&lt;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400" dirty="0">
                <a:solidFill>
                  <a:srgbClr val="A31515"/>
                </a:solidFill>
                <a:latin typeface="Consolas"/>
              </a:rPr>
              <a:t>"GPA: "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s.GPA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altLang="zh-TW" sz="1400" dirty="0" err="1">
                <a:solidFill>
                  <a:srgbClr val="A31515"/>
                </a:solidFill>
                <a:latin typeface="Consolas"/>
              </a:rPr>
              <a:t>bruin_id</a:t>
            </a:r>
            <a:r>
              <a:rPr lang="en-US" altLang="zh-TW" sz="1400" dirty="0">
                <a:solidFill>
                  <a:srgbClr val="A31515"/>
                </a:solidFill>
                <a:latin typeface="Consolas"/>
              </a:rPr>
              <a:t>: "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s.bruin_id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zh-TW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>
                <a:solidFill>
                  <a:srgbClr val="008000"/>
                </a:solidFill>
                <a:latin typeface="Consolas"/>
              </a:rPr>
              <a:t>// variables for another "student"</a:t>
            </a:r>
            <a:endParaRPr lang="en-US" altLang="zh-TW" sz="14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Student s2;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s2.name = </a:t>
            </a:r>
            <a:r>
              <a:rPr lang="en-US" altLang="zh-TW" sz="1400" dirty="0">
                <a:solidFill>
                  <a:srgbClr val="A31515"/>
                </a:solidFill>
                <a:latin typeface="Consolas"/>
              </a:rPr>
              <a:t>"Debbie"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s2.GPA = 4.0;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s2.bruin_id = 987654321;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400" dirty="0">
                <a:solidFill>
                  <a:srgbClr val="A31515"/>
                </a:solidFill>
                <a:latin typeface="Consolas"/>
              </a:rPr>
              <a:t>"student: "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&lt;&lt; s2.name &lt;&lt;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400" dirty="0">
                <a:solidFill>
                  <a:srgbClr val="A31515"/>
                </a:solidFill>
                <a:latin typeface="Consolas"/>
              </a:rPr>
              <a:t>"GPA: "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&lt;&lt; s2.GPA &lt;&lt;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altLang="zh-TW" sz="1400" dirty="0" err="1">
                <a:solidFill>
                  <a:srgbClr val="A31515"/>
                </a:solidFill>
                <a:latin typeface="Consolas"/>
              </a:rPr>
              <a:t>bruin_id</a:t>
            </a:r>
            <a:r>
              <a:rPr lang="en-US" altLang="zh-TW" sz="1400" dirty="0">
                <a:solidFill>
                  <a:srgbClr val="A31515"/>
                </a:solidFill>
                <a:latin typeface="Consolas"/>
              </a:rPr>
              <a:t>: "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&lt;&lt; s2.bruin_id &lt;&lt;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zh-TW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0;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4239" y="1633344"/>
            <a:ext cx="2487561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altLang="zh-TW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Consolas"/>
              </a:rPr>
              <a:t>Student </a:t>
            </a:r>
            <a:endParaRPr lang="en-US" altLang="zh-TW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altLang="zh-TW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Consolas"/>
              </a:rPr>
              <a:t>  string name;</a:t>
            </a:r>
          </a:p>
          <a:p>
            <a:r>
              <a:rPr lang="en-US" altLang="zh-TW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altLang="zh-TW" dirty="0">
                <a:solidFill>
                  <a:prstClr val="black"/>
                </a:solidFill>
                <a:latin typeface="Consolas"/>
              </a:rPr>
              <a:t> GPA;</a:t>
            </a:r>
          </a:p>
          <a:p>
            <a:r>
              <a:rPr lang="en-US" altLang="zh-TW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Consolas"/>
              </a:rPr>
              <a:t>bruin_id</a:t>
            </a:r>
            <a:r>
              <a:rPr lang="en-US" altLang="zh-TW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238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a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84239" y="1143000"/>
            <a:ext cx="8229600" cy="4709160"/>
          </a:xfrm>
        </p:spPr>
        <p:txBody>
          <a:bodyPr/>
          <a:lstStyle/>
          <a:p>
            <a:r>
              <a:rPr lang="en-US" altLang="zh-TW" dirty="0" smtClean="0"/>
              <a:t>Use the data structure as a “type” 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3048000" y="1600200"/>
            <a:ext cx="5714999" cy="5047536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print_student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altLang="zh-TW" sz="1400" b="1" dirty="0">
                <a:solidFill>
                  <a:srgbClr val="FF0000"/>
                </a:solidFill>
                <a:latin typeface="Consolas"/>
              </a:rPr>
              <a:t>Student s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400" dirty="0">
                <a:solidFill>
                  <a:srgbClr val="A31515"/>
                </a:solidFill>
                <a:latin typeface="Consolas"/>
              </a:rPr>
              <a:t>"student: "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&lt;&lt; s.name &lt;&lt;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400" dirty="0">
                <a:solidFill>
                  <a:srgbClr val="A31515"/>
                </a:solidFill>
                <a:latin typeface="Consolas"/>
              </a:rPr>
              <a:t>"GPA: "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s.GPA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altLang="zh-TW" sz="1400" dirty="0" err="1">
                <a:solidFill>
                  <a:srgbClr val="A31515"/>
                </a:solidFill>
                <a:latin typeface="Consolas"/>
              </a:rPr>
              <a:t>bruin_id</a:t>
            </a:r>
            <a:r>
              <a:rPr lang="en-US" altLang="zh-TW" sz="1400" dirty="0">
                <a:solidFill>
                  <a:srgbClr val="A31515"/>
                </a:solidFill>
                <a:latin typeface="Consolas"/>
              </a:rPr>
              <a:t>: "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s.bruin_id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;   </a:t>
            </a:r>
          </a:p>
          <a:p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altLang="zh-TW" sz="1400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altLang="zh-TW" sz="1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main()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>
                <a:solidFill>
                  <a:srgbClr val="008000"/>
                </a:solidFill>
                <a:latin typeface="Consolas"/>
              </a:rPr>
              <a:t>// variables for a "student"</a:t>
            </a:r>
            <a:endParaRPr lang="en-US" altLang="zh-TW" sz="14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Student s;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s.name = </a:t>
            </a:r>
            <a:r>
              <a:rPr lang="en-US" altLang="zh-TW" sz="1400" dirty="0">
                <a:solidFill>
                  <a:srgbClr val="A31515"/>
                </a:solidFill>
                <a:latin typeface="Consolas"/>
              </a:rPr>
              <a:t>"David"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s.GPA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= 4.0;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s.bruin_id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= 123456789</a:t>
            </a:r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 err="1" smtClean="0">
                <a:solidFill>
                  <a:prstClr val="black"/>
                </a:solidFill>
                <a:latin typeface="Consolas"/>
              </a:rPr>
              <a:t>print_student</a:t>
            </a:r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(s);</a:t>
            </a:r>
          </a:p>
          <a:p>
            <a:endParaRPr lang="zh-TW" altLang="en-US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>
                <a:solidFill>
                  <a:srgbClr val="008000"/>
                </a:solidFill>
                <a:latin typeface="Consolas"/>
              </a:rPr>
              <a:t>// variables for another "student"</a:t>
            </a:r>
            <a:endParaRPr lang="en-US" altLang="zh-TW" sz="14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Student s2;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s2.name = </a:t>
            </a:r>
            <a:r>
              <a:rPr lang="en-US" altLang="zh-TW" sz="1400" dirty="0">
                <a:solidFill>
                  <a:srgbClr val="A31515"/>
                </a:solidFill>
                <a:latin typeface="Consolas"/>
              </a:rPr>
              <a:t>"Debbie"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s2.GPA = 4.0;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s2.bruin_id = 987654321;</a:t>
            </a:r>
          </a:p>
          <a:p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 err="1" smtClean="0">
                <a:solidFill>
                  <a:prstClr val="black"/>
                </a:solidFill>
                <a:latin typeface="Consolas"/>
              </a:rPr>
              <a:t>print_student</a:t>
            </a:r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(s2);</a:t>
            </a:r>
            <a:endParaRPr lang="zh-TW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0;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4239" y="1632155"/>
            <a:ext cx="2487561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altLang="zh-TW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Consolas"/>
              </a:rPr>
              <a:t>Student </a:t>
            </a:r>
            <a:endParaRPr lang="en-US" altLang="zh-TW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altLang="zh-TW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Consolas"/>
              </a:rPr>
              <a:t>  string name;</a:t>
            </a:r>
          </a:p>
          <a:p>
            <a:r>
              <a:rPr lang="en-US" altLang="zh-TW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altLang="zh-TW" dirty="0">
                <a:solidFill>
                  <a:prstClr val="black"/>
                </a:solidFill>
                <a:latin typeface="Consolas"/>
              </a:rPr>
              <a:t> GPA;</a:t>
            </a:r>
          </a:p>
          <a:p>
            <a:r>
              <a:rPr lang="en-US" altLang="zh-TW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Consolas"/>
              </a:rPr>
              <a:t>bruin_id</a:t>
            </a:r>
            <a:r>
              <a:rPr lang="en-US" altLang="zh-TW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19800" y="1600200"/>
            <a:ext cx="183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</a:t>
            </a:r>
            <a:r>
              <a:rPr lang="en-US" altLang="zh-TW" dirty="0" smtClean="0">
                <a:solidFill>
                  <a:srgbClr val="FF0000"/>
                </a:solidFill>
              </a:rPr>
              <a:t>PASS BY VALUE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94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a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84239" y="1143000"/>
            <a:ext cx="8229600" cy="4709160"/>
          </a:xfrm>
        </p:spPr>
        <p:txBody>
          <a:bodyPr/>
          <a:lstStyle/>
          <a:p>
            <a:r>
              <a:rPr lang="en-US" altLang="zh-TW" dirty="0" smtClean="0"/>
              <a:t>Use the data structure as a “type” 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3048000" y="1600200"/>
            <a:ext cx="5714999" cy="5047536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400" dirty="0" err="1" smtClean="0">
                <a:solidFill>
                  <a:prstClr val="black"/>
                </a:solidFill>
                <a:latin typeface="Consolas"/>
              </a:rPr>
              <a:t>print_student</a:t>
            </a:r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altLang="zh-TW" sz="1400" b="1" dirty="0" smtClean="0">
                <a:solidFill>
                  <a:srgbClr val="FF0000"/>
                </a:solidFill>
                <a:latin typeface="Consolas"/>
              </a:rPr>
              <a:t>Student&amp; </a:t>
            </a:r>
            <a:r>
              <a:rPr lang="en-US" altLang="zh-TW" sz="1400" b="1" dirty="0">
                <a:solidFill>
                  <a:srgbClr val="FF0000"/>
                </a:solidFill>
                <a:latin typeface="Consolas"/>
              </a:rPr>
              <a:t>s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400" dirty="0">
                <a:solidFill>
                  <a:srgbClr val="A31515"/>
                </a:solidFill>
                <a:latin typeface="Consolas"/>
              </a:rPr>
              <a:t>"student: "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&lt;&lt; s.name &lt;&lt;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400" dirty="0">
                <a:solidFill>
                  <a:srgbClr val="A31515"/>
                </a:solidFill>
                <a:latin typeface="Consolas"/>
              </a:rPr>
              <a:t>"GPA: "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s.GPA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altLang="zh-TW" sz="1400" dirty="0" err="1">
                <a:solidFill>
                  <a:srgbClr val="A31515"/>
                </a:solidFill>
                <a:latin typeface="Consolas"/>
              </a:rPr>
              <a:t>bruin_id</a:t>
            </a:r>
            <a:r>
              <a:rPr lang="en-US" altLang="zh-TW" sz="1400" dirty="0">
                <a:solidFill>
                  <a:srgbClr val="A31515"/>
                </a:solidFill>
                <a:latin typeface="Consolas"/>
              </a:rPr>
              <a:t>: "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s.bruin_id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;   </a:t>
            </a:r>
          </a:p>
          <a:p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altLang="zh-TW" sz="1400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altLang="zh-TW" sz="1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main()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>
                <a:solidFill>
                  <a:srgbClr val="008000"/>
                </a:solidFill>
                <a:latin typeface="Consolas"/>
              </a:rPr>
              <a:t>// variables for a "student"</a:t>
            </a:r>
            <a:endParaRPr lang="en-US" altLang="zh-TW" sz="14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Student s;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s.name = </a:t>
            </a:r>
            <a:r>
              <a:rPr lang="en-US" altLang="zh-TW" sz="1400" dirty="0">
                <a:solidFill>
                  <a:srgbClr val="A31515"/>
                </a:solidFill>
                <a:latin typeface="Consolas"/>
              </a:rPr>
              <a:t>"David"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s.GPA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= 4.0;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s.bruin_id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= 123456789</a:t>
            </a:r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 err="1" smtClean="0">
                <a:solidFill>
                  <a:prstClr val="black"/>
                </a:solidFill>
                <a:latin typeface="Consolas"/>
              </a:rPr>
              <a:t>print_student</a:t>
            </a:r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(s);</a:t>
            </a:r>
          </a:p>
          <a:p>
            <a:endParaRPr lang="zh-TW" altLang="en-US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>
                <a:solidFill>
                  <a:srgbClr val="008000"/>
                </a:solidFill>
                <a:latin typeface="Consolas"/>
              </a:rPr>
              <a:t>// variables for another "student"</a:t>
            </a:r>
            <a:endParaRPr lang="en-US" altLang="zh-TW" sz="14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Student s2;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s2.name = </a:t>
            </a:r>
            <a:r>
              <a:rPr lang="en-US" altLang="zh-TW" sz="1400" dirty="0">
                <a:solidFill>
                  <a:srgbClr val="A31515"/>
                </a:solidFill>
                <a:latin typeface="Consolas"/>
              </a:rPr>
              <a:t>"Debbie"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s2.GPA = 4.0;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s2.bruin_id = 987654321;</a:t>
            </a:r>
          </a:p>
          <a:p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 err="1" smtClean="0">
                <a:solidFill>
                  <a:prstClr val="black"/>
                </a:solidFill>
                <a:latin typeface="Consolas"/>
              </a:rPr>
              <a:t>print_student</a:t>
            </a:r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(s2);</a:t>
            </a:r>
            <a:endParaRPr lang="zh-TW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0;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4239" y="1632155"/>
            <a:ext cx="2487561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altLang="zh-TW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Consolas"/>
              </a:rPr>
              <a:t>Student </a:t>
            </a:r>
            <a:endParaRPr lang="en-US" altLang="zh-TW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altLang="zh-TW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Consolas"/>
              </a:rPr>
              <a:t>  string name;</a:t>
            </a:r>
          </a:p>
          <a:p>
            <a:r>
              <a:rPr lang="en-US" altLang="zh-TW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altLang="zh-TW" dirty="0">
                <a:solidFill>
                  <a:prstClr val="black"/>
                </a:solidFill>
                <a:latin typeface="Consolas"/>
              </a:rPr>
              <a:t> GPA;</a:t>
            </a:r>
          </a:p>
          <a:p>
            <a:r>
              <a:rPr lang="en-US" altLang="zh-TW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Consolas"/>
              </a:rPr>
              <a:t>bruin_id</a:t>
            </a:r>
            <a:r>
              <a:rPr lang="en-US" altLang="zh-TW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endParaRPr lang="zh-TW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19800" y="1600200"/>
            <a:ext cx="227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</a:t>
            </a:r>
            <a:r>
              <a:rPr lang="en-US" altLang="zh-TW" dirty="0" smtClean="0">
                <a:solidFill>
                  <a:srgbClr val="FF0000"/>
                </a:solidFill>
              </a:rPr>
              <a:t>PASS BY REFERENCE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90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a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84239" y="1143000"/>
            <a:ext cx="8229600" cy="4709160"/>
          </a:xfrm>
        </p:spPr>
        <p:txBody>
          <a:bodyPr/>
          <a:lstStyle/>
          <a:p>
            <a:r>
              <a:rPr lang="en-US" altLang="zh-TW" dirty="0" smtClean="0"/>
              <a:t>Use the data structure as a “type” 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2819400" y="1600200"/>
            <a:ext cx="5943599" cy="5047536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400" dirty="0" err="1" smtClean="0">
                <a:solidFill>
                  <a:prstClr val="black"/>
                </a:solidFill>
                <a:latin typeface="Consolas"/>
              </a:rPr>
              <a:t>print_student</a:t>
            </a:r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altLang="zh-TW" sz="1400" b="1" dirty="0" smtClean="0">
                <a:solidFill>
                  <a:srgbClr val="FF0000"/>
                </a:solidFill>
                <a:latin typeface="Consolas"/>
              </a:rPr>
              <a:t>Student* </a:t>
            </a:r>
            <a:r>
              <a:rPr lang="en-US" altLang="zh-TW" sz="1400" b="1" dirty="0" err="1" smtClean="0">
                <a:solidFill>
                  <a:srgbClr val="FF0000"/>
                </a:solidFill>
                <a:latin typeface="Consolas"/>
              </a:rPr>
              <a:t>s_ptr</a:t>
            </a:r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)</a:t>
            </a:r>
            <a:endParaRPr lang="en-US" altLang="zh-TW" sz="14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altLang="zh-TW" sz="1400" dirty="0">
                <a:latin typeface="Consolas"/>
              </a:rPr>
              <a:t> </a:t>
            </a:r>
            <a:r>
              <a:rPr lang="en-US" altLang="zh-TW" sz="1400" dirty="0" smtClean="0">
                <a:latin typeface="Consolas"/>
              </a:rPr>
              <a:t> </a:t>
            </a:r>
            <a:r>
              <a:rPr lang="en-US" altLang="zh-TW" sz="1400" dirty="0" err="1" smtClean="0">
                <a:latin typeface="Consolas"/>
              </a:rPr>
              <a:t>cout</a:t>
            </a:r>
            <a:r>
              <a:rPr lang="en-US" altLang="zh-TW" sz="1400" dirty="0" smtClean="0">
                <a:latin typeface="Consolas"/>
              </a:rPr>
              <a:t> </a:t>
            </a:r>
            <a:r>
              <a:rPr lang="en-US" altLang="zh-TW" sz="1400" dirty="0">
                <a:latin typeface="Consolas"/>
              </a:rPr>
              <a:t>&lt;&lt; </a:t>
            </a:r>
            <a:r>
              <a:rPr lang="en-US" altLang="zh-TW" sz="1400" dirty="0">
                <a:solidFill>
                  <a:srgbClr val="A31515"/>
                </a:solidFill>
                <a:latin typeface="Consolas"/>
              </a:rPr>
              <a:t>"student: "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400" b="1" dirty="0" err="1">
                <a:solidFill>
                  <a:srgbClr val="FF0000"/>
                </a:solidFill>
                <a:latin typeface="Consolas"/>
              </a:rPr>
              <a:t>s_ptr</a:t>
            </a:r>
            <a:r>
              <a:rPr lang="en-US" altLang="zh-TW" sz="1400" b="1" dirty="0">
                <a:solidFill>
                  <a:srgbClr val="FF0000"/>
                </a:solidFill>
                <a:latin typeface="Consolas"/>
              </a:rPr>
              <a:t>-&gt;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name &lt;&lt;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400" dirty="0">
                <a:solidFill>
                  <a:srgbClr val="A31515"/>
                </a:solidFill>
                <a:latin typeface="Consolas"/>
              </a:rPr>
              <a:t>"GPA: "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400" b="1" dirty="0">
                <a:solidFill>
                  <a:srgbClr val="FF0000"/>
                </a:solidFill>
                <a:latin typeface="Consolas"/>
              </a:rPr>
              <a:t>(*</a:t>
            </a:r>
            <a:r>
              <a:rPr lang="en-US" altLang="zh-TW" sz="1400" b="1" dirty="0" err="1">
                <a:solidFill>
                  <a:srgbClr val="FF0000"/>
                </a:solidFill>
                <a:latin typeface="Consolas"/>
              </a:rPr>
              <a:t>s_ptr</a:t>
            </a:r>
            <a:r>
              <a:rPr lang="en-US" altLang="zh-TW" sz="1400" b="1" dirty="0">
                <a:solidFill>
                  <a:srgbClr val="FF0000"/>
                </a:solidFill>
                <a:latin typeface="Consolas"/>
              </a:rPr>
              <a:t>).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GPA &lt;&lt;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altLang="zh-TW" sz="1400" dirty="0" err="1">
                <a:solidFill>
                  <a:srgbClr val="A31515"/>
                </a:solidFill>
                <a:latin typeface="Consolas"/>
              </a:rPr>
              <a:t>bruin_id</a:t>
            </a:r>
            <a:r>
              <a:rPr lang="en-US" altLang="zh-TW" sz="1400" dirty="0">
                <a:solidFill>
                  <a:srgbClr val="A31515"/>
                </a:solidFill>
                <a:latin typeface="Consolas"/>
              </a:rPr>
              <a:t>: "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400" dirty="0" err="1" smtClean="0">
                <a:solidFill>
                  <a:prstClr val="black"/>
                </a:solidFill>
                <a:latin typeface="Consolas"/>
              </a:rPr>
              <a:t>s_ptr</a:t>
            </a:r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-&gt;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bruin_id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400" dirty="0" err="1" smtClean="0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altLang="zh-TW" sz="1400" dirty="0" err="1" smtClean="0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;  </a:t>
            </a:r>
            <a:endParaRPr lang="en-US" altLang="zh-TW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altLang="zh-TW" sz="1400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altLang="zh-TW" sz="1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main()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>
                <a:solidFill>
                  <a:srgbClr val="008000"/>
                </a:solidFill>
                <a:latin typeface="Consolas"/>
              </a:rPr>
              <a:t>// variables for a "student"</a:t>
            </a:r>
            <a:endParaRPr lang="en-US" altLang="zh-TW" sz="14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Student s;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s.name = </a:t>
            </a:r>
            <a:r>
              <a:rPr lang="en-US" altLang="zh-TW" sz="1400" dirty="0">
                <a:solidFill>
                  <a:srgbClr val="A31515"/>
                </a:solidFill>
                <a:latin typeface="Consolas"/>
              </a:rPr>
              <a:t>"David"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s.GPA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= 4.0;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s.bruin_id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= 123456789</a:t>
            </a:r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 err="1" smtClean="0">
                <a:solidFill>
                  <a:prstClr val="black"/>
                </a:solidFill>
                <a:latin typeface="Consolas"/>
              </a:rPr>
              <a:t>print_student</a:t>
            </a:r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altLang="zh-TW" sz="1400" b="1" dirty="0" smtClean="0">
                <a:solidFill>
                  <a:srgbClr val="FF0000"/>
                </a:solidFill>
                <a:latin typeface="Consolas"/>
              </a:rPr>
              <a:t>&amp;s</a:t>
            </a:r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zh-TW" altLang="en-US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>
                <a:solidFill>
                  <a:srgbClr val="008000"/>
                </a:solidFill>
                <a:latin typeface="Consolas"/>
              </a:rPr>
              <a:t>// variables for another "student"</a:t>
            </a:r>
            <a:endParaRPr lang="en-US" altLang="zh-TW" sz="14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Student s2;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s2.name = </a:t>
            </a:r>
            <a:r>
              <a:rPr lang="en-US" altLang="zh-TW" sz="1400" dirty="0">
                <a:solidFill>
                  <a:srgbClr val="A31515"/>
                </a:solidFill>
                <a:latin typeface="Consolas"/>
              </a:rPr>
              <a:t>"Debbie"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s2.GPA = 4.0;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s2.bruin_id = 987654321;</a:t>
            </a:r>
          </a:p>
          <a:p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 err="1" smtClean="0">
                <a:solidFill>
                  <a:prstClr val="black"/>
                </a:solidFill>
                <a:latin typeface="Consolas"/>
              </a:rPr>
              <a:t>print_student</a:t>
            </a:r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altLang="zh-TW" sz="1400" b="1" dirty="0" smtClean="0">
                <a:solidFill>
                  <a:srgbClr val="FF0000"/>
                </a:solidFill>
                <a:latin typeface="Consolas"/>
              </a:rPr>
              <a:t>&amp;s2</a:t>
            </a:r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zh-TW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0;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4239" y="1632155"/>
            <a:ext cx="2258961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altLang="zh-TW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Consolas"/>
              </a:rPr>
              <a:t>Student </a:t>
            </a:r>
            <a:endParaRPr lang="en-US" altLang="zh-TW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altLang="zh-TW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Consolas"/>
              </a:rPr>
              <a:t>  string name;</a:t>
            </a:r>
          </a:p>
          <a:p>
            <a:r>
              <a:rPr lang="en-US" altLang="zh-TW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altLang="zh-TW" dirty="0">
                <a:solidFill>
                  <a:prstClr val="black"/>
                </a:solidFill>
                <a:latin typeface="Consolas"/>
              </a:rPr>
              <a:t> GPA;</a:t>
            </a:r>
          </a:p>
          <a:p>
            <a:r>
              <a:rPr lang="en-US" altLang="zh-TW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Consolas"/>
              </a:rPr>
              <a:t>bruin_id</a:t>
            </a:r>
            <a:r>
              <a:rPr lang="en-US" altLang="zh-TW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endParaRPr lang="zh-TW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59038" y="1600200"/>
            <a:ext cx="1922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</a:t>
            </a:r>
            <a:r>
              <a:rPr lang="en-US" altLang="zh-TW" dirty="0" smtClean="0">
                <a:solidFill>
                  <a:srgbClr val="FF0000"/>
                </a:solidFill>
              </a:rPr>
              <a:t>PASS A POINTER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06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Accessing member operator</a:t>
            </a:r>
            <a:endParaRPr lang="en-US" dirty="0"/>
          </a:p>
        </p:txBody>
      </p:sp>
      <p:sp>
        <p:nvSpPr>
          <p:cNvPr id="26" name="Content Placeholder 5"/>
          <p:cNvSpPr txBox="1">
            <a:spLocks/>
          </p:cNvSpPr>
          <p:nvPr/>
        </p:nvSpPr>
        <p:spPr>
          <a:xfrm>
            <a:off x="457200" y="1371599"/>
            <a:ext cx="8382000" cy="350520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dirty="0" smtClean="0"/>
              <a:t>Dot (.) operator</a:t>
            </a:r>
          </a:p>
          <a:p>
            <a:pPr lvl="1" defTabSz="914400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Scorpion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scor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scor.m_row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3;</a:t>
            </a:r>
          </a:p>
          <a:p>
            <a:pPr defTabSz="914400"/>
            <a:r>
              <a:rPr lang="en-US" dirty="0" smtClean="0"/>
              <a:t>Arrow (-&gt;) operator</a:t>
            </a:r>
          </a:p>
          <a:p>
            <a:pPr lvl="1" defTabSz="914400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Scorpion *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ptr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new Scorpion;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ptr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-&gt;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m_row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3;</a:t>
            </a:r>
          </a:p>
          <a:p>
            <a:pPr defTabSz="914400"/>
            <a:r>
              <a:rPr lang="en-US" dirty="0" smtClean="0"/>
              <a:t>Just treat dot (.) and arrow (-&gt;) operator as </a:t>
            </a:r>
            <a:r>
              <a:rPr lang="en-US" dirty="0" smtClean="0">
                <a:solidFill>
                  <a:srgbClr val="FF0000"/>
                </a:solidFill>
              </a:rPr>
              <a:t>‘s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99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a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84239" y="1143000"/>
            <a:ext cx="8229600" cy="4709160"/>
          </a:xfrm>
        </p:spPr>
        <p:txBody>
          <a:bodyPr/>
          <a:lstStyle/>
          <a:p>
            <a:r>
              <a:rPr lang="en-US" altLang="zh-TW" dirty="0" smtClean="0"/>
              <a:t>Constructors are called when the object is created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5105400" y="1600200"/>
            <a:ext cx="3962400" cy="452431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200" dirty="0" err="1" smtClean="0">
                <a:solidFill>
                  <a:prstClr val="black"/>
                </a:solidFill>
                <a:latin typeface="Consolas"/>
              </a:rPr>
              <a:t>print_student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(Student&amp; 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s)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"student: "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s.name &lt;&lt;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"GPA: "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s.GPA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altLang="zh-TW" sz="1200" dirty="0" err="1">
                <a:solidFill>
                  <a:srgbClr val="A31515"/>
                </a:solidFill>
                <a:latin typeface="Consolas"/>
              </a:rPr>
              <a:t>bruin_id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: "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s.bruin_id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200" dirty="0" err="1" smtClean="0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200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200" dirty="0" err="1" smtClean="0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;   </a:t>
            </a:r>
          </a:p>
          <a:p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altLang="zh-TW" sz="1200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altLang="zh-TW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main()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200" dirty="0">
                <a:solidFill>
                  <a:srgbClr val="008000"/>
                </a:solidFill>
                <a:latin typeface="Consolas"/>
              </a:rPr>
              <a:t>// variables for a "student"</a:t>
            </a:r>
            <a:endParaRPr lang="en-US" altLang="zh-TW" sz="12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Student s;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s.name = 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"David"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s.GPA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= 4.0;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s.bruin_id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= 123456789;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print_student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(s);</a:t>
            </a:r>
          </a:p>
          <a:p>
            <a:endParaRPr lang="zh-TW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>
                <a:solidFill>
                  <a:srgbClr val="008000"/>
                </a:solidFill>
                <a:latin typeface="Consolas"/>
              </a:rPr>
              <a:t>// variables for another "student"</a:t>
            </a:r>
            <a:endParaRPr lang="en-US" altLang="zh-TW" sz="12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Student s2;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s2.name = 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"Debbie"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s2.GPA = 4.0;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s2.bruin_id = 987654321;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print_student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(s2);</a:t>
            </a:r>
            <a:endParaRPr lang="zh-TW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0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altLang="zh-TW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8768" y="1602658"/>
            <a:ext cx="4734232" cy="22467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4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Student 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string name;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GPA;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bruin_id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b="1" dirty="0">
                <a:solidFill>
                  <a:prstClr val="black"/>
                </a:solidFill>
                <a:latin typeface="Consolas"/>
              </a:rPr>
              <a:t>Student()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{ </a:t>
            </a:r>
            <a:endParaRPr lang="en-US" altLang="zh-TW" sz="14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400" dirty="0">
                <a:solidFill>
                  <a:srgbClr val="A31515"/>
                </a:solidFill>
                <a:latin typeface="Consolas"/>
              </a:rPr>
              <a:t>"hello! </a:t>
            </a:r>
            <a:r>
              <a:rPr lang="en-US" altLang="zh-TW" sz="1400" dirty="0" err="1">
                <a:solidFill>
                  <a:srgbClr val="A31515"/>
                </a:solidFill>
                <a:latin typeface="Consolas"/>
              </a:rPr>
              <a:t>i</a:t>
            </a:r>
            <a:r>
              <a:rPr lang="en-US" altLang="zh-TW" sz="1400" dirty="0">
                <a:solidFill>
                  <a:srgbClr val="A31515"/>
                </a:solidFill>
                <a:latin typeface="Consolas"/>
              </a:rPr>
              <a:t> am "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&lt;&lt; name &lt;&lt;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zh-TW" altLang="en-US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};</a:t>
            </a:r>
            <a:endParaRPr lang="en-US" altLang="zh-TW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0431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a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84239" y="1143000"/>
            <a:ext cx="8229600" cy="4709160"/>
          </a:xfrm>
        </p:spPr>
        <p:txBody>
          <a:bodyPr/>
          <a:lstStyle/>
          <a:p>
            <a:r>
              <a:rPr lang="en-US" altLang="zh-TW" dirty="0" smtClean="0"/>
              <a:t>We can define constructors to initialize the object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5105400" y="1600200"/>
            <a:ext cx="3962400" cy="3970318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200" dirty="0" err="1" smtClean="0">
                <a:solidFill>
                  <a:prstClr val="black"/>
                </a:solidFill>
                <a:latin typeface="Consolas"/>
              </a:rPr>
              <a:t>print_student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(Student&amp; 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s)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"student: "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s.name &lt;&lt;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"GPA: "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s.GPA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altLang="zh-TW" sz="1200" dirty="0" err="1">
                <a:solidFill>
                  <a:srgbClr val="A31515"/>
                </a:solidFill>
                <a:latin typeface="Consolas"/>
              </a:rPr>
              <a:t>bruin_id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: "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s.bruin_id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200" dirty="0" err="1" smtClean="0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200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200" dirty="0" err="1" smtClean="0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;   </a:t>
            </a:r>
          </a:p>
          <a:p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altLang="zh-TW" sz="1200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altLang="zh-TW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main()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>
                <a:solidFill>
                  <a:srgbClr val="008000"/>
                </a:solidFill>
                <a:latin typeface="Consolas"/>
              </a:rPr>
              <a:t>// variables for a "student"</a:t>
            </a:r>
            <a:endParaRPr lang="en-US" altLang="zh-TW" sz="12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Student s;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s.name = </a:t>
            </a:r>
            <a:r>
              <a:rPr lang="en-US" altLang="zh-TW" sz="1200" dirty="0">
                <a:solidFill>
                  <a:srgbClr val="A31515"/>
                </a:solidFill>
                <a:latin typeface="Consolas"/>
              </a:rPr>
              <a:t>"David"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s.GPA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= 4.0;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 err="1">
                <a:solidFill>
                  <a:prstClr val="black"/>
                </a:solidFill>
                <a:latin typeface="Consolas"/>
              </a:rPr>
              <a:t>s.bruin_id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= 123456789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 err="1" smtClean="0">
                <a:solidFill>
                  <a:prstClr val="black"/>
                </a:solidFill>
                <a:latin typeface="Consolas"/>
              </a:rPr>
              <a:t>print_student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(s);</a:t>
            </a:r>
          </a:p>
          <a:p>
            <a:endParaRPr lang="zh-TW" altLang="en-US" sz="12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>
                <a:solidFill>
                  <a:srgbClr val="008000"/>
                </a:solidFill>
                <a:latin typeface="Consolas"/>
              </a:rPr>
              <a:t>// variables for another "student"</a:t>
            </a:r>
            <a:endParaRPr lang="en-US" altLang="zh-TW" sz="12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b="1" dirty="0">
                <a:solidFill>
                  <a:prstClr val="black"/>
                </a:solidFill>
                <a:latin typeface="Consolas"/>
              </a:rPr>
              <a:t>Student </a:t>
            </a:r>
            <a:r>
              <a:rPr lang="en-US" altLang="zh-TW" sz="1200" b="1" dirty="0" smtClean="0">
                <a:solidFill>
                  <a:prstClr val="black"/>
                </a:solidFill>
                <a:latin typeface="Consolas"/>
              </a:rPr>
              <a:t>s2(</a:t>
            </a:r>
            <a:r>
              <a:rPr lang="en-US" altLang="zh-TW" sz="1200" b="1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altLang="zh-TW" sz="1200" b="1" dirty="0" smtClean="0">
                <a:solidFill>
                  <a:srgbClr val="A31515"/>
                </a:solidFill>
                <a:latin typeface="Consolas"/>
              </a:rPr>
              <a:t>Debbie“</a:t>
            </a:r>
            <a:r>
              <a:rPr lang="en-US" altLang="zh-TW" sz="1200" b="1" dirty="0" smtClean="0">
                <a:solidFill>
                  <a:prstClr val="black"/>
                </a:solidFill>
                <a:latin typeface="Consolas"/>
              </a:rPr>
              <a:t>, 4.0, 987654321);</a:t>
            </a:r>
            <a:endParaRPr lang="en-US" altLang="zh-TW" sz="1200" b="1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 err="1" smtClean="0">
                <a:solidFill>
                  <a:prstClr val="black"/>
                </a:solidFill>
                <a:latin typeface="Consolas"/>
              </a:rPr>
              <a:t>print_student</a:t>
            </a:r>
            <a:r>
              <a:rPr lang="en-US" altLang="zh-TW" sz="1200" dirty="0" smtClean="0">
                <a:solidFill>
                  <a:prstClr val="black"/>
                </a:solidFill>
                <a:latin typeface="Consolas"/>
              </a:rPr>
              <a:t>(s2);</a:t>
            </a:r>
            <a:endParaRPr lang="zh-TW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 0;</a:t>
            </a:r>
          </a:p>
          <a:p>
            <a:r>
              <a:rPr lang="en-US" altLang="zh-TW" sz="12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8768" y="1602658"/>
            <a:ext cx="4734232" cy="3539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4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Student 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string name;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GPA;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bruin_id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Student()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: </a:t>
            </a:r>
            <a:r>
              <a:rPr lang="en-US" altLang="zh-TW" sz="1400" b="1" dirty="0">
                <a:solidFill>
                  <a:prstClr val="black"/>
                </a:solidFill>
                <a:latin typeface="Consolas"/>
              </a:rPr>
              <a:t>name(</a:t>
            </a:r>
            <a:r>
              <a:rPr lang="en-US" altLang="zh-TW" sz="1400" b="1" dirty="0">
                <a:solidFill>
                  <a:srgbClr val="A31515"/>
                </a:solidFill>
                <a:latin typeface="Consolas"/>
              </a:rPr>
              <a:t>"untitled"</a:t>
            </a:r>
            <a:r>
              <a:rPr lang="en-US" altLang="zh-TW" sz="1400" b="1" dirty="0">
                <a:solidFill>
                  <a:prstClr val="black"/>
                </a:solidFill>
                <a:latin typeface="Consolas"/>
              </a:rPr>
              <a:t>), GPA(0), </a:t>
            </a:r>
            <a:r>
              <a:rPr lang="en-US" altLang="zh-TW" sz="1400" b="1" dirty="0" err="1">
                <a:solidFill>
                  <a:prstClr val="black"/>
                </a:solidFill>
                <a:latin typeface="Consolas"/>
              </a:rPr>
              <a:t>bruin_id</a:t>
            </a:r>
            <a:r>
              <a:rPr lang="en-US" altLang="zh-TW" sz="1400" b="1" dirty="0">
                <a:solidFill>
                  <a:prstClr val="black"/>
                </a:solidFill>
                <a:latin typeface="Consolas"/>
              </a:rPr>
              <a:t>(0)</a:t>
            </a:r>
          </a:p>
          <a:p>
            <a:r>
              <a:rPr lang="zh-TW" altLang="en-US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{ 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400" dirty="0">
                <a:solidFill>
                  <a:srgbClr val="A31515"/>
                </a:solidFill>
                <a:latin typeface="Consolas"/>
              </a:rPr>
              <a:t>"hello! </a:t>
            </a:r>
            <a:r>
              <a:rPr lang="en-US" altLang="zh-TW" sz="1400" dirty="0" err="1">
                <a:solidFill>
                  <a:srgbClr val="A31515"/>
                </a:solidFill>
                <a:latin typeface="Consolas"/>
              </a:rPr>
              <a:t>i</a:t>
            </a:r>
            <a:r>
              <a:rPr lang="en-US" altLang="zh-TW" sz="1400" dirty="0">
                <a:solidFill>
                  <a:srgbClr val="A31515"/>
                </a:solidFill>
                <a:latin typeface="Consolas"/>
              </a:rPr>
              <a:t> am "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&lt;&lt; name &lt;&lt;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zh-TW" altLang="en-US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Student(</a:t>
            </a:r>
            <a:r>
              <a:rPr lang="en-US" altLang="zh-TW" sz="1400" b="1" dirty="0">
                <a:solidFill>
                  <a:prstClr val="black"/>
                </a:solidFill>
                <a:latin typeface="Consolas"/>
              </a:rPr>
              <a:t>string n, </a:t>
            </a:r>
            <a:r>
              <a:rPr lang="en-US" altLang="zh-TW" sz="1400" b="1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altLang="zh-TW" sz="1400" b="1" dirty="0">
                <a:solidFill>
                  <a:prstClr val="black"/>
                </a:solidFill>
                <a:latin typeface="Consolas"/>
              </a:rPr>
              <a:t> g, </a:t>
            </a:r>
            <a:r>
              <a:rPr lang="en-US" altLang="zh-TW" sz="14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400" b="1" dirty="0">
                <a:solidFill>
                  <a:prstClr val="black"/>
                </a:solidFill>
                <a:latin typeface="Consolas"/>
              </a:rPr>
              <a:t> b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: </a:t>
            </a:r>
            <a:r>
              <a:rPr lang="en-US" altLang="zh-TW" sz="1400" b="1" dirty="0">
                <a:solidFill>
                  <a:prstClr val="black"/>
                </a:solidFill>
                <a:latin typeface="Consolas"/>
              </a:rPr>
              <a:t>name(n), GPA(g), </a:t>
            </a:r>
            <a:r>
              <a:rPr lang="en-US" altLang="zh-TW" sz="1400" b="1" dirty="0" err="1">
                <a:solidFill>
                  <a:prstClr val="black"/>
                </a:solidFill>
                <a:latin typeface="Consolas"/>
              </a:rPr>
              <a:t>bruin_id</a:t>
            </a:r>
            <a:r>
              <a:rPr lang="en-US" altLang="zh-TW" sz="1400" b="1" dirty="0">
                <a:solidFill>
                  <a:prstClr val="black"/>
                </a:solidFill>
                <a:latin typeface="Consolas"/>
              </a:rPr>
              <a:t>(b)</a:t>
            </a:r>
          </a:p>
          <a:p>
            <a:r>
              <a:rPr lang="zh-TW" altLang="en-US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400" dirty="0">
                <a:solidFill>
                  <a:srgbClr val="A31515"/>
                </a:solidFill>
                <a:latin typeface="Consolas"/>
              </a:rPr>
              <a:t>"hi! </a:t>
            </a:r>
            <a:r>
              <a:rPr lang="en-US" altLang="zh-TW" sz="1400" dirty="0" err="1">
                <a:solidFill>
                  <a:srgbClr val="A31515"/>
                </a:solidFill>
                <a:latin typeface="Consolas"/>
              </a:rPr>
              <a:t>i</a:t>
            </a:r>
            <a:r>
              <a:rPr lang="en-US" altLang="zh-TW" sz="1400" dirty="0">
                <a:solidFill>
                  <a:srgbClr val="A31515"/>
                </a:solidFill>
                <a:latin typeface="Consolas"/>
              </a:rPr>
              <a:t> am "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&lt;&lt; name &lt;&lt;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zh-TW" altLang="en-US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};</a:t>
            </a:r>
            <a:endParaRPr lang="en-US" altLang="zh-TW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7655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D6E4D3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D6E4D3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Origin.thmx</Template>
  <TotalTime>8821</TotalTime>
  <Words>3826</Words>
  <Application>Microsoft Office PowerPoint</Application>
  <PresentationFormat>On-screen Show (4:3)</PresentationFormat>
  <Paragraphs>745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Origin</vt:lpstr>
      <vt:lpstr>Today’s Topic</vt:lpstr>
      <vt:lpstr>Example</vt:lpstr>
      <vt:lpstr>Define a Data Structure</vt:lpstr>
      <vt:lpstr>Define a Data Structure</vt:lpstr>
      <vt:lpstr>Define a Data Structure</vt:lpstr>
      <vt:lpstr>Define a Data Structure</vt:lpstr>
      <vt:lpstr>Accessing member operator</vt:lpstr>
      <vt:lpstr>Define a Data Structure</vt:lpstr>
      <vt:lpstr>Define a Data Structure</vt:lpstr>
      <vt:lpstr>Define a Data Structure</vt:lpstr>
      <vt:lpstr>Define a Data Structure</vt:lpstr>
      <vt:lpstr>What is this</vt:lpstr>
      <vt:lpstr>What is this</vt:lpstr>
      <vt:lpstr>What is this</vt:lpstr>
      <vt:lpstr>What is this</vt:lpstr>
      <vt:lpstr>Define a Data Structure</vt:lpstr>
      <vt:lpstr>Define a Data Structure</vt:lpstr>
      <vt:lpstr>Another way to define a Data Structure: Class</vt:lpstr>
      <vt:lpstr>Class</vt:lpstr>
      <vt:lpstr>Class</vt:lpstr>
      <vt:lpstr>Class</vt:lpstr>
      <vt:lpstr>Class</vt:lpstr>
      <vt:lpstr>Struct vs Class</vt:lpstr>
      <vt:lpstr>Toward object-oriented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CS31 Discussion 1E</dc:title>
  <dc:creator>Chelsea Ju</dc:creator>
  <cp:lastModifiedBy>kumokay</cp:lastModifiedBy>
  <cp:revision>336</cp:revision>
  <dcterms:created xsi:type="dcterms:W3CDTF">2015-04-06T17:42:38Z</dcterms:created>
  <dcterms:modified xsi:type="dcterms:W3CDTF">2017-12-08T23:02:32Z</dcterms:modified>
</cp:coreProperties>
</file>