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739" r:id="rId2"/>
    <p:sldId id="749" r:id="rId3"/>
    <p:sldId id="756" r:id="rId4"/>
    <p:sldId id="758" r:id="rId5"/>
    <p:sldId id="760" r:id="rId6"/>
    <p:sldId id="759" r:id="rId7"/>
    <p:sldId id="757" r:id="rId8"/>
    <p:sldId id="761" r:id="rId9"/>
    <p:sldId id="754" r:id="rId10"/>
    <p:sldId id="755" r:id="rId11"/>
    <p:sldId id="752" r:id="rId12"/>
    <p:sldId id="75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  <a:srgbClr val="FF66FF"/>
    <a:srgbClr val="FF8000"/>
    <a:srgbClr val="FF7E79"/>
    <a:srgbClr val="FF2600"/>
    <a:srgbClr val="FFC4BE"/>
    <a:srgbClr val="0080FF"/>
    <a:srgbClr val="800080"/>
    <a:srgbClr val="66C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57" autoAdjust="0"/>
    <p:restoredTop sz="92553" autoAdjust="0"/>
  </p:normalViewPr>
  <p:slideViewPr>
    <p:cSldViewPr snapToObjects="1">
      <p:cViewPr>
        <p:scale>
          <a:sx n="97" d="100"/>
          <a:sy n="97" d="100"/>
        </p:scale>
        <p:origin x="-186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BC989-131B-AB4F-9A31-AC5F7EC985D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183D7-1F54-4C4D-BC04-D543AE90D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FA6CC54-22AD-2A45-ADA6-8F749380B8B6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FA6CC54-22AD-2A45-ADA6-8F749380B8B6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CA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CC54-22AD-2A45-ADA6-8F749380B8B6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A6CC54-22AD-2A45-ADA6-8F749380B8B6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ED8043-3D8F-D147-B1C0-C490C9B566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cpp.com/cpp-tutorial/810-const-class-objects-and-member-functions/" TargetMode="External"/><Relationship Id="rId2" Type="http://schemas.openxmlformats.org/officeDocument/2006/relationships/hyperlink" Target="http://www.learncpp.com/cpp-tutorial/2-9-symbolic-constants-and-the-const-keywor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helsea.ju@cs.ucla.edu" TargetMode="External"/><Relationship Id="rId5" Type="http://schemas.openxmlformats.org/officeDocument/2006/relationships/hyperlink" Target="mailto:bojhang@cs.ucla.edu" TargetMode="External"/><Relationship Id="rId4" Type="http://schemas.openxmlformats.org/officeDocument/2006/relationships/hyperlink" Target="mailto:tsenghy@g.ucla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endParaRPr lang="en-US" dirty="0" smtClean="0"/>
          </a:p>
          <a:p>
            <a:r>
              <a:rPr lang="en-US" dirty="0"/>
              <a:t>Ref: 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://www.learncpp.com/cpp-tutorial/2-9-symbolic-constants-and-the-const-keyword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http://www.learncpp.com/cpp-tutorial/810-const-class-objects-and-member-functions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66786" y="4561114"/>
            <a:ext cx="83526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Slides for CS 31 discussion session</a:t>
            </a:r>
          </a:p>
          <a:p>
            <a:r>
              <a:rPr lang="en-US" dirty="0"/>
              <a:t>TA: Hsiao-Yun (Katie) Tseng  </a:t>
            </a:r>
            <a:r>
              <a:rPr lang="en-US" dirty="0">
                <a:hlinkClick r:id="rId4"/>
              </a:rPr>
              <a:t>tsenghy@g.ucla.edu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Credit </a:t>
            </a:r>
            <a:r>
              <a:rPr lang="en-US" dirty="0"/>
              <a:t>to former TA Bo-</a:t>
            </a:r>
            <a:r>
              <a:rPr lang="en-US" dirty="0" err="1"/>
              <a:t>Jhang</a:t>
            </a:r>
            <a:r>
              <a:rPr lang="en-US" dirty="0"/>
              <a:t> Ho (</a:t>
            </a:r>
            <a:r>
              <a:rPr lang="en-US" dirty="0">
                <a:hlinkClick r:id="rId5"/>
              </a:rPr>
              <a:t>bojhang@cs.ucla.edu</a:t>
            </a:r>
            <a:r>
              <a:rPr lang="en-US" dirty="0"/>
              <a:t>), CS31 Discussion 1E, Spring 17’</a:t>
            </a:r>
          </a:p>
          <a:p>
            <a:r>
              <a:rPr lang="en-US" dirty="0"/>
              <a:t>Credit to former TA Chelsea </a:t>
            </a:r>
            <a:r>
              <a:rPr lang="en-US" dirty="0" err="1" smtClean="0"/>
              <a:t>Ju</a:t>
            </a:r>
            <a:r>
              <a:rPr lang="en-US" dirty="0" smtClean="0"/>
              <a:t> (</a:t>
            </a:r>
            <a:r>
              <a:rPr lang="en-US" dirty="0" smtClean="0">
                <a:hlinkClick r:id="rId6"/>
              </a:rPr>
              <a:t>chelsea.ju@cs.ucla.edu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3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Constant </a:t>
            </a:r>
            <a:r>
              <a:rPr lang="en-US" altLang="zh-TW" dirty="0" smtClean="0"/>
              <a:t>classes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4419600" cy="547842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altLang="zh-TW" sz="14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&gt;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zh-TW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Date 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Date(){}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Date(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y,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m,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d)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: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m_year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(y),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m_month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(m),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m_date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(d)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{}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setYear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y) {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m_year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= y;}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printMonth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() </a:t>
            </a:r>
            <a:endParaRPr lang="en-US" altLang="zh-TW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altLang="zh-TW" sz="14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m_month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}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fr-FR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fr-FR" altLang="zh-TW" sz="14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fr-FR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altLang="zh-TW" sz="1400" dirty="0" err="1">
                <a:solidFill>
                  <a:prstClr val="black"/>
                </a:solidFill>
                <a:latin typeface="Consolas"/>
              </a:rPr>
              <a:t>printDate</a:t>
            </a:r>
            <a:r>
              <a:rPr lang="fr-FR" altLang="zh-TW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fr-FR" altLang="zh-TW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fr-FR" altLang="zh-TW" sz="1400" dirty="0">
                <a:solidFill>
                  <a:prstClr val="black"/>
                </a:solidFill>
                <a:latin typeface="Consolas"/>
              </a:rPr>
              <a:t> </a:t>
            </a:r>
            <a:endParaRPr lang="fr-FR" altLang="zh-TW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fr-FR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altLang="zh-TW" sz="1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fr-FR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altLang="zh-TW" sz="1400" dirty="0" smtClean="0">
                <a:solidFill>
                  <a:prstClr val="black"/>
                </a:solidFill>
                <a:latin typeface="Consolas"/>
              </a:rPr>
              <a:t>   cout </a:t>
            </a:r>
            <a:r>
              <a:rPr lang="fr-FR" altLang="zh-TW" sz="14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fr-FR" altLang="zh-TW" sz="1400" dirty="0" err="1">
                <a:solidFill>
                  <a:prstClr val="black"/>
                </a:solidFill>
                <a:latin typeface="Consolas"/>
              </a:rPr>
              <a:t>m_date</a:t>
            </a:r>
            <a:r>
              <a:rPr lang="fr-FR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fr-FR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fr-FR" altLang="zh-TW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fr-FR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altLang="zh-TW" sz="1400" dirty="0" smtClean="0">
                <a:solidFill>
                  <a:prstClr val="black"/>
                </a:solidFill>
                <a:latin typeface="Consolas"/>
              </a:rPr>
              <a:t> }</a:t>
            </a:r>
            <a:endParaRPr lang="fr-FR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m_year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m_month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m_date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};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9200" y="1219200"/>
            <a:ext cx="3657600" cy="267765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Date date1;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date1.m_year = 2011;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date1.setYear(2012);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Date date2(2010,10,11);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date2.printMonth();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date2.printDate();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562600" y="4191000"/>
            <a:ext cx="2252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Can </a:t>
            </a:r>
            <a:r>
              <a:rPr lang="en-US" altLang="zh-TW" dirty="0">
                <a:solidFill>
                  <a:srgbClr val="FF0000"/>
                </a:solidFill>
              </a:rPr>
              <a:t>this be compiled?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4953000" y="1828800"/>
            <a:ext cx="381000" cy="381000"/>
          </a:xfrm>
          <a:prstGeom prst="mathMultiply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Multiply 6"/>
          <p:cNvSpPr/>
          <p:nvPr/>
        </p:nvSpPr>
        <p:spPr>
          <a:xfrm>
            <a:off x="4953000" y="2057400"/>
            <a:ext cx="381000" cy="381000"/>
          </a:xfrm>
          <a:prstGeom prst="mathMultiply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Multiply 7"/>
          <p:cNvSpPr/>
          <p:nvPr/>
        </p:nvSpPr>
        <p:spPr>
          <a:xfrm>
            <a:off x="4953000" y="2667000"/>
            <a:ext cx="381000" cy="381000"/>
          </a:xfrm>
          <a:prstGeom prst="mathMultiply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16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Constant 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nstantiated </a:t>
            </a:r>
            <a:r>
              <a:rPr lang="en-US" altLang="zh-TW" dirty="0"/>
              <a:t>class objects can also be made </a:t>
            </a:r>
            <a:r>
              <a:rPr lang="en-US" altLang="zh-TW" dirty="0" err="1"/>
              <a:t>const</a:t>
            </a:r>
            <a:r>
              <a:rPr lang="en-US" altLang="zh-TW" dirty="0"/>
              <a:t> by using the </a:t>
            </a:r>
            <a:r>
              <a:rPr lang="en-US" altLang="zh-TW" dirty="0" err="1"/>
              <a:t>const</a:t>
            </a:r>
            <a:r>
              <a:rPr lang="en-US" altLang="zh-TW" dirty="0"/>
              <a:t> keyword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Once </a:t>
            </a:r>
            <a:r>
              <a:rPr lang="en-US" altLang="zh-TW" dirty="0"/>
              <a:t>a </a:t>
            </a:r>
            <a:r>
              <a:rPr lang="en-US" altLang="zh-TW" dirty="0" err="1"/>
              <a:t>const</a:t>
            </a:r>
            <a:r>
              <a:rPr lang="en-US" altLang="zh-TW" dirty="0"/>
              <a:t> class object has been initialized via constructor, any attempt to modify the member variables of the object is disallowed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r>
              <a:rPr lang="en-US" altLang="zh-TW" dirty="0" err="1" smtClean="0"/>
              <a:t>const</a:t>
            </a:r>
            <a:r>
              <a:rPr lang="en-US" altLang="zh-TW" dirty="0" smtClean="0"/>
              <a:t> </a:t>
            </a:r>
            <a:r>
              <a:rPr lang="en-US" altLang="zh-TW" dirty="0"/>
              <a:t>class objects can only </a:t>
            </a:r>
            <a:r>
              <a:rPr lang="en-US" altLang="zh-TW" dirty="0" smtClean="0"/>
              <a:t>call</a:t>
            </a:r>
            <a:r>
              <a:rPr lang="en-US" altLang="zh-TW" dirty="0"/>
              <a:t> </a:t>
            </a:r>
            <a:r>
              <a:rPr lang="en-US" altLang="zh-TW" i="1" dirty="0" err="1"/>
              <a:t>const</a:t>
            </a:r>
            <a:r>
              <a:rPr lang="en-US" altLang="zh-TW" dirty="0"/>
              <a:t> member functions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200" y="2057400"/>
            <a:ext cx="7467600" cy="52322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Date date1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altLang="zh-TW" sz="1400" dirty="0" smtClean="0">
                <a:solidFill>
                  <a:srgbClr val="008000"/>
                </a:solidFill>
              </a:rPr>
              <a:t>// </a:t>
            </a:r>
            <a:r>
              <a:rPr lang="en-US" altLang="zh-TW" sz="1400" dirty="0">
                <a:solidFill>
                  <a:srgbClr val="008000"/>
                </a:solidFill>
              </a:rPr>
              <a:t>initialize using default constructor</a:t>
            </a:r>
            <a:endParaRPr lang="en-US" altLang="zh-TW" sz="1400" dirty="0">
              <a:solidFill>
                <a:srgbClr val="000000"/>
              </a:solidFill>
            </a:endParaRPr>
          </a:p>
          <a:p>
            <a:pPr latinLnBrk="1"/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Date date2(2010,10,11); </a:t>
            </a:r>
            <a:r>
              <a:rPr lang="en-US" altLang="zh-TW" sz="1400" dirty="0" smtClean="0">
                <a:solidFill>
                  <a:srgbClr val="008000"/>
                </a:solidFill>
              </a:rPr>
              <a:t>// </a:t>
            </a:r>
            <a:r>
              <a:rPr lang="en-US" altLang="zh-TW" sz="1400" dirty="0">
                <a:solidFill>
                  <a:srgbClr val="008000"/>
                </a:solidFill>
              </a:rPr>
              <a:t>initialize using parameterized </a:t>
            </a:r>
            <a:r>
              <a:rPr lang="en-US" altLang="zh-TW" sz="1400" dirty="0" smtClean="0">
                <a:solidFill>
                  <a:srgbClr val="008000"/>
                </a:solidFill>
              </a:rPr>
              <a:t>constructor</a:t>
            </a:r>
            <a:endParaRPr lang="en-US" altLang="zh-TW" sz="14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810000"/>
            <a:ext cx="7467600" cy="52322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date1.m_year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= 2011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altLang="zh-TW" sz="1400" dirty="0">
                <a:solidFill>
                  <a:srgbClr val="008000"/>
                </a:solidFill>
              </a:rPr>
              <a:t>// compiler error: violates </a:t>
            </a:r>
            <a:r>
              <a:rPr lang="en-US" altLang="zh-TW" sz="1400" dirty="0" err="1">
                <a:solidFill>
                  <a:srgbClr val="008000"/>
                </a:solidFill>
              </a:rPr>
              <a:t>const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date1.setYear(2012); </a:t>
            </a:r>
            <a:r>
              <a:rPr lang="en-US" altLang="zh-TW" sz="1400" dirty="0" smtClean="0">
                <a:solidFill>
                  <a:srgbClr val="008000"/>
                </a:solidFill>
              </a:rPr>
              <a:t>// </a:t>
            </a:r>
            <a:r>
              <a:rPr lang="en-US" altLang="zh-TW" sz="1400" dirty="0">
                <a:solidFill>
                  <a:srgbClr val="008000"/>
                </a:solidFill>
              </a:rPr>
              <a:t>compiler error: violates </a:t>
            </a:r>
            <a:r>
              <a:rPr lang="en-US" altLang="zh-TW" sz="1400" dirty="0" err="1" smtClean="0">
                <a:solidFill>
                  <a:srgbClr val="008000"/>
                </a:solidFill>
              </a:rPr>
              <a:t>const</a:t>
            </a:r>
            <a:endParaRPr lang="en-US" altLang="zh-TW" sz="1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4800600"/>
            <a:ext cx="7467600" cy="52322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date2.printMonth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altLang="zh-TW" sz="1400" dirty="0">
                <a:solidFill>
                  <a:srgbClr val="008000"/>
                </a:solidFill>
              </a:rPr>
              <a:t>// compiler error: violates </a:t>
            </a:r>
            <a:r>
              <a:rPr lang="en-US" altLang="zh-TW" sz="1400" dirty="0" err="1" smtClean="0">
                <a:solidFill>
                  <a:srgbClr val="008000"/>
                </a:solidFill>
              </a:rPr>
              <a:t>const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date2.printDate();  </a:t>
            </a:r>
            <a:r>
              <a:rPr lang="en-US" altLang="zh-TW" sz="1400" dirty="0" smtClean="0">
                <a:solidFill>
                  <a:srgbClr val="008000"/>
                </a:solidFill>
              </a:rPr>
              <a:t>// </a:t>
            </a:r>
            <a:r>
              <a:rPr lang="en-US" altLang="zh-TW" sz="1400" dirty="0">
                <a:solidFill>
                  <a:srgbClr val="008000"/>
                </a:solidFill>
              </a:rPr>
              <a:t>compiler </a:t>
            </a:r>
            <a:r>
              <a:rPr lang="en-US" altLang="zh-TW" sz="1400" dirty="0" smtClean="0">
                <a:solidFill>
                  <a:srgbClr val="008000"/>
                </a:solidFill>
              </a:rPr>
              <a:t>ok: </a:t>
            </a:r>
            <a:r>
              <a:rPr lang="en-US" altLang="zh-TW" sz="1400" dirty="0" err="1" smtClean="0">
                <a:solidFill>
                  <a:srgbClr val="008000"/>
                </a:solidFill>
              </a:rPr>
              <a:t>printDate</a:t>
            </a:r>
            <a:r>
              <a:rPr lang="en-US" altLang="zh-TW" sz="1400" dirty="0" smtClean="0">
                <a:solidFill>
                  <a:srgbClr val="008000"/>
                </a:solidFill>
              </a:rPr>
              <a:t> is a </a:t>
            </a:r>
            <a:r>
              <a:rPr lang="en-US" altLang="zh-TW" sz="1400" dirty="0" err="1" smtClean="0">
                <a:solidFill>
                  <a:srgbClr val="008000"/>
                </a:solidFill>
              </a:rPr>
              <a:t>const</a:t>
            </a:r>
            <a:r>
              <a:rPr lang="en-US" altLang="zh-TW" sz="1400" dirty="0" smtClean="0">
                <a:solidFill>
                  <a:srgbClr val="008000"/>
                </a:solidFill>
              </a:rPr>
              <a:t> member function</a:t>
            </a:r>
            <a:endParaRPr lang="en-US" altLang="zh-TW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69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Const</a:t>
            </a:r>
            <a:r>
              <a:rPr lang="en-US" dirty="0"/>
              <a:t> member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A </a:t>
            </a:r>
            <a:r>
              <a:rPr lang="en-US" altLang="zh-TW" b="1" dirty="0" err="1"/>
              <a:t>const</a:t>
            </a:r>
            <a:r>
              <a:rPr lang="en-US" altLang="zh-TW" b="1" dirty="0"/>
              <a:t> member function</a:t>
            </a:r>
            <a:r>
              <a:rPr lang="en-US" altLang="zh-TW" dirty="0"/>
              <a:t> is a member function that guarantees it will not modify the object or call any non-</a:t>
            </a:r>
            <a:r>
              <a:rPr lang="en-US" altLang="zh-TW" dirty="0" err="1"/>
              <a:t>const</a:t>
            </a:r>
            <a:r>
              <a:rPr lang="en-US" altLang="zh-TW" dirty="0"/>
              <a:t> member functions (as they may modify the object)</a:t>
            </a: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7" name="Rectangle 6"/>
          <p:cNvSpPr/>
          <p:nvPr/>
        </p:nvSpPr>
        <p:spPr>
          <a:xfrm>
            <a:off x="533400" y="2514600"/>
            <a:ext cx="8458200" cy="375487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Date 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Date(){}</a:t>
            </a:r>
          </a:p>
          <a:p>
            <a:r>
              <a:rPr lang="en-US" altLang="zh-TW" sz="1400" dirty="0" smtClean="0">
                <a:solidFill>
                  <a:srgbClr val="0000FF"/>
                </a:solidFill>
                <a:latin typeface="Consolas"/>
              </a:rPr>
              <a:t>  void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printMonth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() {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m_month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;}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printDate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{</a:t>
            </a:r>
            <a:r>
              <a:rPr lang="en-US" altLang="zh-TW" sz="14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m_date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;}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printAll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m_year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= 1111; 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smtClean="0">
                <a:solidFill>
                  <a:srgbClr val="FF0000"/>
                </a:solidFill>
                <a:latin typeface="Consolas"/>
              </a:rPr>
              <a:t>// </a:t>
            </a:r>
            <a:r>
              <a:rPr lang="en-US" altLang="zh-TW" sz="1400" dirty="0" err="1">
                <a:solidFill>
                  <a:srgbClr val="FF0000"/>
                </a:solidFill>
                <a:latin typeface="Consolas"/>
              </a:rPr>
              <a:t>const</a:t>
            </a:r>
            <a:r>
              <a:rPr lang="en-US" altLang="zh-TW" sz="1400" dirty="0">
                <a:solidFill>
                  <a:srgbClr val="FF0000"/>
                </a:solidFill>
                <a:latin typeface="Consolas"/>
              </a:rPr>
              <a:t> member function cannot modify the object   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printMonth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smtClean="0">
                <a:solidFill>
                  <a:srgbClr val="FF0000"/>
                </a:solidFill>
                <a:latin typeface="Consolas"/>
              </a:rPr>
              <a:t>// </a:t>
            </a:r>
            <a:r>
              <a:rPr lang="en-US" altLang="zh-TW" sz="1400" dirty="0" err="1">
                <a:solidFill>
                  <a:srgbClr val="FF0000"/>
                </a:solidFill>
                <a:latin typeface="Consolas"/>
              </a:rPr>
              <a:t>const</a:t>
            </a:r>
            <a:r>
              <a:rPr lang="en-US" altLang="zh-TW" sz="1400" dirty="0">
                <a:solidFill>
                  <a:srgbClr val="FF0000"/>
                </a:solidFill>
                <a:latin typeface="Consolas"/>
              </a:rPr>
              <a:t> member </a:t>
            </a:r>
            <a:r>
              <a:rPr lang="en-US" altLang="zh-TW" sz="1400" dirty="0" smtClean="0">
                <a:solidFill>
                  <a:srgbClr val="FF0000"/>
                </a:solidFill>
                <a:latin typeface="Consolas"/>
              </a:rPr>
              <a:t>function cannot call non-</a:t>
            </a:r>
            <a:r>
              <a:rPr lang="en-US" altLang="zh-TW" sz="1400" dirty="0" err="1" smtClean="0">
                <a:solidFill>
                  <a:srgbClr val="FF0000"/>
                </a:solidFill>
                <a:latin typeface="Consolas"/>
              </a:rPr>
              <a:t>const</a:t>
            </a:r>
            <a:r>
              <a:rPr lang="en-US" altLang="zh-TW" sz="1400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nsolas"/>
              </a:rPr>
              <a:t>member </a:t>
            </a:r>
            <a:r>
              <a:rPr lang="en-US" altLang="zh-TW" sz="1400" dirty="0" smtClean="0">
                <a:solidFill>
                  <a:srgbClr val="FF0000"/>
                </a:solidFill>
                <a:latin typeface="Consolas"/>
              </a:rPr>
              <a:t>functions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printDate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();    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altLang="zh-TW" sz="14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m_year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altLang="zh-TW" sz="1400" b="1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m_month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m_date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};</a:t>
            </a:r>
          </a:p>
        </p:txBody>
      </p:sp>
      <p:sp>
        <p:nvSpPr>
          <p:cNvPr id="9" name="Multiply 8"/>
          <p:cNvSpPr/>
          <p:nvPr/>
        </p:nvSpPr>
        <p:spPr>
          <a:xfrm>
            <a:off x="685800" y="4114800"/>
            <a:ext cx="381000" cy="381000"/>
          </a:xfrm>
          <a:prstGeom prst="mathMultiply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Multiply 9"/>
          <p:cNvSpPr/>
          <p:nvPr/>
        </p:nvSpPr>
        <p:spPr>
          <a:xfrm>
            <a:off x="685800" y="4419600"/>
            <a:ext cx="381000" cy="381000"/>
          </a:xfrm>
          <a:prstGeom prst="mathMultiply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8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Constant 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To make a variable constant, simply put the </a:t>
            </a:r>
            <a:r>
              <a:rPr lang="en-US" altLang="zh-TW" dirty="0" err="1"/>
              <a:t>const</a:t>
            </a:r>
            <a:r>
              <a:rPr lang="en-US" altLang="zh-TW" dirty="0"/>
              <a:t> keyword either before or after the variable </a:t>
            </a:r>
            <a:r>
              <a:rPr lang="en-US" altLang="zh-TW" dirty="0" smtClean="0"/>
              <a:t>type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Declaring </a:t>
            </a:r>
            <a:r>
              <a:rPr lang="en-US" altLang="zh-TW" dirty="0"/>
              <a:t>a variable as </a:t>
            </a:r>
            <a:r>
              <a:rPr lang="en-US" altLang="zh-TW" dirty="0" err="1"/>
              <a:t>const</a:t>
            </a:r>
            <a:r>
              <a:rPr lang="en-US" altLang="zh-TW" dirty="0"/>
              <a:t> prevents us from inadvertently changing its value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Defining a </a:t>
            </a:r>
            <a:r>
              <a:rPr lang="en-US" altLang="zh-TW" dirty="0" err="1"/>
              <a:t>const</a:t>
            </a:r>
            <a:r>
              <a:rPr lang="en-US" altLang="zh-TW" dirty="0"/>
              <a:t> variable without initializing it will also cause a compile error:</a:t>
            </a:r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133600"/>
            <a:ext cx="7467600" cy="52322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TW" sz="1400" dirty="0" err="1">
                <a:solidFill>
                  <a:srgbClr val="800080"/>
                </a:solidFill>
              </a:rPr>
              <a:t>const</a:t>
            </a:r>
            <a:r>
              <a:rPr lang="en-US" altLang="zh-TW" sz="1400" dirty="0">
                <a:solidFill>
                  <a:srgbClr val="006FE0"/>
                </a:solidFill>
              </a:rPr>
              <a:t> </a:t>
            </a:r>
            <a:r>
              <a:rPr lang="en-US" altLang="zh-TW" sz="1400" dirty="0">
                <a:solidFill>
                  <a:srgbClr val="800080"/>
                </a:solidFill>
              </a:rPr>
              <a:t>double</a:t>
            </a:r>
            <a:r>
              <a:rPr lang="en-US" altLang="zh-TW" sz="1400" dirty="0">
                <a:solidFill>
                  <a:srgbClr val="006FE0"/>
                </a:solidFill>
              </a:rPr>
              <a:t> </a:t>
            </a:r>
            <a:r>
              <a:rPr lang="en-US" altLang="zh-TW" sz="1400" dirty="0">
                <a:solidFill>
                  <a:srgbClr val="004ED0"/>
                </a:solidFill>
              </a:rPr>
              <a:t>gravity</a:t>
            </a:r>
            <a:r>
              <a:rPr lang="en-US" altLang="zh-TW" sz="1400" dirty="0">
                <a:solidFill>
                  <a:srgbClr val="006FE0"/>
                </a:solidFill>
              </a:rPr>
              <a:t> </a:t>
            </a:r>
            <a:r>
              <a:rPr lang="en-US" altLang="zh-TW" sz="1400" dirty="0" smtClean="0">
                <a:solidFill>
                  <a:srgbClr val="333333"/>
                </a:solidFill>
              </a:rPr>
              <a:t>=</a:t>
            </a:r>
            <a:r>
              <a:rPr lang="en-US" altLang="zh-TW" sz="1400" dirty="0" smtClean="0">
                <a:solidFill>
                  <a:srgbClr val="006FE0"/>
                </a:solidFill>
              </a:rPr>
              <a:t> </a:t>
            </a:r>
            <a:r>
              <a:rPr lang="en-US" altLang="zh-TW" sz="1400" dirty="0" smtClean="0">
                <a:solidFill>
                  <a:srgbClr val="002D7A"/>
                </a:solidFill>
              </a:rPr>
              <a:t>9.8</a:t>
            </a:r>
            <a:r>
              <a:rPr lang="en-US" altLang="zh-TW" sz="1400" dirty="0" smtClean="0">
                <a:solidFill>
                  <a:srgbClr val="333333"/>
                </a:solidFill>
              </a:rPr>
              <a:t>;</a:t>
            </a:r>
            <a:r>
              <a:rPr lang="en-US" altLang="zh-TW" sz="1400" dirty="0" smtClean="0">
                <a:solidFill>
                  <a:srgbClr val="006FE0"/>
                </a:solidFill>
              </a:rPr>
              <a:t> </a:t>
            </a:r>
            <a:r>
              <a:rPr lang="en-US" altLang="zh-TW" sz="1400" dirty="0">
                <a:solidFill>
                  <a:srgbClr val="008000"/>
                </a:solidFill>
              </a:rPr>
              <a:t>// preferred use of </a:t>
            </a:r>
            <a:r>
              <a:rPr lang="en-US" altLang="zh-TW" sz="1400" dirty="0" err="1">
                <a:solidFill>
                  <a:srgbClr val="008000"/>
                </a:solidFill>
              </a:rPr>
              <a:t>const</a:t>
            </a:r>
            <a:r>
              <a:rPr lang="en-US" altLang="zh-TW" sz="1400" dirty="0">
                <a:solidFill>
                  <a:srgbClr val="008000"/>
                </a:solidFill>
              </a:rPr>
              <a:t> before type</a:t>
            </a:r>
            <a:endParaRPr lang="en-US" altLang="zh-TW" sz="1400" dirty="0">
              <a:solidFill>
                <a:srgbClr val="000000"/>
              </a:solidFill>
            </a:endParaRPr>
          </a:p>
          <a:p>
            <a:pPr latinLnBrk="1"/>
            <a:r>
              <a:rPr lang="en-US" altLang="zh-TW" sz="1400" dirty="0" err="1">
                <a:solidFill>
                  <a:srgbClr val="800080"/>
                </a:solidFill>
              </a:rPr>
              <a:t>int</a:t>
            </a:r>
            <a:r>
              <a:rPr lang="en-US" altLang="zh-TW" sz="1400" dirty="0">
                <a:solidFill>
                  <a:srgbClr val="006FE0"/>
                </a:solidFill>
              </a:rPr>
              <a:t> </a:t>
            </a:r>
            <a:r>
              <a:rPr lang="en-US" altLang="zh-TW" sz="1400" dirty="0" err="1">
                <a:solidFill>
                  <a:srgbClr val="800080"/>
                </a:solidFill>
              </a:rPr>
              <a:t>const</a:t>
            </a:r>
            <a:r>
              <a:rPr lang="en-US" altLang="zh-TW" sz="1400" dirty="0">
                <a:solidFill>
                  <a:srgbClr val="006FE0"/>
                </a:solidFill>
              </a:rPr>
              <a:t> </a:t>
            </a:r>
            <a:r>
              <a:rPr lang="en-US" altLang="zh-TW" sz="1400" dirty="0" err="1">
                <a:solidFill>
                  <a:srgbClr val="004ED0"/>
                </a:solidFill>
              </a:rPr>
              <a:t>sidesInSquare</a:t>
            </a:r>
            <a:r>
              <a:rPr lang="en-US" altLang="zh-TW" sz="1400" dirty="0">
                <a:solidFill>
                  <a:srgbClr val="006FE0"/>
                </a:solidFill>
              </a:rPr>
              <a:t> </a:t>
            </a:r>
            <a:r>
              <a:rPr lang="en-US" altLang="zh-TW" sz="1400" dirty="0" smtClean="0">
                <a:solidFill>
                  <a:srgbClr val="333333"/>
                </a:solidFill>
              </a:rPr>
              <a:t>=</a:t>
            </a:r>
            <a:r>
              <a:rPr lang="en-US" altLang="zh-TW" sz="1400" dirty="0" smtClean="0">
                <a:solidFill>
                  <a:srgbClr val="006FE0"/>
                </a:solidFill>
              </a:rPr>
              <a:t> </a:t>
            </a:r>
            <a:r>
              <a:rPr lang="en-US" altLang="zh-TW" sz="1400" dirty="0">
                <a:solidFill>
                  <a:srgbClr val="002D7A"/>
                </a:solidFill>
              </a:rPr>
              <a:t>4</a:t>
            </a:r>
            <a:r>
              <a:rPr lang="en-US" altLang="zh-TW" sz="1400" dirty="0">
                <a:solidFill>
                  <a:srgbClr val="006FE0"/>
                </a:solidFill>
              </a:rPr>
              <a:t> </a:t>
            </a:r>
            <a:r>
              <a:rPr lang="en-US" altLang="zh-TW" sz="1400" dirty="0" smtClean="0">
                <a:solidFill>
                  <a:srgbClr val="333333"/>
                </a:solidFill>
              </a:rPr>
              <a:t>;</a:t>
            </a:r>
            <a:r>
              <a:rPr lang="en-US" altLang="zh-TW" sz="1400" dirty="0" smtClean="0">
                <a:solidFill>
                  <a:srgbClr val="006FE0"/>
                </a:solidFill>
              </a:rPr>
              <a:t> </a:t>
            </a:r>
            <a:r>
              <a:rPr lang="en-US" altLang="zh-TW" sz="1400" dirty="0">
                <a:solidFill>
                  <a:srgbClr val="008000"/>
                </a:solidFill>
              </a:rPr>
              <a:t>// okay, but not preferred</a:t>
            </a:r>
            <a:endParaRPr lang="en-US" altLang="zh-TW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962400"/>
            <a:ext cx="7467600" cy="52322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TW" sz="1400" dirty="0" err="1">
                <a:solidFill>
                  <a:srgbClr val="800080"/>
                </a:solidFill>
              </a:rPr>
              <a:t>const</a:t>
            </a:r>
            <a:r>
              <a:rPr lang="en-US" altLang="zh-TW" sz="1400" dirty="0">
                <a:solidFill>
                  <a:srgbClr val="006FE0"/>
                </a:solidFill>
              </a:rPr>
              <a:t> </a:t>
            </a:r>
            <a:r>
              <a:rPr lang="en-US" altLang="zh-TW" sz="1400" dirty="0">
                <a:solidFill>
                  <a:srgbClr val="800080"/>
                </a:solidFill>
              </a:rPr>
              <a:t>double</a:t>
            </a:r>
            <a:r>
              <a:rPr lang="en-US" altLang="zh-TW" sz="1400" dirty="0">
                <a:solidFill>
                  <a:srgbClr val="006FE0"/>
                </a:solidFill>
              </a:rPr>
              <a:t> </a:t>
            </a:r>
            <a:r>
              <a:rPr lang="en-US" altLang="zh-TW" sz="1400" dirty="0">
                <a:solidFill>
                  <a:srgbClr val="004ED0"/>
                </a:solidFill>
              </a:rPr>
              <a:t>gravity</a:t>
            </a:r>
            <a:r>
              <a:rPr lang="en-US" altLang="zh-TW" sz="1400" dirty="0">
                <a:solidFill>
                  <a:srgbClr val="006FE0"/>
                </a:solidFill>
              </a:rPr>
              <a:t> </a:t>
            </a:r>
            <a:r>
              <a:rPr lang="en-US" altLang="zh-TW" sz="1400" dirty="0" smtClean="0">
                <a:solidFill>
                  <a:srgbClr val="333333"/>
                </a:solidFill>
              </a:rPr>
              <a:t>=</a:t>
            </a:r>
            <a:r>
              <a:rPr lang="en-US" altLang="zh-TW" sz="1400" dirty="0" smtClean="0">
                <a:solidFill>
                  <a:srgbClr val="006FE0"/>
                </a:solidFill>
              </a:rPr>
              <a:t> </a:t>
            </a:r>
            <a:r>
              <a:rPr lang="en-US" altLang="zh-TW" sz="1400" dirty="0" smtClean="0">
                <a:solidFill>
                  <a:srgbClr val="002D7A"/>
                </a:solidFill>
              </a:rPr>
              <a:t>9.8</a:t>
            </a:r>
            <a:r>
              <a:rPr lang="en-US" altLang="zh-TW" sz="1400" dirty="0" smtClean="0">
                <a:solidFill>
                  <a:srgbClr val="333333"/>
                </a:solidFill>
              </a:rPr>
              <a:t>;</a:t>
            </a:r>
            <a:r>
              <a:rPr lang="en-US" altLang="zh-TW" sz="1400" dirty="0" smtClean="0">
                <a:solidFill>
                  <a:srgbClr val="006FE0"/>
                </a:solidFill>
              </a:rPr>
              <a:t> </a:t>
            </a:r>
          </a:p>
          <a:p>
            <a:pPr latinLnBrk="1"/>
            <a:r>
              <a:rPr lang="en-US" altLang="zh-TW" sz="1400" dirty="0" smtClean="0">
                <a:solidFill>
                  <a:srgbClr val="002D7A"/>
                </a:solidFill>
              </a:rPr>
              <a:t>gravity</a:t>
            </a:r>
            <a:r>
              <a:rPr lang="en-US" altLang="zh-TW" sz="1400" dirty="0" smtClean="0">
                <a:solidFill>
                  <a:srgbClr val="006FE0"/>
                </a:solidFill>
              </a:rPr>
              <a:t> </a:t>
            </a:r>
            <a:r>
              <a:rPr lang="en-US" altLang="zh-TW" sz="1400" dirty="0">
                <a:solidFill>
                  <a:srgbClr val="006FE0"/>
                </a:solidFill>
              </a:rPr>
              <a:t>= </a:t>
            </a:r>
            <a:r>
              <a:rPr lang="en-US" altLang="zh-TW" sz="1400" dirty="0">
                <a:solidFill>
                  <a:srgbClr val="002D7A"/>
                </a:solidFill>
              </a:rPr>
              <a:t>9.9</a:t>
            </a:r>
            <a:r>
              <a:rPr lang="en-US" altLang="zh-TW" sz="1400" dirty="0">
                <a:solidFill>
                  <a:srgbClr val="333333"/>
                </a:solidFill>
              </a:rPr>
              <a:t>;</a:t>
            </a:r>
            <a:r>
              <a:rPr lang="en-US" altLang="zh-TW" sz="1400" dirty="0">
                <a:solidFill>
                  <a:srgbClr val="006FE0"/>
                </a:solidFill>
              </a:rPr>
              <a:t> </a:t>
            </a:r>
            <a:r>
              <a:rPr lang="en-US" altLang="zh-TW" sz="1400" dirty="0">
                <a:solidFill>
                  <a:srgbClr val="008000"/>
                </a:solidFill>
              </a:rPr>
              <a:t>// not allowed, this will cause a compile error</a:t>
            </a:r>
            <a:endParaRPr lang="en-US" altLang="zh-TW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5725180"/>
            <a:ext cx="7467600" cy="30777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TW" sz="1400" dirty="0" err="1">
                <a:solidFill>
                  <a:srgbClr val="800080"/>
                </a:solidFill>
              </a:rPr>
              <a:t>const</a:t>
            </a:r>
            <a:r>
              <a:rPr lang="en-US" altLang="zh-TW" sz="1400" dirty="0">
                <a:solidFill>
                  <a:srgbClr val="006FE0"/>
                </a:solidFill>
              </a:rPr>
              <a:t> </a:t>
            </a:r>
            <a:r>
              <a:rPr lang="en-US" altLang="zh-TW" sz="1400" dirty="0">
                <a:solidFill>
                  <a:srgbClr val="800080"/>
                </a:solidFill>
              </a:rPr>
              <a:t>double</a:t>
            </a:r>
            <a:r>
              <a:rPr lang="en-US" altLang="zh-TW" sz="1400" dirty="0">
                <a:solidFill>
                  <a:srgbClr val="006FE0"/>
                </a:solidFill>
              </a:rPr>
              <a:t> </a:t>
            </a:r>
            <a:r>
              <a:rPr lang="en-US" altLang="zh-TW" sz="1400" dirty="0">
                <a:solidFill>
                  <a:srgbClr val="002D7A"/>
                </a:solidFill>
              </a:rPr>
              <a:t>gravity</a:t>
            </a:r>
            <a:r>
              <a:rPr lang="en-US" altLang="zh-TW" sz="1400" dirty="0">
                <a:solidFill>
                  <a:srgbClr val="333333"/>
                </a:solidFill>
              </a:rPr>
              <a:t>;</a:t>
            </a:r>
            <a:r>
              <a:rPr lang="en-US" altLang="zh-TW" sz="1400" dirty="0">
                <a:solidFill>
                  <a:srgbClr val="006FE0"/>
                </a:solidFill>
              </a:rPr>
              <a:t> </a:t>
            </a:r>
            <a:r>
              <a:rPr lang="en-US" altLang="zh-TW" sz="1400" dirty="0">
                <a:solidFill>
                  <a:srgbClr val="008000"/>
                </a:solidFill>
              </a:rPr>
              <a:t>// compiler error, must be initialized upon definition</a:t>
            </a:r>
            <a:endParaRPr lang="en-US" altLang="zh-TW" sz="14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203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 to Constant 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We can change pointer to point to any other </a:t>
            </a:r>
            <a:r>
              <a:rPr lang="en-US" altLang="zh-TW" dirty="0" smtClean="0"/>
              <a:t>variable</a:t>
            </a:r>
          </a:p>
          <a:p>
            <a:r>
              <a:rPr lang="en-US" altLang="zh-TW" dirty="0" smtClean="0"/>
              <a:t>We </a:t>
            </a:r>
            <a:r>
              <a:rPr lang="en-US" altLang="zh-TW" dirty="0"/>
              <a:t>cannot change value of object </a:t>
            </a:r>
            <a:r>
              <a:rPr lang="en-US" altLang="zh-TW" dirty="0" smtClean="0"/>
              <a:t>pointed by </a:t>
            </a:r>
            <a:r>
              <a:rPr lang="en-US" altLang="zh-TW" dirty="0" err="1" smtClean="0"/>
              <a:t>ptr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5" name="Rectangle 4"/>
          <p:cNvSpPr/>
          <p:nvPr/>
        </p:nvSpPr>
        <p:spPr>
          <a:xfrm>
            <a:off x="838200" y="1447800"/>
            <a:ext cx="7467600" cy="52322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TW" sz="1400" dirty="0" err="1"/>
              <a:t>const</a:t>
            </a:r>
            <a:r>
              <a:rPr lang="en-US" altLang="zh-TW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dirty="0" err="1"/>
              <a:t>int</a:t>
            </a:r>
            <a:r>
              <a:rPr lang="en-US" altLang="zh-TW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TW" sz="1400" dirty="0"/>
              <a:t>*</a:t>
            </a:r>
            <a:r>
              <a:rPr lang="en-US" altLang="zh-TW" sz="1400" dirty="0" err="1" smtClean="0"/>
              <a:t>ptr</a:t>
            </a:r>
            <a:r>
              <a:rPr lang="en-US" altLang="zh-TW" sz="1400" dirty="0" smtClean="0">
                <a:solidFill>
                  <a:srgbClr val="333333"/>
                </a:solidFill>
              </a:rPr>
              <a:t>;</a:t>
            </a:r>
            <a:r>
              <a:rPr lang="en-US" altLang="zh-TW" sz="1400" dirty="0" smtClean="0">
                <a:solidFill>
                  <a:srgbClr val="006FE0"/>
                </a:solidFill>
              </a:rPr>
              <a:t> </a:t>
            </a:r>
            <a:r>
              <a:rPr lang="en-US" altLang="zh-TW" sz="1400" dirty="0">
                <a:solidFill>
                  <a:srgbClr val="008000"/>
                </a:solidFill>
              </a:rPr>
              <a:t>// preferred use of </a:t>
            </a:r>
            <a:r>
              <a:rPr lang="en-US" altLang="zh-TW" sz="1400" dirty="0" err="1">
                <a:solidFill>
                  <a:srgbClr val="008000"/>
                </a:solidFill>
              </a:rPr>
              <a:t>const</a:t>
            </a:r>
            <a:r>
              <a:rPr lang="en-US" altLang="zh-TW" sz="1400" dirty="0">
                <a:solidFill>
                  <a:srgbClr val="008000"/>
                </a:solidFill>
              </a:rPr>
              <a:t> before type</a:t>
            </a:r>
            <a:endParaRPr lang="en-US" altLang="zh-TW" sz="1400" dirty="0">
              <a:solidFill>
                <a:srgbClr val="000000"/>
              </a:solidFill>
            </a:endParaRPr>
          </a:p>
          <a:p>
            <a:pPr latinLnBrk="1"/>
            <a:r>
              <a:rPr lang="en-US" altLang="zh-TW" sz="1400" dirty="0" err="1"/>
              <a:t>int</a:t>
            </a:r>
            <a:r>
              <a:rPr lang="en-US" altLang="zh-TW" sz="1400" dirty="0"/>
              <a:t> </a:t>
            </a:r>
            <a:r>
              <a:rPr lang="en-US" altLang="zh-TW" sz="1400" dirty="0" err="1"/>
              <a:t>const</a:t>
            </a:r>
            <a:r>
              <a:rPr lang="en-US" altLang="zh-TW" sz="1400" dirty="0"/>
              <a:t> </a:t>
            </a:r>
            <a:r>
              <a:rPr lang="en-US" altLang="zh-TW" sz="1400" dirty="0"/>
              <a:t>*</a:t>
            </a:r>
            <a:r>
              <a:rPr lang="en-US" altLang="zh-TW" sz="1400" dirty="0" err="1"/>
              <a:t>ptr</a:t>
            </a:r>
            <a:r>
              <a:rPr lang="en-US" altLang="zh-TW" sz="1400" dirty="0" smtClean="0"/>
              <a:t>;</a:t>
            </a:r>
            <a:r>
              <a:rPr lang="en-US" altLang="zh-TW" sz="1400" dirty="0" smtClean="0">
                <a:solidFill>
                  <a:srgbClr val="006FE0"/>
                </a:solidFill>
              </a:rPr>
              <a:t> </a:t>
            </a:r>
            <a:r>
              <a:rPr lang="en-US" altLang="zh-TW" sz="1400" dirty="0">
                <a:solidFill>
                  <a:srgbClr val="008000"/>
                </a:solidFill>
              </a:rPr>
              <a:t>// okay, but not preferred</a:t>
            </a:r>
            <a:endParaRPr lang="en-US" altLang="zh-TW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8703" y="3200400"/>
            <a:ext cx="7467600" cy="224676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s-E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s-E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s-ES" altLang="zh-TW" sz="1400" dirty="0">
                <a:solidFill>
                  <a:prstClr val="black"/>
                </a:solidFill>
                <a:latin typeface="Consolas"/>
              </a:rPr>
              <a:t> x = 100, y = 200;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ptr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= &amp;x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;  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// </a:t>
            </a:r>
            <a:r>
              <a:rPr lang="en-US" altLang="zh-TW" sz="1400" dirty="0" err="1" smtClean="0">
                <a:solidFill>
                  <a:srgbClr val="4E8F00"/>
                </a:solidFill>
                <a:latin typeface="Consolas"/>
              </a:rPr>
              <a:t>ptr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 is a pointer pointed to a “</a:t>
            </a:r>
            <a:r>
              <a:rPr lang="en-US" altLang="zh-TW" sz="1400" dirty="0" err="1" smtClean="0">
                <a:solidFill>
                  <a:srgbClr val="4E8F00"/>
                </a:solidFill>
                <a:latin typeface="Consolas"/>
              </a:rPr>
              <a:t>const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 </a:t>
            </a:r>
            <a:r>
              <a:rPr lang="en-US" altLang="zh-TW" sz="1400" dirty="0" err="1" smtClean="0">
                <a:solidFill>
                  <a:srgbClr val="4E8F00"/>
                </a:solidFill>
                <a:latin typeface="Consolas"/>
              </a:rPr>
              <a:t>int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”</a:t>
            </a:r>
            <a:endParaRPr lang="en-US" altLang="zh-TW" sz="1400" dirty="0">
              <a:solidFill>
                <a:srgbClr val="4E8F00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ptr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= &amp;y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;   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// okay. </a:t>
            </a:r>
            <a:r>
              <a:rPr lang="en-US" altLang="zh-TW" sz="1400" dirty="0" err="1" smtClean="0">
                <a:solidFill>
                  <a:srgbClr val="4E8F00"/>
                </a:solidFill>
                <a:latin typeface="Consolas"/>
              </a:rPr>
              <a:t>ptr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 itself is not constant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*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ptr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= 20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;  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// error. </a:t>
            </a:r>
            <a:r>
              <a:rPr lang="en-US" altLang="zh-TW" sz="1400" dirty="0" err="1">
                <a:solidFill>
                  <a:srgbClr val="4E8F00"/>
                </a:solidFill>
                <a:latin typeface="Consolas"/>
              </a:rPr>
              <a:t>p</a:t>
            </a:r>
            <a:r>
              <a:rPr lang="en-US" altLang="zh-TW" sz="1400" dirty="0" err="1" smtClean="0">
                <a:solidFill>
                  <a:srgbClr val="4E8F00"/>
                </a:solidFill>
                <a:latin typeface="Consolas"/>
              </a:rPr>
              <a:t>tr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 is pointed to a “</a:t>
            </a:r>
            <a:r>
              <a:rPr lang="en-US" altLang="zh-TW" sz="1400" dirty="0" err="1" smtClean="0">
                <a:solidFill>
                  <a:srgbClr val="4E8F00"/>
                </a:solidFill>
                <a:latin typeface="Consolas"/>
              </a:rPr>
              <a:t>const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srgbClr val="4E8F00"/>
                </a:solidFill>
                <a:latin typeface="Consolas"/>
              </a:rPr>
              <a:t>int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”, which is a </a:t>
            </a:r>
          </a:p>
          <a:p>
            <a:r>
              <a:rPr lang="en-US" altLang="zh-TW" sz="1400" dirty="0">
                <a:solidFill>
                  <a:srgbClr val="4E8F00"/>
                </a:solidFill>
                <a:latin typeface="Consolas"/>
              </a:rPr>
              <a:t> 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             // constant that cannot be changed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10" name="Multiply 9"/>
          <p:cNvSpPr/>
          <p:nvPr/>
        </p:nvSpPr>
        <p:spPr>
          <a:xfrm>
            <a:off x="780435" y="4267200"/>
            <a:ext cx="381000" cy="381000"/>
          </a:xfrm>
          <a:prstGeom prst="mathMultiply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08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Constant Pointers to 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We cannot </a:t>
            </a:r>
            <a:r>
              <a:rPr lang="en-US" altLang="zh-TW" dirty="0"/>
              <a:t>change pointer to point to any other </a:t>
            </a:r>
            <a:r>
              <a:rPr lang="en-US" altLang="zh-TW" dirty="0" smtClean="0"/>
              <a:t>variable </a:t>
            </a:r>
          </a:p>
          <a:p>
            <a:r>
              <a:rPr lang="en-US" altLang="zh-TW" dirty="0" smtClean="0"/>
              <a:t>We can </a:t>
            </a:r>
            <a:r>
              <a:rPr lang="en-US" altLang="zh-TW" dirty="0"/>
              <a:t>change value of object </a:t>
            </a:r>
            <a:r>
              <a:rPr lang="en-US" altLang="zh-TW" dirty="0" smtClean="0"/>
              <a:t>pointed by </a:t>
            </a:r>
            <a:r>
              <a:rPr lang="en-US" altLang="zh-TW" dirty="0" err="1" smtClean="0"/>
              <a:t>ptr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5" name="Rectangle 4"/>
          <p:cNvSpPr/>
          <p:nvPr/>
        </p:nvSpPr>
        <p:spPr>
          <a:xfrm>
            <a:off x="838200" y="1368623"/>
            <a:ext cx="7467600" cy="30777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TW" sz="1400" dirty="0" err="1"/>
              <a:t>int</a:t>
            </a:r>
            <a:r>
              <a:rPr lang="en-US" altLang="zh-TW" sz="1400" dirty="0"/>
              <a:t> * </a:t>
            </a:r>
            <a:r>
              <a:rPr lang="en-US" altLang="zh-TW" sz="1400" dirty="0" err="1"/>
              <a:t>const</a:t>
            </a:r>
            <a:r>
              <a:rPr lang="en-US" altLang="zh-TW" sz="1400" dirty="0"/>
              <a:t> </a:t>
            </a:r>
            <a:r>
              <a:rPr lang="en-US" altLang="zh-TW" sz="1400" dirty="0" err="1" smtClean="0"/>
              <a:t>ptr</a:t>
            </a:r>
            <a:r>
              <a:rPr lang="en-US" altLang="zh-TW" sz="1400" dirty="0" smtClean="0"/>
              <a:t> = &amp;x; </a:t>
            </a:r>
            <a:r>
              <a:rPr lang="en-US" altLang="zh-TW" sz="1400" dirty="0">
                <a:solidFill>
                  <a:srgbClr val="4E8F00"/>
                </a:solidFill>
                <a:latin typeface="Consolas"/>
              </a:rPr>
              <a:t>// 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must be initialized</a:t>
            </a:r>
            <a:endParaRPr lang="en-US" altLang="zh-TW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8703" y="3200400"/>
            <a:ext cx="7467600" cy="203132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s-E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s-E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s-ES" altLang="zh-TW" sz="1400" dirty="0">
                <a:solidFill>
                  <a:prstClr val="black"/>
                </a:solidFill>
                <a:latin typeface="Consolas"/>
              </a:rPr>
              <a:t> x = 100, y = 200;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 smtClean="0">
                <a:solidFill>
                  <a:srgbClr val="0000FF"/>
                </a:solidFill>
                <a:latin typeface="Consolas"/>
              </a:rPr>
              <a:t> * </a:t>
            </a:r>
            <a:r>
              <a:rPr lang="en-US" altLang="zh-TW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 smtClean="0">
                <a:solidFill>
                  <a:prstClr val="black"/>
                </a:solidFill>
                <a:latin typeface="Consolas"/>
              </a:rPr>
              <a:t>ptr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= &amp;x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;  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// </a:t>
            </a:r>
            <a:r>
              <a:rPr lang="en-US" altLang="zh-TW" sz="1400" dirty="0" err="1" smtClean="0">
                <a:solidFill>
                  <a:srgbClr val="4E8F00"/>
                </a:solidFill>
                <a:latin typeface="Consolas"/>
              </a:rPr>
              <a:t>ptr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 is a </a:t>
            </a:r>
            <a:r>
              <a:rPr lang="en-US" altLang="zh-TW" sz="1400" dirty="0" err="1" smtClean="0">
                <a:solidFill>
                  <a:srgbClr val="4E8F00"/>
                </a:solidFill>
                <a:latin typeface="Consolas"/>
              </a:rPr>
              <a:t>const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 pointer pointed to a “</a:t>
            </a:r>
            <a:r>
              <a:rPr lang="en-US" altLang="zh-TW" sz="1400" dirty="0" err="1" smtClean="0">
                <a:solidFill>
                  <a:srgbClr val="4E8F00"/>
                </a:solidFill>
                <a:latin typeface="Consolas"/>
              </a:rPr>
              <a:t>int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”</a:t>
            </a:r>
            <a:endParaRPr lang="en-US" altLang="zh-TW" sz="1400" dirty="0">
              <a:solidFill>
                <a:srgbClr val="4E8F00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ptr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= &amp;y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;   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// error. </a:t>
            </a:r>
            <a:r>
              <a:rPr lang="en-US" altLang="zh-TW" sz="1400" dirty="0" err="1" smtClean="0">
                <a:solidFill>
                  <a:srgbClr val="4E8F00"/>
                </a:solidFill>
                <a:latin typeface="Consolas"/>
              </a:rPr>
              <a:t>ptr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 itself is a constant pointer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*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ptr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= 20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;  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// ok. </a:t>
            </a:r>
            <a:r>
              <a:rPr lang="en-US" altLang="zh-TW" sz="1400" dirty="0" err="1">
                <a:solidFill>
                  <a:srgbClr val="4E8F00"/>
                </a:solidFill>
                <a:latin typeface="Consolas"/>
              </a:rPr>
              <a:t>p</a:t>
            </a:r>
            <a:r>
              <a:rPr lang="en-US" altLang="zh-TW" sz="1400" dirty="0" err="1" smtClean="0">
                <a:solidFill>
                  <a:srgbClr val="4E8F00"/>
                </a:solidFill>
                <a:latin typeface="Consolas"/>
              </a:rPr>
              <a:t>tr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 is pointed to a “</a:t>
            </a:r>
            <a:r>
              <a:rPr lang="en-US" altLang="zh-TW" sz="1400" dirty="0" err="1" smtClean="0">
                <a:solidFill>
                  <a:srgbClr val="4E8F00"/>
                </a:solidFill>
                <a:latin typeface="Consolas"/>
              </a:rPr>
              <a:t>int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”, which can be changed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10" name="Multiply 9"/>
          <p:cNvSpPr/>
          <p:nvPr/>
        </p:nvSpPr>
        <p:spPr>
          <a:xfrm>
            <a:off x="780435" y="4015297"/>
            <a:ext cx="381000" cy="381000"/>
          </a:xfrm>
          <a:prstGeom prst="mathMultiply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06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Constant Pointers to Constant </a:t>
            </a:r>
            <a:r>
              <a:rPr lang="en-US" dirty="0"/>
              <a:t>V</a:t>
            </a:r>
            <a:r>
              <a:rPr lang="en-US" dirty="0" smtClean="0"/>
              <a:t>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We cannot </a:t>
            </a:r>
            <a:r>
              <a:rPr lang="en-US" altLang="zh-TW" dirty="0"/>
              <a:t>change pointer to point to any other </a:t>
            </a:r>
            <a:r>
              <a:rPr lang="en-US" altLang="zh-TW" dirty="0" smtClean="0"/>
              <a:t>variable </a:t>
            </a:r>
          </a:p>
          <a:p>
            <a:r>
              <a:rPr lang="en-US" altLang="zh-TW" dirty="0" smtClean="0"/>
              <a:t>We can </a:t>
            </a:r>
            <a:r>
              <a:rPr lang="en-US" altLang="zh-TW" dirty="0"/>
              <a:t>change value of object </a:t>
            </a:r>
            <a:r>
              <a:rPr lang="en-US" altLang="zh-TW" dirty="0" smtClean="0"/>
              <a:t>pointed by </a:t>
            </a:r>
            <a:r>
              <a:rPr lang="en-US" altLang="zh-TW" dirty="0" err="1" smtClean="0"/>
              <a:t>ptr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5" name="Rectangle 4"/>
          <p:cNvSpPr/>
          <p:nvPr/>
        </p:nvSpPr>
        <p:spPr>
          <a:xfrm>
            <a:off x="838200" y="1368623"/>
            <a:ext cx="7467600" cy="30777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TW" sz="1400" dirty="0" err="1" smtClean="0"/>
              <a:t>const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* </a:t>
            </a:r>
            <a:r>
              <a:rPr lang="en-US" altLang="zh-TW" sz="1400" dirty="0" err="1"/>
              <a:t>const</a:t>
            </a:r>
            <a:r>
              <a:rPr lang="en-US" altLang="zh-TW" sz="1400" dirty="0"/>
              <a:t> </a:t>
            </a:r>
            <a:r>
              <a:rPr lang="en-US" altLang="zh-TW" sz="1400" dirty="0" err="1" smtClean="0"/>
              <a:t>ptr</a:t>
            </a:r>
            <a:r>
              <a:rPr lang="en-US" altLang="zh-TW" sz="1400" dirty="0" smtClean="0"/>
              <a:t> = &amp;x; </a:t>
            </a:r>
            <a:r>
              <a:rPr lang="en-US" altLang="zh-TW" sz="1400" dirty="0">
                <a:solidFill>
                  <a:srgbClr val="4E8F00"/>
                </a:solidFill>
                <a:latin typeface="Consolas"/>
              </a:rPr>
              <a:t>// 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must be initialized</a:t>
            </a:r>
            <a:endParaRPr lang="en-US" altLang="zh-TW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8702" y="3200400"/>
            <a:ext cx="8106698" cy="203132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s-E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s-E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s-ES" altLang="zh-TW" sz="1400" dirty="0">
                <a:solidFill>
                  <a:prstClr val="black"/>
                </a:solidFill>
                <a:latin typeface="Consolas"/>
              </a:rPr>
              <a:t> x = 100, y = 200;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altLang="zh-TW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altLang="zh-TW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 smtClean="0">
                <a:solidFill>
                  <a:srgbClr val="0000FF"/>
                </a:solidFill>
                <a:latin typeface="Consolas"/>
              </a:rPr>
              <a:t> * </a:t>
            </a:r>
            <a:r>
              <a:rPr lang="en-US" altLang="zh-TW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 smtClean="0">
                <a:solidFill>
                  <a:prstClr val="black"/>
                </a:solidFill>
                <a:latin typeface="Consolas"/>
              </a:rPr>
              <a:t>ptr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= &amp;x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;  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// </a:t>
            </a:r>
            <a:r>
              <a:rPr lang="en-US" altLang="zh-TW" sz="1400" dirty="0" err="1" smtClean="0">
                <a:solidFill>
                  <a:srgbClr val="4E8F00"/>
                </a:solidFill>
                <a:latin typeface="Consolas"/>
              </a:rPr>
              <a:t>ptr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 is a </a:t>
            </a:r>
            <a:r>
              <a:rPr lang="en-US" altLang="zh-TW" sz="1400" dirty="0" err="1" smtClean="0">
                <a:solidFill>
                  <a:srgbClr val="4E8F00"/>
                </a:solidFill>
                <a:latin typeface="Consolas"/>
              </a:rPr>
              <a:t>const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 pointer pointed to a “</a:t>
            </a:r>
            <a:r>
              <a:rPr lang="en-US" altLang="zh-TW" sz="1400" dirty="0" err="1" smtClean="0">
                <a:solidFill>
                  <a:srgbClr val="4E8F00"/>
                </a:solidFill>
                <a:latin typeface="Consolas"/>
              </a:rPr>
              <a:t>const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 </a:t>
            </a:r>
            <a:r>
              <a:rPr lang="en-US" altLang="zh-TW" sz="1400" dirty="0" err="1" smtClean="0">
                <a:solidFill>
                  <a:srgbClr val="4E8F00"/>
                </a:solidFill>
                <a:latin typeface="Consolas"/>
              </a:rPr>
              <a:t>int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”</a:t>
            </a:r>
            <a:endParaRPr lang="en-US" altLang="zh-TW" sz="1400" dirty="0">
              <a:solidFill>
                <a:srgbClr val="4E8F00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ptr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= &amp;y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;   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// error. </a:t>
            </a:r>
            <a:r>
              <a:rPr lang="en-US" altLang="zh-TW" sz="1400" dirty="0" err="1" smtClean="0">
                <a:solidFill>
                  <a:srgbClr val="4E8F00"/>
                </a:solidFill>
                <a:latin typeface="Consolas"/>
              </a:rPr>
              <a:t>ptr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 itself is a constant pointer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*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ptr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= 20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;  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// error. </a:t>
            </a:r>
            <a:r>
              <a:rPr lang="en-US" altLang="zh-TW" sz="1400" dirty="0" err="1">
                <a:solidFill>
                  <a:srgbClr val="4E8F00"/>
                </a:solidFill>
                <a:latin typeface="Consolas"/>
              </a:rPr>
              <a:t>p</a:t>
            </a:r>
            <a:r>
              <a:rPr lang="en-US" altLang="zh-TW" sz="1400" dirty="0" err="1" smtClean="0">
                <a:solidFill>
                  <a:srgbClr val="4E8F00"/>
                </a:solidFill>
                <a:latin typeface="Consolas"/>
              </a:rPr>
              <a:t>tr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 is pointed to a “</a:t>
            </a:r>
            <a:r>
              <a:rPr lang="en-US" altLang="zh-TW" sz="1400" dirty="0" err="1" smtClean="0">
                <a:solidFill>
                  <a:srgbClr val="4E8F00"/>
                </a:solidFill>
                <a:latin typeface="Consolas"/>
              </a:rPr>
              <a:t>const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 </a:t>
            </a:r>
            <a:r>
              <a:rPr lang="en-US" altLang="zh-TW" sz="1400" dirty="0" err="1" smtClean="0">
                <a:solidFill>
                  <a:srgbClr val="4E8F00"/>
                </a:solidFill>
                <a:latin typeface="Consolas"/>
              </a:rPr>
              <a:t>int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”, which cannot be changed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10" name="Multiply 9"/>
          <p:cNvSpPr/>
          <p:nvPr/>
        </p:nvSpPr>
        <p:spPr>
          <a:xfrm>
            <a:off x="780435" y="4015297"/>
            <a:ext cx="381000" cy="381000"/>
          </a:xfrm>
          <a:prstGeom prst="mathMultiply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Multiply 6"/>
          <p:cNvSpPr/>
          <p:nvPr/>
        </p:nvSpPr>
        <p:spPr>
          <a:xfrm>
            <a:off x="762000" y="4267200"/>
            <a:ext cx="381000" cy="381000"/>
          </a:xfrm>
          <a:prstGeom prst="mathMultiply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3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Const</a:t>
            </a:r>
            <a:r>
              <a:rPr lang="en-US" altLang="zh-TW" dirty="0" smtClean="0"/>
              <a:t> and pointers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353165" y="1813560"/>
            <a:ext cx="2648565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Description of </a:t>
            </a:r>
            <a:r>
              <a:rPr lang="en-US" altLang="zh-TW" dirty="0" smtClean="0"/>
              <a:t>the variable it pointed to</a:t>
            </a:r>
            <a:endParaRPr lang="zh-TW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48765" y="1837649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smtClean="0"/>
              <a:t>*</a:t>
            </a:r>
            <a:endParaRPr lang="zh-TW" altLang="en-US" sz="7200" dirty="0"/>
          </a:p>
        </p:txBody>
      </p:sp>
      <p:sp>
        <p:nvSpPr>
          <p:cNvPr id="9" name="Rectangle 8"/>
          <p:cNvSpPr/>
          <p:nvPr/>
        </p:nvSpPr>
        <p:spPr>
          <a:xfrm>
            <a:off x="5029200" y="1828800"/>
            <a:ext cx="2648565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Description of </a:t>
            </a:r>
            <a:r>
              <a:rPr lang="en-US" altLang="zh-TW" dirty="0" err="1" smtClean="0"/>
              <a:t>p</a:t>
            </a:r>
            <a:r>
              <a:rPr lang="en-US" altLang="zh-TW" dirty="0" err="1" smtClean="0"/>
              <a:t>ointert</a:t>
            </a:r>
            <a:r>
              <a:rPr lang="en-US" altLang="zh-TW" dirty="0" smtClean="0"/>
              <a:t> itself</a:t>
            </a:r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2453" y="2914470"/>
            <a:ext cx="5644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err="1" smtClean="0"/>
              <a:t>const</a:t>
            </a:r>
            <a:r>
              <a:rPr lang="en-US" altLang="zh-TW" sz="7200" dirty="0" smtClean="0"/>
              <a:t> </a:t>
            </a:r>
            <a:r>
              <a:rPr lang="en-US" altLang="zh-TW" sz="7200" dirty="0" err="1" smtClean="0"/>
              <a:t>int</a:t>
            </a:r>
            <a:r>
              <a:rPr lang="en-US" altLang="zh-TW" sz="7200" dirty="0" smtClean="0"/>
              <a:t> * </a:t>
            </a:r>
            <a:r>
              <a:rPr lang="en-US" altLang="zh-TW" sz="7200" dirty="0" err="1" smtClean="0"/>
              <a:t>ptr</a:t>
            </a:r>
            <a:r>
              <a:rPr lang="en-US" altLang="zh-TW" sz="7200" dirty="0" smtClean="0"/>
              <a:t>;</a:t>
            </a:r>
            <a:endParaRPr lang="zh-TW" altLang="en-US" sz="720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0" y="4114799"/>
            <a:ext cx="5644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err="1"/>
              <a:t>i</a:t>
            </a:r>
            <a:r>
              <a:rPr lang="en-US" altLang="zh-TW" sz="7200" dirty="0" err="1" smtClean="0"/>
              <a:t>nt</a:t>
            </a:r>
            <a:r>
              <a:rPr lang="en-US" altLang="zh-TW" sz="7200" dirty="0" smtClean="0"/>
              <a:t> * </a:t>
            </a:r>
            <a:r>
              <a:rPr lang="en-US" altLang="zh-TW" sz="7200" dirty="0" err="1" smtClean="0"/>
              <a:t>const</a:t>
            </a:r>
            <a:r>
              <a:rPr lang="en-US" altLang="zh-TW" sz="7200" dirty="0" smtClean="0"/>
              <a:t> </a:t>
            </a:r>
            <a:r>
              <a:rPr lang="en-US" altLang="zh-TW" sz="7200" dirty="0" err="1" smtClean="0"/>
              <a:t>ptr</a:t>
            </a:r>
            <a:r>
              <a:rPr lang="en-US" altLang="zh-TW" sz="7200" dirty="0" smtClean="0"/>
              <a:t>;</a:t>
            </a:r>
            <a:endParaRPr lang="zh-TW" altLang="en-US" sz="72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5200470"/>
            <a:ext cx="78687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err="1" smtClean="0"/>
              <a:t>const</a:t>
            </a:r>
            <a:r>
              <a:rPr lang="en-US" altLang="zh-TW" sz="7200" dirty="0" smtClean="0"/>
              <a:t> </a:t>
            </a:r>
            <a:r>
              <a:rPr lang="en-US" altLang="zh-TW" sz="7200" dirty="0" err="1" smtClean="0"/>
              <a:t>int</a:t>
            </a:r>
            <a:r>
              <a:rPr lang="en-US" altLang="zh-TW" sz="7200" dirty="0" smtClean="0"/>
              <a:t> * </a:t>
            </a:r>
            <a:r>
              <a:rPr lang="en-US" altLang="zh-TW" sz="7200" dirty="0" err="1" smtClean="0"/>
              <a:t>const</a:t>
            </a:r>
            <a:r>
              <a:rPr lang="en-US" altLang="zh-TW" sz="7200" dirty="0" smtClean="0"/>
              <a:t> </a:t>
            </a:r>
            <a:r>
              <a:rPr lang="en-US" altLang="zh-TW" sz="7200" dirty="0" err="1" smtClean="0"/>
              <a:t>ptr</a:t>
            </a:r>
            <a:r>
              <a:rPr lang="en-US" altLang="zh-TW" sz="7200" dirty="0" smtClean="0"/>
              <a:t>;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46688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Constant 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Reference must have the same type as the variable it reference to</a:t>
            </a:r>
            <a:endParaRPr lang="en-US" altLang="zh-TW" dirty="0"/>
          </a:p>
          <a:p>
            <a:r>
              <a:rPr lang="en-US" altLang="zh-TW" dirty="0" smtClean="0"/>
              <a:t>Reference is always a constant; we cannot make a reference refer to a different object</a:t>
            </a:r>
          </a:p>
          <a:p>
            <a:r>
              <a:rPr lang="en-US" altLang="zh-TW" dirty="0" smtClean="0"/>
              <a:t>We cannot </a:t>
            </a:r>
            <a:r>
              <a:rPr lang="en-US" altLang="zh-TW" dirty="0"/>
              <a:t>change </a:t>
            </a:r>
            <a:r>
              <a:rPr lang="en-US" altLang="zh-TW" dirty="0" smtClean="0"/>
              <a:t>the object referred by a </a:t>
            </a:r>
            <a:r>
              <a:rPr lang="en-US" altLang="zh-TW" dirty="0" err="1" smtClean="0"/>
              <a:t>const</a:t>
            </a:r>
            <a:r>
              <a:rPr lang="en-US" altLang="zh-TW" dirty="0" smtClean="0"/>
              <a:t> reference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6" name="Rectangle 5"/>
          <p:cNvSpPr/>
          <p:nvPr/>
        </p:nvSpPr>
        <p:spPr>
          <a:xfrm>
            <a:off x="750938" y="3849231"/>
            <a:ext cx="7467600" cy="181588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s-E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s-ES" altLang="zh-TW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s-ES" altLang="zh-TW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s-ES" altLang="zh-TW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s-ES" altLang="zh-TW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s-ES" altLang="zh-TW" sz="1400" dirty="0">
                <a:solidFill>
                  <a:prstClr val="black"/>
                </a:solidFill>
                <a:latin typeface="Consolas"/>
              </a:rPr>
              <a:t>x = </a:t>
            </a:r>
            <a:r>
              <a:rPr lang="es-ES" altLang="zh-TW" sz="1400" dirty="0" smtClean="0">
                <a:solidFill>
                  <a:prstClr val="black"/>
                </a:solidFill>
                <a:latin typeface="Consolas"/>
              </a:rPr>
              <a:t>100;</a:t>
            </a:r>
          </a:p>
          <a:p>
            <a:r>
              <a:rPr lang="en-US" altLang="zh-TW" sz="14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altLang="zh-TW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 smtClean="0">
                <a:solidFill>
                  <a:srgbClr val="0000FF"/>
                </a:solidFill>
                <a:latin typeface="Consolas"/>
              </a:rPr>
              <a:t>&amp;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ref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= &amp;x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;  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// error. Different type</a:t>
            </a:r>
          </a:p>
          <a:p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  </a:t>
            </a:r>
            <a:r>
              <a:rPr lang="en-US" altLang="zh-TW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altLang="zh-TW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altLang="zh-TW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 smtClean="0">
                <a:solidFill>
                  <a:srgbClr val="0000FF"/>
                </a:solidFill>
                <a:latin typeface="Consolas"/>
              </a:rPr>
              <a:t>&amp;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ref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= &amp;x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altLang="zh-TW" sz="1400" dirty="0">
                <a:solidFill>
                  <a:srgbClr val="4E8F00"/>
                </a:solidFill>
                <a:latin typeface="Consolas"/>
              </a:rPr>
              <a:t>// okay</a:t>
            </a:r>
            <a:endParaRPr lang="en-US" altLang="zh-TW" sz="1400" dirty="0" smtClean="0">
              <a:solidFill>
                <a:srgbClr val="4E8F00"/>
              </a:solidFill>
              <a:latin typeface="Consolas"/>
            </a:endParaRPr>
          </a:p>
          <a:p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 ref = 20;   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// </a:t>
            </a:r>
            <a:r>
              <a:rPr lang="en-US" altLang="zh-TW" sz="1400" dirty="0">
                <a:solidFill>
                  <a:srgbClr val="4E8F00"/>
                </a:solidFill>
                <a:latin typeface="Consolas"/>
              </a:rPr>
              <a:t>error</a:t>
            </a:r>
            <a:r>
              <a:rPr lang="en-US" altLang="zh-TW" sz="1400" dirty="0" smtClean="0">
                <a:solidFill>
                  <a:srgbClr val="4E8F00"/>
                </a:solidFill>
                <a:latin typeface="Consolas"/>
              </a:rPr>
              <a:t>. Constant value cannot be change</a:t>
            </a:r>
            <a:endParaRPr lang="en-US" altLang="zh-TW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 smtClean="0">
                <a:solidFill>
                  <a:srgbClr val="0000FF"/>
                </a:solidFill>
                <a:latin typeface="Consolas"/>
              </a:rPr>
              <a:t>  return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0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zh-TW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10" name="Multiply 9"/>
          <p:cNvSpPr/>
          <p:nvPr/>
        </p:nvSpPr>
        <p:spPr>
          <a:xfrm>
            <a:off x="685800" y="4419600"/>
            <a:ext cx="381000" cy="381000"/>
          </a:xfrm>
          <a:prstGeom prst="mathMultiply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Multiply 6"/>
          <p:cNvSpPr/>
          <p:nvPr/>
        </p:nvSpPr>
        <p:spPr>
          <a:xfrm>
            <a:off x="685800" y="4876800"/>
            <a:ext cx="381000" cy="381000"/>
          </a:xfrm>
          <a:prstGeom prst="mathMultiply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88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Const</a:t>
            </a:r>
            <a:r>
              <a:rPr lang="en-US" altLang="zh-TW" dirty="0" smtClean="0"/>
              <a:t> </a:t>
            </a:r>
            <a:r>
              <a:rPr lang="en-US" altLang="zh-TW" smtClean="0"/>
              <a:t>and references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353165" y="1813560"/>
            <a:ext cx="2648565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Description </a:t>
            </a:r>
            <a:r>
              <a:rPr lang="en-US" altLang="zh-TW" dirty="0" smtClean="0"/>
              <a:t>of the </a:t>
            </a:r>
            <a:r>
              <a:rPr lang="en-US" altLang="zh-TW" dirty="0" smtClean="0"/>
              <a:t>variable it refers to</a:t>
            </a:r>
            <a:endParaRPr lang="zh-TW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48765" y="1837649"/>
            <a:ext cx="814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/>
              <a:t>&amp;</a:t>
            </a:r>
            <a:endParaRPr lang="zh-TW" altLang="en-US" sz="7200" dirty="0"/>
          </a:p>
        </p:txBody>
      </p:sp>
      <p:sp>
        <p:nvSpPr>
          <p:cNvPr id="9" name="Rectangle 8"/>
          <p:cNvSpPr/>
          <p:nvPr/>
        </p:nvSpPr>
        <p:spPr>
          <a:xfrm>
            <a:off x="5029200" y="1828800"/>
            <a:ext cx="2648565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Only r</a:t>
            </a:r>
            <a:r>
              <a:rPr lang="en-US" altLang="zh-TW" dirty="0" smtClean="0"/>
              <a:t>eference’s name</a:t>
            </a:r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2453" y="2914470"/>
            <a:ext cx="5744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err="1" smtClean="0"/>
              <a:t>const</a:t>
            </a:r>
            <a:r>
              <a:rPr lang="en-US" altLang="zh-TW" sz="7200" dirty="0" smtClean="0"/>
              <a:t> </a:t>
            </a:r>
            <a:r>
              <a:rPr lang="en-US" altLang="zh-TW" sz="7200" dirty="0" err="1" smtClean="0"/>
              <a:t>int</a:t>
            </a:r>
            <a:r>
              <a:rPr lang="en-US" altLang="zh-TW" sz="7200" dirty="0" smtClean="0"/>
              <a:t> &amp; ref;</a:t>
            </a:r>
            <a:endParaRPr lang="zh-TW" altLang="en-US" sz="720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0" y="4114799"/>
            <a:ext cx="3520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dirty="0" err="1"/>
              <a:t>i</a:t>
            </a:r>
            <a:r>
              <a:rPr lang="en-US" altLang="zh-TW" sz="7200" dirty="0" err="1" smtClean="0"/>
              <a:t>nt</a:t>
            </a:r>
            <a:r>
              <a:rPr lang="en-US" altLang="zh-TW" sz="7200" dirty="0" smtClean="0"/>
              <a:t> &amp; ref;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98578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Constant </a:t>
            </a:r>
            <a:r>
              <a:rPr lang="en-US" altLang="zh-TW" dirty="0" smtClean="0"/>
              <a:t>classes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4419600" cy="547842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altLang="zh-TW" sz="14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altLang="zh-TW" sz="1400" dirty="0">
                <a:solidFill>
                  <a:srgbClr val="A31515"/>
                </a:solidFill>
                <a:latin typeface="Consolas"/>
              </a:rPr>
              <a:t>&gt;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zh-TW" alt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Date 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Date(){}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Date(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y,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m,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d)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: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m_year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(y),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m_month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(m),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m_date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(d)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{}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setYear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y) {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m_year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= y;}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printMonth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() </a:t>
            </a:r>
            <a:endParaRPr lang="en-US" altLang="zh-TW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altLang="zh-TW" sz="14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m_month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smtClean="0">
                <a:solidFill>
                  <a:prstClr val="black"/>
                </a:solidFill>
                <a:latin typeface="Consolas"/>
              </a:rPr>
              <a:t> }</a:t>
            </a:r>
            <a:endParaRPr lang="en-US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fr-FR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fr-FR" altLang="zh-TW" sz="14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fr-FR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altLang="zh-TW" sz="1400" dirty="0" err="1">
                <a:solidFill>
                  <a:prstClr val="black"/>
                </a:solidFill>
                <a:latin typeface="Consolas"/>
              </a:rPr>
              <a:t>printDate</a:t>
            </a:r>
            <a:r>
              <a:rPr lang="fr-FR" altLang="zh-TW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fr-FR" altLang="zh-TW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fr-FR" altLang="zh-TW" sz="1400" dirty="0">
                <a:solidFill>
                  <a:prstClr val="black"/>
                </a:solidFill>
                <a:latin typeface="Consolas"/>
              </a:rPr>
              <a:t> </a:t>
            </a:r>
            <a:endParaRPr lang="fr-FR" altLang="zh-TW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fr-FR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altLang="zh-TW" sz="1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fr-FR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altLang="zh-TW" sz="1400" dirty="0" smtClean="0">
                <a:solidFill>
                  <a:prstClr val="black"/>
                </a:solidFill>
                <a:latin typeface="Consolas"/>
              </a:rPr>
              <a:t>   cout </a:t>
            </a:r>
            <a:r>
              <a:rPr lang="fr-FR" altLang="zh-TW" sz="1400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fr-FR" altLang="zh-TW" sz="1400" dirty="0" err="1">
                <a:solidFill>
                  <a:prstClr val="black"/>
                </a:solidFill>
                <a:latin typeface="Consolas"/>
              </a:rPr>
              <a:t>m_date</a:t>
            </a:r>
            <a:r>
              <a:rPr lang="fr-FR" altLang="zh-TW" sz="14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fr-FR" altLang="zh-TW" sz="1400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fr-FR" altLang="zh-TW" sz="1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fr-FR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altLang="zh-TW" sz="1400" dirty="0" smtClean="0">
                <a:solidFill>
                  <a:prstClr val="black"/>
                </a:solidFill>
                <a:latin typeface="Consolas"/>
              </a:rPr>
              <a:t> }</a:t>
            </a:r>
            <a:endParaRPr lang="fr-FR" altLang="zh-TW" sz="1400" dirty="0">
              <a:solidFill>
                <a:prstClr val="black"/>
              </a:solidFill>
              <a:latin typeface="Consolas"/>
            </a:endParaRPr>
          </a:p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m_year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m_month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altLang="zh-TW" sz="1400" dirty="0" err="1">
                <a:solidFill>
                  <a:prstClr val="black"/>
                </a:solidFill>
                <a:latin typeface="Consolas"/>
              </a:rPr>
              <a:t>m_date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};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9200" y="1219200"/>
            <a:ext cx="3657600" cy="267765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Date date1;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date1.m_year = 2011;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date1.setYear(2012);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Date date2(2010,10,11);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date2.printMonth();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date2.printDate();</a:t>
            </a:r>
          </a:p>
          <a:p>
            <a:r>
              <a:rPr lang="zh-TW" altLang="en-US" sz="1400" dirty="0">
                <a:solidFill>
                  <a:prstClr val="black"/>
                </a:solidFill>
                <a:latin typeface="Consolas"/>
              </a:rPr>
              <a:t>  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altLang="zh-TW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altLang="zh-TW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562600" y="4191000"/>
            <a:ext cx="2252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Can </a:t>
            </a:r>
            <a:r>
              <a:rPr lang="en-US" altLang="zh-TW" dirty="0">
                <a:solidFill>
                  <a:srgbClr val="FF0000"/>
                </a:solidFill>
              </a:rPr>
              <a:t>this be compiled?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6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D6E4D3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6E4D3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8889</TotalTime>
  <Words>1124</Words>
  <Application>Microsoft Office PowerPoint</Application>
  <PresentationFormat>On-screen Show (4:3)</PresentationFormat>
  <Paragraphs>209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Origin</vt:lpstr>
      <vt:lpstr>Today’s Topic</vt:lpstr>
      <vt:lpstr>Constant variables</vt:lpstr>
      <vt:lpstr>Pointers to Constant Variables</vt:lpstr>
      <vt:lpstr>Constant Pointers to Variables</vt:lpstr>
      <vt:lpstr>Constant Pointers to Constant Variables</vt:lpstr>
      <vt:lpstr>Const and pointers</vt:lpstr>
      <vt:lpstr>Constant references</vt:lpstr>
      <vt:lpstr>Const and references</vt:lpstr>
      <vt:lpstr>Constant classes</vt:lpstr>
      <vt:lpstr>Constant classes</vt:lpstr>
      <vt:lpstr>Constant classes</vt:lpstr>
      <vt:lpstr>Const member functions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 Discussion 1E</dc:title>
  <dc:creator>Chelsea Ju</dc:creator>
  <cp:lastModifiedBy>kumokay</cp:lastModifiedBy>
  <cp:revision>350</cp:revision>
  <dcterms:created xsi:type="dcterms:W3CDTF">2015-04-06T17:42:38Z</dcterms:created>
  <dcterms:modified xsi:type="dcterms:W3CDTF">2017-12-07T11:41:26Z</dcterms:modified>
</cp:coreProperties>
</file>