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handoutMasterIdLst>
    <p:handoutMasterId r:id="rId66"/>
  </p:handoutMasterIdLst>
  <p:sldIdLst>
    <p:sldId id="256" r:id="rId2"/>
    <p:sldId id="257" r:id="rId3"/>
    <p:sldId id="283"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284" r:id="rId63"/>
    <p:sldId id="28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4660"/>
  </p:normalViewPr>
  <p:slideViewPr>
    <p:cSldViewPr snapToGrid="0">
      <p:cViewPr varScale="1">
        <p:scale>
          <a:sx n="76" d="100"/>
          <a:sy n="76" d="100"/>
        </p:scale>
        <p:origin x="7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lstStyle/>
          <a:p>
            <a:r>
              <a:rPr lang="en-IN" dirty="0"/>
              <a:t>How to code control statements</a:t>
            </a:r>
          </a:p>
        </p:txBody>
      </p:sp>
      <p:sp>
        <p:nvSpPr>
          <p:cNvPr id="3" name="Subtitle 2">
            <a:extLst>
              <a:ext uri="{FF2B5EF4-FFF2-40B4-BE49-F238E27FC236}">
                <a16:creationId xmlns:a16="http://schemas.microsoft.com/office/drawing/2014/main" id="{C61443D5-CF4B-4EF3-A25F-514B72875C5B}"/>
              </a:ext>
            </a:extLst>
          </p:cNvPr>
          <p:cNvSpPr>
            <a:spLocks noGrp="1"/>
          </p:cNvSpPr>
          <p:nvPr>
            <p:ph type="subTitle" idx="1"/>
          </p:nvPr>
        </p:nvSpPr>
        <p:spPr/>
        <p:txBody>
          <a:bodyPr>
            <a:normAutofit/>
          </a:bodyPr>
          <a:lstStyle/>
          <a:p>
            <a:r>
              <a:rPr lang="en-IN" dirty="0"/>
              <a:t>Prepared by</a:t>
            </a:r>
          </a:p>
          <a:p>
            <a:r>
              <a:rPr lang="en-IN" dirty="0"/>
              <a:t>Ravikumar(Ravikumarr@gmail.com)</a:t>
            </a:r>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that use logical operators using parentheses</a:t>
            </a: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Rectangle 6"/>
          <p:cNvSpPr/>
          <p:nvPr/>
        </p:nvSpPr>
        <p:spPr>
          <a:xfrm>
            <a:off x="2682240" y="2206752"/>
            <a:ext cx="8790432" cy="209702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AND </a:t>
            </a:r>
            <a:r>
              <a:rPr lang="en-US" dirty="0" err="1">
                <a:solidFill>
                  <a:schemeClr val="tx1"/>
                </a:solidFill>
              </a:rPr>
              <a:t>and</a:t>
            </a:r>
            <a:r>
              <a:rPr lang="en-US" dirty="0">
                <a:solidFill>
                  <a:schemeClr val="tx1"/>
                </a:solidFill>
              </a:rPr>
              <a:t> OR operators with </a:t>
            </a:r>
            <a:r>
              <a:rPr lang="en-US" dirty="0" err="1">
                <a:solidFill>
                  <a:schemeClr val="tx1"/>
                </a:solidFill>
              </a:rPr>
              <a:t>parens</a:t>
            </a:r>
            <a:r>
              <a:rPr lang="en-US" dirty="0">
                <a:solidFill>
                  <a:schemeClr val="tx1"/>
                </a:solidFill>
              </a:rPr>
              <a:t> to clarify sequence of operations</a:t>
            </a:r>
          </a:p>
          <a:p>
            <a:r>
              <a:rPr lang="en-US" dirty="0">
                <a:solidFill>
                  <a:schemeClr val="tx1"/>
                </a:solidFill>
              </a:rPr>
              <a:t>(age &gt;= 65 and status == “retired”) or age &lt; 18</a:t>
            </a:r>
          </a:p>
          <a:p>
            <a:endParaRPr lang="en-US" dirty="0">
              <a:solidFill>
                <a:schemeClr val="tx1"/>
              </a:solidFill>
            </a:endParaRPr>
          </a:p>
          <a:p>
            <a:r>
              <a:rPr lang="en-US" dirty="0">
                <a:solidFill>
                  <a:schemeClr val="tx1"/>
                </a:solidFill>
              </a:rPr>
              <a:t># AND or </a:t>
            </a:r>
            <a:r>
              <a:rPr lang="en-US" dirty="0" err="1">
                <a:solidFill>
                  <a:schemeClr val="tx1"/>
                </a:solidFill>
              </a:rPr>
              <a:t>OR</a:t>
            </a:r>
            <a:r>
              <a:rPr lang="en-US" dirty="0">
                <a:solidFill>
                  <a:schemeClr val="tx1"/>
                </a:solidFill>
              </a:rPr>
              <a:t> operators with </a:t>
            </a:r>
            <a:r>
              <a:rPr lang="en-US" dirty="0" err="1">
                <a:solidFill>
                  <a:schemeClr val="tx1"/>
                </a:solidFill>
              </a:rPr>
              <a:t>parens</a:t>
            </a:r>
            <a:r>
              <a:rPr lang="en-US" dirty="0">
                <a:solidFill>
                  <a:schemeClr val="tx1"/>
                </a:solidFill>
              </a:rPr>
              <a:t> to change sequence of operations</a:t>
            </a:r>
          </a:p>
          <a:p>
            <a:r>
              <a:rPr lang="en-US" dirty="0">
                <a:solidFill>
                  <a:schemeClr val="tx1"/>
                </a:solidFill>
              </a:rPr>
              <a:t>age &gt; 65 and (status == “retired” or state = “Karnataka”)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use logical operators)</a:t>
            </a:r>
          </a:p>
        </p:txBody>
      </p:sp>
      <p:sp>
        <p:nvSpPr>
          <p:cNvPr id="3" name="Content Placeholder 2"/>
          <p:cNvSpPr>
            <a:spLocks noGrp="1"/>
          </p:cNvSpPr>
          <p:nvPr>
            <p:ph idx="1"/>
          </p:nvPr>
        </p:nvSpPr>
        <p:spPr/>
        <p:txBody>
          <a:bodyPr/>
          <a:lstStyle/>
          <a:p>
            <a:r>
              <a:rPr lang="en-US" dirty="0"/>
              <a:t>You can use the </a:t>
            </a:r>
            <a:r>
              <a:rPr lang="en-US" b="1" dirty="0"/>
              <a:t>logical</a:t>
            </a:r>
            <a:r>
              <a:rPr lang="en-US" dirty="0"/>
              <a:t> operators to </a:t>
            </a:r>
            <a:r>
              <a:rPr lang="en-US" b="1" dirty="0"/>
              <a:t>join</a:t>
            </a:r>
            <a:r>
              <a:rPr lang="en-US" dirty="0"/>
              <a:t> </a:t>
            </a:r>
            <a:r>
              <a:rPr lang="en-US" b="1" dirty="0"/>
              <a:t>two</a:t>
            </a:r>
            <a:r>
              <a:rPr lang="en-US" dirty="0"/>
              <a:t> or </a:t>
            </a:r>
            <a:r>
              <a:rPr lang="en-US" b="1" dirty="0"/>
              <a:t>more</a:t>
            </a:r>
            <a:r>
              <a:rPr lang="en-US" dirty="0"/>
              <a:t> Boolean expressions. This can be referred to as a </a:t>
            </a:r>
            <a:r>
              <a:rPr lang="en-US" b="1" dirty="0"/>
              <a:t>compound conditional expression</a:t>
            </a:r>
            <a:r>
              <a:rPr lang="en-US" dirty="0"/>
              <a:t>.</a:t>
            </a:r>
          </a:p>
          <a:p>
            <a:r>
              <a:rPr lang="en-US" dirty="0"/>
              <a:t>The order of precedence determines the sequence in which the logical operators are executed. However, you can use parentheses to clarify or change that sequence.</a:t>
            </a:r>
          </a:p>
          <a:p>
            <a:r>
              <a:rPr lang="en-US" dirty="0"/>
              <a:t>The </a:t>
            </a:r>
            <a:r>
              <a:rPr lang="en-US" b="1" dirty="0"/>
              <a:t>AND</a:t>
            </a:r>
            <a:r>
              <a:rPr lang="en-US" dirty="0"/>
              <a:t> </a:t>
            </a:r>
            <a:r>
              <a:rPr lang="en-US" dirty="0" err="1"/>
              <a:t>and</a:t>
            </a:r>
            <a:r>
              <a:rPr lang="en-US" dirty="0"/>
              <a:t> </a:t>
            </a:r>
            <a:r>
              <a:rPr lang="en-US" b="1" dirty="0"/>
              <a:t>OR</a:t>
            </a:r>
            <a:r>
              <a:rPr lang="en-US" dirty="0"/>
              <a:t> operators </a:t>
            </a:r>
            <a:r>
              <a:rPr lang="en-US" b="1" dirty="0"/>
              <a:t>only</a:t>
            </a:r>
            <a:r>
              <a:rPr lang="en-US" dirty="0"/>
              <a:t> evaluate the </a:t>
            </a:r>
            <a:r>
              <a:rPr lang="en-US" b="1" dirty="0"/>
              <a:t>second</a:t>
            </a:r>
            <a:r>
              <a:rPr lang="en-US" dirty="0"/>
              <a:t> expressions if necessary. As a result, they are known as </a:t>
            </a:r>
            <a:r>
              <a:rPr lang="en-US" b="1" dirty="0"/>
              <a:t>short-circuit operators</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compare strings</a:t>
            </a:r>
          </a:p>
        </p:txBody>
      </p:sp>
      <p:sp>
        <p:nvSpPr>
          <p:cNvPr id="3" name="Content Placeholder 2"/>
          <p:cNvSpPr>
            <a:spLocks noGrp="1"/>
          </p:cNvSpPr>
          <p:nvPr>
            <p:ph idx="1"/>
          </p:nvPr>
        </p:nvSpPr>
        <p:spPr/>
        <p:txBody>
          <a:bodyPr/>
          <a:lstStyle/>
          <a:p>
            <a:r>
              <a:rPr lang="en-US" dirty="0"/>
              <a:t>Strings are compared on a </a:t>
            </a:r>
            <a:r>
              <a:rPr lang="en-US" b="1" dirty="0"/>
              <a:t>character</a:t>
            </a:r>
            <a:r>
              <a:rPr lang="en-US" dirty="0"/>
              <a:t> by </a:t>
            </a:r>
            <a:r>
              <a:rPr lang="en-US" b="1" dirty="0"/>
              <a:t>character</a:t>
            </a:r>
            <a:r>
              <a:rPr lang="en-US" dirty="0"/>
              <a:t> basis from </a:t>
            </a:r>
            <a:r>
              <a:rPr lang="en-US" b="1" dirty="0"/>
              <a:t>left</a:t>
            </a:r>
            <a:r>
              <a:rPr lang="en-US" dirty="0"/>
              <a:t> to </a:t>
            </a:r>
            <a:r>
              <a:rPr lang="en-US" b="1" dirty="0"/>
              <a:t>right</a:t>
            </a:r>
            <a:r>
              <a:rPr lang="en-US" dirty="0"/>
              <a:t>. Thus “</a:t>
            </a:r>
            <a:r>
              <a:rPr lang="en-US" b="1" dirty="0"/>
              <a:t>peach</a:t>
            </a:r>
            <a:r>
              <a:rPr lang="en-US" dirty="0"/>
              <a:t>” comes before “</a:t>
            </a:r>
            <a:r>
              <a:rPr lang="en-US" b="1" dirty="0"/>
              <a:t>pear</a:t>
            </a:r>
            <a:r>
              <a:rPr lang="en-US" dirty="0"/>
              <a:t>”</a:t>
            </a:r>
          </a:p>
          <a:p>
            <a:r>
              <a:rPr lang="en-US" dirty="0"/>
              <a:t>To understand string comparisons, though, you need to know the sort sequence of the letters and digits.</a:t>
            </a:r>
          </a:p>
          <a:p>
            <a:r>
              <a:rPr lang="en-US" dirty="0"/>
              <a:t>On most systems, the </a:t>
            </a:r>
            <a:r>
              <a:rPr lang="en-US" b="1" dirty="0"/>
              <a:t>digits</a:t>
            </a:r>
            <a:r>
              <a:rPr lang="en-US" dirty="0"/>
              <a:t> are </a:t>
            </a:r>
            <a:r>
              <a:rPr lang="en-US" b="1" dirty="0"/>
              <a:t>lower</a:t>
            </a:r>
            <a:r>
              <a:rPr lang="en-US" dirty="0"/>
              <a:t> than (come before) all </a:t>
            </a:r>
            <a:r>
              <a:rPr lang="en-US" b="1" dirty="0"/>
              <a:t>uppercase</a:t>
            </a:r>
            <a:r>
              <a:rPr lang="en-US" dirty="0"/>
              <a:t> </a:t>
            </a:r>
            <a:r>
              <a:rPr lang="en-US" b="1" dirty="0"/>
              <a:t>letters</a:t>
            </a:r>
            <a:r>
              <a:rPr lang="en-US" dirty="0"/>
              <a:t>, and uppercase letters are lower than (come before) all </a:t>
            </a:r>
            <a:r>
              <a:rPr lang="en-US" b="1" dirty="0"/>
              <a:t>lowercase</a:t>
            </a:r>
            <a:r>
              <a:rPr lang="en-US" dirty="0"/>
              <a:t> </a:t>
            </a:r>
            <a:r>
              <a:rPr lang="en-US" b="1" dirty="0"/>
              <a:t>letters</a:t>
            </a:r>
            <a:r>
              <a:rPr lang="en-US" dirty="0"/>
              <a:t>. Thus “</a:t>
            </a:r>
            <a:r>
              <a:rPr lang="en-US" b="1" dirty="0"/>
              <a:t>Peach</a:t>
            </a:r>
            <a:r>
              <a:rPr lang="en-US" dirty="0"/>
              <a:t>” comes before “</a:t>
            </a:r>
            <a:r>
              <a:rPr lang="en-US" b="1" dirty="0"/>
              <a:t>apple</a:t>
            </a:r>
            <a:r>
              <a:rPr lang="en-US" dirty="0"/>
              <a:t>” which isn’t usually what you want when you sort or compare two strings.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string comparisons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pPr>
              <a:buNone/>
            </a:pPr>
            <a:r>
              <a:rPr lang="en-US" b="1" dirty="0"/>
              <a:t>The sort sequence of the digits and letters, from lowest to highest</a:t>
            </a:r>
          </a:p>
          <a:p>
            <a:r>
              <a:rPr lang="en-US" dirty="0"/>
              <a:t>Digits from 0-9</a:t>
            </a:r>
          </a:p>
          <a:p>
            <a:r>
              <a:rPr lang="en-US" dirty="0"/>
              <a:t>Uppercase letters from A-Z</a:t>
            </a:r>
          </a:p>
          <a:p>
            <a:r>
              <a:rPr lang="en-US" dirty="0"/>
              <a:t>Lowercase letters from a-z</a:t>
            </a:r>
          </a:p>
        </p:txBody>
      </p:sp>
      <p:graphicFrame>
        <p:nvGraphicFramePr>
          <p:cNvPr id="7" name="Content Placeholder 4"/>
          <p:cNvGraphicFramePr>
            <a:graphicFrameLocks/>
          </p:cNvGraphicFramePr>
          <p:nvPr/>
        </p:nvGraphicFramePr>
        <p:xfrm>
          <a:off x="2589213" y="2133600"/>
          <a:ext cx="8915400" cy="1854200"/>
        </p:xfrm>
        <a:graphic>
          <a:graphicData uri="http://schemas.openxmlformats.org/drawingml/2006/table">
            <a:tbl>
              <a:tblPr firstRow="1" bandRow="1">
                <a:tableStyleId>{5C22544A-7EE6-4342-B048-85BDC9FD1C3A}</a:tableStyleId>
              </a:tblPr>
              <a:tblGrid>
                <a:gridCol w="3177603">
                  <a:extLst>
                    <a:ext uri="{9D8B030D-6E8A-4147-A177-3AD203B41FA5}">
                      <a16:colId xmlns:a16="http://schemas.microsoft.com/office/drawing/2014/main" val="20000"/>
                    </a:ext>
                  </a:extLst>
                </a:gridCol>
                <a:gridCol w="5737797">
                  <a:extLst>
                    <a:ext uri="{9D8B030D-6E8A-4147-A177-3AD203B41FA5}">
                      <a16:colId xmlns:a16="http://schemas.microsoft.com/office/drawing/2014/main" val="20001"/>
                    </a:ext>
                  </a:extLst>
                </a:gridCol>
              </a:tblGrid>
              <a:tr h="370840">
                <a:tc>
                  <a:txBody>
                    <a:bodyPr/>
                    <a:lstStyle/>
                    <a:p>
                      <a:r>
                        <a:rPr lang="en-US" dirty="0"/>
                        <a:t>Condition</a:t>
                      </a:r>
                    </a:p>
                  </a:txBody>
                  <a:tcPr/>
                </a:tc>
                <a:tc>
                  <a:txBody>
                    <a:bodyPr/>
                    <a:lstStyle/>
                    <a:p>
                      <a:r>
                        <a:rPr lang="en-US" dirty="0"/>
                        <a:t>Boolean</a:t>
                      </a:r>
                      <a:r>
                        <a:rPr lang="en-US" baseline="0" dirty="0"/>
                        <a:t> </a:t>
                      </a:r>
                      <a:r>
                        <a:rPr lang="en-US" dirty="0"/>
                        <a:t>result</a:t>
                      </a:r>
                    </a:p>
                  </a:txBody>
                  <a:tcPr/>
                </a:tc>
                <a:extLst>
                  <a:ext uri="{0D108BD9-81ED-4DB2-BD59-A6C34878D82A}">
                    <a16:rowId xmlns:a16="http://schemas.microsoft.com/office/drawing/2014/main" val="10000"/>
                  </a:ext>
                </a:extLst>
              </a:tr>
              <a:tr h="370840">
                <a:tc>
                  <a:txBody>
                    <a:bodyPr/>
                    <a:lstStyle/>
                    <a:p>
                      <a:r>
                        <a:rPr lang="en-US" dirty="0"/>
                        <a:t>“apple” &lt; “Apple”</a:t>
                      </a:r>
                    </a:p>
                  </a:txBody>
                  <a:tcPr/>
                </a:tc>
                <a:tc>
                  <a:txBody>
                    <a:bodyPr/>
                    <a:lstStyle/>
                    <a:p>
                      <a:r>
                        <a:rPr lang="en-US" dirty="0"/>
                        <a:t>False</a:t>
                      </a:r>
                    </a:p>
                  </a:txBody>
                  <a:tcPr/>
                </a:tc>
                <a:extLst>
                  <a:ext uri="{0D108BD9-81ED-4DB2-BD59-A6C34878D82A}">
                    <a16:rowId xmlns:a16="http://schemas.microsoft.com/office/drawing/2014/main" val="10001"/>
                  </a:ext>
                </a:extLst>
              </a:tr>
              <a:tr h="370840">
                <a:tc>
                  <a:txBody>
                    <a:bodyPr/>
                    <a:lstStyle/>
                    <a:p>
                      <a:r>
                        <a:rPr lang="en-US" dirty="0"/>
                        <a:t>“App” &lt; “Apple”</a:t>
                      </a:r>
                    </a:p>
                  </a:txBody>
                  <a:tcPr/>
                </a:tc>
                <a:tc>
                  <a:txBody>
                    <a:bodyPr/>
                    <a:lstStyle/>
                    <a:p>
                      <a:r>
                        <a:rPr lang="en-US" dirty="0"/>
                        <a:t>True</a:t>
                      </a:r>
                    </a:p>
                  </a:txBody>
                  <a:tcPr/>
                </a:tc>
                <a:extLst>
                  <a:ext uri="{0D108BD9-81ED-4DB2-BD59-A6C34878D82A}">
                    <a16:rowId xmlns:a16="http://schemas.microsoft.com/office/drawing/2014/main" val="10002"/>
                  </a:ext>
                </a:extLst>
              </a:tr>
              <a:tr h="370840">
                <a:tc>
                  <a:txBody>
                    <a:bodyPr/>
                    <a:lstStyle/>
                    <a:p>
                      <a:r>
                        <a:rPr lang="en-US" dirty="0"/>
                        <a:t>“1” &lt; “5”</a:t>
                      </a:r>
                    </a:p>
                  </a:txBody>
                  <a:tcPr/>
                </a:tc>
                <a:tc>
                  <a:txBody>
                    <a:bodyPr/>
                    <a:lstStyle/>
                    <a:p>
                      <a:r>
                        <a:rPr lang="en-US" dirty="0"/>
                        <a:t>True</a:t>
                      </a:r>
                    </a:p>
                  </a:txBody>
                  <a:tcPr/>
                </a:tc>
                <a:extLst>
                  <a:ext uri="{0D108BD9-81ED-4DB2-BD59-A6C34878D82A}">
                    <a16:rowId xmlns:a16="http://schemas.microsoft.com/office/drawing/2014/main" val="10003"/>
                  </a:ext>
                </a:extLst>
              </a:tr>
              <a:tr h="370840">
                <a:tc>
                  <a:txBody>
                    <a:bodyPr/>
                    <a:lstStyle/>
                    <a:p>
                      <a:r>
                        <a:rPr lang="en-US" dirty="0"/>
                        <a:t>“10” &lt; “5”</a:t>
                      </a:r>
                    </a:p>
                  </a:txBody>
                  <a:tcPr/>
                </a:tc>
                <a:tc>
                  <a:txBody>
                    <a:bodyPr/>
                    <a:lstStyle/>
                    <a:p>
                      <a:r>
                        <a:rPr lang="en-US" dirty="0"/>
                        <a:t>False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string methods that you can use in string comparisons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pPr>
              <a:buNone/>
            </a:pPr>
            <a:r>
              <a:rPr lang="en-US" b="1" dirty="0"/>
              <a:t>The sort sequence of the digits and letters, from lowest to highest</a:t>
            </a:r>
          </a:p>
          <a:p>
            <a:r>
              <a:rPr lang="en-US" dirty="0"/>
              <a:t>Digits from 0-9</a:t>
            </a:r>
          </a:p>
          <a:p>
            <a:r>
              <a:rPr lang="en-US" dirty="0"/>
              <a:t>Uppercase letters from A-Z</a:t>
            </a:r>
          </a:p>
          <a:p>
            <a:r>
              <a:rPr lang="en-US" dirty="0"/>
              <a:t>Lowercase letters from a-z</a:t>
            </a:r>
          </a:p>
        </p:txBody>
      </p:sp>
      <p:graphicFrame>
        <p:nvGraphicFramePr>
          <p:cNvPr id="8" name="Table 7"/>
          <p:cNvGraphicFramePr>
            <a:graphicFrameLocks noGrp="1"/>
          </p:cNvGraphicFramePr>
          <p:nvPr/>
        </p:nvGraphicFramePr>
        <p:xfrm>
          <a:off x="2690368" y="2316818"/>
          <a:ext cx="8128000" cy="1651000"/>
        </p:xfrm>
        <a:graphic>
          <a:graphicData uri="http://schemas.openxmlformats.org/drawingml/2006/table">
            <a:tbl>
              <a:tblPr firstRow="1" bandRow="1">
                <a:tableStyleId>{5C22544A-7EE6-4342-B048-85BDC9FD1C3A}</a:tableStyleId>
              </a:tblPr>
              <a:tblGrid>
                <a:gridCol w="1515872">
                  <a:extLst>
                    <a:ext uri="{9D8B030D-6E8A-4147-A177-3AD203B41FA5}">
                      <a16:colId xmlns:a16="http://schemas.microsoft.com/office/drawing/2014/main" val="20000"/>
                    </a:ext>
                  </a:extLst>
                </a:gridCol>
                <a:gridCol w="6612128">
                  <a:extLst>
                    <a:ext uri="{9D8B030D-6E8A-4147-A177-3AD203B41FA5}">
                      <a16:colId xmlns:a16="http://schemas.microsoft.com/office/drawing/2014/main" val="20001"/>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lower()</a:t>
                      </a:r>
                    </a:p>
                  </a:txBody>
                  <a:tcPr/>
                </a:tc>
                <a:tc>
                  <a:txBody>
                    <a:bodyPr/>
                    <a:lstStyle/>
                    <a:p>
                      <a:r>
                        <a:rPr lang="en-US" dirty="0"/>
                        <a:t>Converts uppercase</a:t>
                      </a:r>
                      <a:r>
                        <a:rPr lang="en-US" baseline="0" dirty="0"/>
                        <a:t> letters to lowercase without changing the string itself.</a:t>
                      </a:r>
                      <a:endParaRPr lang="en-US" dirty="0"/>
                    </a:p>
                  </a:txBody>
                  <a:tcPr/>
                </a:tc>
                <a:extLst>
                  <a:ext uri="{0D108BD9-81ED-4DB2-BD59-A6C34878D82A}">
                    <a16:rowId xmlns:a16="http://schemas.microsoft.com/office/drawing/2014/main" val="10001"/>
                  </a:ext>
                </a:extLst>
              </a:tr>
              <a:tr h="370840">
                <a:tc>
                  <a:txBody>
                    <a:bodyPr/>
                    <a:lstStyle/>
                    <a:p>
                      <a:r>
                        <a:rPr lang="en-US" dirty="0"/>
                        <a:t>upper()</a:t>
                      </a:r>
                    </a:p>
                  </a:txBody>
                  <a:tcPr/>
                </a:tc>
                <a:tc>
                  <a:txBody>
                    <a:bodyPr/>
                    <a:lstStyle/>
                    <a:p>
                      <a:r>
                        <a:rPr lang="en-US" dirty="0"/>
                        <a:t>Converts lowercase</a:t>
                      </a:r>
                      <a:r>
                        <a:rPr lang="en-US" baseline="0" dirty="0"/>
                        <a:t> letters to uppercase without changing the string itself.</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a string method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Content Placeholder 5"/>
          <p:cNvSpPr>
            <a:spLocks noGrp="1"/>
          </p:cNvSpPr>
          <p:nvPr>
            <p:ph idx="1"/>
          </p:nvPr>
        </p:nvSpPr>
        <p:spPr/>
        <p:txBody>
          <a:bodyPr>
            <a:normAutofit/>
          </a:bodyPr>
          <a:lstStyle/>
          <a:p>
            <a:endParaRPr lang="en-US" dirty="0"/>
          </a:p>
          <a:p>
            <a:r>
              <a:rPr lang="en-US" dirty="0"/>
              <a:t>variableName.methodName()          # camel case</a:t>
            </a:r>
          </a:p>
          <a:p>
            <a:r>
              <a:rPr lang="en-US" dirty="0"/>
              <a:t>variable_name.method_name()       # underscore notation</a:t>
            </a:r>
          </a:p>
          <a:p>
            <a:endParaRPr lang="en-US" dirty="0"/>
          </a:p>
          <a:p>
            <a:pPr>
              <a:buNone/>
            </a:pPr>
            <a:r>
              <a:rPr lang="en-US" b="1" dirty="0"/>
              <a:t>Example</a:t>
            </a:r>
          </a:p>
          <a:p>
            <a:pPr>
              <a:buNone/>
            </a:pPr>
            <a:endParaRPr lang="en-US" b="1" dirty="0"/>
          </a:p>
          <a:p>
            <a:pPr>
              <a:buNone/>
            </a:pPr>
            <a:endParaRPr lang="en-US" b="1" dirty="0"/>
          </a:p>
          <a:p>
            <a:pPr>
              <a:buNone/>
            </a:pPr>
            <a:endParaRPr lang="en-US" b="1" dirty="0"/>
          </a:p>
          <a:p>
            <a:pPr>
              <a:buNone/>
            </a:pPr>
            <a:endParaRPr lang="en-US" dirty="0"/>
          </a:p>
          <a:p>
            <a:endParaRPr lang="en-US" dirty="0"/>
          </a:p>
          <a:p>
            <a:pPr>
              <a:buNone/>
            </a:pPr>
            <a:endParaRPr lang="en-US" dirty="0"/>
          </a:p>
        </p:txBody>
      </p:sp>
      <p:sp>
        <p:nvSpPr>
          <p:cNvPr id="7" name="Rectangle 6"/>
          <p:cNvSpPr/>
          <p:nvPr/>
        </p:nvSpPr>
        <p:spPr>
          <a:xfrm>
            <a:off x="2706624" y="4267200"/>
            <a:ext cx="8607552" cy="8412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str.lower()</a:t>
            </a:r>
          </a:p>
          <a:p>
            <a:r>
              <a:rPr lang="en-US" dirty="0">
                <a:solidFill>
                  <a:schemeClr val="tx1"/>
                </a:solidFill>
              </a:rPr>
              <a:t>service_type.upper()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lower() method can be used to compare string values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pPr>
              <a:buNone/>
            </a:pPr>
            <a:endParaRPr lang="en-US" dirty="0"/>
          </a:p>
        </p:txBody>
      </p:sp>
      <p:sp>
        <p:nvSpPr>
          <p:cNvPr id="5" name="Rectangle 4"/>
          <p:cNvSpPr/>
          <p:nvPr/>
        </p:nvSpPr>
        <p:spPr>
          <a:xfrm>
            <a:off x="2755392" y="2292096"/>
            <a:ext cx="8644128" cy="193852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string1 = “</a:t>
            </a:r>
            <a:r>
              <a:rPr lang="en-US" dirty="0" err="1">
                <a:solidFill>
                  <a:schemeClr val="tx1"/>
                </a:solidFill>
              </a:rPr>
              <a:t>Laksh</a:t>
            </a:r>
            <a:r>
              <a:rPr lang="en-US" dirty="0">
                <a:solidFill>
                  <a:schemeClr val="tx1"/>
                </a:solidFill>
              </a:rPr>
              <a:t>”</a:t>
            </a:r>
          </a:p>
          <a:p>
            <a:r>
              <a:rPr lang="en-US" dirty="0">
                <a:solidFill>
                  <a:schemeClr val="tx1"/>
                </a:solidFill>
              </a:rPr>
              <a:t>string2 = “</a:t>
            </a:r>
            <a:r>
              <a:rPr lang="en-US" dirty="0" err="1">
                <a:solidFill>
                  <a:schemeClr val="tx1"/>
                </a:solidFill>
              </a:rPr>
              <a:t>laksh</a:t>
            </a:r>
            <a:r>
              <a:rPr lang="en-US" dirty="0">
                <a:solidFill>
                  <a:schemeClr val="tx1"/>
                </a:solidFill>
              </a:rPr>
              <a:t>”</a:t>
            </a:r>
          </a:p>
          <a:p>
            <a:r>
              <a:rPr lang="en-US" dirty="0">
                <a:solidFill>
                  <a:schemeClr val="tx1"/>
                </a:solidFill>
              </a:rPr>
              <a:t>string1 == string2                                 # False</a:t>
            </a:r>
          </a:p>
          <a:p>
            <a:r>
              <a:rPr lang="en-US" dirty="0">
                <a:solidFill>
                  <a:schemeClr val="tx1"/>
                </a:solidFill>
              </a:rPr>
              <a:t>string1.lower() == string2.lower()       # True</a:t>
            </a:r>
          </a:p>
          <a:p>
            <a:r>
              <a:rPr lang="en-US" dirty="0">
                <a:solidFill>
                  <a:schemeClr val="tx1"/>
                </a:solidFill>
              </a:rPr>
              <a:t>print(string1)                                        # prints ‘</a:t>
            </a:r>
            <a:r>
              <a:rPr lang="en-US" dirty="0" err="1">
                <a:solidFill>
                  <a:schemeClr val="tx1"/>
                </a:solidFill>
              </a:rPr>
              <a:t>Laksh</a:t>
            </a:r>
            <a:r>
              <a:rPr lang="en-US" dirty="0">
                <a:solidFill>
                  <a:schemeClr val="tx1"/>
                </a:solidFill>
              </a:rPr>
              <a:t>’</a:t>
            </a:r>
          </a:p>
          <a:p>
            <a:r>
              <a:rPr lang="en-US" dirty="0">
                <a:solidFill>
                  <a:schemeClr val="tx1"/>
                </a:solidFill>
              </a:rPr>
              <a:t>print(string2)                                        # prints ‘</a:t>
            </a:r>
            <a:r>
              <a:rPr lang="en-US" dirty="0" err="1">
                <a:solidFill>
                  <a:schemeClr val="tx1"/>
                </a:solidFill>
              </a:rPr>
              <a:t>laksh</a:t>
            </a:r>
            <a:r>
              <a:rPr lang="en-US" dirty="0">
                <a:solidFill>
                  <a:schemeClr val="tx1"/>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lower() method can simplify code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Content Placeholder 5"/>
          <p:cNvSpPr>
            <a:spLocks noGrp="1"/>
          </p:cNvSpPr>
          <p:nvPr>
            <p:ph idx="1"/>
          </p:nvPr>
        </p:nvSpPr>
        <p:spPr/>
        <p:txBody>
          <a:bodyPr>
            <a:normAutofit/>
          </a:bodyPr>
          <a:lstStyle/>
          <a:p>
            <a:endParaRPr lang="en-US" dirty="0"/>
          </a:p>
          <a:p>
            <a:r>
              <a:rPr lang="en-US" b="1" dirty="0"/>
              <a:t>Without the lower() method</a:t>
            </a:r>
          </a:p>
          <a:p>
            <a:endParaRPr lang="en-US" dirty="0"/>
          </a:p>
          <a:p>
            <a:endParaRPr lang="en-US" dirty="0"/>
          </a:p>
          <a:p>
            <a:endParaRPr lang="en-US" dirty="0"/>
          </a:p>
          <a:p>
            <a:r>
              <a:rPr lang="en-US" b="1" dirty="0"/>
              <a:t>With the lower() method</a:t>
            </a:r>
          </a:p>
          <a:p>
            <a:pPr>
              <a:buNone/>
            </a:pPr>
            <a:endParaRPr lang="en-US" dirty="0"/>
          </a:p>
        </p:txBody>
      </p:sp>
      <p:sp>
        <p:nvSpPr>
          <p:cNvPr id="7" name="Rectangle 6"/>
          <p:cNvSpPr/>
          <p:nvPr/>
        </p:nvSpPr>
        <p:spPr>
          <a:xfrm>
            <a:off x="3072384" y="3011424"/>
            <a:ext cx="8278368" cy="78028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customer_type == “r”  or  customer_type == “R”</a:t>
            </a:r>
          </a:p>
        </p:txBody>
      </p:sp>
      <p:sp>
        <p:nvSpPr>
          <p:cNvPr id="8" name="Rectangle 7"/>
          <p:cNvSpPr/>
          <p:nvPr/>
        </p:nvSpPr>
        <p:spPr>
          <a:xfrm>
            <a:off x="3084576" y="4657344"/>
            <a:ext cx="8278368" cy="74371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customer_type.lower() == “r”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code the selection structure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Content Placeholder 5"/>
          <p:cNvSpPr>
            <a:spLocks noGrp="1"/>
          </p:cNvSpPr>
          <p:nvPr>
            <p:ph idx="1"/>
          </p:nvPr>
        </p:nvSpPr>
        <p:spPr/>
        <p:txBody>
          <a:bodyPr>
            <a:normAutofit/>
          </a:bodyPr>
          <a:lstStyle/>
          <a:p>
            <a:endParaRPr lang="en-US" dirty="0"/>
          </a:p>
          <a:p>
            <a:r>
              <a:rPr lang="en-US" dirty="0"/>
              <a:t>An if statement lets you control the execution of statements based on the results of a Boolean expression.</a:t>
            </a:r>
          </a:p>
          <a:p>
            <a:r>
              <a:rPr lang="en-US" dirty="0"/>
              <a:t>The syntax of the if statement</a:t>
            </a:r>
          </a:p>
          <a:p>
            <a:endParaRPr lang="en-US" dirty="0"/>
          </a:p>
          <a:p>
            <a:endParaRPr lang="en-US" dirty="0"/>
          </a:p>
          <a:p>
            <a:endParaRPr lang="en-US" dirty="0"/>
          </a:p>
          <a:p>
            <a:pPr>
              <a:buNone/>
            </a:pPr>
            <a:endParaRPr lang="en-US" dirty="0"/>
          </a:p>
        </p:txBody>
      </p:sp>
      <p:sp>
        <p:nvSpPr>
          <p:cNvPr id="9" name="Rectangle 8"/>
          <p:cNvSpPr/>
          <p:nvPr/>
        </p:nvSpPr>
        <p:spPr>
          <a:xfrm>
            <a:off x="3035808" y="3657600"/>
            <a:ext cx="8327136" cy="224332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boolean_expression:</a:t>
            </a:r>
          </a:p>
          <a:p>
            <a:r>
              <a:rPr lang="en-US" dirty="0">
                <a:solidFill>
                  <a:schemeClr val="tx1"/>
                </a:solidFill>
              </a:rPr>
              <a:t>    statements…</a:t>
            </a:r>
          </a:p>
          <a:p>
            <a:r>
              <a:rPr lang="en-US" dirty="0">
                <a:solidFill>
                  <a:schemeClr val="tx1"/>
                </a:solidFill>
              </a:rPr>
              <a:t>[elif boolean_expression:</a:t>
            </a:r>
          </a:p>
          <a:p>
            <a:r>
              <a:rPr lang="en-US" dirty="0">
                <a:solidFill>
                  <a:schemeClr val="tx1"/>
                </a:solidFill>
              </a:rPr>
              <a:t>    statements…]…</a:t>
            </a:r>
          </a:p>
          <a:p>
            <a:r>
              <a:rPr lang="en-US" dirty="0">
                <a:solidFill>
                  <a:schemeClr val="tx1"/>
                </a:solidFill>
              </a:rPr>
              <a:t>[else:</a:t>
            </a:r>
          </a:p>
          <a:p>
            <a:r>
              <a:rPr lang="en-US" dirty="0">
                <a:solidFill>
                  <a:schemeClr val="tx1"/>
                </a:solidFill>
              </a:rPr>
              <a:t>    statements…]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with only an if clause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pPr>
              <a:buNone/>
            </a:pPr>
            <a:endParaRPr lang="en-US" dirty="0"/>
          </a:p>
        </p:txBody>
      </p:sp>
      <p:sp>
        <p:nvSpPr>
          <p:cNvPr id="9" name="Rectangle 8"/>
          <p:cNvSpPr/>
          <p:nvPr/>
        </p:nvSpPr>
        <p:spPr>
          <a:xfrm>
            <a:off x="2755392" y="2426208"/>
            <a:ext cx="8327136" cy="224332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age &gt;= 18:</a:t>
            </a:r>
          </a:p>
          <a:p>
            <a:r>
              <a:rPr lang="en-US" dirty="0">
                <a:solidFill>
                  <a:schemeClr val="tx1"/>
                </a:solidFill>
              </a:rPr>
              <a:t>    print(“You may vote.”)</a:t>
            </a:r>
          </a:p>
          <a:p>
            <a:endParaRPr lang="en-US" dirty="0">
              <a:solidFill>
                <a:schemeClr val="tx1"/>
              </a:solidFill>
            </a:endParaRPr>
          </a:p>
          <a:p>
            <a:r>
              <a:rPr lang="en-US" dirty="0">
                <a:solidFill>
                  <a:schemeClr val="tx1"/>
                </a:solidFill>
              </a:rPr>
              <a:t>if month == “December”:</a:t>
            </a:r>
          </a:p>
          <a:p>
            <a:r>
              <a:rPr lang="en-US" dirty="0">
                <a:solidFill>
                  <a:schemeClr val="tx1"/>
                </a:solidFill>
              </a:rPr>
              <a:t>    print(“It’s Christmas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control statements</a:t>
            </a:r>
          </a:p>
        </p:txBody>
      </p:sp>
      <p:sp>
        <p:nvSpPr>
          <p:cNvPr id="3" name="Content Placeholder 2"/>
          <p:cNvSpPr>
            <a:spLocks noGrp="1"/>
          </p:cNvSpPr>
          <p:nvPr>
            <p:ph idx="1"/>
          </p:nvPr>
        </p:nvSpPr>
        <p:spPr/>
        <p:txBody>
          <a:bodyPr/>
          <a:lstStyle/>
          <a:p>
            <a:r>
              <a:rPr lang="en-US" dirty="0"/>
              <a:t>How to code Boolean expressions</a:t>
            </a:r>
          </a:p>
          <a:p>
            <a:r>
              <a:rPr lang="en-US" dirty="0"/>
              <a:t>How to code the selection structure</a:t>
            </a:r>
          </a:p>
          <a:p>
            <a:r>
              <a:rPr lang="en-US" dirty="0"/>
              <a:t>Two illustrative programs</a:t>
            </a:r>
          </a:p>
          <a:p>
            <a:r>
              <a:rPr lang="en-US" dirty="0"/>
              <a:t>How to use the iteration structure</a:t>
            </a:r>
          </a:p>
          <a:p>
            <a:r>
              <a:rPr lang="en-US" dirty="0"/>
              <a:t>Two illustrative programs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with an if clause and an else clause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pPr>
              <a:buNone/>
            </a:pPr>
            <a:endParaRPr lang="en-US" dirty="0"/>
          </a:p>
        </p:txBody>
      </p:sp>
      <p:sp>
        <p:nvSpPr>
          <p:cNvPr id="9" name="Rectangle 8"/>
          <p:cNvSpPr/>
          <p:nvPr/>
        </p:nvSpPr>
        <p:spPr>
          <a:xfrm>
            <a:off x="2755392" y="2426208"/>
            <a:ext cx="8327136" cy="224332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age &gt;= 18:</a:t>
            </a:r>
          </a:p>
          <a:p>
            <a:r>
              <a:rPr lang="en-US" dirty="0">
                <a:solidFill>
                  <a:schemeClr val="tx1"/>
                </a:solidFill>
              </a:rPr>
              <a:t>    print(“You may vote.”)</a:t>
            </a:r>
          </a:p>
          <a:p>
            <a:r>
              <a:rPr lang="en-US" dirty="0">
                <a:solidFill>
                  <a:schemeClr val="tx1"/>
                </a:solidFill>
              </a:rPr>
              <a:t>else:</a:t>
            </a:r>
          </a:p>
          <a:p>
            <a:r>
              <a:rPr lang="en-US" dirty="0">
                <a:solidFill>
                  <a:schemeClr val="tx1"/>
                </a:solidFill>
              </a:rPr>
              <a:t>    print(“You are too young to vote.”)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with two elif clauses and an else clause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pPr>
              <a:buNone/>
            </a:pPr>
            <a:endParaRPr lang="en-US" dirty="0"/>
          </a:p>
        </p:txBody>
      </p:sp>
      <p:sp>
        <p:nvSpPr>
          <p:cNvPr id="9" name="Rectangle 8"/>
          <p:cNvSpPr/>
          <p:nvPr/>
        </p:nvSpPr>
        <p:spPr>
          <a:xfrm>
            <a:off x="2755392" y="2426208"/>
            <a:ext cx="8327136" cy="224332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invoice total &gt;= 500:</a:t>
            </a:r>
          </a:p>
          <a:p>
            <a:r>
              <a:rPr lang="en-US" dirty="0">
                <a:solidFill>
                  <a:schemeClr val="tx1"/>
                </a:solidFill>
              </a:rPr>
              <a:t>    discount percent = .2</a:t>
            </a:r>
          </a:p>
          <a:p>
            <a:r>
              <a:rPr lang="en-US" dirty="0">
                <a:solidFill>
                  <a:schemeClr val="tx1"/>
                </a:solidFill>
              </a:rPr>
              <a:t>elif invoice_total &gt;= 250:</a:t>
            </a:r>
          </a:p>
          <a:p>
            <a:r>
              <a:rPr lang="en-US" dirty="0">
                <a:solidFill>
                  <a:schemeClr val="tx1"/>
                </a:solidFill>
              </a:rPr>
              <a:t>    discount_percent = .1</a:t>
            </a:r>
          </a:p>
          <a:p>
            <a:r>
              <a:rPr lang="en-US" dirty="0">
                <a:solidFill>
                  <a:schemeClr val="tx1"/>
                </a:solidFill>
              </a:rPr>
              <a:t>elif invoice_total &gt; 0:</a:t>
            </a:r>
          </a:p>
          <a:p>
            <a:r>
              <a:rPr lang="en-US" dirty="0">
                <a:solidFill>
                  <a:schemeClr val="tx1"/>
                </a:solidFill>
              </a:rPr>
              <a:t>    discount_percent = 0</a:t>
            </a:r>
          </a:p>
          <a:p>
            <a:r>
              <a:rPr lang="en-US" dirty="0">
                <a:solidFill>
                  <a:schemeClr val="tx1"/>
                </a:solidFill>
              </a:rPr>
              <a:t>else:</a:t>
            </a:r>
          </a:p>
          <a:p>
            <a:r>
              <a:rPr lang="en-US" dirty="0">
                <a:solidFill>
                  <a:schemeClr val="tx1"/>
                </a:solidFill>
              </a:rPr>
              <a:t>    print(“Invoice total must be greater than zero.”)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operation of an if statement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Content Placeholder 5"/>
          <p:cNvSpPr>
            <a:spLocks noGrp="1"/>
          </p:cNvSpPr>
          <p:nvPr>
            <p:ph idx="1"/>
          </p:nvPr>
        </p:nvSpPr>
        <p:spPr/>
        <p:txBody>
          <a:bodyPr>
            <a:normAutofit lnSpcReduction="10000"/>
          </a:bodyPr>
          <a:lstStyle/>
          <a:p>
            <a:endParaRPr lang="en-US" dirty="0"/>
          </a:p>
          <a:p>
            <a:r>
              <a:rPr lang="en-US" dirty="0"/>
              <a:t>An if statement always contains an if clause. In addition, it may contain one or more elif clauses and one else clause.</a:t>
            </a:r>
          </a:p>
          <a:p>
            <a:r>
              <a:rPr lang="en-US" dirty="0"/>
              <a:t>When an if statement is executed, the if clause is evaluated first. If it is true, the statements in this clause are executed and the if statement ends. Otherwise, the first elif (else if) clause is executed.</a:t>
            </a:r>
          </a:p>
          <a:p>
            <a:r>
              <a:rPr lang="en-US" dirty="0"/>
              <a:t>If the statement in the first elif clause is true, the statements in this clause are executed. Otherwise, the next elif clause is executed.</a:t>
            </a:r>
          </a:p>
          <a:p>
            <a:r>
              <a:rPr lang="en-US" dirty="0"/>
              <a:t>The statements in the else clause are executed if the condition in all the preceding clauses are false.</a:t>
            </a:r>
          </a:p>
          <a:p>
            <a:r>
              <a:rPr lang="en-US" dirty="0"/>
              <a:t>Only one block of statements can be run for each time an if statement is executed.</a:t>
            </a:r>
          </a:p>
          <a:p>
            <a:endParaRPr lang="en-US" dirty="0"/>
          </a:p>
          <a:p>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Content Placeholder 5"/>
          <p:cNvSpPr>
            <a:spLocks noGrp="1"/>
          </p:cNvSpPr>
          <p:nvPr>
            <p:ph idx="1"/>
          </p:nvPr>
        </p:nvSpPr>
        <p:spPr/>
        <p:txBody>
          <a:bodyPr>
            <a:normAutofit/>
          </a:bodyPr>
          <a:lstStyle/>
          <a:p>
            <a:endParaRPr lang="en-US" dirty="0"/>
          </a:p>
          <a:p>
            <a:r>
              <a:rPr lang="en-US" dirty="0"/>
              <a:t>The statements within a clause end when the indentation ends.</a:t>
            </a:r>
          </a:p>
          <a:p>
            <a:r>
              <a:rPr lang="en-US" dirty="0"/>
              <a:t>The if statement ends when the indentation for the statements in the last clause ends.</a:t>
            </a:r>
          </a:p>
          <a:p>
            <a:endParaRPr lang="en-US" dirty="0"/>
          </a:p>
          <a:p>
            <a:endParaRPr lang="en-US" dirty="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Content Placeholder 5"/>
          <p:cNvSpPr>
            <a:spLocks noGrp="1"/>
          </p:cNvSpPr>
          <p:nvPr>
            <p:ph idx="1"/>
          </p:nvPr>
        </p:nvSpPr>
        <p:spPr/>
        <p:txBody>
          <a:bodyPr>
            <a:normAutofit/>
          </a:bodyPr>
          <a:lstStyle/>
          <a:p>
            <a:pPr>
              <a:buNone/>
            </a:pPr>
            <a:r>
              <a:rPr lang="en-US" b="1" dirty="0"/>
              <a:t>An if statement used for grading</a:t>
            </a:r>
          </a:p>
          <a:p>
            <a:pPr>
              <a:buNone/>
            </a:pPr>
            <a:endParaRPr lang="en-US" dirty="0"/>
          </a:p>
          <a:p>
            <a:pPr>
              <a:buNone/>
            </a:pPr>
            <a:endParaRPr lang="en-US" dirty="0"/>
          </a:p>
          <a:p>
            <a:endParaRPr lang="en-US" dirty="0"/>
          </a:p>
          <a:p>
            <a:pPr>
              <a:buNone/>
            </a:pPr>
            <a:endParaRPr lang="en-US" dirty="0"/>
          </a:p>
        </p:txBody>
      </p:sp>
      <p:sp>
        <p:nvSpPr>
          <p:cNvPr id="5" name="Rectangle 4"/>
          <p:cNvSpPr/>
          <p:nvPr/>
        </p:nvSpPr>
        <p:spPr>
          <a:xfrm>
            <a:off x="2694432" y="2621280"/>
            <a:ext cx="8668512" cy="359664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score = int(input(“Enter test score: “))</a:t>
            </a:r>
          </a:p>
          <a:p>
            <a:r>
              <a:rPr lang="en-US" dirty="0">
                <a:solidFill>
                  <a:schemeClr val="tx1"/>
                </a:solidFill>
              </a:rPr>
              <a:t>if score &gt;= 90:</a:t>
            </a:r>
          </a:p>
          <a:p>
            <a:r>
              <a:rPr lang="en-US" dirty="0">
                <a:solidFill>
                  <a:schemeClr val="tx1"/>
                </a:solidFill>
              </a:rPr>
              <a:t>    grade = “A”</a:t>
            </a:r>
          </a:p>
          <a:p>
            <a:r>
              <a:rPr lang="en-US" dirty="0">
                <a:solidFill>
                  <a:schemeClr val="tx1"/>
                </a:solidFill>
              </a:rPr>
              <a:t>elif score &gt;= 80:</a:t>
            </a:r>
          </a:p>
          <a:p>
            <a:r>
              <a:rPr lang="en-US" dirty="0">
                <a:solidFill>
                  <a:schemeClr val="tx1"/>
                </a:solidFill>
              </a:rPr>
              <a:t>    grade = “B”</a:t>
            </a:r>
          </a:p>
          <a:p>
            <a:r>
              <a:rPr lang="en-US" dirty="0">
                <a:solidFill>
                  <a:schemeClr val="tx1"/>
                </a:solidFill>
              </a:rPr>
              <a:t>elif score &gt;= 70:</a:t>
            </a:r>
          </a:p>
          <a:p>
            <a:r>
              <a:rPr lang="en-US" dirty="0">
                <a:solidFill>
                  <a:schemeClr val="tx1"/>
                </a:solidFill>
              </a:rPr>
              <a:t>    grade = “C”</a:t>
            </a:r>
          </a:p>
          <a:p>
            <a:r>
              <a:rPr lang="en-US" dirty="0">
                <a:solidFill>
                  <a:schemeClr val="tx1"/>
                </a:solidFill>
              </a:rPr>
              <a:t>elif score &gt;= 60:</a:t>
            </a:r>
          </a:p>
          <a:p>
            <a:r>
              <a:rPr lang="en-US" dirty="0">
                <a:solidFill>
                  <a:schemeClr val="tx1"/>
                </a:solidFill>
              </a:rPr>
              <a:t>    grade = “D”</a:t>
            </a:r>
          </a:p>
          <a:p>
            <a:r>
              <a:rPr lang="en-US" dirty="0">
                <a:solidFill>
                  <a:schemeClr val="tx1"/>
                </a:solidFill>
              </a:rPr>
              <a:t>else:</a:t>
            </a:r>
          </a:p>
          <a:p>
            <a:r>
              <a:rPr lang="en-US" dirty="0">
                <a:solidFill>
                  <a:schemeClr val="tx1"/>
                </a:solidFill>
              </a:rPr>
              <a:t>    grade = “F”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if statements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Content Placeholder 5"/>
          <p:cNvSpPr>
            <a:spLocks noGrp="1"/>
          </p:cNvSpPr>
          <p:nvPr>
            <p:ph idx="1"/>
          </p:nvPr>
        </p:nvSpPr>
        <p:spPr/>
        <p:txBody>
          <a:bodyPr>
            <a:normAutofit/>
          </a:bodyPr>
          <a:lstStyle/>
          <a:p>
            <a:pPr>
              <a:buNone/>
            </a:pPr>
            <a:r>
              <a:rPr lang="en-US" b="1" dirty="0"/>
              <a:t>Another way the if statement could be coded</a:t>
            </a:r>
          </a:p>
          <a:p>
            <a:pPr>
              <a:buNone/>
            </a:pPr>
            <a:endParaRPr lang="en-US" dirty="0"/>
          </a:p>
          <a:p>
            <a:pPr>
              <a:buNone/>
            </a:pPr>
            <a:endParaRPr lang="en-US" dirty="0"/>
          </a:p>
          <a:p>
            <a:endParaRPr lang="en-US" dirty="0"/>
          </a:p>
          <a:p>
            <a:pPr>
              <a:buNone/>
            </a:pPr>
            <a:endParaRPr lang="en-US" dirty="0"/>
          </a:p>
        </p:txBody>
      </p:sp>
      <p:sp>
        <p:nvSpPr>
          <p:cNvPr id="5" name="Rectangle 4"/>
          <p:cNvSpPr/>
          <p:nvPr/>
        </p:nvSpPr>
        <p:spPr>
          <a:xfrm>
            <a:off x="2694432" y="2621280"/>
            <a:ext cx="8668512" cy="359664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score = int(input(“Enter test score: “))</a:t>
            </a:r>
          </a:p>
          <a:p>
            <a:r>
              <a:rPr lang="en-US" dirty="0">
                <a:solidFill>
                  <a:schemeClr val="tx1"/>
                </a:solidFill>
              </a:rPr>
              <a:t>if score &gt;= 90 and score &lt;= 100:</a:t>
            </a:r>
          </a:p>
          <a:p>
            <a:r>
              <a:rPr lang="en-US" dirty="0">
                <a:solidFill>
                  <a:schemeClr val="tx1"/>
                </a:solidFill>
              </a:rPr>
              <a:t>    grade = “A”</a:t>
            </a:r>
          </a:p>
          <a:p>
            <a:r>
              <a:rPr lang="en-US" dirty="0">
                <a:solidFill>
                  <a:schemeClr val="tx1"/>
                </a:solidFill>
              </a:rPr>
              <a:t>elif score &gt;= 80 and score &lt; 90:</a:t>
            </a:r>
          </a:p>
          <a:p>
            <a:r>
              <a:rPr lang="en-US" dirty="0">
                <a:solidFill>
                  <a:schemeClr val="tx1"/>
                </a:solidFill>
              </a:rPr>
              <a:t>    grade = “B”</a:t>
            </a:r>
          </a:p>
          <a:p>
            <a:r>
              <a:rPr lang="en-US" dirty="0">
                <a:solidFill>
                  <a:schemeClr val="tx1"/>
                </a:solidFill>
              </a:rPr>
              <a:t>elif score &gt;= 70 and score &lt; 80:</a:t>
            </a:r>
          </a:p>
          <a:p>
            <a:r>
              <a:rPr lang="en-US" dirty="0">
                <a:solidFill>
                  <a:schemeClr val="tx1"/>
                </a:solidFill>
              </a:rPr>
              <a:t>    grade = “C”</a:t>
            </a:r>
          </a:p>
          <a:p>
            <a:r>
              <a:rPr lang="en-US" dirty="0">
                <a:solidFill>
                  <a:schemeClr val="tx1"/>
                </a:solidFill>
              </a:rPr>
              <a:t>elif score &gt;= 60 and score &lt; 70:</a:t>
            </a:r>
          </a:p>
          <a:p>
            <a:r>
              <a:rPr lang="en-US" dirty="0">
                <a:solidFill>
                  <a:schemeClr val="tx1"/>
                </a:solidFill>
              </a:rPr>
              <a:t>    grade = “D”</a:t>
            </a:r>
          </a:p>
          <a:p>
            <a:r>
              <a:rPr lang="en-US" dirty="0">
                <a:solidFill>
                  <a:schemeClr val="tx1"/>
                </a:solidFill>
              </a:rPr>
              <a:t>elif score &lt; 60:</a:t>
            </a:r>
          </a:p>
          <a:p>
            <a:r>
              <a:rPr lang="en-US" dirty="0">
                <a:solidFill>
                  <a:schemeClr val="tx1"/>
                </a:solidFill>
              </a:rPr>
              <a:t>    grade = “F”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examples of if statements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Content Placeholder 5"/>
          <p:cNvSpPr>
            <a:spLocks noGrp="1"/>
          </p:cNvSpPr>
          <p:nvPr>
            <p:ph idx="1"/>
          </p:nvPr>
        </p:nvSpPr>
        <p:spPr/>
        <p:txBody>
          <a:bodyPr>
            <a:normAutofit/>
          </a:bodyPr>
          <a:lstStyle/>
          <a:p>
            <a:r>
              <a:rPr lang="en-US" b="1" dirty="0"/>
              <a:t>An if statement that validates the range of a score</a:t>
            </a:r>
          </a:p>
          <a:p>
            <a:pPr>
              <a:buNone/>
            </a:pPr>
            <a:endParaRPr lang="en-US" dirty="0"/>
          </a:p>
        </p:txBody>
      </p:sp>
      <p:sp>
        <p:nvSpPr>
          <p:cNvPr id="5" name="Rectangle 4"/>
          <p:cNvSpPr/>
          <p:nvPr/>
        </p:nvSpPr>
        <p:spPr>
          <a:xfrm>
            <a:off x="2706624" y="2596896"/>
            <a:ext cx="8668512" cy="219456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score = int(input(“Enter test score: “))</a:t>
            </a:r>
          </a:p>
          <a:p>
            <a:r>
              <a:rPr lang="en-US" dirty="0">
                <a:solidFill>
                  <a:schemeClr val="tx1"/>
                </a:solidFill>
              </a:rPr>
              <a:t>if score &gt;= 0 and score &lt;= 100:</a:t>
            </a:r>
          </a:p>
          <a:p>
            <a:r>
              <a:rPr lang="en-US" dirty="0">
                <a:solidFill>
                  <a:schemeClr val="tx1"/>
                </a:solidFill>
              </a:rPr>
              <a:t>    total_score += score</a:t>
            </a:r>
          </a:p>
          <a:p>
            <a:r>
              <a:rPr lang="en-US" dirty="0">
                <a:solidFill>
                  <a:schemeClr val="tx1"/>
                </a:solidFill>
              </a:rPr>
              <a:t>else:</a:t>
            </a:r>
          </a:p>
          <a:p>
            <a:r>
              <a:rPr lang="en-US" dirty="0">
                <a:solidFill>
                  <a:schemeClr val="tx1"/>
                </a:solidFill>
              </a:rPr>
              <a:t>    print(“Test score must be from 0 – 100.”)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examples of if statements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Content Placeholder 5"/>
          <p:cNvSpPr>
            <a:spLocks noGrp="1"/>
          </p:cNvSpPr>
          <p:nvPr>
            <p:ph idx="1"/>
          </p:nvPr>
        </p:nvSpPr>
        <p:spPr/>
        <p:txBody>
          <a:bodyPr>
            <a:normAutofit/>
          </a:bodyPr>
          <a:lstStyle/>
          <a:p>
            <a:r>
              <a:rPr lang="en-US" b="1" dirty="0"/>
              <a:t>An if statement that validates the customer type</a:t>
            </a:r>
          </a:p>
          <a:p>
            <a:pPr>
              <a:buNone/>
            </a:pPr>
            <a:endParaRPr lang="en-US" dirty="0"/>
          </a:p>
        </p:txBody>
      </p:sp>
      <p:sp>
        <p:nvSpPr>
          <p:cNvPr id="5" name="Rectangle 4"/>
          <p:cNvSpPr/>
          <p:nvPr/>
        </p:nvSpPr>
        <p:spPr>
          <a:xfrm>
            <a:off x="2706624" y="2596896"/>
            <a:ext cx="8668512" cy="38892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is_valid = True</a:t>
            </a:r>
          </a:p>
          <a:p>
            <a:r>
              <a:rPr lang="en-US" dirty="0">
                <a:solidFill>
                  <a:schemeClr val="tx1"/>
                </a:solidFill>
              </a:rPr>
              <a:t>message = “”</a:t>
            </a:r>
          </a:p>
          <a:p>
            <a:r>
              <a:rPr lang="en-US" dirty="0">
                <a:solidFill>
                  <a:schemeClr val="tx1"/>
                </a:solidFill>
              </a:rPr>
              <a:t>customer_type = input(“Enter customer type (r/w):  “)</a:t>
            </a:r>
          </a:p>
          <a:p>
            <a:endParaRPr lang="en-US" dirty="0">
              <a:solidFill>
                <a:schemeClr val="tx1"/>
              </a:solidFill>
            </a:endParaRPr>
          </a:p>
          <a:p>
            <a:r>
              <a:rPr lang="en-US" dirty="0">
                <a:solidFill>
                  <a:schemeClr val="tx1"/>
                </a:solidFill>
              </a:rPr>
              <a:t>if customer_type == “r” or customer_type == “w”:</a:t>
            </a:r>
          </a:p>
          <a:p>
            <a:r>
              <a:rPr lang="en-US" dirty="0">
                <a:solidFill>
                  <a:schemeClr val="tx1"/>
                </a:solidFill>
              </a:rPr>
              <a:t>    message = “Welcome to our online store”</a:t>
            </a:r>
          </a:p>
          <a:p>
            <a:r>
              <a:rPr lang="en-US" dirty="0">
                <a:solidFill>
                  <a:schemeClr val="tx1"/>
                </a:solidFill>
              </a:rPr>
              <a:t>else:</a:t>
            </a:r>
          </a:p>
          <a:p>
            <a:r>
              <a:rPr lang="en-US" dirty="0">
                <a:solidFill>
                  <a:schemeClr val="tx1"/>
                </a:solidFill>
              </a:rPr>
              <a:t>    message = “Customer type must be ‘r’ or ‘w’.”</a:t>
            </a:r>
          </a:p>
          <a:p>
            <a:r>
              <a:rPr lang="en-US" dirty="0">
                <a:solidFill>
                  <a:schemeClr val="tx1"/>
                </a:solidFill>
              </a:rPr>
              <a:t>    is_valid = False</a:t>
            </a:r>
          </a:p>
          <a:p>
            <a:r>
              <a:rPr lang="en-US" dirty="0">
                <a:solidFill>
                  <a:schemeClr val="tx1"/>
                </a:solidFill>
              </a:rPr>
              <a:t>print(message)</a:t>
            </a:r>
          </a:p>
          <a:p>
            <a:r>
              <a:rPr lang="en-US" dirty="0">
                <a:solidFill>
                  <a:schemeClr val="tx1"/>
                </a:solidFill>
              </a:rPr>
              <a:t>if(</a:t>
            </a:r>
            <a:r>
              <a:rPr lang="en-US" dirty="0" err="1">
                <a:solidFill>
                  <a:schemeClr val="tx1"/>
                </a:solidFill>
              </a:rPr>
              <a:t>is_valid</a:t>
            </a:r>
            <a:r>
              <a:rPr lang="en-US" dirty="0">
                <a:solidFill>
                  <a:schemeClr val="tx1"/>
                </a:solidFill>
              </a:rPr>
              <a:t>):</a:t>
            </a:r>
          </a:p>
          <a:p>
            <a:r>
              <a:rPr lang="en-US" dirty="0">
                <a:solidFill>
                  <a:schemeClr val="tx1"/>
                </a:solidFill>
              </a:rPr>
              <a:t>    print(“You get a discount of 25% for every purchase of 100 USD.”)</a:t>
            </a:r>
          </a:p>
          <a:p>
            <a:r>
              <a:rPr lang="en-US" dirty="0">
                <a:solidFill>
                  <a:schemeClr val="tx1"/>
                </a:solidFill>
              </a:rPr>
              <a:t>else:</a:t>
            </a:r>
          </a:p>
          <a:p>
            <a:r>
              <a:rPr lang="en-US" dirty="0">
                <a:solidFill>
                  <a:schemeClr val="tx1"/>
                </a:solidFill>
              </a:rPr>
              <a:t>    print(“Please enroll in our customer relationship program.”)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Content Placeholder 5"/>
          <p:cNvSpPr>
            <a:spLocks noGrp="1"/>
          </p:cNvSpPr>
          <p:nvPr>
            <p:ph idx="1"/>
          </p:nvPr>
        </p:nvSpPr>
        <p:spPr/>
        <p:txBody>
          <a:bodyPr>
            <a:normAutofit/>
          </a:bodyPr>
          <a:lstStyle/>
          <a:p>
            <a:endParaRPr lang="en-US" dirty="0"/>
          </a:p>
          <a:p>
            <a:r>
              <a:rPr lang="en-US" dirty="0"/>
              <a:t>The statements within a clause end when the indentation ends.</a:t>
            </a:r>
          </a:p>
          <a:p>
            <a:r>
              <a:rPr lang="en-US" dirty="0"/>
              <a:t>The if statement ends when the indentation for the statements in the last clause ends.</a:t>
            </a:r>
          </a:p>
          <a:p>
            <a:endParaRPr lang="en-US" dirty="0"/>
          </a:p>
          <a:p>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nested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Content Placeholder 5"/>
          <p:cNvSpPr>
            <a:spLocks noGrp="1"/>
          </p:cNvSpPr>
          <p:nvPr>
            <p:ph idx="1"/>
          </p:nvPr>
        </p:nvSpPr>
        <p:spPr/>
        <p:txBody>
          <a:bodyPr>
            <a:normAutofit/>
          </a:bodyPr>
          <a:lstStyle/>
          <a:p>
            <a:pPr>
              <a:buNone/>
            </a:pPr>
            <a:r>
              <a:rPr lang="en-US" b="1" dirty="0"/>
              <a:t>Nested if statements for applying customer discounts</a:t>
            </a:r>
          </a:p>
          <a:p>
            <a:pPr>
              <a:buNone/>
            </a:pPr>
            <a:endParaRPr lang="en-US" dirty="0"/>
          </a:p>
          <a:p>
            <a:endParaRPr lang="en-US" dirty="0"/>
          </a:p>
          <a:p>
            <a:pPr>
              <a:buNone/>
            </a:pPr>
            <a:endParaRPr lang="en-US" dirty="0"/>
          </a:p>
        </p:txBody>
      </p:sp>
      <p:sp>
        <p:nvSpPr>
          <p:cNvPr id="5" name="Rectangle 4"/>
          <p:cNvSpPr/>
          <p:nvPr/>
        </p:nvSpPr>
        <p:spPr>
          <a:xfrm>
            <a:off x="2706624" y="2584704"/>
            <a:ext cx="8680704" cy="38892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a:t>
            </a:r>
            <a:r>
              <a:rPr lang="en-US" dirty="0" err="1">
                <a:solidFill>
                  <a:schemeClr val="tx1"/>
                </a:solidFill>
              </a:rPr>
              <a:t>customer_type.lower</a:t>
            </a:r>
            <a:r>
              <a:rPr lang="en-US" dirty="0">
                <a:solidFill>
                  <a:schemeClr val="tx1"/>
                </a:solidFill>
              </a:rPr>
              <a:t>() == "r":</a:t>
            </a:r>
          </a:p>
          <a:p>
            <a:r>
              <a:rPr lang="en-US" dirty="0">
                <a:solidFill>
                  <a:schemeClr val="tx1"/>
                </a:solidFill>
              </a:rPr>
              <a:t>    if </a:t>
            </a:r>
            <a:r>
              <a:rPr lang="en-US" dirty="0" err="1">
                <a:solidFill>
                  <a:schemeClr val="tx1"/>
                </a:solidFill>
              </a:rPr>
              <a:t>invoice_total</a:t>
            </a:r>
            <a:r>
              <a:rPr lang="en-US" dirty="0">
                <a:solidFill>
                  <a:schemeClr val="tx1"/>
                </a:solidFill>
              </a:rPr>
              <a:t> &lt; 100:</a:t>
            </a:r>
          </a:p>
          <a:p>
            <a:r>
              <a:rPr lang="en-US" dirty="0">
                <a:solidFill>
                  <a:schemeClr val="tx1"/>
                </a:solidFill>
              </a:rPr>
              <a:t>        </a:t>
            </a:r>
            <a:r>
              <a:rPr lang="en-US" dirty="0" err="1">
                <a:solidFill>
                  <a:schemeClr val="tx1"/>
                </a:solidFill>
              </a:rPr>
              <a:t>discount_percent</a:t>
            </a:r>
            <a:r>
              <a:rPr lang="en-US" dirty="0">
                <a:solidFill>
                  <a:schemeClr val="tx1"/>
                </a:solidFill>
              </a:rPr>
              <a:t> = 0</a:t>
            </a:r>
          </a:p>
          <a:p>
            <a:r>
              <a:rPr lang="en-US" dirty="0">
                <a:solidFill>
                  <a:schemeClr val="tx1"/>
                </a:solidFill>
              </a:rPr>
              <a:t>    elif </a:t>
            </a:r>
            <a:r>
              <a:rPr lang="en-US" dirty="0" err="1">
                <a:solidFill>
                  <a:schemeClr val="tx1"/>
                </a:solidFill>
              </a:rPr>
              <a:t>invoice_total</a:t>
            </a:r>
            <a:r>
              <a:rPr lang="en-US" dirty="0">
                <a:solidFill>
                  <a:schemeClr val="tx1"/>
                </a:solidFill>
              </a:rPr>
              <a:t> &gt;= 100 and </a:t>
            </a:r>
            <a:r>
              <a:rPr lang="en-US" dirty="0" err="1">
                <a:solidFill>
                  <a:schemeClr val="tx1"/>
                </a:solidFill>
              </a:rPr>
              <a:t>invoice_total</a:t>
            </a:r>
            <a:r>
              <a:rPr lang="en-US" dirty="0">
                <a:solidFill>
                  <a:schemeClr val="tx1"/>
                </a:solidFill>
              </a:rPr>
              <a:t> &lt; 250:</a:t>
            </a:r>
          </a:p>
          <a:p>
            <a:r>
              <a:rPr lang="en-US" dirty="0">
                <a:solidFill>
                  <a:schemeClr val="tx1"/>
                </a:solidFill>
              </a:rPr>
              <a:t>        </a:t>
            </a:r>
            <a:r>
              <a:rPr lang="en-US" dirty="0" err="1">
                <a:solidFill>
                  <a:schemeClr val="tx1"/>
                </a:solidFill>
              </a:rPr>
              <a:t>discount_percent</a:t>
            </a:r>
            <a:r>
              <a:rPr lang="en-US" dirty="0">
                <a:solidFill>
                  <a:schemeClr val="tx1"/>
                </a:solidFill>
              </a:rPr>
              <a:t> = .1</a:t>
            </a:r>
          </a:p>
          <a:p>
            <a:r>
              <a:rPr lang="en-US" dirty="0">
                <a:solidFill>
                  <a:schemeClr val="tx1"/>
                </a:solidFill>
              </a:rPr>
              <a:t>    elif </a:t>
            </a:r>
            <a:r>
              <a:rPr lang="en-US" dirty="0" err="1">
                <a:solidFill>
                  <a:schemeClr val="tx1"/>
                </a:solidFill>
              </a:rPr>
              <a:t>invoice_total</a:t>
            </a:r>
            <a:r>
              <a:rPr lang="en-US" dirty="0">
                <a:solidFill>
                  <a:schemeClr val="tx1"/>
                </a:solidFill>
              </a:rPr>
              <a:t> &gt;= 250:</a:t>
            </a:r>
          </a:p>
          <a:p>
            <a:r>
              <a:rPr lang="en-US" dirty="0">
                <a:solidFill>
                  <a:schemeClr val="tx1"/>
                </a:solidFill>
              </a:rPr>
              <a:t>        </a:t>
            </a:r>
            <a:r>
              <a:rPr lang="en-US" dirty="0" err="1">
                <a:solidFill>
                  <a:schemeClr val="tx1"/>
                </a:solidFill>
              </a:rPr>
              <a:t>discount_percent</a:t>
            </a:r>
            <a:r>
              <a:rPr lang="en-US" dirty="0">
                <a:solidFill>
                  <a:schemeClr val="tx1"/>
                </a:solidFill>
              </a:rPr>
              <a:t> = .2</a:t>
            </a:r>
          </a:p>
          <a:p>
            <a:r>
              <a:rPr lang="en-US" dirty="0">
                <a:solidFill>
                  <a:schemeClr val="tx1"/>
                </a:solidFill>
              </a:rPr>
              <a:t>elif </a:t>
            </a:r>
            <a:r>
              <a:rPr lang="en-US" dirty="0" err="1">
                <a:solidFill>
                  <a:schemeClr val="tx1"/>
                </a:solidFill>
              </a:rPr>
              <a:t>customer_type.lower</a:t>
            </a:r>
            <a:r>
              <a:rPr lang="en-US" dirty="0">
                <a:solidFill>
                  <a:schemeClr val="tx1"/>
                </a:solidFill>
              </a:rPr>
              <a:t>() == "w":</a:t>
            </a:r>
          </a:p>
          <a:p>
            <a:r>
              <a:rPr lang="en-US" dirty="0">
                <a:solidFill>
                  <a:schemeClr val="tx1"/>
                </a:solidFill>
              </a:rPr>
              <a:t>    if </a:t>
            </a:r>
            <a:r>
              <a:rPr lang="en-US" dirty="0" err="1">
                <a:solidFill>
                  <a:schemeClr val="tx1"/>
                </a:solidFill>
              </a:rPr>
              <a:t>invoice_total</a:t>
            </a:r>
            <a:r>
              <a:rPr lang="en-US" dirty="0">
                <a:solidFill>
                  <a:schemeClr val="tx1"/>
                </a:solidFill>
              </a:rPr>
              <a:t> &lt; 500:</a:t>
            </a:r>
          </a:p>
          <a:p>
            <a:r>
              <a:rPr lang="en-US" dirty="0">
                <a:solidFill>
                  <a:schemeClr val="tx1"/>
                </a:solidFill>
              </a:rPr>
              <a:t>        </a:t>
            </a:r>
            <a:r>
              <a:rPr lang="en-US" dirty="0" err="1">
                <a:solidFill>
                  <a:schemeClr val="tx1"/>
                </a:solidFill>
              </a:rPr>
              <a:t>discount_percent</a:t>
            </a:r>
            <a:r>
              <a:rPr lang="en-US" dirty="0">
                <a:solidFill>
                  <a:schemeClr val="tx1"/>
                </a:solidFill>
              </a:rPr>
              <a:t> = .4</a:t>
            </a:r>
          </a:p>
          <a:p>
            <a:r>
              <a:rPr lang="en-US" dirty="0">
                <a:solidFill>
                  <a:schemeClr val="tx1"/>
                </a:solidFill>
              </a:rPr>
              <a:t>    elif </a:t>
            </a:r>
            <a:r>
              <a:rPr lang="en-US" dirty="0" err="1">
                <a:solidFill>
                  <a:schemeClr val="tx1"/>
                </a:solidFill>
              </a:rPr>
              <a:t>invoice_total</a:t>
            </a:r>
            <a:r>
              <a:rPr lang="en-US" dirty="0">
                <a:solidFill>
                  <a:schemeClr val="tx1"/>
                </a:solidFill>
              </a:rPr>
              <a:t> &gt;= 500:</a:t>
            </a:r>
          </a:p>
          <a:p>
            <a:r>
              <a:rPr lang="en-US" dirty="0">
                <a:solidFill>
                  <a:schemeClr val="tx1"/>
                </a:solidFill>
              </a:rPr>
              <a:t>        </a:t>
            </a:r>
            <a:r>
              <a:rPr lang="en-US" dirty="0" err="1">
                <a:solidFill>
                  <a:schemeClr val="tx1"/>
                </a:solidFill>
              </a:rPr>
              <a:t>discount_percent</a:t>
            </a:r>
            <a:r>
              <a:rPr lang="en-US" dirty="0">
                <a:solidFill>
                  <a:schemeClr val="tx1"/>
                </a:solidFill>
              </a:rPr>
              <a:t> = .5</a:t>
            </a:r>
          </a:p>
          <a:p>
            <a:r>
              <a:rPr lang="en-US" dirty="0">
                <a:solidFill>
                  <a:schemeClr val="tx1"/>
                </a:solidFill>
              </a:rPr>
              <a:t>else:</a:t>
            </a:r>
          </a:p>
          <a:p>
            <a:r>
              <a:rPr lang="en-US" dirty="0">
                <a:solidFill>
                  <a:schemeClr val="tx1"/>
                </a:solidFill>
              </a:rPr>
              <a:t>    </a:t>
            </a:r>
            <a:r>
              <a:rPr lang="en-US" dirty="0" err="1">
                <a:solidFill>
                  <a:schemeClr val="tx1"/>
                </a:solidFill>
              </a:rPr>
              <a:t>discount_percent</a:t>
            </a:r>
            <a:r>
              <a:rPr lang="en-US" dirty="0">
                <a:solidFill>
                  <a:schemeClr val="tx1"/>
                </a:solidFill>
              </a:rPr>
              <a:t> = 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Boolean expressions</a:t>
            </a:r>
          </a:p>
        </p:txBody>
      </p:sp>
      <p:sp>
        <p:nvSpPr>
          <p:cNvPr id="3" name="Content Placeholder 2"/>
          <p:cNvSpPr>
            <a:spLocks noGrp="1"/>
          </p:cNvSpPr>
          <p:nvPr>
            <p:ph idx="1"/>
          </p:nvPr>
        </p:nvSpPr>
        <p:spPr/>
        <p:txBody>
          <a:bodyPr>
            <a:normAutofit/>
          </a:bodyPr>
          <a:lstStyle/>
          <a:p>
            <a:r>
              <a:rPr lang="en-US" dirty="0"/>
              <a:t>Boolean expressions are </a:t>
            </a:r>
            <a:r>
              <a:rPr lang="en-US" b="1" dirty="0"/>
              <a:t>expressions</a:t>
            </a:r>
            <a:r>
              <a:rPr lang="en-US" dirty="0"/>
              <a:t> that evaluate to either </a:t>
            </a:r>
            <a:r>
              <a:rPr lang="en-US" b="1" dirty="0"/>
              <a:t>True</a:t>
            </a:r>
            <a:r>
              <a:rPr lang="en-US" dirty="0"/>
              <a:t> or </a:t>
            </a:r>
            <a:r>
              <a:rPr lang="en-US" b="1" dirty="0"/>
              <a:t>False</a:t>
            </a:r>
            <a:r>
              <a:rPr lang="en-US" dirty="0"/>
              <a:t> based on a comparison between two or more values. You use these expressions in </a:t>
            </a:r>
            <a:r>
              <a:rPr lang="en-US" b="1" dirty="0"/>
              <a:t>if statements </a:t>
            </a:r>
            <a:r>
              <a:rPr lang="en-US" dirty="0"/>
              <a:t>as well as in </a:t>
            </a:r>
            <a:r>
              <a:rPr lang="en-US" b="1" dirty="0"/>
              <a:t>looping statements</a:t>
            </a:r>
          </a:p>
          <a:p>
            <a:pPr>
              <a:buNone/>
            </a:pPr>
            <a:r>
              <a:rPr lang="en-US" b="1" dirty="0"/>
              <a:t>Relational Operators</a:t>
            </a:r>
          </a:p>
          <a:p>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5" name="Table 4"/>
          <p:cNvGraphicFramePr>
            <a:graphicFrameLocks noGrp="1"/>
          </p:cNvGraphicFramePr>
          <p:nvPr/>
        </p:nvGraphicFramePr>
        <p:xfrm>
          <a:off x="2731008" y="3560402"/>
          <a:ext cx="8392159" cy="2595880"/>
        </p:xfrm>
        <a:graphic>
          <a:graphicData uri="http://schemas.openxmlformats.org/drawingml/2006/table">
            <a:tbl>
              <a:tblPr firstRow="1" bandRow="1">
                <a:tableStyleId>{5C22544A-7EE6-4342-B048-85BDC9FD1C3A}</a:tableStyleId>
              </a:tblPr>
              <a:tblGrid>
                <a:gridCol w="1275608">
                  <a:extLst>
                    <a:ext uri="{9D8B030D-6E8A-4147-A177-3AD203B41FA5}">
                      <a16:colId xmlns:a16="http://schemas.microsoft.com/office/drawing/2014/main" val="20000"/>
                    </a:ext>
                  </a:extLst>
                </a:gridCol>
                <a:gridCol w="7116551">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Returns </a:t>
                      </a:r>
                      <a:r>
                        <a:rPr lang="en-US" b="1" dirty="0"/>
                        <a:t>True</a:t>
                      </a:r>
                      <a:r>
                        <a:rPr lang="en-US" dirty="0"/>
                        <a:t> if both operands are equal</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Returns </a:t>
                      </a:r>
                      <a:r>
                        <a:rPr lang="en-US" b="1" dirty="0"/>
                        <a:t>True</a:t>
                      </a:r>
                      <a:r>
                        <a:rPr lang="en-US" dirty="0"/>
                        <a:t> if</a:t>
                      </a:r>
                      <a:r>
                        <a:rPr lang="en-US" baseline="0" dirty="0"/>
                        <a:t> the left and right operands are not equal</a:t>
                      </a:r>
                      <a:endParaRPr lang="en-US" dirty="0"/>
                    </a:p>
                  </a:txBody>
                  <a:tcPr/>
                </a:tc>
                <a:extLst>
                  <a:ext uri="{0D108BD9-81ED-4DB2-BD59-A6C34878D82A}">
                    <a16:rowId xmlns:a16="http://schemas.microsoft.com/office/drawing/2014/main" val="10002"/>
                  </a:ext>
                </a:extLst>
              </a:tr>
              <a:tr h="370840">
                <a:tc>
                  <a:txBody>
                    <a:bodyPr/>
                    <a:lstStyle/>
                    <a:p>
                      <a:r>
                        <a:rPr lang="en-US" dirty="0"/>
                        <a:t>&gt;</a:t>
                      </a:r>
                    </a:p>
                  </a:txBody>
                  <a:tcPr/>
                </a:tc>
                <a:tc>
                  <a:txBody>
                    <a:bodyPr/>
                    <a:lstStyle/>
                    <a:p>
                      <a:r>
                        <a:rPr lang="en-US" dirty="0"/>
                        <a:t>Returns </a:t>
                      </a:r>
                      <a:r>
                        <a:rPr lang="en-US" b="1" dirty="0"/>
                        <a:t>True</a:t>
                      </a:r>
                      <a:r>
                        <a:rPr lang="en-US" dirty="0"/>
                        <a:t> if</a:t>
                      </a:r>
                      <a:r>
                        <a:rPr lang="en-US" baseline="0" dirty="0"/>
                        <a:t> the left operand is &gt; the right operand</a:t>
                      </a:r>
                      <a:endParaRPr lang="en-US" dirty="0"/>
                    </a:p>
                  </a:txBody>
                  <a:tcPr/>
                </a:tc>
                <a:extLst>
                  <a:ext uri="{0D108BD9-81ED-4DB2-BD59-A6C34878D82A}">
                    <a16:rowId xmlns:a16="http://schemas.microsoft.com/office/drawing/2014/main" val="10003"/>
                  </a:ext>
                </a:extLst>
              </a:tr>
              <a:tr h="370840">
                <a:tc>
                  <a:txBody>
                    <a:bodyPr/>
                    <a:lstStyle/>
                    <a:p>
                      <a:r>
                        <a:rPr lang="en-US" dirty="0"/>
                        <a:t>&lt;</a:t>
                      </a:r>
                    </a:p>
                  </a:txBody>
                  <a:tcPr/>
                </a:tc>
                <a:tc>
                  <a:txBody>
                    <a:bodyPr/>
                    <a:lstStyle/>
                    <a:p>
                      <a:r>
                        <a:rPr lang="en-US" dirty="0"/>
                        <a:t>Returns </a:t>
                      </a:r>
                      <a:r>
                        <a:rPr lang="en-US" b="1" dirty="0"/>
                        <a:t>True</a:t>
                      </a:r>
                      <a:r>
                        <a:rPr lang="en-US" dirty="0"/>
                        <a:t> if the</a:t>
                      </a:r>
                      <a:r>
                        <a:rPr lang="en-US" baseline="0" dirty="0"/>
                        <a:t> left operand is &lt; the right operand</a:t>
                      </a:r>
                      <a:endParaRPr lang="en-US" dirty="0"/>
                    </a:p>
                  </a:txBody>
                  <a:tcPr/>
                </a:tc>
                <a:extLst>
                  <a:ext uri="{0D108BD9-81ED-4DB2-BD59-A6C34878D82A}">
                    <a16:rowId xmlns:a16="http://schemas.microsoft.com/office/drawing/2014/main" val="10004"/>
                  </a:ext>
                </a:extLst>
              </a:tr>
              <a:tr h="370840">
                <a:tc>
                  <a:txBody>
                    <a:bodyPr/>
                    <a:lstStyle/>
                    <a:p>
                      <a:r>
                        <a:rPr lang="en-US" dirty="0"/>
                        <a:t>&gt;=</a:t>
                      </a:r>
                    </a:p>
                  </a:txBody>
                  <a:tcPr/>
                </a:tc>
                <a:tc>
                  <a:txBody>
                    <a:bodyPr/>
                    <a:lstStyle/>
                    <a:p>
                      <a:r>
                        <a:rPr lang="en-US" dirty="0"/>
                        <a:t>Returns </a:t>
                      </a:r>
                      <a:r>
                        <a:rPr lang="en-US" b="1" dirty="0"/>
                        <a:t>True</a:t>
                      </a:r>
                      <a:r>
                        <a:rPr lang="en-US" dirty="0"/>
                        <a:t> if</a:t>
                      </a:r>
                      <a:r>
                        <a:rPr lang="en-US" baseline="0" dirty="0"/>
                        <a:t> the left operand is &gt;= the right operand</a:t>
                      </a:r>
                      <a:endParaRPr lang="en-US" dirty="0"/>
                    </a:p>
                  </a:txBody>
                  <a:tcPr/>
                </a:tc>
                <a:extLst>
                  <a:ext uri="{0D108BD9-81ED-4DB2-BD59-A6C34878D82A}">
                    <a16:rowId xmlns:a16="http://schemas.microsoft.com/office/drawing/2014/main" val="10005"/>
                  </a:ext>
                </a:extLst>
              </a:tr>
              <a:tr h="370840">
                <a:tc>
                  <a:txBody>
                    <a:bodyPr/>
                    <a:lstStyle/>
                    <a:p>
                      <a:r>
                        <a:rPr lang="en-US" dirty="0"/>
                        <a:t>&lt;=</a:t>
                      </a:r>
                    </a:p>
                  </a:txBody>
                  <a:tcPr/>
                </a:tc>
                <a:tc>
                  <a:txBody>
                    <a:bodyPr/>
                    <a:lstStyle/>
                    <a:p>
                      <a:r>
                        <a:rPr lang="en-US" dirty="0"/>
                        <a:t>Returns </a:t>
                      </a:r>
                      <a:r>
                        <a:rPr lang="en-US" b="1" dirty="0"/>
                        <a:t>True</a:t>
                      </a:r>
                      <a:r>
                        <a:rPr lang="en-US" dirty="0"/>
                        <a:t> if the left operand is &lt;= the </a:t>
                      </a:r>
                      <a:r>
                        <a:rPr lang="en-US"/>
                        <a:t>right operand</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nested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Content Placeholder 5"/>
          <p:cNvSpPr>
            <a:spLocks noGrp="1"/>
          </p:cNvSpPr>
          <p:nvPr>
            <p:ph idx="1"/>
          </p:nvPr>
        </p:nvSpPr>
        <p:spPr/>
        <p:txBody>
          <a:bodyPr>
            <a:normAutofit/>
          </a:bodyPr>
          <a:lstStyle/>
          <a:p>
            <a:pPr>
              <a:buNone/>
            </a:pPr>
            <a:r>
              <a:rPr lang="en-US" b="1" dirty="0"/>
              <a:t>A table that summarizes the discount rule</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dirty="0"/>
          </a:p>
          <a:p>
            <a:pPr>
              <a:buNone/>
            </a:pPr>
            <a:endParaRPr lang="en-US" dirty="0"/>
          </a:p>
        </p:txBody>
      </p:sp>
      <p:graphicFrame>
        <p:nvGraphicFramePr>
          <p:cNvPr id="7" name="Table 6"/>
          <p:cNvGraphicFramePr>
            <a:graphicFrameLocks noGrp="1"/>
          </p:cNvGraphicFramePr>
          <p:nvPr/>
        </p:nvGraphicFramePr>
        <p:xfrm>
          <a:off x="2678176" y="2585042"/>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Type code</a:t>
                      </a:r>
                    </a:p>
                  </a:txBody>
                  <a:tcPr/>
                </a:tc>
                <a:tc>
                  <a:txBody>
                    <a:bodyPr/>
                    <a:lstStyle/>
                    <a:p>
                      <a:r>
                        <a:rPr lang="en-US" dirty="0"/>
                        <a:t>Invoice total</a:t>
                      </a:r>
                    </a:p>
                  </a:txBody>
                  <a:tcPr/>
                </a:tc>
                <a:tc>
                  <a:txBody>
                    <a:bodyPr/>
                    <a:lstStyle/>
                    <a:p>
                      <a:r>
                        <a:rPr lang="en-US" dirty="0"/>
                        <a:t>Discount percent</a:t>
                      </a:r>
                    </a:p>
                  </a:txBody>
                  <a:tcPr/>
                </a:tc>
                <a:extLst>
                  <a:ext uri="{0D108BD9-81ED-4DB2-BD59-A6C34878D82A}">
                    <a16:rowId xmlns:a16="http://schemas.microsoft.com/office/drawing/2014/main" val="10000"/>
                  </a:ext>
                </a:extLst>
              </a:tr>
              <a:tr h="370840">
                <a:tc>
                  <a:txBody>
                    <a:bodyPr/>
                    <a:lstStyle/>
                    <a:p>
                      <a:r>
                        <a:rPr lang="en-US" dirty="0"/>
                        <a:t>R (for Retail)</a:t>
                      </a:r>
                    </a:p>
                  </a:txBody>
                  <a:tcPr/>
                </a:tc>
                <a:tc>
                  <a:txBody>
                    <a:bodyPr/>
                    <a:lstStyle/>
                    <a:p>
                      <a:r>
                        <a:rPr lang="en-US" dirty="0"/>
                        <a:t>&lt; 100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&gt;= 100 and &lt; 250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&gt;= 250</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W (for</a:t>
                      </a:r>
                      <a:r>
                        <a:rPr lang="en-US" baseline="0" dirty="0"/>
                        <a:t> Wholesale)</a:t>
                      </a:r>
                      <a:endParaRPr lang="en-US" dirty="0"/>
                    </a:p>
                  </a:txBody>
                  <a:tcPr/>
                </a:tc>
                <a:tc>
                  <a:txBody>
                    <a:bodyPr/>
                    <a:lstStyle/>
                    <a:p>
                      <a:r>
                        <a:rPr lang="en-US" dirty="0"/>
                        <a:t>&lt; 500</a:t>
                      </a:r>
                    </a:p>
                  </a:txBody>
                  <a:tcPr/>
                </a:tc>
                <a:tc>
                  <a:txBody>
                    <a:bodyPr/>
                    <a:lstStyle/>
                    <a:p>
                      <a:r>
                        <a:rPr lang="en-US" dirty="0"/>
                        <a:t>.4</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&gt;= 500</a:t>
                      </a:r>
                    </a:p>
                  </a:txBody>
                  <a:tcPr/>
                </a:tc>
                <a:tc>
                  <a:txBody>
                    <a:bodyPr/>
                    <a:lstStyle/>
                    <a:p>
                      <a:r>
                        <a:rPr lang="en-US" dirty="0"/>
                        <a:t>.5</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nested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Content Placeholder 5"/>
          <p:cNvSpPr>
            <a:spLocks noGrp="1"/>
          </p:cNvSpPr>
          <p:nvPr>
            <p:ph idx="1"/>
          </p:nvPr>
        </p:nvSpPr>
        <p:spPr/>
        <p:txBody>
          <a:bodyPr>
            <a:normAutofit/>
          </a:bodyPr>
          <a:lstStyle/>
          <a:p>
            <a:pPr>
              <a:buNone/>
            </a:pPr>
            <a:r>
              <a:rPr lang="en-US" b="1" dirty="0"/>
              <a:t>An if statement that gets the same results</a:t>
            </a:r>
          </a:p>
          <a:p>
            <a:pPr>
              <a:buNone/>
            </a:pPr>
            <a:endParaRPr lang="en-US" dirty="0"/>
          </a:p>
          <a:p>
            <a:endParaRPr lang="en-US" dirty="0"/>
          </a:p>
          <a:p>
            <a:pPr>
              <a:buNone/>
            </a:pPr>
            <a:endParaRPr lang="en-US" dirty="0"/>
          </a:p>
        </p:txBody>
      </p:sp>
      <p:sp>
        <p:nvSpPr>
          <p:cNvPr id="5" name="Rectangle 4"/>
          <p:cNvSpPr/>
          <p:nvPr/>
        </p:nvSpPr>
        <p:spPr>
          <a:xfrm>
            <a:off x="2706624" y="2584704"/>
            <a:ext cx="8680704" cy="38892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 the discount for Retail customers</a:t>
            </a:r>
          </a:p>
          <a:p>
            <a:r>
              <a:rPr lang="en-US" sz="1600" dirty="0">
                <a:solidFill>
                  <a:schemeClr val="tx1"/>
                </a:solidFill>
              </a:rPr>
              <a:t>if </a:t>
            </a:r>
            <a:r>
              <a:rPr lang="en-US" sz="1600" dirty="0" err="1">
                <a:solidFill>
                  <a:schemeClr val="tx1"/>
                </a:solidFill>
              </a:rPr>
              <a:t>customer_type.lower</a:t>
            </a:r>
            <a:r>
              <a:rPr lang="en-US" sz="1600" dirty="0">
                <a:solidFill>
                  <a:schemeClr val="tx1"/>
                </a:solidFill>
              </a:rPr>
              <a:t>() == "r" and </a:t>
            </a:r>
            <a:r>
              <a:rPr lang="en-US" sz="1600" dirty="0" err="1">
                <a:solidFill>
                  <a:schemeClr val="tx1"/>
                </a:solidFill>
              </a:rPr>
              <a:t>invoice_total</a:t>
            </a:r>
            <a:r>
              <a:rPr lang="en-US" sz="1600" dirty="0">
                <a:solidFill>
                  <a:schemeClr val="tx1"/>
                </a:solidFill>
              </a:rPr>
              <a:t> &lt; 100:</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0</a:t>
            </a:r>
          </a:p>
          <a:p>
            <a:r>
              <a:rPr lang="en-US" sz="1600" dirty="0">
                <a:solidFill>
                  <a:schemeClr val="tx1"/>
                </a:solidFill>
              </a:rPr>
              <a:t>elif </a:t>
            </a:r>
            <a:r>
              <a:rPr lang="en-US" sz="1600" dirty="0" err="1">
                <a:solidFill>
                  <a:schemeClr val="tx1"/>
                </a:solidFill>
              </a:rPr>
              <a:t>customer_type.lower</a:t>
            </a:r>
            <a:r>
              <a:rPr lang="en-US" sz="1600" dirty="0">
                <a:solidFill>
                  <a:schemeClr val="tx1"/>
                </a:solidFill>
              </a:rPr>
              <a:t>() == "r" and (</a:t>
            </a:r>
            <a:r>
              <a:rPr lang="en-US" sz="1600" dirty="0" err="1">
                <a:solidFill>
                  <a:schemeClr val="tx1"/>
                </a:solidFill>
              </a:rPr>
              <a:t>invoice_total</a:t>
            </a:r>
            <a:r>
              <a:rPr lang="en-US" sz="1600" dirty="0">
                <a:solidFill>
                  <a:schemeClr val="tx1"/>
                </a:solidFill>
              </a:rPr>
              <a:t> &gt;= 100 and </a:t>
            </a:r>
            <a:r>
              <a:rPr lang="en-US" sz="1600" dirty="0" err="1">
                <a:solidFill>
                  <a:schemeClr val="tx1"/>
                </a:solidFill>
              </a:rPr>
              <a:t>invoice_total</a:t>
            </a:r>
            <a:r>
              <a:rPr lang="en-US" sz="1600" dirty="0">
                <a:solidFill>
                  <a:schemeClr val="tx1"/>
                </a:solidFill>
              </a:rPr>
              <a:t> &lt; 250):</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.1</a:t>
            </a:r>
          </a:p>
          <a:p>
            <a:r>
              <a:rPr lang="en-US" sz="1600" dirty="0">
                <a:solidFill>
                  <a:schemeClr val="tx1"/>
                </a:solidFill>
              </a:rPr>
              <a:t>elif </a:t>
            </a:r>
            <a:r>
              <a:rPr lang="en-US" sz="1600" dirty="0" err="1">
                <a:solidFill>
                  <a:schemeClr val="tx1"/>
                </a:solidFill>
              </a:rPr>
              <a:t>customer_type.lower</a:t>
            </a:r>
            <a:r>
              <a:rPr lang="en-US" sz="1600" dirty="0">
                <a:solidFill>
                  <a:schemeClr val="tx1"/>
                </a:solidFill>
              </a:rPr>
              <a:t>() == "r" and </a:t>
            </a:r>
            <a:r>
              <a:rPr lang="en-US" sz="1600" dirty="0" err="1">
                <a:solidFill>
                  <a:schemeClr val="tx1"/>
                </a:solidFill>
              </a:rPr>
              <a:t>invoice_total</a:t>
            </a:r>
            <a:r>
              <a:rPr lang="en-US" sz="1600" dirty="0">
                <a:solidFill>
                  <a:schemeClr val="tx1"/>
                </a:solidFill>
              </a:rPr>
              <a:t> &gt;= 250:</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.2</a:t>
            </a:r>
          </a:p>
          <a:p>
            <a:r>
              <a:rPr lang="en-US" sz="1600" b="1" dirty="0">
                <a:solidFill>
                  <a:schemeClr val="tx1"/>
                </a:solidFill>
              </a:rPr>
              <a:t># the discount for the Wholesale customers</a:t>
            </a:r>
          </a:p>
          <a:p>
            <a:r>
              <a:rPr lang="en-US" sz="1600" dirty="0">
                <a:solidFill>
                  <a:schemeClr val="tx1"/>
                </a:solidFill>
              </a:rPr>
              <a:t>elif </a:t>
            </a:r>
            <a:r>
              <a:rPr lang="en-US" sz="1600" dirty="0" err="1">
                <a:solidFill>
                  <a:schemeClr val="tx1"/>
                </a:solidFill>
              </a:rPr>
              <a:t>customer_type.lower</a:t>
            </a:r>
            <a:r>
              <a:rPr lang="en-US" sz="1600" dirty="0">
                <a:solidFill>
                  <a:schemeClr val="tx1"/>
                </a:solidFill>
              </a:rPr>
              <a:t>() == "w" and </a:t>
            </a:r>
            <a:r>
              <a:rPr lang="en-US" sz="1600" dirty="0" err="1">
                <a:solidFill>
                  <a:schemeClr val="tx1"/>
                </a:solidFill>
              </a:rPr>
              <a:t>invoice_total</a:t>
            </a:r>
            <a:r>
              <a:rPr lang="en-US" sz="1600" dirty="0">
                <a:solidFill>
                  <a:schemeClr val="tx1"/>
                </a:solidFill>
              </a:rPr>
              <a:t> &lt; 500:</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.4</a:t>
            </a:r>
          </a:p>
          <a:p>
            <a:r>
              <a:rPr lang="en-US" sz="1600" dirty="0">
                <a:solidFill>
                  <a:schemeClr val="tx1"/>
                </a:solidFill>
              </a:rPr>
              <a:t>elif </a:t>
            </a:r>
            <a:r>
              <a:rPr lang="en-US" sz="1600" dirty="0" err="1">
                <a:solidFill>
                  <a:schemeClr val="tx1"/>
                </a:solidFill>
              </a:rPr>
              <a:t>customer_type.lower</a:t>
            </a:r>
            <a:r>
              <a:rPr lang="en-US" sz="1600" dirty="0">
                <a:solidFill>
                  <a:schemeClr val="tx1"/>
                </a:solidFill>
              </a:rPr>
              <a:t>() == "w" and </a:t>
            </a:r>
            <a:r>
              <a:rPr lang="en-US" sz="1600" dirty="0" err="1">
                <a:solidFill>
                  <a:schemeClr val="tx1"/>
                </a:solidFill>
              </a:rPr>
              <a:t>invoice_total</a:t>
            </a:r>
            <a:r>
              <a:rPr lang="en-US" sz="1600" dirty="0">
                <a:solidFill>
                  <a:schemeClr val="tx1"/>
                </a:solidFill>
              </a:rPr>
              <a:t> &gt;= 500:</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.5</a:t>
            </a:r>
          </a:p>
          <a:p>
            <a:r>
              <a:rPr lang="en-US" sz="1600" b="1" dirty="0">
                <a:solidFill>
                  <a:schemeClr val="tx1"/>
                </a:solidFill>
              </a:rPr>
              <a:t># all other customers</a:t>
            </a:r>
          </a:p>
          <a:p>
            <a:r>
              <a:rPr lang="en-US" sz="1600" dirty="0">
                <a:solidFill>
                  <a:schemeClr val="tx1"/>
                </a:solidFill>
              </a:rPr>
              <a:t>else:</a:t>
            </a:r>
          </a:p>
          <a:p>
            <a:r>
              <a:rPr lang="en-US" sz="1600" dirty="0">
                <a:solidFill>
                  <a:schemeClr val="tx1"/>
                </a:solidFill>
              </a:rPr>
              <a:t>    </a:t>
            </a:r>
            <a:r>
              <a:rPr lang="en-US" sz="1600" dirty="0" err="1">
                <a:solidFill>
                  <a:schemeClr val="tx1"/>
                </a:solidFill>
              </a:rPr>
              <a:t>discount_percent</a:t>
            </a:r>
            <a:r>
              <a:rPr lang="en-US" sz="1600" dirty="0">
                <a:solidFill>
                  <a:schemeClr val="tx1"/>
                </a:solidFill>
              </a:rPr>
              <a:t> =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nested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Content Placeholder 5"/>
          <p:cNvSpPr>
            <a:spLocks noGrp="1"/>
          </p:cNvSpPr>
          <p:nvPr>
            <p:ph idx="1"/>
          </p:nvPr>
        </p:nvSpPr>
        <p:spPr/>
        <p:txBody>
          <a:bodyPr>
            <a:normAutofit/>
          </a:bodyPr>
          <a:lstStyle/>
          <a:p>
            <a:r>
              <a:rPr lang="en-US" dirty="0"/>
              <a:t>It’s possible to code </a:t>
            </a:r>
            <a:r>
              <a:rPr lang="en-US" b="1" dirty="0"/>
              <a:t>one</a:t>
            </a:r>
            <a:r>
              <a:rPr lang="en-US" dirty="0"/>
              <a:t> if statement </a:t>
            </a:r>
            <a:r>
              <a:rPr lang="en-US" b="1" dirty="0"/>
              <a:t>within</a:t>
            </a:r>
            <a:r>
              <a:rPr lang="en-US" dirty="0"/>
              <a:t> a </a:t>
            </a:r>
            <a:r>
              <a:rPr lang="en-US" b="1" dirty="0"/>
              <a:t>clause</a:t>
            </a:r>
            <a:r>
              <a:rPr lang="en-US" dirty="0"/>
              <a:t> of </a:t>
            </a:r>
            <a:r>
              <a:rPr lang="en-US" b="1" dirty="0"/>
              <a:t>another</a:t>
            </a:r>
            <a:r>
              <a:rPr lang="en-US" dirty="0"/>
              <a:t> if statement. The result is known as </a:t>
            </a:r>
            <a:r>
              <a:rPr lang="en-US" b="1" dirty="0"/>
              <a:t>nested</a:t>
            </a:r>
            <a:r>
              <a:rPr lang="en-US" dirty="0"/>
              <a:t> </a:t>
            </a:r>
            <a:r>
              <a:rPr lang="en-US" b="1" dirty="0"/>
              <a:t>if</a:t>
            </a:r>
            <a:r>
              <a:rPr lang="en-US" dirty="0"/>
              <a:t> statements.</a:t>
            </a:r>
          </a:p>
          <a:p>
            <a:r>
              <a:rPr lang="en-US" dirty="0"/>
              <a:t>In some cases, you can use the </a:t>
            </a:r>
            <a:r>
              <a:rPr lang="en-US" b="1" dirty="0"/>
              <a:t>logical</a:t>
            </a:r>
            <a:r>
              <a:rPr lang="en-US" dirty="0"/>
              <a:t> operators to get the same results that you get with </a:t>
            </a:r>
            <a:r>
              <a:rPr lang="en-US" b="1" dirty="0"/>
              <a:t>nested</a:t>
            </a:r>
            <a:r>
              <a:rPr lang="en-US" dirty="0"/>
              <a:t> if statements.</a:t>
            </a:r>
          </a:p>
          <a:p>
            <a:r>
              <a:rPr lang="en-US" dirty="0"/>
              <a:t>To improve the </a:t>
            </a:r>
            <a:r>
              <a:rPr lang="en-US" b="1" dirty="0"/>
              <a:t>readability</a:t>
            </a:r>
            <a:r>
              <a:rPr lang="en-US" dirty="0"/>
              <a:t> of if statements, you can use </a:t>
            </a:r>
            <a:r>
              <a:rPr lang="en-US" b="1" dirty="0"/>
              <a:t>comments</a:t>
            </a:r>
            <a:r>
              <a:rPr lang="en-US" dirty="0"/>
              <a:t> to describe what various clauses do.</a:t>
            </a:r>
          </a:p>
          <a:p>
            <a:endParaRPr lang="en-US" dirty="0"/>
          </a:p>
          <a:p>
            <a:endParaRPr lang="en-US" dirty="0"/>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a:t>
            </a:r>
            <a:r>
              <a:rPr lang="en-US" dirty="0" err="1"/>
              <a:t>pseudocode</a:t>
            </a:r>
            <a:r>
              <a:rPr lang="en-US" dirty="0"/>
              <a:t> to plan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Content Placeholder 5"/>
          <p:cNvSpPr>
            <a:spLocks noGrp="1"/>
          </p:cNvSpPr>
          <p:nvPr>
            <p:ph idx="1"/>
          </p:nvPr>
        </p:nvSpPr>
        <p:spPr/>
        <p:txBody>
          <a:bodyPr>
            <a:normAutofit/>
          </a:bodyPr>
          <a:lstStyle/>
          <a:p>
            <a:r>
              <a:rPr lang="en-US" dirty="0"/>
              <a:t>When if statements get complicated, you may want to do some planning before you start coding. For that, we recommend the use of </a:t>
            </a:r>
            <a:r>
              <a:rPr lang="en-US" dirty="0" err="1"/>
              <a:t>pseudocode</a:t>
            </a:r>
            <a:r>
              <a:rPr lang="en-US" dirty="0"/>
              <a:t>.</a:t>
            </a:r>
          </a:p>
          <a:p>
            <a:r>
              <a:rPr lang="en-US" b="1" dirty="0"/>
              <a:t>Pseudocode for planning customer discounts</a:t>
            </a:r>
          </a:p>
          <a:p>
            <a:endParaRPr lang="en-US" dirty="0"/>
          </a:p>
          <a:p>
            <a:endParaRPr lang="en-US" dirty="0"/>
          </a:p>
          <a:p>
            <a:pPr>
              <a:buNone/>
            </a:pPr>
            <a:endParaRPr lang="en-US" dirty="0"/>
          </a:p>
        </p:txBody>
      </p:sp>
      <p:sp>
        <p:nvSpPr>
          <p:cNvPr id="5" name="Rectangle 4"/>
          <p:cNvSpPr/>
          <p:nvPr/>
        </p:nvSpPr>
        <p:spPr>
          <a:xfrm>
            <a:off x="3048000" y="3267456"/>
            <a:ext cx="8339328" cy="279196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Get customer type</a:t>
            </a:r>
          </a:p>
          <a:p>
            <a:r>
              <a:rPr lang="en-US" dirty="0">
                <a:solidFill>
                  <a:schemeClr val="tx1"/>
                </a:solidFill>
              </a:rPr>
              <a:t>IF type = R</a:t>
            </a:r>
          </a:p>
          <a:p>
            <a:r>
              <a:rPr lang="en-US" dirty="0">
                <a:solidFill>
                  <a:schemeClr val="tx1"/>
                </a:solidFill>
              </a:rPr>
              <a:t>    IF </a:t>
            </a:r>
            <a:r>
              <a:rPr lang="en-US" dirty="0" err="1">
                <a:solidFill>
                  <a:schemeClr val="tx1"/>
                </a:solidFill>
              </a:rPr>
              <a:t>invoice_total</a:t>
            </a:r>
            <a:r>
              <a:rPr lang="en-US" dirty="0">
                <a:solidFill>
                  <a:schemeClr val="tx1"/>
                </a:solidFill>
              </a:rPr>
              <a:t> &lt; 250</a:t>
            </a:r>
          </a:p>
          <a:p>
            <a:r>
              <a:rPr lang="en-US" dirty="0">
                <a:solidFill>
                  <a:schemeClr val="tx1"/>
                </a:solidFill>
              </a:rPr>
              <a:t>        discount = 0</a:t>
            </a:r>
          </a:p>
          <a:p>
            <a:r>
              <a:rPr lang="en-US" dirty="0">
                <a:solidFill>
                  <a:schemeClr val="tx1"/>
                </a:solidFill>
              </a:rPr>
              <a:t>    ELSE IF </a:t>
            </a:r>
            <a:r>
              <a:rPr lang="en-US" dirty="0" err="1">
                <a:solidFill>
                  <a:schemeClr val="tx1"/>
                </a:solidFill>
              </a:rPr>
              <a:t>invoice_total</a:t>
            </a:r>
            <a:r>
              <a:rPr lang="en-US" dirty="0">
                <a:solidFill>
                  <a:schemeClr val="tx1"/>
                </a:solidFill>
              </a:rPr>
              <a:t> &gt;= 250</a:t>
            </a:r>
          </a:p>
          <a:p>
            <a:r>
              <a:rPr lang="en-US" dirty="0">
                <a:solidFill>
                  <a:schemeClr val="tx1"/>
                </a:solidFill>
              </a:rPr>
              <a:t>        discount = 20%</a:t>
            </a:r>
          </a:p>
          <a:p>
            <a:r>
              <a:rPr lang="en-US" dirty="0">
                <a:solidFill>
                  <a:schemeClr val="tx1"/>
                </a:solidFill>
              </a:rPr>
              <a:t>ELSE IF type = W</a:t>
            </a:r>
          </a:p>
          <a:p>
            <a:r>
              <a:rPr lang="en-US" dirty="0">
                <a:solidFill>
                  <a:schemeClr val="tx1"/>
                </a:solidFill>
              </a:rPr>
              <a:t>    discount = 40%</a:t>
            </a:r>
          </a:p>
          <a:p>
            <a:r>
              <a:rPr lang="en-US" dirty="0">
                <a:solidFill>
                  <a:schemeClr val="tx1"/>
                </a:solidFill>
              </a:rPr>
              <a:t>ELSE</a:t>
            </a:r>
          </a:p>
          <a:p>
            <a:r>
              <a:rPr lang="en-US" dirty="0">
                <a:solidFill>
                  <a:schemeClr val="tx1"/>
                </a:solidFill>
              </a:rPr>
              <a:t>    print invalid type message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code that’s based on </a:t>
            </a:r>
            <a:r>
              <a:rPr lang="en-US" dirty="0" err="1"/>
              <a:t>pseudocode</a:t>
            </a:r>
            <a:r>
              <a:rPr lang="en-US" dirty="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pPr>
              <a:buNone/>
            </a:pPr>
            <a:endParaRPr lang="en-US" dirty="0"/>
          </a:p>
        </p:txBody>
      </p:sp>
      <p:sp>
        <p:nvSpPr>
          <p:cNvPr id="5" name="Rectangle 4"/>
          <p:cNvSpPr/>
          <p:nvPr/>
        </p:nvSpPr>
        <p:spPr>
          <a:xfrm>
            <a:off x="2743200" y="2377440"/>
            <a:ext cx="8339328" cy="279196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customer_type = input("Enter customer type (R or W): ")</a:t>
            </a:r>
          </a:p>
          <a:p>
            <a:r>
              <a:rPr lang="en-US" dirty="0">
                <a:solidFill>
                  <a:schemeClr val="tx1"/>
                </a:solidFill>
              </a:rPr>
              <a:t>if </a:t>
            </a:r>
            <a:r>
              <a:rPr lang="en-US" dirty="0" err="1">
                <a:solidFill>
                  <a:schemeClr val="tx1"/>
                </a:solidFill>
              </a:rPr>
              <a:t>customer_type.lower</a:t>
            </a:r>
            <a:r>
              <a:rPr lang="en-US" dirty="0">
                <a:solidFill>
                  <a:schemeClr val="tx1"/>
                </a:solidFill>
              </a:rPr>
              <a:t>() == "r":</a:t>
            </a:r>
          </a:p>
          <a:p>
            <a:r>
              <a:rPr lang="en-US" dirty="0">
                <a:solidFill>
                  <a:schemeClr val="tx1"/>
                </a:solidFill>
              </a:rPr>
              <a:t>    if </a:t>
            </a:r>
            <a:r>
              <a:rPr lang="en-US" dirty="0" err="1">
                <a:solidFill>
                  <a:schemeClr val="tx1"/>
                </a:solidFill>
              </a:rPr>
              <a:t>invoice_total</a:t>
            </a:r>
            <a:r>
              <a:rPr lang="en-US" dirty="0">
                <a:solidFill>
                  <a:schemeClr val="tx1"/>
                </a:solidFill>
              </a:rPr>
              <a:t> &lt; 250:</a:t>
            </a:r>
          </a:p>
          <a:p>
            <a:r>
              <a:rPr lang="en-US" dirty="0">
                <a:solidFill>
                  <a:schemeClr val="tx1"/>
                </a:solidFill>
              </a:rPr>
              <a:t>        </a:t>
            </a:r>
            <a:r>
              <a:rPr lang="en-US" dirty="0" err="1">
                <a:solidFill>
                  <a:schemeClr val="tx1"/>
                </a:solidFill>
              </a:rPr>
              <a:t>discount_percent</a:t>
            </a:r>
            <a:r>
              <a:rPr lang="en-US" dirty="0">
                <a:solidFill>
                  <a:schemeClr val="tx1"/>
                </a:solidFill>
              </a:rPr>
              <a:t> = 0</a:t>
            </a:r>
          </a:p>
          <a:p>
            <a:r>
              <a:rPr lang="en-US" dirty="0">
                <a:solidFill>
                  <a:schemeClr val="tx1"/>
                </a:solidFill>
              </a:rPr>
              <a:t>    elif </a:t>
            </a:r>
            <a:r>
              <a:rPr lang="en-US" dirty="0" err="1">
                <a:solidFill>
                  <a:schemeClr val="tx1"/>
                </a:solidFill>
              </a:rPr>
              <a:t>invoice_total</a:t>
            </a:r>
            <a:r>
              <a:rPr lang="en-US" dirty="0">
                <a:solidFill>
                  <a:schemeClr val="tx1"/>
                </a:solidFill>
              </a:rPr>
              <a:t> &gt; 250:</a:t>
            </a:r>
          </a:p>
          <a:p>
            <a:r>
              <a:rPr lang="en-US" dirty="0">
                <a:solidFill>
                  <a:schemeClr val="tx1"/>
                </a:solidFill>
              </a:rPr>
              <a:t>        </a:t>
            </a:r>
            <a:r>
              <a:rPr lang="en-US" dirty="0" err="1">
                <a:solidFill>
                  <a:schemeClr val="tx1"/>
                </a:solidFill>
              </a:rPr>
              <a:t>discount_percent</a:t>
            </a:r>
            <a:r>
              <a:rPr lang="en-US" dirty="0">
                <a:solidFill>
                  <a:schemeClr val="tx1"/>
                </a:solidFill>
              </a:rPr>
              <a:t> = .2</a:t>
            </a:r>
          </a:p>
          <a:p>
            <a:r>
              <a:rPr lang="en-US" dirty="0">
                <a:solidFill>
                  <a:schemeClr val="tx1"/>
                </a:solidFill>
              </a:rPr>
              <a:t>elif </a:t>
            </a:r>
            <a:r>
              <a:rPr lang="en-US" dirty="0" err="1">
                <a:solidFill>
                  <a:schemeClr val="tx1"/>
                </a:solidFill>
              </a:rPr>
              <a:t>customer_type.lower</a:t>
            </a:r>
            <a:r>
              <a:rPr lang="en-US" dirty="0">
                <a:solidFill>
                  <a:schemeClr val="tx1"/>
                </a:solidFill>
              </a:rPr>
              <a:t>() == "w":</a:t>
            </a:r>
          </a:p>
          <a:p>
            <a:r>
              <a:rPr lang="en-US" dirty="0">
                <a:solidFill>
                  <a:schemeClr val="tx1"/>
                </a:solidFill>
              </a:rPr>
              <a:t>    </a:t>
            </a:r>
            <a:r>
              <a:rPr lang="en-US" dirty="0" err="1">
                <a:solidFill>
                  <a:schemeClr val="tx1"/>
                </a:solidFill>
              </a:rPr>
              <a:t>discount_percent</a:t>
            </a:r>
            <a:r>
              <a:rPr lang="en-US" dirty="0">
                <a:solidFill>
                  <a:schemeClr val="tx1"/>
                </a:solidFill>
              </a:rPr>
              <a:t> = .4</a:t>
            </a:r>
          </a:p>
          <a:p>
            <a:r>
              <a:rPr lang="en-US" dirty="0">
                <a:solidFill>
                  <a:schemeClr val="tx1"/>
                </a:solidFill>
              </a:rPr>
              <a:t>else:</a:t>
            </a:r>
          </a:p>
          <a:p>
            <a:r>
              <a:rPr lang="en-US" dirty="0">
                <a:solidFill>
                  <a:schemeClr val="tx1"/>
                </a:solidFill>
              </a:rPr>
              <a:t>    print("Customer type must be R or 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for planning the processing of test score entries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pPr>
              <a:buNone/>
            </a:pPr>
            <a:endParaRPr lang="en-US" dirty="0"/>
          </a:p>
        </p:txBody>
      </p:sp>
      <p:sp>
        <p:nvSpPr>
          <p:cNvPr id="5" name="Rectangle 4"/>
          <p:cNvSpPr/>
          <p:nvPr/>
        </p:nvSpPr>
        <p:spPr>
          <a:xfrm>
            <a:off x="2743200" y="2377440"/>
            <a:ext cx="8339328" cy="256032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Get test score</a:t>
            </a:r>
          </a:p>
          <a:p>
            <a:r>
              <a:rPr lang="en-US" dirty="0">
                <a:solidFill>
                  <a:schemeClr val="tx1"/>
                </a:solidFill>
              </a:rPr>
              <a:t>IF score is from 0 to 100</a:t>
            </a:r>
          </a:p>
          <a:p>
            <a:r>
              <a:rPr lang="en-US" dirty="0">
                <a:solidFill>
                  <a:schemeClr val="tx1"/>
                </a:solidFill>
              </a:rPr>
              <a:t>    add score to total score</a:t>
            </a:r>
          </a:p>
          <a:p>
            <a:r>
              <a:rPr lang="en-US" dirty="0">
                <a:solidFill>
                  <a:schemeClr val="tx1"/>
                </a:solidFill>
              </a:rPr>
              <a:t>    add 1 to the number of scores</a:t>
            </a:r>
          </a:p>
          <a:p>
            <a:r>
              <a:rPr lang="en-US" dirty="0">
                <a:solidFill>
                  <a:schemeClr val="tx1"/>
                </a:solidFill>
              </a:rPr>
              <a:t>ELSE IF score = 999</a:t>
            </a:r>
          </a:p>
          <a:p>
            <a:r>
              <a:rPr lang="en-US" dirty="0">
                <a:solidFill>
                  <a:schemeClr val="tx1"/>
                </a:solidFill>
              </a:rPr>
              <a:t>    print end of program message</a:t>
            </a:r>
          </a:p>
          <a:p>
            <a:r>
              <a:rPr lang="en-US" dirty="0">
                <a:solidFill>
                  <a:schemeClr val="tx1"/>
                </a:solidFill>
              </a:rPr>
              <a:t>ELSE</a:t>
            </a:r>
          </a:p>
          <a:p>
            <a:r>
              <a:rPr lang="en-US" dirty="0">
                <a:solidFill>
                  <a:schemeClr val="tx1"/>
                </a:solidFill>
              </a:rPr>
              <a:t>    print error message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code that’s based on the </a:t>
            </a:r>
            <a:r>
              <a:rPr lang="en-US" dirty="0" err="1"/>
              <a:t>pseudocode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pPr>
              <a:buNone/>
            </a:pPr>
            <a:endParaRPr lang="en-US" dirty="0"/>
          </a:p>
        </p:txBody>
      </p:sp>
      <p:sp>
        <p:nvSpPr>
          <p:cNvPr id="5" name="Rectangle 4"/>
          <p:cNvSpPr/>
          <p:nvPr/>
        </p:nvSpPr>
        <p:spPr>
          <a:xfrm>
            <a:off x="2743200" y="2377440"/>
            <a:ext cx="8339328" cy="310896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total_score = 0</a:t>
            </a:r>
          </a:p>
          <a:p>
            <a:r>
              <a:rPr lang="en-US" dirty="0">
                <a:solidFill>
                  <a:schemeClr val="tx1"/>
                </a:solidFill>
              </a:rPr>
              <a:t>score_counter = 0</a:t>
            </a:r>
          </a:p>
          <a:p>
            <a:r>
              <a:rPr lang="en-US" dirty="0">
                <a:solidFill>
                  <a:schemeClr val="tx1"/>
                </a:solidFill>
              </a:rPr>
              <a:t>score = int(input("Enter test score: "))</a:t>
            </a:r>
          </a:p>
          <a:p>
            <a:r>
              <a:rPr lang="en-US" dirty="0">
                <a:solidFill>
                  <a:schemeClr val="tx1"/>
                </a:solidFill>
              </a:rPr>
              <a:t>if score &gt;= 0 and score &lt;= 100:</a:t>
            </a:r>
          </a:p>
          <a:p>
            <a:r>
              <a:rPr lang="en-US" dirty="0">
                <a:solidFill>
                  <a:schemeClr val="tx1"/>
                </a:solidFill>
              </a:rPr>
              <a:t>    total_score += score</a:t>
            </a:r>
          </a:p>
          <a:p>
            <a:r>
              <a:rPr lang="en-US" dirty="0">
                <a:solidFill>
                  <a:schemeClr val="tx1"/>
                </a:solidFill>
              </a:rPr>
              <a:t>    score_counter += 1</a:t>
            </a:r>
          </a:p>
          <a:p>
            <a:r>
              <a:rPr lang="en-US" dirty="0">
                <a:solidFill>
                  <a:schemeClr val="tx1"/>
                </a:solidFill>
              </a:rPr>
              <a:t>elif score == 999:</a:t>
            </a:r>
          </a:p>
          <a:p>
            <a:r>
              <a:rPr lang="en-US" dirty="0">
                <a:solidFill>
                  <a:schemeClr val="tx1"/>
                </a:solidFill>
              </a:rPr>
              <a:t>    print("Ending program…")</a:t>
            </a:r>
          </a:p>
          <a:p>
            <a:r>
              <a:rPr lang="en-US" dirty="0">
                <a:solidFill>
                  <a:schemeClr val="tx1"/>
                </a:solidFill>
              </a:rPr>
              <a:t>else:</a:t>
            </a:r>
          </a:p>
          <a:p>
            <a:r>
              <a:rPr lang="en-US" dirty="0">
                <a:solidFill>
                  <a:schemeClr val="tx1"/>
                </a:solidFill>
              </a:rPr>
              <a:t>    print("Test score must be from 0 through 100. Score discarded.“)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use </a:t>
            </a:r>
            <a:r>
              <a:rPr lang="en-US" dirty="0" err="1"/>
              <a:t>pseudocode</a:t>
            </a:r>
            <a:r>
              <a:rPr lang="en-US" dirty="0"/>
              <a:t> to plan if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Content Placeholder 5"/>
          <p:cNvSpPr>
            <a:spLocks noGrp="1"/>
          </p:cNvSpPr>
          <p:nvPr>
            <p:ph idx="1"/>
          </p:nvPr>
        </p:nvSpPr>
        <p:spPr/>
        <p:txBody>
          <a:bodyPr>
            <a:normAutofit/>
          </a:bodyPr>
          <a:lstStyle/>
          <a:p>
            <a:r>
              <a:rPr lang="en-US" dirty="0"/>
              <a:t>Pseudocode is just your own shorthand for planning the logic of the program.</a:t>
            </a:r>
          </a:p>
          <a:p>
            <a:r>
              <a:rPr lang="en-US" dirty="0"/>
              <a:t>After you do the planning with </a:t>
            </a:r>
            <a:r>
              <a:rPr lang="en-US" dirty="0" err="1"/>
              <a:t>pseudocode</a:t>
            </a:r>
            <a:r>
              <a:rPr lang="en-US" dirty="0"/>
              <a:t>, you use it as a guide to your Python coding.</a:t>
            </a:r>
          </a:p>
          <a:p>
            <a:pPr>
              <a:buNone/>
            </a:pPr>
            <a:r>
              <a:rPr lang="en-US" b="1" dirty="0"/>
              <a:t>Note</a:t>
            </a:r>
            <a:r>
              <a:rPr lang="en-US" dirty="0"/>
              <a:t>:</a:t>
            </a:r>
          </a:p>
          <a:p>
            <a:r>
              <a:rPr lang="en-US" b="1" dirty="0"/>
              <a:t>In practice</a:t>
            </a:r>
            <a:r>
              <a:rPr lang="en-US" dirty="0"/>
              <a:t>, you often write out your </a:t>
            </a:r>
            <a:r>
              <a:rPr lang="en-US" b="1" dirty="0" err="1"/>
              <a:t>pseudocode</a:t>
            </a:r>
            <a:r>
              <a:rPr lang="en-US" dirty="0"/>
              <a:t> by </a:t>
            </a:r>
            <a:r>
              <a:rPr lang="en-US" b="1" dirty="0"/>
              <a:t>hand</a:t>
            </a:r>
            <a:r>
              <a:rPr lang="en-US" dirty="0"/>
              <a:t>. Because you’re the only </a:t>
            </a:r>
            <a:r>
              <a:rPr lang="en-US" b="1" dirty="0"/>
              <a:t>one</a:t>
            </a:r>
            <a:r>
              <a:rPr lang="en-US" dirty="0"/>
              <a:t> who is going to use it, it doesn’t need to be </a:t>
            </a:r>
            <a:r>
              <a:rPr lang="en-US" b="1" dirty="0"/>
              <a:t>neat</a:t>
            </a:r>
            <a:r>
              <a:rPr lang="en-US" dirty="0"/>
              <a:t> or </a:t>
            </a:r>
            <a:r>
              <a:rPr lang="en-US" b="1" dirty="0"/>
              <a:t>formal</a:t>
            </a:r>
            <a:r>
              <a:rPr lang="en-US" dirty="0"/>
              <a:t>. Then after you’ve </a:t>
            </a:r>
            <a:r>
              <a:rPr lang="en-US" b="1" dirty="0"/>
              <a:t>coded</a:t>
            </a:r>
            <a:r>
              <a:rPr lang="en-US" dirty="0"/>
              <a:t> and </a:t>
            </a:r>
            <a:r>
              <a:rPr lang="en-US" b="1" dirty="0"/>
              <a:t>tested</a:t>
            </a:r>
            <a:r>
              <a:rPr lang="en-US" dirty="0"/>
              <a:t> the Python code, you usually throw away the </a:t>
            </a:r>
            <a:r>
              <a:rPr lang="en-US" dirty="0" err="1"/>
              <a:t>pseudocode</a:t>
            </a:r>
            <a:r>
              <a:rPr lang="en-US" dirty="0"/>
              <a:t>.</a:t>
            </a:r>
          </a:p>
          <a:p>
            <a:endParaRPr lang="en-US" dirty="0"/>
          </a:p>
          <a:p>
            <a:endParaRPr lang="en-US" dirty="0"/>
          </a:p>
          <a:p>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illustrative programs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Content Placeholder 5"/>
          <p:cNvSpPr>
            <a:spLocks noGrp="1"/>
          </p:cNvSpPr>
          <p:nvPr>
            <p:ph idx="1"/>
          </p:nvPr>
        </p:nvSpPr>
        <p:spPr/>
        <p:txBody>
          <a:bodyPr>
            <a:normAutofit/>
          </a:bodyPr>
          <a:lstStyle/>
          <a:p>
            <a:r>
              <a:rPr lang="en-US" dirty="0"/>
              <a:t>The Miles Per Gallon program</a:t>
            </a:r>
          </a:p>
          <a:p>
            <a:r>
              <a:rPr lang="en-US" dirty="0"/>
              <a:t>The Invoice program</a:t>
            </a:r>
          </a:p>
          <a:p>
            <a:endParaRPr lang="en-US" dirty="0"/>
          </a:p>
          <a:p>
            <a:endParaRPr lang="en-US" dirty="0"/>
          </a:p>
          <a:p>
            <a:endParaRPr lang="en-US" dirty="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iteration structure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Content Placeholder 5"/>
          <p:cNvSpPr>
            <a:spLocks noGrp="1"/>
          </p:cNvSpPr>
          <p:nvPr>
            <p:ph idx="1"/>
          </p:nvPr>
        </p:nvSpPr>
        <p:spPr/>
        <p:txBody>
          <a:bodyPr>
            <a:normAutofit/>
          </a:bodyPr>
          <a:lstStyle/>
          <a:p>
            <a:r>
              <a:rPr lang="en-US" dirty="0"/>
              <a:t>Besides the selection structure, most languages provide for an iteration structure. Since this structure provides a way to repeatedly execute a block of statements. It is also known as </a:t>
            </a:r>
            <a:r>
              <a:rPr lang="en-US" b="1" dirty="0"/>
              <a:t>repetition</a:t>
            </a:r>
            <a:r>
              <a:rPr lang="en-US" dirty="0"/>
              <a:t> structure.</a:t>
            </a:r>
          </a:p>
          <a:p>
            <a:r>
              <a:rPr lang="en-US" dirty="0"/>
              <a:t>In Python, the </a:t>
            </a:r>
            <a:r>
              <a:rPr lang="en-US" b="1" dirty="0"/>
              <a:t>iteration</a:t>
            </a:r>
            <a:r>
              <a:rPr lang="en-US" dirty="0"/>
              <a:t> </a:t>
            </a:r>
            <a:r>
              <a:rPr lang="en-US" b="1" dirty="0"/>
              <a:t>structure</a:t>
            </a:r>
            <a:r>
              <a:rPr lang="en-US" dirty="0"/>
              <a:t> is implemented by </a:t>
            </a:r>
            <a:r>
              <a:rPr lang="en-US" b="1" dirty="0"/>
              <a:t>while</a:t>
            </a:r>
            <a:r>
              <a:rPr lang="en-US" dirty="0"/>
              <a:t> and </a:t>
            </a:r>
            <a:r>
              <a:rPr lang="en-US" b="1" dirty="0"/>
              <a:t>for</a:t>
            </a:r>
            <a:r>
              <a:rPr lang="en-US" dirty="0"/>
              <a:t> statements.</a:t>
            </a:r>
          </a:p>
          <a:p>
            <a:endParaRPr lang="en-US" dirty="0"/>
          </a:p>
          <a:p>
            <a:endParaRPr lang="en-US" dirty="0"/>
          </a:p>
          <a:p>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a:t>
            </a:r>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p:cNvSpPr/>
          <p:nvPr/>
        </p:nvSpPr>
        <p:spPr>
          <a:xfrm>
            <a:off x="2706624" y="2194560"/>
            <a:ext cx="8753856" cy="377952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age == 5                                # variable equal to numeric literal</a:t>
            </a:r>
          </a:p>
          <a:p>
            <a:r>
              <a:rPr lang="en-US" dirty="0">
                <a:solidFill>
                  <a:schemeClr val="tx1"/>
                </a:solidFill>
              </a:rPr>
              <a:t>first_name == “Laksh”          # variable equal to string literal</a:t>
            </a:r>
          </a:p>
          <a:p>
            <a:endParaRPr lang="en-US" dirty="0">
              <a:solidFill>
                <a:schemeClr val="tx1"/>
              </a:solidFill>
            </a:endParaRPr>
          </a:p>
          <a:p>
            <a:r>
              <a:rPr lang="en-US" dirty="0">
                <a:solidFill>
                  <a:schemeClr val="tx1"/>
                </a:solidFill>
              </a:rPr>
              <a:t>quantity != 0                          # variable not equal to a numeric literal</a:t>
            </a:r>
          </a:p>
          <a:p>
            <a:endParaRPr lang="en-US" dirty="0">
              <a:solidFill>
                <a:schemeClr val="tx1"/>
              </a:solidFill>
            </a:endParaRPr>
          </a:p>
          <a:p>
            <a:r>
              <a:rPr lang="en-US" dirty="0">
                <a:solidFill>
                  <a:schemeClr val="tx1"/>
                </a:solidFill>
              </a:rPr>
              <a:t>distance &gt; 5.6                       # variable greater than a numeric literal</a:t>
            </a:r>
          </a:p>
          <a:p>
            <a:r>
              <a:rPr lang="en-US" dirty="0">
                <a:solidFill>
                  <a:schemeClr val="tx1"/>
                </a:solidFill>
              </a:rPr>
              <a:t>fuel_req &lt; fuel_cap              # variable less than a variable</a:t>
            </a:r>
          </a:p>
          <a:p>
            <a:endParaRPr lang="en-US" dirty="0">
              <a:solidFill>
                <a:schemeClr val="tx1"/>
              </a:solidFill>
            </a:endParaRPr>
          </a:p>
          <a:p>
            <a:r>
              <a:rPr lang="en-US" dirty="0">
                <a:solidFill>
                  <a:schemeClr val="tx1"/>
                </a:solidFill>
              </a:rPr>
              <a:t>distance &gt;= limit                    # variable greater than or equal to a variable</a:t>
            </a:r>
          </a:p>
          <a:p>
            <a:r>
              <a:rPr lang="en-US" dirty="0">
                <a:solidFill>
                  <a:schemeClr val="tx1"/>
                </a:solidFill>
              </a:rPr>
              <a:t>stock &lt;= reorder_point         # variable less than or equal to a variable</a:t>
            </a:r>
          </a:p>
          <a:p>
            <a:endParaRPr lang="en-US" dirty="0">
              <a:solidFill>
                <a:schemeClr val="tx1"/>
              </a:solidFill>
            </a:endParaRPr>
          </a:p>
          <a:p>
            <a:r>
              <a:rPr lang="en-US" dirty="0">
                <a:solidFill>
                  <a:schemeClr val="tx1"/>
                </a:solidFill>
              </a:rPr>
              <a:t>Rate / 100 &gt;= 0.1                   # expression greater than or equal to a literal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while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Content Placeholder 5"/>
          <p:cNvSpPr>
            <a:spLocks noGrp="1"/>
          </p:cNvSpPr>
          <p:nvPr>
            <p:ph idx="1"/>
          </p:nvPr>
        </p:nvSpPr>
        <p:spPr/>
        <p:txBody>
          <a:bodyPr>
            <a:normAutofit/>
          </a:bodyPr>
          <a:lstStyle/>
          <a:p>
            <a:pPr>
              <a:buNone/>
            </a:pPr>
            <a:r>
              <a:rPr lang="en-US" b="1" dirty="0">
                <a:solidFill>
                  <a:schemeClr val="tx1"/>
                </a:solidFill>
              </a:rPr>
              <a:t>The syntax of the while statement</a:t>
            </a:r>
          </a:p>
          <a:p>
            <a:pPr>
              <a:buNone/>
            </a:pPr>
            <a:endParaRPr lang="en-US" b="1" dirty="0"/>
          </a:p>
          <a:p>
            <a:pPr>
              <a:buNone/>
            </a:pPr>
            <a:endParaRPr lang="en-US" dirty="0"/>
          </a:p>
          <a:p>
            <a:endParaRPr lang="en-US" dirty="0"/>
          </a:p>
          <a:p>
            <a:endParaRPr lang="en-US" dirty="0"/>
          </a:p>
          <a:p>
            <a:endParaRPr lang="en-US" dirty="0"/>
          </a:p>
          <a:p>
            <a:pPr>
              <a:buNone/>
            </a:pPr>
            <a:endParaRPr lang="en-US" dirty="0"/>
          </a:p>
        </p:txBody>
      </p:sp>
      <p:sp>
        <p:nvSpPr>
          <p:cNvPr id="5" name="Rectangle 4"/>
          <p:cNvSpPr/>
          <p:nvPr/>
        </p:nvSpPr>
        <p:spPr>
          <a:xfrm>
            <a:off x="2706624" y="2633472"/>
            <a:ext cx="8668512" cy="70713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while boolean_expression:</a:t>
            </a:r>
          </a:p>
          <a:p>
            <a:r>
              <a:rPr lang="en-US" dirty="0">
                <a:solidFill>
                  <a:schemeClr val="tx1"/>
                </a:solidFill>
              </a:rPr>
              <a:t>    statements…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while loop that continues as long as the user enters ‘y’ or ‘Y’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Content Placeholder 5"/>
          <p:cNvSpPr>
            <a:spLocks noGrp="1"/>
          </p:cNvSpPr>
          <p:nvPr>
            <p:ph idx="1"/>
          </p:nvPr>
        </p:nvSpPr>
        <p:spPr/>
        <p:txBody>
          <a:bodyPr>
            <a:normAutofit/>
          </a:bodyPr>
          <a:lstStyle/>
          <a:p>
            <a:pPr>
              <a:buNone/>
            </a:pPr>
            <a:endParaRPr lang="en-US" b="1" dirty="0"/>
          </a:p>
          <a:p>
            <a:pPr>
              <a:buNone/>
            </a:pPr>
            <a:endParaRPr lang="en-US" dirty="0"/>
          </a:p>
          <a:p>
            <a:endParaRPr lang="en-US" dirty="0"/>
          </a:p>
          <a:p>
            <a:endParaRPr lang="en-US" dirty="0"/>
          </a:p>
          <a:p>
            <a:endParaRPr lang="en-US" dirty="0"/>
          </a:p>
          <a:p>
            <a:pPr>
              <a:buNone/>
            </a:pPr>
            <a:r>
              <a:rPr lang="en-US" b="1" dirty="0">
                <a:solidFill>
                  <a:schemeClr val="tx1"/>
                </a:solidFill>
              </a:rPr>
              <a:t>The console after the loop ends</a:t>
            </a:r>
          </a:p>
          <a:p>
            <a:pPr>
              <a:buNone/>
            </a:pPr>
            <a:endParaRPr lang="en-US" b="1" dirty="0"/>
          </a:p>
        </p:txBody>
      </p:sp>
      <p:sp>
        <p:nvSpPr>
          <p:cNvPr id="5" name="Rectangle 4"/>
          <p:cNvSpPr/>
          <p:nvPr/>
        </p:nvSpPr>
        <p:spPr>
          <a:xfrm>
            <a:off x="2706624" y="2474976"/>
            <a:ext cx="8668512" cy="157276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choice = "y"</a:t>
            </a:r>
          </a:p>
          <a:p>
            <a:r>
              <a:rPr lang="en-US" dirty="0">
                <a:solidFill>
                  <a:schemeClr val="tx1"/>
                </a:solidFill>
              </a:rPr>
              <a:t>while choice.lower() == "y":</a:t>
            </a:r>
          </a:p>
          <a:p>
            <a:r>
              <a:rPr lang="en-US" dirty="0">
                <a:solidFill>
                  <a:schemeClr val="tx1"/>
                </a:solidFill>
              </a:rPr>
              <a:t>    print("Hello!")</a:t>
            </a:r>
          </a:p>
          <a:p>
            <a:r>
              <a:rPr lang="en-US" dirty="0">
                <a:solidFill>
                  <a:schemeClr val="tx1"/>
                </a:solidFill>
              </a:rPr>
              <a:t>    choice = input("Say hello again? (y/n):  ")</a:t>
            </a:r>
          </a:p>
          <a:p>
            <a:r>
              <a:rPr lang="en-US" dirty="0">
                <a:solidFill>
                  <a:schemeClr val="tx1"/>
                </a:solidFill>
              </a:rPr>
              <a:t>print("Bye!")     </a:t>
            </a:r>
            <a:r>
              <a:rPr lang="en-US" b="1" dirty="0">
                <a:solidFill>
                  <a:schemeClr val="tx1"/>
                </a:solidFill>
              </a:rPr>
              <a:t># runs when loop ends</a:t>
            </a:r>
          </a:p>
        </p:txBody>
      </p:sp>
      <p:sp>
        <p:nvSpPr>
          <p:cNvPr id="7" name="Rectangle 6"/>
          <p:cNvSpPr/>
          <p:nvPr/>
        </p:nvSpPr>
        <p:spPr>
          <a:xfrm>
            <a:off x="2688336" y="4553712"/>
            <a:ext cx="8668512" cy="157276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Hello!</a:t>
            </a:r>
          </a:p>
          <a:p>
            <a:r>
              <a:rPr lang="en-US" dirty="0">
                <a:solidFill>
                  <a:schemeClr val="bg1"/>
                </a:solidFill>
              </a:rPr>
              <a:t>Say hello again? (y/n):  y</a:t>
            </a:r>
          </a:p>
          <a:p>
            <a:r>
              <a:rPr lang="en-US" dirty="0">
                <a:solidFill>
                  <a:schemeClr val="bg1"/>
                </a:solidFill>
              </a:rPr>
              <a:t>Hello!</a:t>
            </a:r>
          </a:p>
          <a:p>
            <a:r>
              <a:rPr lang="en-US" dirty="0">
                <a:solidFill>
                  <a:schemeClr val="bg1"/>
                </a:solidFill>
              </a:rPr>
              <a:t>Say hello again? (y/n):  n</a:t>
            </a:r>
          </a:p>
          <a:p>
            <a:r>
              <a:rPr lang="en-US" dirty="0">
                <a:solidFill>
                  <a:schemeClr val="bg1"/>
                </a:solidFill>
              </a:rPr>
              <a:t>Bye!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while loop that prints the numbers 0 through 4 to the console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Content Placeholder 5"/>
          <p:cNvSpPr>
            <a:spLocks noGrp="1"/>
          </p:cNvSpPr>
          <p:nvPr>
            <p:ph idx="1"/>
          </p:nvPr>
        </p:nvSpPr>
        <p:spPr/>
        <p:txBody>
          <a:bodyPr>
            <a:normAutofit/>
          </a:bodyPr>
          <a:lstStyle/>
          <a:p>
            <a:pPr>
              <a:buNone/>
            </a:pPr>
            <a:endParaRPr lang="en-US" b="1" dirty="0"/>
          </a:p>
          <a:p>
            <a:pPr>
              <a:buNone/>
            </a:pPr>
            <a:endParaRPr lang="en-US" dirty="0"/>
          </a:p>
          <a:p>
            <a:endParaRPr lang="en-US" dirty="0"/>
          </a:p>
          <a:p>
            <a:endParaRPr lang="en-US" dirty="0"/>
          </a:p>
          <a:p>
            <a:endParaRPr lang="en-US" dirty="0"/>
          </a:p>
          <a:p>
            <a:pPr>
              <a:buNone/>
            </a:pPr>
            <a:r>
              <a:rPr lang="en-US" b="1" dirty="0">
                <a:solidFill>
                  <a:schemeClr val="tx1"/>
                </a:solidFill>
              </a:rPr>
              <a:t>The console after the loop runs</a:t>
            </a:r>
          </a:p>
          <a:p>
            <a:pPr>
              <a:buNone/>
            </a:pPr>
            <a:endParaRPr lang="en-US" dirty="0"/>
          </a:p>
        </p:txBody>
      </p:sp>
      <p:sp>
        <p:nvSpPr>
          <p:cNvPr id="5" name="Rectangle 4"/>
          <p:cNvSpPr/>
          <p:nvPr/>
        </p:nvSpPr>
        <p:spPr>
          <a:xfrm>
            <a:off x="2706624" y="2474976"/>
            <a:ext cx="8668512" cy="157276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counter = 0</a:t>
            </a:r>
          </a:p>
          <a:p>
            <a:r>
              <a:rPr lang="en-US" dirty="0">
                <a:solidFill>
                  <a:schemeClr val="tx1"/>
                </a:solidFill>
              </a:rPr>
              <a:t>while counter &lt; 5:</a:t>
            </a:r>
          </a:p>
          <a:p>
            <a:r>
              <a:rPr lang="en-US" dirty="0">
                <a:solidFill>
                  <a:schemeClr val="tx1"/>
                </a:solidFill>
              </a:rPr>
              <a:t>    print(counter,   end= " ")</a:t>
            </a:r>
          </a:p>
          <a:p>
            <a:r>
              <a:rPr lang="en-US" dirty="0">
                <a:solidFill>
                  <a:schemeClr val="tx1"/>
                </a:solidFill>
              </a:rPr>
              <a:t>    counter += 1</a:t>
            </a:r>
          </a:p>
          <a:p>
            <a:r>
              <a:rPr lang="en-US" dirty="0">
                <a:solidFill>
                  <a:schemeClr val="tx1"/>
                </a:solidFill>
              </a:rPr>
              <a:t>print("\</a:t>
            </a:r>
            <a:r>
              <a:rPr lang="en-US" dirty="0" err="1">
                <a:solidFill>
                  <a:schemeClr val="tx1"/>
                </a:solidFill>
              </a:rPr>
              <a:t>nThe</a:t>
            </a:r>
            <a:r>
              <a:rPr lang="en-US" dirty="0">
                <a:solidFill>
                  <a:schemeClr val="tx1"/>
                </a:solidFill>
              </a:rPr>
              <a:t> loop has ended.")</a:t>
            </a:r>
          </a:p>
        </p:txBody>
      </p:sp>
      <p:sp>
        <p:nvSpPr>
          <p:cNvPr id="7" name="Rectangle 6"/>
          <p:cNvSpPr/>
          <p:nvPr/>
        </p:nvSpPr>
        <p:spPr>
          <a:xfrm>
            <a:off x="2688336" y="4553712"/>
            <a:ext cx="8668512" cy="713232"/>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0 1 2 3 4 </a:t>
            </a:r>
          </a:p>
          <a:p>
            <a:r>
              <a:rPr lang="en-US" dirty="0">
                <a:solidFill>
                  <a:schemeClr val="bg1"/>
                </a:solidFill>
              </a:rPr>
              <a:t>The loop has ended.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while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6" name="Content Placeholder 5"/>
          <p:cNvSpPr>
            <a:spLocks noGrp="1"/>
          </p:cNvSpPr>
          <p:nvPr>
            <p:ph idx="1"/>
          </p:nvPr>
        </p:nvSpPr>
        <p:spPr/>
        <p:txBody>
          <a:bodyPr>
            <a:normAutofit/>
          </a:bodyPr>
          <a:lstStyle/>
          <a:p>
            <a:r>
              <a:rPr lang="en-US" dirty="0"/>
              <a:t>In a while statement, Python begins by testing the condition defined by the </a:t>
            </a:r>
            <a:r>
              <a:rPr lang="en-US" b="1" dirty="0"/>
              <a:t>Boolean</a:t>
            </a:r>
            <a:r>
              <a:rPr lang="en-US" dirty="0"/>
              <a:t> expression at the top of the statement. Then, if this condition is </a:t>
            </a:r>
            <a:r>
              <a:rPr lang="en-US" b="1" dirty="0"/>
              <a:t>True</a:t>
            </a:r>
            <a:r>
              <a:rPr lang="en-US" dirty="0"/>
              <a:t>, Python executes the statements in the </a:t>
            </a:r>
            <a:r>
              <a:rPr lang="en-US" b="1" dirty="0"/>
              <a:t>while</a:t>
            </a:r>
            <a:r>
              <a:rPr lang="en-US" dirty="0"/>
              <a:t> loop until the condition is </a:t>
            </a:r>
            <a:r>
              <a:rPr lang="en-US" b="1" dirty="0"/>
              <a:t>False</a:t>
            </a:r>
            <a:r>
              <a:rPr lang="en-US" dirty="0"/>
              <a:t>.</a:t>
            </a:r>
          </a:p>
          <a:p>
            <a:r>
              <a:rPr lang="en-US" dirty="0"/>
              <a:t>If the condition initially evaluates to </a:t>
            </a:r>
            <a:r>
              <a:rPr lang="en-US" b="1" dirty="0"/>
              <a:t>False</a:t>
            </a:r>
            <a:r>
              <a:rPr lang="en-US" dirty="0"/>
              <a:t>, Python </a:t>
            </a:r>
            <a:r>
              <a:rPr lang="en-US" b="1" dirty="0"/>
              <a:t>never</a:t>
            </a:r>
            <a:r>
              <a:rPr lang="en-US" dirty="0"/>
              <a:t> executes the </a:t>
            </a:r>
            <a:r>
              <a:rPr lang="en-US" b="1" dirty="0"/>
              <a:t>code</a:t>
            </a:r>
            <a:r>
              <a:rPr lang="en-US" dirty="0"/>
              <a:t> in the loop. If the condition </a:t>
            </a:r>
            <a:r>
              <a:rPr lang="en-US" b="1" dirty="0"/>
              <a:t>never</a:t>
            </a:r>
            <a:r>
              <a:rPr lang="en-US" dirty="0"/>
              <a:t> evaluates to </a:t>
            </a:r>
            <a:r>
              <a:rPr lang="en-US" b="1" dirty="0"/>
              <a:t>False</a:t>
            </a:r>
            <a:r>
              <a:rPr lang="en-US" dirty="0"/>
              <a:t>, the </a:t>
            </a:r>
            <a:r>
              <a:rPr lang="en-US" b="1" dirty="0"/>
              <a:t>loop</a:t>
            </a:r>
            <a:r>
              <a:rPr lang="en-US" dirty="0"/>
              <a:t> never </a:t>
            </a:r>
            <a:r>
              <a:rPr lang="en-US" b="1" dirty="0"/>
              <a:t>ends</a:t>
            </a:r>
            <a:r>
              <a:rPr lang="en-US" dirty="0"/>
              <a:t>. This is known as an </a:t>
            </a:r>
            <a:r>
              <a:rPr lang="en-US" b="1" dirty="0"/>
              <a:t>infinite</a:t>
            </a:r>
            <a:r>
              <a:rPr lang="en-US" dirty="0"/>
              <a:t> loop.</a:t>
            </a:r>
          </a:p>
          <a:p>
            <a:r>
              <a:rPr lang="en-US" dirty="0"/>
              <a:t>Since a while loop uses a </a:t>
            </a:r>
            <a:r>
              <a:rPr lang="en-US" b="1" dirty="0"/>
              <a:t>Boolean</a:t>
            </a:r>
            <a:r>
              <a:rPr lang="en-US" dirty="0"/>
              <a:t> condition to determine the number of </a:t>
            </a:r>
            <a:r>
              <a:rPr lang="en-US" b="1" dirty="0"/>
              <a:t>times</a:t>
            </a:r>
            <a:r>
              <a:rPr lang="en-US" dirty="0"/>
              <a:t> it executes, it is known as a </a:t>
            </a:r>
            <a:r>
              <a:rPr lang="en-US" b="1" dirty="0"/>
              <a:t>condition-controlled</a:t>
            </a:r>
            <a:r>
              <a:rPr lang="en-US" dirty="0"/>
              <a:t> loop.</a:t>
            </a:r>
          </a:p>
          <a:p>
            <a:pPr>
              <a:buNone/>
            </a:pPr>
            <a:endParaRPr lang="en-US" dirty="0"/>
          </a:p>
          <a:p>
            <a:endParaRPr lang="en-US" dirty="0"/>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‘for’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Content Placeholder 5"/>
          <p:cNvSpPr>
            <a:spLocks noGrp="1"/>
          </p:cNvSpPr>
          <p:nvPr>
            <p:ph idx="1"/>
          </p:nvPr>
        </p:nvSpPr>
        <p:spPr/>
        <p:txBody>
          <a:bodyPr>
            <a:normAutofit/>
          </a:bodyPr>
          <a:lstStyle/>
          <a:p>
            <a:r>
              <a:rPr lang="en-US" dirty="0"/>
              <a:t>Python’s for loop executes once for each item in a collection, it’s known as a collection controlled loop.</a:t>
            </a:r>
          </a:p>
          <a:p>
            <a:r>
              <a:rPr lang="en-US" dirty="0"/>
              <a:t>The syntax of a for loop that uses the range() function</a:t>
            </a:r>
          </a:p>
          <a:p>
            <a:endParaRPr lang="en-US" dirty="0"/>
          </a:p>
          <a:p>
            <a:endParaRPr lang="en-US" dirty="0"/>
          </a:p>
          <a:p>
            <a:endParaRPr lang="en-US" dirty="0"/>
          </a:p>
          <a:p>
            <a:endParaRPr lang="en-US" dirty="0"/>
          </a:p>
        </p:txBody>
      </p:sp>
      <p:sp>
        <p:nvSpPr>
          <p:cNvPr id="7" name="Rectangle 6"/>
          <p:cNvSpPr/>
          <p:nvPr/>
        </p:nvSpPr>
        <p:spPr>
          <a:xfrm>
            <a:off x="3048000" y="3364992"/>
            <a:ext cx="8668512" cy="70713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for </a:t>
            </a:r>
            <a:r>
              <a:rPr lang="en-US" dirty="0" err="1">
                <a:solidFill>
                  <a:schemeClr val="tx1"/>
                </a:solidFill>
              </a:rPr>
              <a:t>int_var</a:t>
            </a:r>
            <a:r>
              <a:rPr lang="en-US" dirty="0">
                <a:solidFill>
                  <a:schemeClr val="tx1"/>
                </a:solidFill>
              </a:rPr>
              <a:t> in </a:t>
            </a:r>
            <a:r>
              <a:rPr lang="en-US" dirty="0" err="1">
                <a:solidFill>
                  <a:schemeClr val="tx1"/>
                </a:solidFill>
              </a:rPr>
              <a:t>range_function</a:t>
            </a:r>
            <a:r>
              <a:rPr lang="en-US" dirty="0">
                <a:solidFill>
                  <a:schemeClr val="tx1"/>
                </a:solidFill>
              </a:rPr>
              <a:t>:</a:t>
            </a:r>
          </a:p>
          <a:p>
            <a:r>
              <a:rPr lang="en-US" dirty="0">
                <a:solidFill>
                  <a:schemeClr val="tx1"/>
                </a:solidFill>
              </a:rPr>
              <a:t>    statements…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range() function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endParaRPr lang="en-US" dirty="0"/>
          </a:p>
          <a:p>
            <a:endParaRPr lang="en-US" dirty="0"/>
          </a:p>
        </p:txBody>
      </p:sp>
      <p:graphicFrame>
        <p:nvGraphicFramePr>
          <p:cNvPr id="9" name="Table 8"/>
          <p:cNvGraphicFramePr>
            <a:graphicFrameLocks noGrp="1"/>
          </p:cNvGraphicFramePr>
          <p:nvPr/>
        </p:nvGraphicFramePr>
        <p:xfrm>
          <a:off x="2751328" y="2072978"/>
          <a:ext cx="8128000" cy="2748280"/>
        </p:xfrm>
        <a:graphic>
          <a:graphicData uri="http://schemas.openxmlformats.org/drawingml/2006/table">
            <a:tbl>
              <a:tblPr firstRow="1" bandRow="1">
                <a:tableStyleId>{5C22544A-7EE6-4342-B048-85BDC9FD1C3A}</a:tableStyleId>
              </a:tblPr>
              <a:tblGrid>
                <a:gridCol w="3539744">
                  <a:extLst>
                    <a:ext uri="{9D8B030D-6E8A-4147-A177-3AD203B41FA5}">
                      <a16:colId xmlns:a16="http://schemas.microsoft.com/office/drawing/2014/main" val="20000"/>
                    </a:ext>
                  </a:extLst>
                </a:gridCol>
                <a:gridCol w="4588256">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range(stop)</a:t>
                      </a:r>
                    </a:p>
                  </a:txBody>
                  <a:tcPr/>
                </a:tc>
                <a:tc>
                  <a:txBody>
                    <a:bodyPr/>
                    <a:lstStyle/>
                    <a:p>
                      <a:r>
                        <a:rPr lang="en-US" dirty="0"/>
                        <a:t>Returns integer value from 0 to the stop value, but not including the stop value.</a:t>
                      </a:r>
                    </a:p>
                  </a:txBody>
                  <a:tcPr/>
                </a:tc>
                <a:extLst>
                  <a:ext uri="{0D108BD9-81ED-4DB2-BD59-A6C34878D82A}">
                    <a16:rowId xmlns:a16="http://schemas.microsoft.com/office/drawing/2014/main" val="10001"/>
                  </a:ext>
                </a:extLst>
              </a:tr>
              <a:tr h="370840">
                <a:tc>
                  <a:txBody>
                    <a:bodyPr/>
                    <a:lstStyle/>
                    <a:p>
                      <a:r>
                        <a:rPr lang="en-US" dirty="0"/>
                        <a:t>Range(start, stop [, step])</a:t>
                      </a:r>
                    </a:p>
                  </a:txBody>
                  <a:tcPr/>
                </a:tc>
                <a:tc>
                  <a:txBody>
                    <a:bodyPr/>
                    <a:lstStyle/>
                    <a:p>
                      <a:r>
                        <a:rPr lang="en-US" dirty="0"/>
                        <a:t>Returns</a:t>
                      </a:r>
                      <a:r>
                        <a:rPr lang="en-US" baseline="0" dirty="0"/>
                        <a:t> integer value from the start value to the stop value, but not including the stop value. If the optional step value is specified, this function increments or decrements the integers by the step value.</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the range() function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endParaRPr lang="en-US" dirty="0"/>
          </a:p>
          <a:p>
            <a:endParaRPr lang="en-US" dirty="0"/>
          </a:p>
        </p:txBody>
      </p:sp>
      <p:sp>
        <p:nvSpPr>
          <p:cNvPr id="7" name="Rectangle 6"/>
          <p:cNvSpPr/>
          <p:nvPr/>
        </p:nvSpPr>
        <p:spPr>
          <a:xfrm>
            <a:off x="2700528" y="2188464"/>
            <a:ext cx="8668512" cy="162763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range(5)                                 # 0, 1, 2, 3, 4</a:t>
            </a:r>
          </a:p>
          <a:p>
            <a:r>
              <a:rPr lang="en-US" dirty="0">
                <a:solidFill>
                  <a:schemeClr val="tx1"/>
                </a:solidFill>
              </a:rPr>
              <a:t>range(1, 6)                             # 1, 2, 3, 4, 5</a:t>
            </a:r>
          </a:p>
          <a:p>
            <a:r>
              <a:rPr lang="en-US" dirty="0">
                <a:solidFill>
                  <a:schemeClr val="tx1"/>
                </a:solidFill>
              </a:rPr>
              <a:t>range(2, 10, 2)                       # 2, 4, 6, 8</a:t>
            </a:r>
          </a:p>
          <a:p>
            <a:r>
              <a:rPr lang="en-US" dirty="0">
                <a:solidFill>
                  <a:schemeClr val="tx1"/>
                </a:solidFill>
              </a:rPr>
              <a:t>range(5,  0,  -1)                      # 5, 4, 3, 2,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 loop that prints the numbers 0 through 4 to the console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pPr>
              <a:buNone/>
            </a:pPr>
            <a:endParaRPr lang="en-US" b="1" dirty="0"/>
          </a:p>
          <a:p>
            <a:pPr>
              <a:buNone/>
            </a:pPr>
            <a:r>
              <a:rPr lang="en-US" b="1" dirty="0">
                <a:solidFill>
                  <a:schemeClr val="tx1"/>
                </a:solidFill>
              </a:rPr>
              <a:t>The console after the loop runs</a:t>
            </a:r>
          </a:p>
          <a:p>
            <a:endParaRPr lang="en-US" dirty="0"/>
          </a:p>
          <a:p>
            <a:endParaRPr lang="en-US" dirty="0"/>
          </a:p>
          <a:p>
            <a:endParaRPr lang="en-US" dirty="0"/>
          </a:p>
          <a:p>
            <a:pPr>
              <a:buNone/>
            </a:pPr>
            <a:endParaRPr lang="en-US" dirty="0"/>
          </a:p>
          <a:p>
            <a:endParaRPr lang="en-US" dirty="0"/>
          </a:p>
          <a:p>
            <a:endParaRPr lang="en-US" dirty="0"/>
          </a:p>
        </p:txBody>
      </p:sp>
      <p:sp>
        <p:nvSpPr>
          <p:cNvPr id="7" name="Rectangle 6"/>
          <p:cNvSpPr/>
          <p:nvPr/>
        </p:nvSpPr>
        <p:spPr>
          <a:xfrm>
            <a:off x="2700528" y="2188464"/>
            <a:ext cx="8668512" cy="112776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for </a:t>
            </a:r>
            <a:r>
              <a:rPr lang="en-US" dirty="0" err="1">
                <a:solidFill>
                  <a:schemeClr val="tx1"/>
                </a:solidFill>
              </a:rPr>
              <a:t>i</a:t>
            </a:r>
            <a:r>
              <a:rPr lang="en-US" dirty="0">
                <a:solidFill>
                  <a:schemeClr val="tx1"/>
                </a:solidFill>
              </a:rPr>
              <a:t> in range(5):</a:t>
            </a:r>
          </a:p>
          <a:p>
            <a:r>
              <a:rPr lang="en-US" dirty="0">
                <a:solidFill>
                  <a:schemeClr val="tx1"/>
                </a:solidFill>
              </a:rPr>
              <a:t>    print(</a:t>
            </a:r>
            <a:r>
              <a:rPr lang="en-US" dirty="0" err="1">
                <a:solidFill>
                  <a:schemeClr val="tx1"/>
                </a:solidFill>
              </a:rPr>
              <a:t>i</a:t>
            </a:r>
            <a:r>
              <a:rPr lang="en-US" dirty="0">
                <a:solidFill>
                  <a:schemeClr val="tx1"/>
                </a:solidFill>
              </a:rPr>
              <a:t>, end= "  ")</a:t>
            </a:r>
          </a:p>
          <a:p>
            <a:r>
              <a:rPr lang="en-US" dirty="0">
                <a:solidFill>
                  <a:schemeClr val="tx1"/>
                </a:solidFill>
              </a:rPr>
              <a:t>print("\</a:t>
            </a:r>
            <a:r>
              <a:rPr lang="en-US" dirty="0" err="1">
                <a:solidFill>
                  <a:schemeClr val="tx1"/>
                </a:solidFill>
              </a:rPr>
              <a:t>nThe</a:t>
            </a:r>
            <a:r>
              <a:rPr lang="en-US" dirty="0">
                <a:solidFill>
                  <a:schemeClr val="tx1"/>
                </a:solidFill>
              </a:rPr>
              <a:t> loop has ended.")</a:t>
            </a:r>
          </a:p>
        </p:txBody>
      </p:sp>
      <p:sp>
        <p:nvSpPr>
          <p:cNvPr id="8" name="Rectangle 7"/>
          <p:cNvSpPr/>
          <p:nvPr/>
        </p:nvSpPr>
        <p:spPr>
          <a:xfrm>
            <a:off x="2743200" y="4255008"/>
            <a:ext cx="8668512" cy="76809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0  1  2  3  4  </a:t>
            </a:r>
          </a:p>
          <a:p>
            <a:r>
              <a:rPr lang="en-US" dirty="0">
                <a:solidFill>
                  <a:schemeClr val="bg1"/>
                </a:solidFill>
              </a:rPr>
              <a:t>The loop has ended.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 loop that gets the sum of the numbers from 1 through 4</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
        <p:nvSpPr>
          <p:cNvPr id="6" name="Content Placeholder 5"/>
          <p:cNvSpPr>
            <a:spLocks noGrp="1"/>
          </p:cNvSpPr>
          <p:nvPr>
            <p:ph idx="1"/>
          </p:nvPr>
        </p:nvSpPr>
        <p:spPr/>
        <p:txBody>
          <a:bodyPr>
            <a:normAutofit/>
          </a:bodyPr>
          <a:lstStyle/>
          <a:p>
            <a:endParaRPr lang="en-US" dirty="0"/>
          </a:p>
          <a:p>
            <a:endParaRPr lang="en-US" dirty="0"/>
          </a:p>
          <a:p>
            <a:endParaRPr lang="en-US" dirty="0"/>
          </a:p>
          <a:p>
            <a:pPr>
              <a:buNone/>
            </a:pPr>
            <a:endParaRPr lang="en-US" b="1" dirty="0"/>
          </a:p>
          <a:p>
            <a:pPr>
              <a:buNone/>
            </a:pPr>
            <a:r>
              <a:rPr lang="en-US" b="1" dirty="0">
                <a:solidFill>
                  <a:schemeClr val="tx1"/>
                </a:solidFill>
              </a:rPr>
              <a:t>The console after the loop runs</a:t>
            </a:r>
          </a:p>
          <a:p>
            <a:endParaRPr lang="en-US" dirty="0"/>
          </a:p>
          <a:p>
            <a:endParaRPr lang="en-US" dirty="0"/>
          </a:p>
          <a:p>
            <a:endParaRPr lang="en-US" dirty="0"/>
          </a:p>
          <a:p>
            <a:pPr>
              <a:buNone/>
            </a:pPr>
            <a:endParaRPr lang="en-US" dirty="0"/>
          </a:p>
          <a:p>
            <a:endParaRPr lang="en-US" dirty="0"/>
          </a:p>
          <a:p>
            <a:endParaRPr lang="en-US" dirty="0"/>
          </a:p>
        </p:txBody>
      </p:sp>
      <p:sp>
        <p:nvSpPr>
          <p:cNvPr id="7" name="Rectangle 6"/>
          <p:cNvSpPr/>
          <p:nvPr/>
        </p:nvSpPr>
        <p:spPr>
          <a:xfrm>
            <a:off x="2700528" y="2188464"/>
            <a:ext cx="8668512" cy="112776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sum_of_numbers = 0</a:t>
            </a:r>
          </a:p>
          <a:p>
            <a:r>
              <a:rPr lang="en-US" dirty="0">
                <a:solidFill>
                  <a:schemeClr val="tx1"/>
                </a:solidFill>
              </a:rPr>
              <a:t>for </a:t>
            </a:r>
            <a:r>
              <a:rPr lang="en-US" dirty="0" err="1">
                <a:solidFill>
                  <a:schemeClr val="tx1"/>
                </a:solidFill>
              </a:rPr>
              <a:t>i</a:t>
            </a:r>
            <a:r>
              <a:rPr lang="en-US" dirty="0">
                <a:solidFill>
                  <a:schemeClr val="tx1"/>
                </a:solidFill>
              </a:rPr>
              <a:t> in range(1, 5):</a:t>
            </a:r>
          </a:p>
          <a:p>
            <a:r>
              <a:rPr lang="en-US" dirty="0">
                <a:solidFill>
                  <a:schemeClr val="tx1"/>
                </a:solidFill>
              </a:rPr>
              <a:t>    sum_of_numbers += </a:t>
            </a:r>
            <a:r>
              <a:rPr lang="en-US" dirty="0" err="1">
                <a:solidFill>
                  <a:schemeClr val="tx1"/>
                </a:solidFill>
              </a:rPr>
              <a:t>i</a:t>
            </a:r>
            <a:endParaRPr lang="en-US" dirty="0">
              <a:solidFill>
                <a:schemeClr val="tx1"/>
              </a:solidFill>
            </a:endParaRPr>
          </a:p>
          <a:p>
            <a:r>
              <a:rPr lang="en-US" dirty="0">
                <a:solidFill>
                  <a:schemeClr val="tx1"/>
                </a:solidFill>
              </a:rPr>
              <a:t>print(</a:t>
            </a:r>
            <a:r>
              <a:rPr lang="en-US" dirty="0" err="1">
                <a:solidFill>
                  <a:schemeClr val="tx1"/>
                </a:solidFill>
              </a:rPr>
              <a:t>sum_of_numbers</a:t>
            </a:r>
            <a:r>
              <a:rPr lang="en-US" dirty="0">
                <a:solidFill>
                  <a:schemeClr val="tx1"/>
                </a:solidFill>
              </a:rPr>
              <a:t>)     # displays 10  (1 + 2 + 3 + 4)</a:t>
            </a:r>
          </a:p>
        </p:txBody>
      </p:sp>
      <p:sp>
        <p:nvSpPr>
          <p:cNvPr id="8" name="Rectangle 7"/>
          <p:cNvSpPr/>
          <p:nvPr/>
        </p:nvSpPr>
        <p:spPr>
          <a:xfrm>
            <a:off x="2743200" y="4255008"/>
            <a:ext cx="8668512" cy="76809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10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‘for</a:t>
            </a:r>
            <a:r>
              <a:rPr lang="en-US" b="1" dirty="0"/>
              <a:t>’ </a:t>
            </a:r>
            <a:r>
              <a:rPr lang="en-US" dirty="0"/>
              <a:t>statements)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
        <p:nvSpPr>
          <p:cNvPr id="6" name="Content Placeholder 5"/>
          <p:cNvSpPr>
            <a:spLocks noGrp="1"/>
          </p:cNvSpPr>
          <p:nvPr>
            <p:ph idx="1"/>
          </p:nvPr>
        </p:nvSpPr>
        <p:spPr/>
        <p:txBody>
          <a:bodyPr>
            <a:normAutofit/>
          </a:bodyPr>
          <a:lstStyle/>
          <a:p>
            <a:r>
              <a:rPr lang="en-US" dirty="0"/>
              <a:t>When you use the for statement with the range() function, it executes a for loop once for each </a:t>
            </a:r>
            <a:r>
              <a:rPr lang="en-US" b="1" dirty="0"/>
              <a:t>integer</a:t>
            </a:r>
            <a:r>
              <a:rPr lang="en-US" dirty="0"/>
              <a:t> in the </a:t>
            </a:r>
            <a:r>
              <a:rPr lang="en-US" b="1" dirty="0"/>
              <a:t>collection</a:t>
            </a:r>
            <a:r>
              <a:rPr lang="en-US" dirty="0"/>
              <a:t> of integers returned by the </a:t>
            </a:r>
            <a:r>
              <a:rPr lang="en-US" b="1" dirty="0"/>
              <a:t>range(</a:t>
            </a:r>
            <a:r>
              <a:rPr lang="en-US" dirty="0"/>
              <a:t>) function.</a:t>
            </a:r>
          </a:p>
          <a:p>
            <a:r>
              <a:rPr lang="en-US" dirty="0"/>
              <a:t>Each time through the loop, the integer variable at the top of the loop receives the next integer in the collection that’s  returned by the range() function. The </a:t>
            </a:r>
            <a:r>
              <a:rPr lang="en-US" b="1" dirty="0"/>
              <a:t>loop</a:t>
            </a:r>
            <a:r>
              <a:rPr lang="en-US" dirty="0"/>
              <a:t> </a:t>
            </a:r>
            <a:r>
              <a:rPr lang="en-US" b="1" dirty="0"/>
              <a:t>ends</a:t>
            </a:r>
            <a:r>
              <a:rPr lang="en-US" dirty="0"/>
              <a:t> after it </a:t>
            </a:r>
            <a:r>
              <a:rPr lang="en-US" b="1" dirty="0"/>
              <a:t>executes</a:t>
            </a:r>
            <a:r>
              <a:rPr lang="en-US" dirty="0"/>
              <a:t> for the </a:t>
            </a:r>
            <a:r>
              <a:rPr lang="en-US" b="1" dirty="0"/>
              <a:t>last</a:t>
            </a:r>
            <a:r>
              <a:rPr lang="en-US" dirty="0"/>
              <a:t> integer in the </a:t>
            </a:r>
            <a:r>
              <a:rPr lang="en-US" b="1" dirty="0"/>
              <a:t>collection</a:t>
            </a:r>
            <a:r>
              <a:rPr lang="en-US" dirty="0"/>
              <a:t>.</a:t>
            </a:r>
          </a:p>
          <a:p>
            <a:r>
              <a:rPr lang="en-US" dirty="0"/>
              <a:t>Since Python’s for loop executes once for each item in a collection, it’s known as a </a:t>
            </a:r>
            <a:r>
              <a:rPr lang="en-US" b="1" dirty="0"/>
              <a:t>collection-controlled</a:t>
            </a:r>
            <a:r>
              <a:rPr lang="en-US" dirty="0"/>
              <a:t> loop.</a:t>
            </a:r>
          </a:p>
          <a:p>
            <a:endParaRPr lang="en-US" dirty="0"/>
          </a:p>
          <a:p>
            <a:endParaRPr lang="en-US" dirty="0"/>
          </a:p>
          <a:p>
            <a:pPr>
              <a:buNone/>
            </a:pPr>
            <a:endParaRPr lang="en-US" b="1" dirty="0"/>
          </a:p>
          <a:p>
            <a:endParaRPr lang="en-US" dirty="0"/>
          </a:p>
          <a:p>
            <a:endParaRPr lang="en-US" dirty="0"/>
          </a:p>
          <a:p>
            <a:endParaRPr lang="en-US" dirty="0"/>
          </a:p>
          <a:p>
            <a:pPr>
              <a:buNone/>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assign a Boolean value to a variable</a:t>
            </a: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p:cNvSpPr/>
          <p:nvPr/>
        </p:nvSpPr>
        <p:spPr>
          <a:xfrm>
            <a:off x="2706624" y="2194560"/>
            <a:ext cx="8692896" cy="109728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active = True            # variable is set to Boolean </a:t>
            </a:r>
            <a:r>
              <a:rPr lang="en-US" b="1" dirty="0">
                <a:solidFill>
                  <a:schemeClr val="tx1"/>
                </a:solidFill>
              </a:rPr>
              <a:t>True</a:t>
            </a:r>
            <a:r>
              <a:rPr lang="en-US" dirty="0">
                <a:solidFill>
                  <a:schemeClr val="tx1"/>
                </a:solidFill>
              </a:rPr>
              <a:t> value</a:t>
            </a:r>
          </a:p>
          <a:p>
            <a:r>
              <a:rPr lang="en-US" dirty="0">
                <a:solidFill>
                  <a:schemeClr val="tx1"/>
                </a:solidFill>
              </a:rPr>
              <a:t>active = False          # variable is set to Boolean </a:t>
            </a:r>
            <a:r>
              <a:rPr lang="en-US" b="1" dirty="0">
                <a:solidFill>
                  <a:schemeClr val="tx1"/>
                </a:solidFill>
              </a:rPr>
              <a:t>False</a:t>
            </a:r>
            <a:r>
              <a:rPr lang="en-US" dirty="0">
                <a:solidFill>
                  <a:schemeClr val="tx1"/>
                </a:solidFill>
              </a:rPr>
              <a:t> value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break and continue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
        <p:nvSpPr>
          <p:cNvPr id="6" name="Content Placeholder 5"/>
          <p:cNvSpPr>
            <a:spLocks noGrp="1"/>
          </p:cNvSpPr>
          <p:nvPr>
            <p:ph idx="1"/>
          </p:nvPr>
        </p:nvSpPr>
        <p:spPr/>
        <p:txBody>
          <a:bodyPr>
            <a:normAutofit/>
          </a:bodyPr>
          <a:lstStyle/>
          <a:p>
            <a:r>
              <a:rPr lang="en-US" dirty="0"/>
              <a:t>The break and continue statements give you additional control over loops.</a:t>
            </a:r>
          </a:p>
          <a:p>
            <a:r>
              <a:rPr lang="en-US" dirty="0"/>
              <a:t>The </a:t>
            </a:r>
            <a:r>
              <a:rPr lang="en-US" b="1" dirty="0"/>
              <a:t>break</a:t>
            </a:r>
            <a:r>
              <a:rPr lang="en-US" dirty="0"/>
              <a:t> statement breaks out of a loop by causing program execution to </a:t>
            </a:r>
            <a:r>
              <a:rPr lang="en-US" b="1" dirty="0"/>
              <a:t>jump</a:t>
            </a:r>
            <a:r>
              <a:rPr lang="en-US" dirty="0"/>
              <a:t> to the statement that </a:t>
            </a:r>
            <a:r>
              <a:rPr lang="en-US" b="1" dirty="0"/>
              <a:t>follows</a:t>
            </a:r>
            <a:r>
              <a:rPr lang="en-US" dirty="0"/>
              <a:t> the </a:t>
            </a:r>
            <a:r>
              <a:rPr lang="en-US" b="1" dirty="0"/>
              <a:t>loop</a:t>
            </a:r>
            <a:r>
              <a:rPr lang="en-US" dirty="0"/>
              <a:t>. This causes the loop to </a:t>
            </a:r>
            <a:r>
              <a:rPr lang="en-US" b="1" dirty="0"/>
              <a:t>end</a:t>
            </a:r>
            <a:r>
              <a:rPr lang="en-US" dirty="0"/>
              <a:t>.</a:t>
            </a:r>
          </a:p>
          <a:p>
            <a:r>
              <a:rPr lang="en-US" dirty="0"/>
              <a:t>The </a:t>
            </a:r>
            <a:r>
              <a:rPr lang="en-US" b="1" dirty="0"/>
              <a:t>continue</a:t>
            </a:r>
            <a:r>
              <a:rPr lang="en-US" dirty="0"/>
              <a:t> statement continues a loop by causing execution to </a:t>
            </a:r>
            <a:r>
              <a:rPr lang="en-US" b="1" dirty="0"/>
              <a:t>jump</a:t>
            </a:r>
            <a:r>
              <a:rPr lang="en-US" dirty="0"/>
              <a:t> to the </a:t>
            </a:r>
            <a:r>
              <a:rPr lang="en-US" b="1" dirty="0"/>
              <a:t>top</a:t>
            </a:r>
            <a:r>
              <a:rPr lang="en-US" dirty="0"/>
              <a:t> of the loop. This causes the loop to execute again by </a:t>
            </a:r>
            <a:r>
              <a:rPr lang="en-US" b="1" dirty="0"/>
              <a:t>reevaluating</a:t>
            </a:r>
            <a:r>
              <a:rPr lang="en-US" dirty="0"/>
              <a:t> its condition.</a:t>
            </a:r>
          </a:p>
          <a:p>
            <a:endParaRPr lang="en-US" dirty="0"/>
          </a:p>
          <a:p>
            <a:endParaRPr lang="en-US" dirty="0"/>
          </a:p>
          <a:p>
            <a:pPr>
              <a:buNone/>
            </a:pPr>
            <a:endParaRPr lang="en-US" dirty="0"/>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break statement that exits an infinite while loop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Content Placeholder 5"/>
          <p:cNvSpPr>
            <a:spLocks noGrp="1"/>
          </p:cNvSpPr>
          <p:nvPr>
            <p:ph idx="1"/>
          </p:nvPr>
        </p:nvSpPr>
        <p:spPr/>
        <p:txBody>
          <a:bodyPr>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solidFill>
                  <a:schemeClr val="tx1"/>
                </a:solidFill>
              </a:rPr>
              <a:t>The console</a:t>
            </a: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7" name="Rectangle 6"/>
          <p:cNvSpPr/>
          <p:nvPr/>
        </p:nvSpPr>
        <p:spPr>
          <a:xfrm>
            <a:off x="2779776" y="1914144"/>
            <a:ext cx="8729472" cy="241401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print("Enter ‘exit’ when you’re done.\n")</a:t>
            </a:r>
          </a:p>
          <a:p>
            <a:r>
              <a:rPr lang="en-US" dirty="0">
                <a:solidFill>
                  <a:schemeClr val="tx1"/>
                </a:solidFill>
              </a:rPr>
              <a:t>while True:</a:t>
            </a:r>
          </a:p>
          <a:p>
            <a:r>
              <a:rPr lang="en-US" dirty="0">
                <a:solidFill>
                  <a:schemeClr val="tx1"/>
                </a:solidFill>
              </a:rPr>
              <a:t>    data = input("Enter an integer to square: ")</a:t>
            </a:r>
          </a:p>
          <a:p>
            <a:r>
              <a:rPr lang="en-US" dirty="0">
                <a:solidFill>
                  <a:schemeClr val="tx1"/>
                </a:solidFill>
              </a:rPr>
              <a:t>    if data == "exit":</a:t>
            </a:r>
          </a:p>
          <a:p>
            <a:r>
              <a:rPr lang="en-US" dirty="0">
                <a:solidFill>
                  <a:schemeClr val="tx1"/>
                </a:solidFill>
              </a:rPr>
              <a:t>        break</a:t>
            </a:r>
          </a:p>
          <a:p>
            <a:r>
              <a:rPr lang="en-US" dirty="0">
                <a:solidFill>
                  <a:schemeClr val="tx1"/>
                </a:solidFill>
              </a:rPr>
              <a:t>    </a:t>
            </a:r>
            <a:r>
              <a:rPr lang="en-US" dirty="0" err="1">
                <a:solidFill>
                  <a:schemeClr val="tx1"/>
                </a:solidFill>
              </a:rPr>
              <a:t>i</a:t>
            </a:r>
            <a:r>
              <a:rPr lang="en-US" dirty="0">
                <a:solidFill>
                  <a:schemeClr val="tx1"/>
                </a:solidFill>
              </a:rPr>
              <a:t> = int(data)</a:t>
            </a:r>
          </a:p>
          <a:p>
            <a:r>
              <a:rPr lang="en-US" dirty="0">
                <a:solidFill>
                  <a:schemeClr val="tx1"/>
                </a:solidFill>
              </a:rPr>
              <a:t>    print(</a:t>
            </a:r>
            <a:r>
              <a:rPr lang="en-US" dirty="0" err="1">
                <a:solidFill>
                  <a:schemeClr val="tx1"/>
                </a:solidFill>
              </a:rPr>
              <a:t>i</a:t>
            </a:r>
            <a:r>
              <a:rPr lang="en-US" dirty="0">
                <a:solidFill>
                  <a:schemeClr val="tx1"/>
                </a:solidFill>
              </a:rPr>
              <a:t>,  " squared is ", </a:t>
            </a:r>
            <a:r>
              <a:rPr lang="en-US" dirty="0" err="1">
                <a:solidFill>
                  <a:schemeClr val="tx1"/>
                </a:solidFill>
              </a:rPr>
              <a:t>i</a:t>
            </a:r>
            <a:r>
              <a:rPr lang="en-US" dirty="0">
                <a:solidFill>
                  <a:schemeClr val="tx1"/>
                </a:solidFill>
              </a:rPr>
              <a:t> * </a:t>
            </a:r>
            <a:r>
              <a:rPr lang="en-US" dirty="0" err="1">
                <a:solidFill>
                  <a:schemeClr val="tx1"/>
                </a:solidFill>
              </a:rPr>
              <a:t>i</a:t>
            </a:r>
            <a:r>
              <a:rPr lang="en-US" dirty="0">
                <a:solidFill>
                  <a:schemeClr val="tx1"/>
                </a:solidFill>
              </a:rPr>
              <a:t>, "\n")</a:t>
            </a:r>
          </a:p>
          <a:p>
            <a:r>
              <a:rPr lang="en-US" dirty="0">
                <a:solidFill>
                  <a:schemeClr val="tx1"/>
                </a:solidFill>
              </a:rPr>
              <a:t>print("Okay, bye!")</a:t>
            </a:r>
          </a:p>
        </p:txBody>
      </p:sp>
      <p:sp>
        <p:nvSpPr>
          <p:cNvPr id="8" name="Rectangle 7"/>
          <p:cNvSpPr/>
          <p:nvPr/>
        </p:nvSpPr>
        <p:spPr>
          <a:xfrm>
            <a:off x="2712720" y="4956048"/>
            <a:ext cx="8729472" cy="135940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Enter ‘exit’ when you’re done.</a:t>
            </a:r>
          </a:p>
          <a:p>
            <a:r>
              <a:rPr lang="en-US" dirty="0">
                <a:solidFill>
                  <a:schemeClr val="bg1"/>
                </a:solidFill>
              </a:rPr>
              <a:t>Enter an integer to square: 5</a:t>
            </a:r>
          </a:p>
          <a:p>
            <a:r>
              <a:rPr lang="en-US" dirty="0">
                <a:solidFill>
                  <a:schemeClr val="bg1"/>
                </a:solidFill>
              </a:rPr>
              <a:t>5  squared is  25 </a:t>
            </a:r>
          </a:p>
          <a:p>
            <a:r>
              <a:rPr lang="en-US" dirty="0">
                <a:solidFill>
                  <a:schemeClr val="bg1"/>
                </a:solidFill>
              </a:rPr>
              <a:t>Enter an integer to square: exit</a:t>
            </a:r>
          </a:p>
          <a:p>
            <a:r>
              <a:rPr lang="en-US" dirty="0">
                <a:solidFill>
                  <a:schemeClr val="bg1"/>
                </a:solidFill>
              </a:rPr>
              <a:t>Okay, bye!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continue statement that jumps to the beginning of a while loop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Content Placeholder 5"/>
          <p:cNvSpPr>
            <a:spLocks noGrp="1"/>
          </p:cNvSpPr>
          <p:nvPr>
            <p:ph idx="1"/>
          </p:nvPr>
        </p:nvSpPr>
        <p:spPr/>
        <p:txBody>
          <a:bodyPr>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7" name="Rectangle 6"/>
          <p:cNvSpPr/>
          <p:nvPr/>
        </p:nvSpPr>
        <p:spPr>
          <a:xfrm>
            <a:off x="2779776" y="1914144"/>
            <a:ext cx="8729472" cy="436473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more = "y"</a:t>
            </a:r>
          </a:p>
          <a:p>
            <a:r>
              <a:rPr lang="en-US" dirty="0">
                <a:solidFill>
                  <a:schemeClr val="tx1"/>
                </a:solidFill>
              </a:rPr>
              <a:t>while </a:t>
            </a:r>
            <a:r>
              <a:rPr lang="en-US" dirty="0" err="1">
                <a:solidFill>
                  <a:schemeClr val="tx1"/>
                </a:solidFill>
              </a:rPr>
              <a:t>more.lower</a:t>
            </a:r>
            <a:r>
              <a:rPr lang="en-US" dirty="0">
                <a:solidFill>
                  <a:schemeClr val="tx1"/>
                </a:solidFill>
              </a:rPr>
              <a:t>() == "y":</a:t>
            </a:r>
          </a:p>
          <a:p>
            <a:r>
              <a:rPr lang="en-US" dirty="0">
                <a:solidFill>
                  <a:schemeClr val="tx1"/>
                </a:solidFill>
              </a:rPr>
              <a:t>    </a:t>
            </a:r>
            <a:r>
              <a:rPr lang="en-US" dirty="0" err="1">
                <a:solidFill>
                  <a:schemeClr val="tx1"/>
                </a:solidFill>
              </a:rPr>
              <a:t>miles_driven</a:t>
            </a:r>
            <a:r>
              <a:rPr lang="en-US" dirty="0">
                <a:solidFill>
                  <a:schemeClr val="tx1"/>
                </a:solidFill>
              </a:rPr>
              <a:t> = float(input("Enter miles driven:\t\t"))</a:t>
            </a:r>
          </a:p>
          <a:p>
            <a:r>
              <a:rPr lang="en-US" dirty="0">
                <a:solidFill>
                  <a:schemeClr val="tx1"/>
                </a:solidFill>
              </a:rPr>
              <a:t>    </a:t>
            </a:r>
            <a:r>
              <a:rPr lang="en-US" dirty="0" err="1">
                <a:solidFill>
                  <a:schemeClr val="tx1"/>
                </a:solidFill>
              </a:rPr>
              <a:t>gallons_used</a:t>
            </a:r>
            <a:r>
              <a:rPr lang="en-US" dirty="0">
                <a:solidFill>
                  <a:schemeClr val="tx1"/>
                </a:solidFill>
              </a:rPr>
              <a:t> = float(input("Enter gallons of gas used:\t"))</a:t>
            </a:r>
          </a:p>
          <a:p>
            <a:r>
              <a:rPr lang="en-US" dirty="0">
                <a:solidFill>
                  <a:schemeClr val="tx1"/>
                </a:solidFill>
              </a:rPr>
              <a:t>    </a:t>
            </a:r>
          </a:p>
          <a:p>
            <a:r>
              <a:rPr lang="en-US" dirty="0">
                <a:solidFill>
                  <a:schemeClr val="tx1"/>
                </a:solidFill>
              </a:rPr>
              <a:t>    # validate input</a:t>
            </a:r>
          </a:p>
          <a:p>
            <a:r>
              <a:rPr lang="en-US" dirty="0">
                <a:solidFill>
                  <a:schemeClr val="tx1"/>
                </a:solidFill>
              </a:rPr>
              <a:t>    if </a:t>
            </a:r>
            <a:r>
              <a:rPr lang="en-US" dirty="0" err="1">
                <a:solidFill>
                  <a:schemeClr val="tx1"/>
                </a:solidFill>
              </a:rPr>
              <a:t>miles_driven</a:t>
            </a:r>
            <a:r>
              <a:rPr lang="en-US" dirty="0">
                <a:solidFill>
                  <a:schemeClr val="tx1"/>
                </a:solidFill>
              </a:rPr>
              <a:t> &lt;= 0 or </a:t>
            </a:r>
            <a:r>
              <a:rPr lang="en-US" dirty="0" err="1">
                <a:solidFill>
                  <a:schemeClr val="tx1"/>
                </a:solidFill>
              </a:rPr>
              <a:t>gallons_used</a:t>
            </a:r>
            <a:r>
              <a:rPr lang="en-US" dirty="0">
                <a:solidFill>
                  <a:schemeClr val="tx1"/>
                </a:solidFill>
              </a:rPr>
              <a:t> &lt;= 0:</a:t>
            </a:r>
          </a:p>
          <a:p>
            <a:r>
              <a:rPr lang="en-US" dirty="0">
                <a:solidFill>
                  <a:schemeClr val="tx1"/>
                </a:solidFill>
              </a:rPr>
              <a:t>        print("Both entries must be greater than zero. Try again.\n")</a:t>
            </a:r>
          </a:p>
          <a:p>
            <a:r>
              <a:rPr lang="en-US" dirty="0">
                <a:solidFill>
                  <a:schemeClr val="tx1"/>
                </a:solidFill>
              </a:rPr>
              <a:t>        continue</a:t>
            </a:r>
          </a:p>
          <a:p>
            <a:r>
              <a:rPr lang="en-US" dirty="0">
                <a:solidFill>
                  <a:schemeClr val="tx1"/>
                </a:solidFill>
              </a:rPr>
              <a:t>    mpg = round(</a:t>
            </a:r>
            <a:r>
              <a:rPr lang="en-US" dirty="0" err="1">
                <a:solidFill>
                  <a:schemeClr val="tx1"/>
                </a:solidFill>
              </a:rPr>
              <a:t>miles_driven</a:t>
            </a:r>
            <a:r>
              <a:rPr lang="en-US" dirty="0">
                <a:solidFill>
                  <a:schemeClr val="tx1"/>
                </a:solidFill>
              </a:rPr>
              <a:t> / </a:t>
            </a:r>
            <a:r>
              <a:rPr lang="en-US" dirty="0" err="1">
                <a:solidFill>
                  <a:schemeClr val="tx1"/>
                </a:solidFill>
              </a:rPr>
              <a:t>gallons_used</a:t>
            </a:r>
            <a:r>
              <a:rPr lang="en-US" dirty="0">
                <a:solidFill>
                  <a:schemeClr val="tx1"/>
                </a:solidFill>
              </a:rPr>
              <a:t>, 2)</a:t>
            </a:r>
          </a:p>
          <a:p>
            <a:r>
              <a:rPr lang="en-US" dirty="0">
                <a:solidFill>
                  <a:schemeClr val="tx1"/>
                </a:solidFill>
              </a:rPr>
              <a:t>    print("Miles Per Gallon: ", mpg, "\n")</a:t>
            </a:r>
          </a:p>
          <a:p>
            <a:r>
              <a:rPr lang="en-US" dirty="0">
                <a:solidFill>
                  <a:schemeClr val="tx1"/>
                </a:solidFill>
              </a:rPr>
              <a:t>    more = input("Continue? (y/n):  ")</a:t>
            </a:r>
          </a:p>
          <a:p>
            <a:r>
              <a:rPr lang="en-US" dirty="0">
                <a:solidFill>
                  <a:schemeClr val="tx1"/>
                </a:solidFill>
              </a:rPr>
              <a:t>    print()</a:t>
            </a:r>
          </a:p>
          <a:p>
            <a:endParaRPr lang="en-US" dirty="0">
              <a:solidFill>
                <a:schemeClr val="tx1"/>
              </a:solidFill>
            </a:endParaRPr>
          </a:p>
          <a:p>
            <a:r>
              <a:rPr lang="en-US" dirty="0">
                <a:solidFill>
                  <a:schemeClr val="tx1"/>
                </a:solidFill>
              </a:rPr>
              <a:t>print("Okay, bye!")</a:t>
            </a:r>
          </a:p>
        </p:txBody>
      </p:sp>
      <p:sp>
        <p:nvSpPr>
          <p:cNvPr id="9" name="Rectangle 8"/>
          <p:cNvSpPr/>
          <p:nvPr/>
        </p:nvSpPr>
        <p:spPr>
          <a:xfrm>
            <a:off x="7315200" y="4840224"/>
            <a:ext cx="4108704" cy="137769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Enter miles driven:  100</a:t>
            </a:r>
          </a:p>
          <a:p>
            <a:r>
              <a:rPr lang="en-US" dirty="0"/>
              <a:t>Enter gallons of gas used: 5</a:t>
            </a:r>
          </a:p>
          <a:p>
            <a:r>
              <a:rPr lang="en-US" dirty="0"/>
              <a:t>Miles Per Gallon:  20.0 </a:t>
            </a:r>
          </a:p>
          <a:p>
            <a:r>
              <a:rPr lang="en-US" dirty="0"/>
              <a:t>Continue? (y/n):  n</a:t>
            </a:r>
          </a:p>
          <a:p>
            <a:r>
              <a:rPr lang="en-US" dirty="0"/>
              <a:t>Okay, bye!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break and continue statements)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Content Placeholder 5"/>
          <p:cNvSpPr>
            <a:spLocks noGrp="1"/>
          </p:cNvSpPr>
          <p:nvPr>
            <p:ph idx="1"/>
          </p:nvPr>
        </p:nvSpPr>
        <p:spPr/>
        <p:txBody>
          <a:bodyPr>
            <a:normAutofit/>
          </a:bodyPr>
          <a:lstStyle/>
          <a:p>
            <a:r>
              <a:rPr lang="en-US" dirty="0"/>
              <a:t>You can use the </a:t>
            </a:r>
            <a:r>
              <a:rPr lang="en-US" b="1" dirty="0"/>
              <a:t>break</a:t>
            </a:r>
            <a:r>
              <a:rPr lang="en-US" dirty="0"/>
              <a:t> statement to break out of the current loop by </a:t>
            </a:r>
            <a:r>
              <a:rPr lang="en-US" b="1" dirty="0"/>
              <a:t>jumping</a:t>
            </a:r>
            <a:r>
              <a:rPr lang="en-US" dirty="0"/>
              <a:t> to the statement that </a:t>
            </a:r>
            <a:r>
              <a:rPr lang="en-US" b="1" dirty="0"/>
              <a:t>follows</a:t>
            </a:r>
            <a:r>
              <a:rPr lang="en-US" dirty="0"/>
              <a:t> the loop.</a:t>
            </a:r>
          </a:p>
          <a:p>
            <a:r>
              <a:rPr lang="en-US" dirty="0"/>
              <a:t>You can use the </a:t>
            </a:r>
            <a:r>
              <a:rPr lang="en-US" b="1" dirty="0"/>
              <a:t>continue</a:t>
            </a:r>
            <a:r>
              <a:rPr lang="en-US" dirty="0"/>
              <a:t> statement to </a:t>
            </a:r>
            <a:r>
              <a:rPr lang="en-US" b="1" dirty="0"/>
              <a:t>continue</a:t>
            </a:r>
            <a:r>
              <a:rPr lang="en-US" dirty="0"/>
              <a:t> executing the </a:t>
            </a:r>
            <a:r>
              <a:rPr lang="en-US" b="1" dirty="0"/>
              <a:t>loop</a:t>
            </a:r>
            <a:r>
              <a:rPr lang="en-US" dirty="0"/>
              <a:t> by </a:t>
            </a:r>
            <a:r>
              <a:rPr lang="en-US" b="1" dirty="0"/>
              <a:t>jumping</a:t>
            </a:r>
            <a:r>
              <a:rPr lang="en-US" dirty="0"/>
              <a:t> to the </a:t>
            </a:r>
            <a:r>
              <a:rPr lang="en-US" b="1" dirty="0"/>
              <a:t>top</a:t>
            </a:r>
            <a:r>
              <a:rPr lang="en-US" dirty="0"/>
              <a:t> of the loop.</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loops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Content Placeholder 5"/>
          <p:cNvSpPr>
            <a:spLocks noGrp="1"/>
          </p:cNvSpPr>
          <p:nvPr>
            <p:ph idx="1"/>
          </p:nvPr>
        </p:nvSpPr>
        <p:spPr/>
        <p:txBody>
          <a:bodyPr>
            <a:normAutofit/>
          </a:bodyPr>
          <a:lstStyle/>
          <a:p>
            <a:pPr>
              <a:buNone/>
            </a:pPr>
            <a:r>
              <a:rPr lang="en-US" b="1" dirty="0"/>
              <a:t>A for loop that calculates the future value of a one-time investment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The console</a:t>
            </a:r>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16696" y="2557670"/>
            <a:ext cx="8640417" cy="176253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investment = 10000</a:t>
            </a:r>
          </a:p>
          <a:p>
            <a:r>
              <a:rPr lang="en-US" dirty="0">
                <a:solidFill>
                  <a:schemeClr val="tx1"/>
                </a:solidFill>
              </a:rPr>
              <a:t>for </a:t>
            </a:r>
            <a:r>
              <a:rPr lang="en-US" dirty="0" err="1">
                <a:solidFill>
                  <a:schemeClr val="tx1"/>
                </a:solidFill>
              </a:rPr>
              <a:t>i</a:t>
            </a:r>
            <a:r>
              <a:rPr lang="en-US" dirty="0">
                <a:solidFill>
                  <a:schemeClr val="tx1"/>
                </a:solidFill>
              </a:rPr>
              <a:t> in range(20):</a:t>
            </a:r>
          </a:p>
          <a:p>
            <a:r>
              <a:rPr lang="en-US" dirty="0">
                <a:solidFill>
                  <a:schemeClr val="tx1"/>
                </a:solidFill>
              </a:rPr>
              <a:t>    yearly_interest = investment * .05</a:t>
            </a:r>
          </a:p>
          <a:p>
            <a:r>
              <a:rPr lang="en-US" dirty="0">
                <a:solidFill>
                  <a:schemeClr val="tx1"/>
                </a:solidFill>
              </a:rPr>
              <a:t>    investment = investment + yearly_interest</a:t>
            </a:r>
          </a:p>
          <a:p>
            <a:r>
              <a:rPr lang="en-US" dirty="0">
                <a:solidFill>
                  <a:schemeClr val="tx1"/>
                </a:solidFill>
              </a:rPr>
              <a:t>investment = round(investment, 2)</a:t>
            </a:r>
          </a:p>
          <a:p>
            <a:r>
              <a:rPr lang="en-US" dirty="0">
                <a:solidFill>
                  <a:schemeClr val="tx1"/>
                </a:solidFill>
              </a:rPr>
              <a:t>print(investment)</a:t>
            </a:r>
            <a:endParaRPr lang="en-IN" dirty="0">
              <a:solidFill>
                <a:schemeClr val="tx1"/>
              </a:solidFill>
            </a:endParaRPr>
          </a:p>
        </p:txBody>
      </p:sp>
      <p:sp>
        <p:nvSpPr>
          <p:cNvPr id="7" name="Rectangle 6">
            <a:extLst>
              <a:ext uri="{FF2B5EF4-FFF2-40B4-BE49-F238E27FC236}">
                <a16:creationId xmlns:a16="http://schemas.microsoft.com/office/drawing/2014/main" id="{40B20DC7-05E3-4E92-B03C-EBA6CC619D1F}"/>
              </a:ext>
            </a:extLst>
          </p:cNvPr>
          <p:cNvSpPr/>
          <p:nvPr/>
        </p:nvSpPr>
        <p:spPr>
          <a:xfrm>
            <a:off x="2716695" y="5082962"/>
            <a:ext cx="8640417" cy="50945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26532.98</a:t>
            </a:r>
          </a:p>
        </p:txBody>
      </p:sp>
    </p:spTree>
    <p:extLst>
      <p:ext uri="{BB962C8B-B14F-4D97-AF65-F5344CB8AC3E}">
        <p14:creationId xmlns:p14="http://schemas.microsoft.com/office/powerpoint/2010/main" val="2455467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loops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Content Placeholder 5"/>
          <p:cNvSpPr>
            <a:spLocks noGrp="1"/>
          </p:cNvSpPr>
          <p:nvPr>
            <p:ph idx="1"/>
          </p:nvPr>
        </p:nvSpPr>
        <p:spPr/>
        <p:txBody>
          <a:bodyPr>
            <a:normAutofit/>
          </a:bodyPr>
          <a:lstStyle/>
          <a:p>
            <a:pPr>
              <a:buNone/>
            </a:pPr>
            <a:r>
              <a:rPr lang="en-US" b="1" dirty="0">
                <a:solidFill>
                  <a:schemeClr val="tx1"/>
                </a:solidFill>
              </a:rPr>
              <a:t>A while loop that gets the same result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r>
              <a:rPr lang="en-US" b="1" dirty="0">
                <a:solidFill>
                  <a:schemeClr val="tx1"/>
                </a:solidFill>
              </a:rPr>
              <a:t>The console</a:t>
            </a:r>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16696" y="2557670"/>
            <a:ext cx="8640417" cy="229669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year = 0</a:t>
            </a:r>
          </a:p>
          <a:p>
            <a:r>
              <a:rPr lang="en-US" dirty="0">
                <a:solidFill>
                  <a:schemeClr val="tx1"/>
                </a:solidFill>
              </a:rPr>
              <a:t>investment = 10000</a:t>
            </a:r>
          </a:p>
          <a:p>
            <a:r>
              <a:rPr lang="en-US" dirty="0">
                <a:solidFill>
                  <a:schemeClr val="tx1"/>
                </a:solidFill>
              </a:rPr>
              <a:t>while year &lt; 20:</a:t>
            </a:r>
          </a:p>
          <a:p>
            <a:r>
              <a:rPr lang="en-US" dirty="0">
                <a:solidFill>
                  <a:schemeClr val="tx1"/>
                </a:solidFill>
              </a:rPr>
              <a:t>    yearly_interest = investment * .05</a:t>
            </a:r>
          </a:p>
          <a:p>
            <a:r>
              <a:rPr lang="en-US" dirty="0">
                <a:solidFill>
                  <a:schemeClr val="tx1"/>
                </a:solidFill>
              </a:rPr>
              <a:t>    investment = investment + yearly_interest</a:t>
            </a:r>
          </a:p>
          <a:p>
            <a:r>
              <a:rPr lang="en-US" dirty="0">
                <a:solidFill>
                  <a:schemeClr val="tx1"/>
                </a:solidFill>
              </a:rPr>
              <a:t>    year += 1</a:t>
            </a:r>
          </a:p>
          <a:p>
            <a:r>
              <a:rPr lang="en-US" dirty="0">
                <a:solidFill>
                  <a:schemeClr val="tx1"/>
                </a:solidFill>
              </a:rPr>
              <a:t>investment = round(investment, 2)</a:t>
            </a:r>
          </a:p>
          <a:p>
            <a:r>
              <a:rPr lang="en-US" dirty="0">
                <a:solidFill>
                  <a:schemeClr val="tx1"/>
                </a:solidFill>
              </a:rPr>
              <a:t>print(investment)</a:t>
            </a:r>
            <a:endParaRPr lang="en-IN" dirty="0">
              <a:solidFill>
                <a:schemeClr val="tx1"/>
              </a:solidFill>
            </a:endParaRPr>
          </a:p>
        </p:txBody>
      </p:sp>
      <p:sp>
        <p:nvSpPr>
          <p:cNvPr id="7" name="Rectangle 6">
            <a:extLst>
              <a:ext uri="{FF2B5EF4-FFF2-40B4-BE49-F238E27FC236}">
                <a16:creationId xmlns:a16="http://schemas.microsoft.com/office/drawing/2014/main" id="{40B20DC7-05E3-4E92-B03C-EBA6CC619D1F}"/>
              </a:ext>
            </a:extLst>
          </p:cNvPr>
          <p:cNvSpPr/>
          <p:nvPr/>
        </p:nvSpPr>
        <p:spPr>
          <a:xfrm>
            <a:off x="2716695" y="5401767"/>
            <a:ext cx="8640417" cy="50945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26532.98</a:t>
            </a:r>
          </a:p>
        </p:txBody>
      </p:sp>
    </p:spTree>
    <p:extLst>
      <p:ext uri="{BB962C8B-B14F-4D97-AF65-F5344CB8AC3E}">
        <p14:creationId xmlns:p14="http://schemas.microsoft.com/office/powerpoint/2010/main" val="247569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loops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Content Placeholder 5"/>
          <p:cNvSpPr>
            <a:spLocks noGrp="1"/>
          </p:cNvSpPr>
          <p:nvPr>
            <p:ph idx="1"/>
          </p:nvPr>
        </p:nvSpPr>
        <p:spPr/>
        <p:txBody>
          <a:bodyPr>
            <a:normAutofit/>
          </a:bodyPr>
          <a:lstStyle/>
          <a:p>
            <a:pPr>
              <a:buNone/>
            </a:pPr>
            <a:r>
              <a:rPr lang="en-US" b="1" dirty="0">
                <a:solidFill>
                  <a:schemeClr val="tx1"/>
                </a:solidFill>
              </a:rPr>
              <a:t>A for loop that calculates the future value of a monthly investment</a:t>
            </a:r>
          </a:p>
          <a:p>
            <a:pPr>
              <a:buNone/>
            </a:pPr>
            <a:endParaRPr lang="en-US" dirty="0">
              <a:solidFill>
                <a:schemeClr val="tx1"/>
              </a:solidFill>
            </a:endParaRPr>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pPr>
              <a:buNone/>
            </a:pPr>
            <a:r>
              <a:rPr lang="en-US" b="1" dirty="0">
                <a:solidFill>
                  <a:schemeClr val="tx1"/>
                </a:solidFill>
              </a:rPr>
              <a:t>The console</a:t>
            </a:r>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16696" y="2557669"/>
            <a:ext cx="8640417" cy="272994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monthly_investment = 100</a:t>
            </a:r>
          </a:p>
          <a:p>
            <a:r>
              <a:rPr lang="en-US" dirty="0" err="1">
                <a:solidFill>
                  <a:schemeClr val="tx1"/>
                </a:solidFill>
              </a:rPr>
              <a:t>monthly_interest_rate</a:t>
            </a:r>
            <a:r>
              <a:rPr lang="en-US" dirty="0">
                <a:solidFill>
                  <a:schemeClr val="tx1"/>
                </a:solidFill>
              </a:rPr>
              <a:t> = .08 / 12</a:t>
            </a:r>
          </a:p>
          <a:p>
            <a:r>
              <a:rPr lang="en-US" dirty="0">
                <a:solidFill>
                  <a:schemeClr val="tx1"/>
                </a:solidFill>
              </a:rPr>
              <a:t>months = 120</a:t>
            </a:r>
          </a:p>
          <a:p>
            <a:r>
              <a:rPr lang="en-US" dirty="0" err="1">
                <a:solidFill>
                  <a:schemeClr val="tx1"/>
                </a:solidFill>
              </a:rPr>
              <a:t>future_value</a:t>
            </a:r>
            <a:r>
              <a:rPr lang="en-US" dirty="0">
                <a:solidFill>
                  <a:schemeClr val="tx1"/>
                </a:solidFill>
              </a:rPr>
              <a:t> = 0</a:t>
            </a:r>
          </a:p>
          <a:p>
            <a:r>
              <a:rPr lang="en-US" dirty="0">
                <a:solidFill>
                  <a:schemeClr val="tx1"/>
                </a:solidFill>
              </a:rPr>
              <a:t>for month in range(months):</a:t>
            </a:r>
          </a:p>
          <a:p>
            <a:r>
              <a:rPr lang="en-US" dirty="0">
                <a:solidFill>
                  <a:schemeClr val="tx1"/>
                </a:solidFill>
              </a:rPr>
              <a:t>    </a:t>
            </a:r>
            <a:r>
              <a:rPr lang="en-US" dirty="0" err="1">
                <a:solidFill>
                  <a:schemeClr val="tx1"/>
                </a:solidFill>
              </a:rPr>
              <a:t>future_value</a:t>
            </a:r>
            <a:r>
              <a:rPr lang="en-US" dirty="0">
                <a:solidFill>
                  <a:schemeClr val="tx1"/>
                </a:solidFill>
              </a:rPr>
              <a:t> += monthly_investment</a:t>
            </a:r>
          </a:p>
          <a:p>
            <a:r>
              <a:rPr lang="en-US" dirty="0">
                <a:solidFill>
                  <a:schemeClr val="tx1"/>
                </a:solidFill>
              </a:rPr>
              <a:t>    </a:t>
            </a:r>
            <a:r>
              <a:rPr lang="en-US" dirty="0" err="1">
                <a:solidFill>
                  <a:schemeClr val="tx1"/>
                </a:solidFill>
              </a:rPr>
              <a:t>monthly_interest_amount</a:t>
            </a:r>
            <a:r>
              <a:rPr lang="en-US" dirty="0">
                <a:solidFill>
                  <a:schemeClr val="tx1"/>
                </a:solidFill>
              </a:rPr>
              <a:t> = </a:t>
            </a:r>
            <a:r>
              <a:rPr lang="en-US" dirty="0" err="1">
                <a:solidFill>
                  <a:schemeClr val="tx1"/>
                </a:solidFill>
              </a:rPr>
              <a:t>future_value</a:t>
            </a:r>
            <a:r>
              <a:rPr lang="en-US" dirty="0">
                <a:solidFill>
                  <a:schemeClr val="tx1"/>
                </a:solidFill>
              </a:rPr>
              <a:t> * </a:t>
            </a:r>
            <a:r>
              <a:rPr lang="en-US" dirty="0" err="1">
                <a:solidFill>
                  <a:schemeClr val="tx1"/>
                </a:solidFill>
              </a:rPr>
              <a:t>monthly_interest_rate</a:t>
            </a:r>
            <a:endParaRPr lang="en-US" dirty="0">
              <a:solidFill>
                <a:schemeClr val="tx1"/>
              </a:solidFill>
            </a:endParaRPr>
          </a:p>
          <a:p>
            <a:r>
              <a:rPr lang="en-US" dirty="0">
                <a:solidFill>
                  <a:schemeClr val="tx1"/>
                </a:solidFill>
              </a:rPr>
              <a:t>    </a:t>
            </a:r>
            <a:r>
              <a:rPr lang="en-US" dirty="0" err="1">
                <a:solidFill>
                  <a:schemeClr val="tx1"/>
                </a:solidFill>
              </a:rPr>
              <a:t>future_value</a:t>
            </a:r>
            <a:r>
              <a:rPr lang="en-US" dirty="0">
                <a:solidFill>
                  <a:schemeClr val="tx1"/>
                </a:solidFill>
              </a:rPr>
              <a:t> += </a:t>
            </a:r>
            <a:r>
              <a:rPr lang="en-US" dirty="0" err="1">
                <a:solidFill>
                  <a:schemeClr val="tx1"/>
                </a:solidFill>
              </a:rPr>
              <a:t>monthly_interest_amount</a:t>
            </a:r>
            <a:endParaRPr lang="en-US" dirty="0">
              <a:solidFill>
                <a:schemeClr val="tx1"/>
              </a:solidFill>
            </a:endParaRPr>
          </a:p>
          <a:p>
            <a:r>
              <a:rPr lang="en-US" dirty="0" err="1">
                <a:solidFill>
                  <a:schemeClr val="tx1"/>
                </a:solidFill>
              </a:rPr>
              <a:t>future_value</a:t>
            </a:r>
            <a:r>
              <a:rPr lang="en-US" dirty="0">
                <a:solidFill>
                  <a:schemeClr val="tx1"/>
                </a:solidFill>
              </a:rPr>
              <a:t> = round(</a:t>
            </a:r>
            <a:r>
              <a:rPr lang="en-US" dirty="0" err="1">
                <a:solidFill>
                  <a:schemeClr val="tx1"/>
                </a:solidFill>
              </a:rPr>
              <a:t>future_value</a:t>
            </a:r>
            <a:r>
              <a:rPr lang="en-US" dirty="0">
                <a:solidFill>
                  <a:schemeClr val="tx1"/>
                </a:solidFill>
              </a:rPr>
              <a:t>, 2)</a:t>
            </a:r>
          </a:p>
          <a:p>
            <a:r>
              <a:rPr lang="en-US" dirty="0">
                <a:solidFill>
                  <a:schemeClr val="tx1"/>
                </a:solidFill>
              </a:rPr>
              <a:t>print(</a:t>
            </a:r>
            <a:r>
              <a:rPr lang="en-US" dirty="0" err="1">
                <a:solidFill>
                  <a:schemeClr val="tx1"/>
                </a:solidFill>
              </a:rPr>
              <a:t>future_value</a:t>
            </a:r>
            <a:r>
              <a:rPr lang="en-US" dirty="0">
                <a:solidFill>
                  <a:schemeClr val="tx1"/>
                </a:solidFill>
              </a:rPr>
              <a:t>)</a:t>
            </a:r>
            <a:endParaRPr lang="en-IN" dirty="0">
              <a:solidFill>
                <a:schemeClr val="tx1"/>
              </a:solidFill>
            </a:endParaRPr>
          </a:p>
        </p:txBody>
      </p:sp>
      <p:sp>
        <p:nvSpPr>
          <p:cNvPr id="7" name="Rectangle 6">
            <a:extLst>
              <a:ext uri="{FF2B5EF4-FFF2-40B4-BE49-F238E27FC236}">
                <a16:creationId xmlns:a16="http://schemas.microsoft.com/office/drawing/2014/main" id="{40B20DC7-05E3-4E92-B03C-EBA6CC619D1F}"/>
              </a:ext>
            </a:extLst>
          </p:cNvPr>
          <p:cNvSpPr/>
          <p:nvPr/>
        </p:nvSpPr>
        <p:spPr>
          <a:xfrm>
            <a:off x="2716695" y="5724435"/>
            <a:ext cx="8640417" cy="50945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18416.57</a:t>
            </a:r>
          </a:p>
        </p:txBody>
      </p:sp>
    </p:spTree>
    <p:extLst>
      <p:ext uri="{BB962C8B-B14F-4D97-AF65-F5344CB8AC3E}">
        <p14:creationId xmlns:p14="http://schemas.microsoft.com/office/powerpoint/2010/main" val="1125421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loops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sp>
        <p:nvSpPr>
          <p:cNvPr id="6" name="Content Placeholder 5"/>
          <p:cNvSpPr>
            <a:spLocks noGrp="1"/>
          </p:cNvSpPr>
          <p:nvPr>
            <p:ph idx="1"/>
          </p:nvPr>
        </p:nvSpPr>
        <p:spPr/>
        <p:txBody>
          <a:bodyPr>
            <a:normAutofit/>
          </a:bodyPr>
          <a:lstStyle/>
          <a:p>
            <a:pPr>
              <a:buNone/>
            </a:pPr>
            <a:r>
              <a:rPr lang="en-US" b="1" dirty="0">
                <a:solidFill>
                  <a:schemeClr val="tx1"/>
                </a:solidFill>
              </a:rPr>
              <a:t>Nested loops that get the total of 3 valid test scores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pPr>
              <a:buNone/>
            </a:pPr>
            <a:r>
              <a:rPr lang="en-US" b="1" dirty="0">
                <a:solidFill>
                  <a:schemeClr val="tx1"/>
                </a:solidFill>
              </a:rPr>
              <a:t>The console</a:t>
            </a:r>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16696" y="2557669"/>
            <a:ext cx="8640417" cy="272994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total_score = 0</a:t>
            </a:r>
          </a:p>
          <a:p>
            <a:r>
              <a:rPr lang="en-US" dirty="0">
                <a:solidFill>
                  <a:schemeClr val="tx1"/>
                </a:solidFill>
              </a:rPr>
              <a:t>for </a:t>
            </a:r>
            <a:r>
              <a:rPr lang="en-US" dirty="0" err="1">
                <a:solidFill>
                  <a:schemeClr val="tx1"/>
                </a:solidFill>
              </a:rPr>
              <a:t>i</a:t>
            </a:r>
            <a:r>
              <a:rPr lang="en-US" dirty="0">
                <a:solidFill>
                  <a:schemeClr val="tx1"/>
                </a:solidFill>
              </a:rPr>
              <a:t> in range(3):</a:t>
            </a:r>
          </a:p>
          <a:p>
            <a:r>
              <a:rPr lang="en-US" dirty="0">
                <a:solidFill>
                  <a:schemeClr val="tx1"/>
                </a:solidFill>
              </a:rPr>
              <a:t>    while True:</a:t>
            </a:r>
          </a:p>
          <a:p>
            <a:r>
              <a:rPr lang="en-US" dirty="0">
                <a:solidFill>
                  <a:schemeClr val="tx1"/>
                </a:solidFill>
              </a:rPr>
              <a:t>        score = int(input("Enter test score: "))</a:t>
            </a:r>
          </a:p>
          <a:p>
            <a:r>
              <a:rPr lang="en-US" dirty="0">
                <a:solidFill>
                  <a:schemeClr val="tx1"/>
                </a:solidFill>
              </a:rPr>
              <a:t>        if score &gt;= 0 and score &lt;= 100:</a:t>
            </a:r>
          </a:p>
          <a:p>
            <a:r>
              <a:rPr lang="en-US" dirty="0">
                <a:solidFill>
                  <a:schemeClr val="tx1"/>
                </a:solidFill>
              </a:rPr>
              <a:t>            total_score += score</a:t>
            </a:r>
          </a:p>
          <a:p>
            <a:r>
              <a:rPr lang="en-US" dirty="0">
                <a:solidFill>
                  <a:schemeClr val="tx1"/>
                </a:solidFill>
              </a:rPr>
              <a:t>            break</a:t>
            </a:r>
          </a:p>
          <a:p>
            <a:r>
              <a:rPr lang="en-US" dirty="0">
                <a:solidFill>
                  <a:schemeClr val="tx1"/>
                </a:solidFill>
              </a:rPr>
              <a:t>        else:</a:t>
            </a:r>
          </a:p>
          <a:p>
            <a:r>
              <a:rPr lang="en-US" dirty="0">
                <a:solidFill>
                  <a:schemeClr val="tx1"/>
                </a:solidFill>
              </a:rPr>
              <a:t>             print("Test score must be from 0 – 100")</a:t>
            </a:r>
          </a:p>
          <a:p>
            <a:r>
              <a:rPr lang="en-US" dirty="0">
                <a:solidFill>
                  <a:schemeClr val="tx1"/>
                </a:solidFill>
              </a:rPr>
              <a:t>print("Total score: ", total_score) </a:t>
            </a:r>
            <a:endParaRPr lang="en-IN" dirty="0">
              <a:solidFill>
                <a:schemeClr val="tx1"/>
              </a:solidFill>
            </a:endParaRPr>
          </a:p>
        </p:txBody>
      </p:sp>
      <p:sp>
        <p:nvSpPr>
          <p:cNvPr id="7" name="Rectangle 6">
            <a:extLst>
              <a:ext uri="{FF2B5EF4-FFF2-40B4-BE49-F238E27FC236}">
                <a16:creationId xmlns:a16="http://schemas.microsoft.com/office/drawing/2014/main" id="{40B20DC7-05E3-4E92-B03C-EBA6CC619D1F}"/>
              </a:ext>
            </a:extLst>
          </p:cNvPr>
          <p:cNvSpPr/>
          <p:nvPr/>
        </p:nvSpPr>
        <p:spPr>
          <a:xfrm>
            <a:off x="2716695" y="5724435"/>
            <a:ext cx="8640417" cy="914904"/>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Enter test score: 50</a:t>
            </a:r>
          </a:p>
          <a:p>
            <a:r>
              <a:rPr lang="en-US" sz="1600" dirty="0">
                <a:solidFill>
                  <a:schemeClr val="bg1"/>
                </a:solidFill>
              </a:rPr>
              <a:t>Enter test score: 40</a:t>
            </a:r>
          </a:p>
          <a:p>
            <a:r>
              <a:rPr lang="en-US" sz="1600" dirty="0">
                <a:solidFill>
                  <a:schemeClr val="bg1"/>
                </a:solidFill>
              </a:rPr>
              <a:t>Enter test score: 30</a:t>
            </a:r>
          </a:p>
          <a:p>
            <a:r>
              <a:rPr lang="en-US" sz="1600" dirty="0">
                <a:solidFill>
                  <a:schemeClr val="bg1"/>
                </a:solidFill>
              </a:rPr>
              <a:t>Total score:  120</a:t>
            </a:r>
            <a:endParaRPr lang="en-IN" sz="1600" dirty="0">
              <a:solidFill>
                <a:schemeClr val="bg1"/>
              </a:solidFill>
            </a:endParaRPr>
          </a:p>
        </p:txBody>
      </p:sp>
    </p:spTree>
    <p:extLst>
      <p:ext uri="{BB962C8B-B14F-4D97-AF65-F5344CB8AC3E}">
        <p14:creationId xmlns:p14="http://schemas.microsoft.com/office/powerpoint/2010/main" val="220299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pseudocode to plan a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
        <p:nvSpPr>
          <p:cNvPr id="6" name="Content Placeholder 5"/>
          <p:cNvSpPr>
            <a:spLocks noGrp="1"/>
          </p:cNvSpPr>
          <p:nvPr>
            <p:ph idx="1"/>
          </p:nvPr>
        </p:nvSpPr>
        <p:spPr>
          <a:xfrm>
            <a:off x="2589212" y="2133600"/>
            <a:ext cx="8915400" cy="3777622"/>
          </a:xfrm>
        </p:spPr>
        <p:txBody>
          <a:bodyPr>
            <a:normAutofit/>
          </a:bodyPr>
          <a:lstStyle/>
          <a:p>
            <a:pPr>
              <a:buNone/>
            </a:pPr>
            <a:r>
              <a:rPr lang="en-US" b="1" dirty="0">
                <a:solidFill>
                  <a:schemeClr val="tx1"/>
                </a:solidFill>
              </a:rPr>
              <a:t>Pseudocode for a Test Scores program</a:t>
            </a:r>
            <a:endParaRPr lang="en-US" dirty="0">
              <a:solidFill>
                <a:schemeClr val="tx1"/>
              </a:solidFill>
            </a:endParaRPr>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pPr>
              <a:buNone/>
            </a:pPr>
            <a:r>
              <a:rPr lang="en-US" b="1" dirty="0"/>
              <a:t>The console</a:t>
            </a:r>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16696" y="2557669"/>
            <a:ext cx="8640417" cy="335355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Display user message</a:t>
            </a:r>
          </a:p>
          <a:p>
            <a:r>
              <a:rPr lang="en-US" b="1" dirty="0">
                <a:solidFill>
                  <a:schemeClr val="tx1"/>
                </a:solidFill>
              </a:rPr>
              <a:t>WHILE TRUE</a:t>
            </a:r>
          </a:p>
          <a:p>
            <a:r>
              <a:rPr lang="en-US" dirty="0">
                <a:solidFill>
                  <a:schemeClr val="tx1"/>
                </a:solidFill>
              </a:rPr>
              <a:t>    get score</a:t>
            </a:r>
          </a:p>
          <a:p>
            <a:r>
              <a:rPr lang="en-US" dirty="0">
                <a:solidFill>
                  <a:schemeClr val="tx1"/>
                </a:solidFill>
              </a:rPr>
              <a:t>    </a:t>
            </a:r>
            <a:r>
              <a:rPr lang="en-US" b="1" dirty="0">
                <a:solidFill>
                  <a:schemeClr val="tx1"/>
                </a:solidFill>
              </a:rPr>
              <a:t>IF</a:t>
            </a:r>
            <a:r>
              <a:rPr lang="en-US" dirty="0">
                <a:solidFill>
                  <a:schemeClr val="tx1"/>
                </a:solidFill>
              </a:rPr>
              <a:t> score is from 0 to 100</a:t>
            </a:r>
          </a:p>
          <a:p>
            <a:r>
              <a:rPr lang="en-US" dirty="0">
                <a:solidFill>
                  <a:schemeClr val="tx1"/>
                </a:solidFill>
              </a:rPr>
              <a:t>        add score to score total</a:t>
            </a:r>
          </a:p>
          <a:p>
            <a:r>
              <a:rPr lang="en-US" dirty="0">
                <a:solidFill>
                  <a:schemeClr val="tx1"/>
                </a:solidFill>
              </a:rPr>
              <a:t>        add 1 to number of scores</a:t>
            </a:r>
          </a:p>
          <a:p>
            <a:r>
              <a:rPr lang="en-US" dirty="0">
                <a:solidFill>
                  <a:schemeClr val="tx1"/>
                </a:solidFill>
              </a:rPr>
              <a:t>    </a:t>
            </a:r>
            <a:r>
              <a:rPr lang="en-US" b="1" dirty="0">
                <a:solidFill>
                  <a:schemeClr val="tx1"/>
                </a:solidFill>
              </a:rPr>
              <a:t>ELSE IF </a:t>
            </a:r>
            <a:r>
              <a:rPr lang="en-US" dirty="0">
                <a:solidFill>
                  <a:schemeClr val="tx1"/>
                </a:solidFill>
              </a:rPr>
              <a:t>score is 999</a:t>
            </a:r>
          </a:p>
          <a:p>
            <a:r>
              <a:rPr lang="en-US" dirty="0">
                <a:solidFill>
                  <a:schemeClr val="tx1"/>
                </a:solidFill>
              </a:rPr>
              <a:t>        end loop</a:t>
            </a:r>
          </a:p>
          <a:p>
            <a:r>
              <a:rPr lang="en-US" dirty="0">
                <a:solidFill>
                  <a:schemeClr val="tx1"/>
                </a:solidFill>
              </a:rPr>
              <a:t>   </a:t>
            </a:r>
            <a:r>
              <a:rPr lang="en-US" b="1" dirty="0">
                <a:solidFill>
                  <a:schemeClr val="tx1"/>
                </a:solidFill>
              </a:rPr>
              <a:t> ELSE</a:t>
            </a:r>
          </a:p>
          <a:p>
            <a:r>
              <a:rPr lang="en-US" dirty="0">
                <a:solidFill>
                  <a:schemeClr val="tx1"/>
                </a:solidFill>
              </a:rPr>
              <a:t>        print error message</a:t>
            </a:r>
          </a:p>
          <a:p>
            <a:r>
              <a:rPr lang="en-US" dirty="0">
                <a:solidFill>
                  <a:schemeClr val="tx1"/>
                </a:solidFill>
              </a:rPr>
              <a:t>Calculate average score</a:t>
            </a:r>
          </a:p>
          <a:p>
            <a:r>
              <a:rPr lang="en-US" dirty="0">
                <a:solidFill>
                  <a:schemeClr val="tx1"/>
                </a:solidFill>
              </a:rPr>
              <a:t>Display results</a:t>
            </a:r>
            <a:endParaRPr lang="en-IN" dirty="0">
              <a:solidFill>
                <a:schemeClr val="tx1"/>
              </a:solidFill>
            </a:endParaRPr>
          </a:p>
        </p:txBody>
      </p:sp>
    </p:spTree>
    <p:extLst>
      <p:ext uri="{BB962C8B-B14F-4D97-AF65-F5344CB8AC3E}">
        <p14:creationId xmlns:p14="http://schemas.microsoft.com/office/powerpoint/2010/main" val="2087643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pseudocode to plan a program (Continued…)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sp>
        <p:nvSpPr>
          <p:cNvPr id="6" name="Content Placeholder 5"/>
          <p:cNvSpPr>
            <a:spLocks noGrp="1"/>
          </p:cNvSpPr>
          <p:nvPr>
            <p:ph idx="1"/>
          </p:nvPr>
        </p:nvSpPr>
        <p:spPr>
          <a:xfrm>
            <a:off x="2589212" y="2133600"/>
            <a:ext cx="8915400" cy="3777622"/>
          </a:xfrm>
        </p:spPr>
        <p:txBody>
          <a:bodyPr>
            <a:normAutofit/>
          </a:bodyPr>
          <a:lstStyle/>
          <a:p>
            <a:pPr>
              <a:buNone/>
            </a:pPr>
            <a:r>
              <a:rPr lang="en-US" b="1" dirty="0">
                <a:solidFill>
                  <a:schemeClr val="tx1"/>
                </a:solidFill>
              </a:rPr>
              <a:t>Pseudocode for a Future Value program</a:t>
            </a:r>
            <a:endParaRPr lang="en-US" dirty="0">
              <a:solidFill>
                <a:schemeClr val="tx1"/>
              </a:solidFill>
            </a:endParaRPr>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pPr>
              <a:buNone/>
            </a:pPr>
            <a:endParaRPr lang="en-US" b="1" dirty="0"/>
          </a:p>
          <a:p>
            <a:pPr>
              <a:buNone/>
            </a:pPr>
            <a:endParaRPr lang="en-US" dirty="0"/>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b="1" dirty="0">
              <a:solidFill>
                <a:schemeClr val="tx1"/>
              </a:solidFill>
            </a:endParaRPr>
          </a:p>
          <a:p>
            <a:pPr>
              <a:buNone/>
            </a:pPr>
            <a:endParaRPr lang="en-US" dirty="0"/>
          </a:p>
          <a:p>
            <a:pPr>
              <a:buNone/>
            </a:pPr>
            <a:endParaRPr lang="en-US" dirty="0"/>
          </a:p>
          <a:p>
            <a:pPr>
              <a:buNone/>
            </a:pPr>
            <a:endParaRPr lang="en-US" dirty="0"/>
          </a:p>
          <a:p>
            <a:endParaRPr lang="en-US" dirty="0"/>
          </a:p>
          <a:p>
            <a:pPr>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F2E8CD60-083E-48D7-ABC3-F64C3500738F}"/>
              </a:ext>
            </a:extLst>
          </p:cNvPr>
          <p:cNvSpPr/>
          <p:nvPr/>
        </p:nvSpPr>
        <p:spPr>
          <a:xfrm>
            <a:off x="2700199" y="2577547"/>
            <a:ext cx="8640417" cy="389614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Display user message</a:t>
            </a:r>
          </a:p>
          <a:p>
            <a:r>
              <a:rPr lang="en-US" b="1" dirty="0">
                <a:solidFill>
                  <a:schemeClr val="tx1"/>
                </a:solidFill>
              </a:rPr>
              <a:t>WHILE </a:t>
            </a:r>
            <a:r>
              <a:rPr lang="en-US" dirty="0">
                <a:solidFill>
                  <a:schemeClr val="tx1"/>
                </a:solidFill>
              </a:rPr>
              <a:t>user wants to continue</a:t>
            </a:r>
          </a:p>
          <a:p>
            <a:r>
              <a:rPr lang="en-US" dirty="0">
                <a:solidFill>
                  <a:schemeClr val="tx1"/>
                </a:solidFill>
              </a:rPr>
              <a:t>    get monthly investment, yearly interest rate, and years</a:t>
            </a:r>
          </a:p>
          <a:p>
            <a:r>
              <a:rPr lang="en-US" dirty="0">
                <a:solidFill>
                  <a:schemeClr val="tx1"/>
                </a:solidFill>
              </a:rPr>
              <a:t>    convert yearly interest rate to monthly interest rate</a:t>
            </a:r>
          </a:p>
          <a:p>
            <a:r>
              <a:rPr lang="en-US" dirty="0">
                <a:solidFill>
                  <a:schemeClr val="tx1"/>
                </a:solidFill>
              </a:rPr>
              <a:t>    convert years to months</a:t>
            </a:r>
          </a:p>
          <a:p>
            <a:r>
              <a:rPr lang="en-US" dirty="0">
                <a:solidFill>
                  <a:schemeClr val="tx1"/>
                </a:solidFill>
              </a:rPr>
              <a:t>    set the future value to zero</a:t>
            </a:r>
          </a:p>
          <a:p>
            <a:r>
              <a:rPr lang="en-US" dirty="0">
                <a:solidFill>
                  <a:schemeClr val="tx1"/>
                </a:solidFill>
              </a:rPr>
              <a:t>    </a:t>
            </a:r>
            <a:r>
              <a:rPr lang="en-US" b="1" dirty="0">
                <a:solidFill>
                  <a:schemeClr val="tx1"/>
                </a:solidFill>
              </a:rPr>
              <a:t>FOR</a:t>
            </a:r>
            <a:r>
              <a:rPr lang="en-US" dirty="0">
                <a:solidFill>
                  <a:schemeClr val="tx1"/>
                </a:solidFill>
              </a:rPr>
              <a:t> each month</a:t>
            </a:r>
          </a:p>
          <a:p>
            <a:r>
              <a:rPr lang="en-US" dirty="0">
                <a:solidFill>
                  <a:schemeClr val="tx1"/>
                </a:solidFill>
              </a:rPr>
              <a:t>        add monthly investment amount to future value</a:t>
            </a:r>
          </a:p>
          <a:p>
            <a:r>
              <a:rPr lang="en-US" dirty="0">
                <a:solidFill>
                  <a:schemeClr val="tx1"/>
                </a:solidFill>
              </a:rPr>
              <a:t>        calculate interest for month</a:t>
            </a:r>
          </a:p>
          <a:p>
            <a:r>
              <a:rPr lang="en-US" dirty="0">
                <a:solidFill>
                  <a:schemeClr val="tx1"/>
                </a:solidFill>
              </a:rPr>
              <a:t>        add interest to future value</a:t>
            </a:r>
          </a:p>
          <a:p>
            <a:r>
              <a:rPr lang="en-US" dirty="0">
                <a:solidFill>
                  <a:schemeClr val="tx1"/>
                </a:solidFill>
              </a:rPr>
              <a:t>    display future value</a:t>
            </a:r>
          </a:p>
          <a:p>
            <a:r>
              <a:rPr lang="en-US" dirty="0">
                <a:solidFill>
                  <a:schemeClr val="tx1"/>
                </a:solidFill>
              </a:rPr>
              <a:t>    ask if user wants to continue</a:t>
            </a:r>
          </a:p>
          <a:p>
            <a:r>
              <a:rPr lang="en-US" dirty="0">
                <a:solidFill>
                  <a:schemeClr val="tx1"/>
                </a:solidFill>
              </a:rPr>
              <a:t>Display end message</a:t>
            </a:r>
            <a:endParaRPr lang="en-IN" dirty="0">
              <a:solidFill>
                <a:schemeClr val="tx1"/>
              </a:solidFill>
            </a:endParaRPr>
          </a:p>
        </p:txBody>
      </p:sp>
    </p:spTree>
    <p:extLst>
      <p:ext uri="{BB962C8B-B14F-4D97-AF65-F5344CB8AC3E}">
        <p14:creationId xmlns:p14="http://schemas.microsoft.com/office/powerpoint/2010/main" val="68981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code Boolean expressions)</a:t>
            </a:r>
          </a:p>
        </p:txBody>
      </p:sp>
      <p:sp>
        <p:nvSpPr>
          <p:cNvPr id="3" name="Content Placeholder 2"/>
          <p:cNvSpPr>
            <a:spLocks noGrp="1"/>
          </p:cNvSpPr>
          <p:nvPr>
            <p:ph idx="1"/>
          </p:nvPr>
        </p:nvSpPr>
        <p:spPr/>
        <p:txBody>
          <a:bodyPr/>
          <a:lstStyle/>
          <a:p>
            <a:r>
              <a:rPr lang="en-US" dirty="0"/>
              <a:t>You can use the </a:t>
            </a:r>
            <a:r>
              <a:rPr lang="en-US" b="1" dirty="0"/>
              <a:t>relational operators </a:t>
            </a:r>
            <a:r>
              <a:rPr lang="en-US" dirty="0"/>
              <a:t>or create a </a:t>
            </a:r>
            <a:r>
              <a:rPr lang="en-US" b="1" dirty="0"/>
              <a:t>Boolean expression (or conditional expression)</a:t>
            </a:r>
            <a:r>
              <a:rPr lang="en-US" dirty="0"/>
              <a:t> that compares two operands and returns a Boolean value.</a:t>
            </a:r>
          </a:p>
          <a:p>
            <a:r>
              <a:rPr lang="en-US" dirty="0"/>
              <a:t>A </a:t>
            </a:r>
            <a:r>
              <a:rPr lang="en-US" b="1" dirty="0"/>
              <a:t>Boolean</a:t>
            </a:r>
            <a:r>
              <a:rPr lang="en-US" dirty="0"/>
              <a:t> value is either </a:t>
            </a:r>
            <a:r>
              <a:rPr lang="en-US" b="1" dirty="0"/>
              <a:t>True</a:t>
            </a:r>
            <a:r>
              <a:rPr lang="en-US" dirty="0"/>
              <a:t> or </a:t>
            </a:r>
            <a:r>
              <a:rPr lang="en-US" b="1" dirty="0"/>
              <a:t>False</a:t>
            </a:r>
            <a:r>
              <a:rPr lang="en-US" dirty="0"/>
              <a:t>. You can use the True and False keywords to assign a Boolean value to a variable.</a:t>
            </a:r>
          </a:p>
          <a:p>
            <a:r>
              <a:rPr lang="en-US" dirty="0"/>
              <a:t>Because the float data type doesn’t store floating-point numbers as exact values, you shouldn’t use the equal to (==) or not equal to (!=) operators to compare them. Instead, you should use the greater than (&gt;) and less than (&lt;) operators.</a:t>
            </a:r>
          </a:p>
          <a:p>
            <a:r>
              <a:rPr lang="en-US" dirty="0"/>
              <a:t>When coding Boolean expressions, be sure to compare numbers with numbers and strings with strings. Mixed expressions won’t work the way you expect them too.</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use pseudocode to plan a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
        <p:nvSpPr>
          <p:cNvPr id="6" name="Content Placeholder 5"/>
          <p:cNvSpPr>
            <a:spLocks noGrp="1"/>
          </p:cNvSpPr>
          <p:nvPr>
            <p:ph idx="1"/>
          </p:nvPr>
        </p:nvSpPr>
        <p:spPr>
          <a:xfrm>
            <a:off x="2589212" y="2133600"/>
            <a:ext cx="8915400" cy="3777622"/>
          </a:xfrm>
        </p:spPr>
        <p:txBody>
          <a:bodyPr>
            <a:normAutofit/>
          </a:bodyPr>
          <a:lstStyle/>
          <a:p>
            <a:r>
              <a:rPr lang="en-US" dirty="0">
                <a:solidFill>
                  <a:schemeClr val="tx1"/>
                </a:solidFill>
              </a:rPr>
              <a:t>You can use </a:t>
            </a:r>
            <a:r>
              <a:rPr lang="en-US" b="1" dirty="0">
                <a:solidFill>
                  <a:schemeClr val="tx1"/>
                </a:solidFill>
              </a:rPr>
              <a:t>pseudocode</a:t>
            </a:r>
            <a:r>
              <a:rPr lang="en-US" dirty="0">
                <a:solidFill>
                  <a:schemeClr val="tx1"/>
                </a:solidFill>
              </a:rPr>
              <a:t> to plan the coding of </a:t>
            </a:r>
            <a:r>
              <a:rPr lang="en-US" b="1" dirty="0">
                <a:solidFill>
                  <a:schemeClr val="tx1"/>
                </a:solidFill>
              </a:rPr>
              <a:t>loops</a:t>
            </a:r>
            <a:r>
              <a:rPr lang="en-US" dirty="0">
                <a:solidFill>
                  <a:schemeClr val="tx1"/>
                </a:solidFill>
              </a:rPr>
              <a:t> as well as </a:t>
            </a:r>
            <a:r>
              <a:rPr lang="en-US" b="1" dirty="0">
                <a:solidFill>
                  <a:schemeClr val="tx1"/>
                </a:solidFill>
              </a:rPr>
              <a:t>if</a:t>
            </a:r>
            <a:r>
              <a:rPr lang="en-US" dirty="0">
                <a:solidFill>
                  <a:schemeClr val="tx1"/>
                </a:solidFill>
              </a:rPr>
              <a:t> </a:t>
            </a:r>
            <a:r>
              <a:rPr lang="en-US" b="1" dirty="0">
                <a:solidFill>
                  <a:schemeClr val="tx1"/>
                </a:solidFill>
              </a:rPr>
              <a:t>statements</a:t>
            </a:r>
            <a:r>
              <a:rPr lang="en-US" dirty="0">
                <a:solidFill>
                  <a:schemeClr val="tx1"/>
                </a:solidFill>
              </a:rPr>
              <a:t>. In fact, you can use pseudocode to plan all the coding for console programs</a:t>
            </a:r>
          </a:p>
          <a:p>
            <a:r>
              <a:rPr lang="en-US" dirty="0">
                <a:solidFill>
                  <a:schemeClr val="tx1"/>
                </a:solidFill>
              </a:rPr>
              <a:t>When you use pseudocode, you </a:t>
            </a:r>
            <a:r>
              <a:rPr lang="en-US" b="1" dirty="0">
                <a:solidFill>
                  <a:schemeClr val="tx1"/>
                </a:solidFill>
              </a:rPr>
              <a:t>don’t</a:t>
            </a:r>
            <a:r>
              <a:rPr lang="en-US" dirty="0">
                <a:solidFill>
                  <a:schemeClr val="tx1"/>
                </a:solidFill>
              </a:rPr>
              <a:t> need to know </a:t>
            </a:r>
            <a:r>
              <a:rPr lang="en-US" b="1" dirty="0">
                <a:solidFill>
                  <a:schemeClr val="tx1"/>
                </a:solidFill>
              </a:rPr>
              <a:t>how</a:t>
            </a:r>
            <a:r>
              <a:rPr lang="en-US" dirty="0">
                <a:solidFill>
                  <a:schemeClr val="tx1"/>
                </a:solidFill>
              </a:rPr>
              <a:t> </a:t>
            </a:r>
            <a:r>
              <a:rPr lang="en-US" b="1" dirty="0">
                <a:solidFill>
                  <a:schemeClr val="tx1"/>
                </a:solidFill>
              </a:rPr>
              <a:t>you’re</a:t>
            </a:r>
            <a:r>
              <a:rPr lang="en-US" dirty="0">
                <a:solidFill>
                  <a:schemeClr val="tx1"/>
                </a:solidFill>
              </a:rPr>
              <a:t> actually </a:t>
            </a:r>
            <a:r>
              <a:rPr lang="en-US" b="1" dirty="0">
                <a:solidFill>
                  <a:schemeClr val="tx1"/>
                </a:solidFill>
              </a:rPr>
              <a:t>going to code </a:t>
            </a:r>
            <a:r>
              <a:rPr lang="en-US" dirty="0">
                <a:solidFill>
                  <a:schemeClr val="tx1"/>
                </a:solidFill>
              </a:rPr>
              <a:t>what you’re planning. You can figure </a:t>
            </a:r>
            <a:r>
              <a:rPr lang="en-US" b="1" dirty="0">
                <a:solidFill>
                  <a:schemeClr val="tx1"/>
                </a:solidFill>
              </a:rPr>
              <a:t>that out later</a:t>
            </a:r>
            <a:r>
              <a:rPr lang="en-US" dirty="0">
                <a:solidFill>
                  <a:schemeClr val="tx1"/>
                </a:solidFill>
              </a:rPr>
              <a:t>. You just need to record what needs to be done.</a:t>
            </a:r>
          </a:p>
          <a:p>
            <a:r>
              <a:rPr lang="en-US" dirty="0">
                <a:solidFill>
                  <a:schemeClr val="tx1"/>
                </a:solidFill>
              </a:rPr>
              <a:t>Often, you just </a:t>
            </a:r>
            <a:r>
              <a:rPr lang="en-US" b="1" dirty="0">
                <a:solidFill>
                  <a:schemeClr val="tx1"/>
                </a:solidFill>
              </a:rPr>
              <a:t>sketch</a:t>
            </a:r>
            <a:r>
              <a:rPr lang="en-US" dirty="0">
                <a:solidFill>
                  <a:schemeClr val="tx1"/>
                </a:solidFill>
              </a:rPr>
              <a:t> out your pseudocode with </a:t>
            </a:r>
            <a:r>
              <a:rPr lang="en-US" b="1" dirty="0">
                <a:solidFill>
                  <a:schemeClr val="tx1"/>
                </a:solidFill>
              </a:rPr>
              <a:t>paper</a:t>
            </a:r>
            <a:r>
              <a:rPr lang="en-US" dirty="0">
                <a:solidFill>
                  <a:schemeClr val="tx1"/>
                </a:solidFill>
              </a:rPr>
              <a:t> and </a:t>
            </a:r>
            <a:r>
              <a:rPr lang="en-US" b="1" dirty="0">
                <a:solidFill>
                  <a:schemeClr val="tx1"/>
                </a:solidFill>
              </a:rPr>
              <a:t>pencil</a:t>
            </a:r>
            <a:r>
              <a:rPr lang="en-US" dirty="0">
                <a:solidFill>
                  <a:schemeClr val="tx1"/>
                </a:solidFill>
              </a:rPr>
              <a:t> as a guide to your coding. Then, after you’ve coded and tested the program, you throw the pseudocode away.</a:t>
            </a:r>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endParaRPr lang="en-US" dirty="0"/>
          </a:p>
          <a:p>
            <a:endParaRPr lang="en-US" dirty="0"/>
          </a:p>
        </p:txBody>
      </p:sp>
    </p:spTree>
    <p:extLst>
      <p:ext uri="{BB962C8B-B14F-4D97-AF65-F5344CB8AC3E}">
        <p14:creationId xmlns:p14="http://schemas.microsoft.com/office/powerpoint/2010/main" val="2734695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illustrative programs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
        <p:nvSpPr>
          <p:cNvPr id="6" name="Content Placeholder 5"/>
          <p:cNvSpPr>
            <a:spLocks noGrp="1"/>
          </p:cNvSpPr>
          <p:nvPr>
            <p:ph idx="1"/>
          </p:nvPr>
        </p:nvSpPr>
        <p:spPr>
          <a:xfrm>
            <a:off x="2589212" y="2133600"/>
            <a:ext cx="8915400" cy="3777622"/>
          </a:xfrm>
        </p:spPr>
        <p:txBody>
          <a:bodyPr>
            <a:normAutofit/>
          </a:bodyPr>
          <a:lstStyle/>
          <a:p>
            <a:r>
              <a:rPr lang="en-US" dirty="0"/>
              <a:t>The Test Scores program</a:t>
            </a:r>
          </a:p>
          <a:p>
            <a:r>
              <a:rPr lang="en-US" dirty="0"/>
              <a:t>The Future Value program</a:t>
            </a:r>
          </a:p>
          <a:p>
            <a:pPr>
              <a:buNone/>
            </a:pPr>
            <a:endParaRPr lang="en-US" dirty="0"/>
          </a:p>
          <a:p>
            <a:pPr>
              <a:buNone/>
            </a:pPr>
            <a:endParaRPr lang="en-US" dirty="0"/>
          </a:p>
          <a:p>
            <a:pPr>
              <a:buNone/>
            </a:pPr>
            <a:endParaRPr lang="en-US" dirty="0"/>
          </a:p>
          <a:p>
            <a:pPr>
              <a:buNone/>
            </a:pPr>
            <a:endParaRPr lang="en-US" b="1" dirty="0"/>
          </a:p>
          <a:p>
            <a:pPr>
              <a:buNone/>
            </a:pPr>
            <a:endParaRPr lang="en-US" b="1" dirty="0"/>
          </a:p>
          <a:p>
            <a:endParaRPr lang="en-US" dirty="0"/>
          </a:p>
          <a:p>
            <a:endParaRPr lang="en-US" dirty="0"/>
          </a:p>
        </p:txBody>
      </p:sp>
    </p:spTree>
    <p:extLst>
      <p:ext uri="{BB962C8B-B14F-4D97-AF65-F5344CB8AC3E}">
        <p14:creationId xmlns:p14="http://schemas.microsoft.com/office/powerpoint/2010/main" val="6678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39938" name="Picture 2" descr="Image result for questions and answers"/>
          <p:cNvPicPr>
            <a:picLocks noChangeAspect="1" noChangeArrowheads="1"/>
          </p:cNvPicPr>
          <p:nvPr/>
        </p:nvPicPr>
        <p:blipFill>
          <a:blip r:embed="rId2"/>
          <a:srcRect/>
          <a:stretch>
            <a:fillRect/>
          </a:stretch>
        </p:blipFill>
        <p:spPr bwMode="auto">
          <a:xfrm>
            <a:off x="4934839" y="2872740"/>
            <a:ext cx="3019425" cy="1514475"/>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logical operators</a:t>
            </a:r>
          </a:p>
        </p:txBody>
      </p:sp>
      <p:sp>
        <p:nvSpPr>
          <p:cNvPr id="3" name="Content Placeholder 2"/>
          <p:cNvSpPr>
            <a:spLocks noGrp="1"/>
          </p:cNvSpPr>
          <p:nvPr>
            <p:ph idx="1"/>
          </p:nvPr>
        </p:nvSpPr>
        <p:spPr/>
        <p:txBody>
          <a:bodyPr/>
          <a:lstStyle/>
          <a:p>
            <a:r>
              <a:rPr lang="en-US" dirty="0"/>
              <a:t>To code a compound conditional expression, you can use the logical operators.</a:t>
            </a:r>
          </a:p>
          <a:p>
            <a:pPr>
              <a:buNone/>
            </a:pPr>
            <a:r>
              <a:rPr lang="en-US" b="1" dirty="0"/>
              <a:t>Logical Operators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e 4"/>
          <p:cNvGraphicFramePr>
            <a:graphicFrameLocks noGrp="1"/>
          </p:cNvGraphicFramePr>
          <p:nvPr/>
        </p:nvGraphicFramePr>
        <p:xfrm>
          <a:off x="3031744" y="3231218"/>
          <a:ext cx="8127999" cy="2570480"/>
        </p:xfrm>
        <a:graphic>
          <a:graphicData uri="http://schemas.openxmlformats.org/drawingml/2006/table">
            <a:tbl>
              <a:tblPr firstRow="1" bandRow="1">
                <a:tableStyleId>{5C22544A-7EE6-4342-B048-85BDC9FD1C3A}</a:tableStyleId>
              </a:tblPr>
              <a:tblGrid>
                <a:gridCol w="1211072">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5819647">
                  <a:extLst>
                    <a:ext uri="{9D8B030D-6E8A-4147-A177-3AD203B41FA5}">
                      <a16:colId xmlns:a16="http://schemas.microsoft.com/office/drawing/2014/main" val="20002"/>
                    </a:ext>
                  </a:extLst>
                </a:gridCol>
              </a:tblGrid>
              <a:tr h="370840">
                <a:tc>
                  <a:txBody>
                    <a:bodyPr/>
                    <a:lstStyle/>
                    <a:p>
                      <a:r>
                        <a:rPr lang="en-US" dirty="0"/>
                        <a:t>Operator</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and</a:t>
                      </a:r>
                    </a:p>
                  </a:txBody>
                  <a:tcPr/>
                </a:tc>
                <a:tc>
                  <a:txBody>
                    <a:bodyPr/>
                    <a:lstStyle/>
                    <a:p>
                      <a:r>
                        <a:rPr lang="en-US" dirty="0"/>
                        <a:t>AND</a:t>
                      </a:r>
                    </a:p>
                  </a:txBody>
                  <a:tcPr/>
                </a:tc>
                <a:tc>
                  <a:txBody>
                    <a:bodyPr/>
                    <a:lstStyle/>
                    <a:p>
                      <a:r>
                        <a:rPr lang="en-US" dirty="0"/>
                        <a:t>Returns a True</a:t>
                      </a:r>
                      <a:r>
                        <a:rPr lang="en-US" baseline="0" dirty="0"/>
                        <a:t> value if both expressions are True. This operator only evaluates the second expression if necessary.</a:t>
                      </a:r>
                      <a:endParaRPr lang="en-US" dirty="0"/>
                    </a:p>
                  </a:txBody>
                  <a:tcPr/>
                </a:tc>
                <a:extLst>
                  <a:ext uri="{0D108BD9-81ED-4DB2-BD59-A6C34878D82A}">
                    <a16:rowId xmlns:a16="http://schemas.microsoft.com/office/drawing/2014/main" val="10001"/>
                  </a:ext>
                </a:extLst>
              </a:tr>
              <a:tr h="370840">
                <a:tc>
                  <a:txBody>
                    <a:bodyPr/>
                    <a:lstStyle/>
                    <a:p>
                      <a:r>
                        <a:rPr lang="en-US" dirty="0"/>
                        <a:t>or</a:t>
                      </a:r>
                    </a:p>
                  </a:txBody>
                  <a:tcPr/>
                </a:tc>
                <a:tc>
                  <a:txBody>
                    <a:bodyPr/>
                    <a:lstStyle/>
                    <a:p>
                      <a:r>
                        <a:rPr lang="en-US" dirty="0"/>
                        <a:t>OR</a:t>
                      </a:r>
                    </a:p>
                  </a:txBody>
                  <a:tcPr/>
                </a:tc>
                <a:tc>
                  <a:txBody>
                    <a:bodyPr/>
                    <a:lstStyle/>
                    <a:p>
                      <a:r>
                        <a:rPr lang="en-US" dirty="0"/>
                        <a:t>Returns a True value if</a:t>
                      </a:r>
                      <a:r>
                        <a:rPr lang="en-US" baseline="0" dirty="0"/>
                        <a:t> either expression is True. This operator only evaluates the second expression if necessary.</a:t>
                      </a:r>
                      <a:endParaRPr lang="en-US" dirty="0"/>
                    </a:p>
                  </a:txBody>
                  <a:tcPr/>
                </a:tc>
                <a:extLst>
                  <a:ext uri="{0D108BD9-81ED-4DB2-BD59-A6C34878D82A}">
                    <a16:rowId xmlns:a16="http://schemas.microsoft.com/office/drawing/2014/main" val="10002"/>
                  </a:ext>
                </a:extLst>
              </a:tr>
              <a:tr h="370840">
                <a:tc>
                  <a:txBody>
                    <a:bodyPr/>
                    <a:lstStyle/>
                    <a:p>
                      <a:r>
                        <a:rPr lang="en-US" dirty="0"/>
                        <a:t>not</a:t>
                      </a:r>
                    </a:p>
                  </a:txBody>
                  <a:tcPr/>
                </a:tc>
                <a:tc>
                  <a:txBody>
                    <a:bodyPr/>
                    <a:lstStyle/>
                    <a:p>
                      <a:r>
                        <a:rPr lang="en-US" dirty="0"/>
                        <a:t>NOT</a:t>
                      </a:r>
                    </a:p>
                  </a:txBody>
                  <a:tcPr/>
                </a:tc>
                <a:tc>
                  <a:txBody>
                    <a:bodyPr/>
                    <a:lstStyle/>
                    <a:p>
                      <a:r>
                        <a:rPr lang="en-US" dirty="0"/>
                        <a:t>Reverses the value of the Boolean expression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precedence</a:t>
            </a:r>
          </a:p>
        </p:txBody>
      </p:sp>
      <p:sp>
        <p:nvSpPr>
          <p:cNvPr id="3" name="Content Placeholder 2"/>
          <p:cNvSpPr>
            <a:spLocks noGrp="1"/>
          </p:cNvSpPr>
          <p:nvPr>
            <p:ph idx="1"/>
          </p:nvPr>
        </p:nvSpPr>
        <p:spPr/>
        <p:txBody>
          <a:bodyPr/>
          <a:lstStyle/>
          <a:p>
            <a:r>
              <a:rPr lang="en-US" dirty="0"/>
              <a:t>The order of precedence determines the order in which the operators are evaluated if more than one logical operator is used in a compound expression.</a:t>
            </a:r>
          </a:p>
          <a:p>
            <a:r>
              <a:rPr lang="en-US" dirty="0"/>
              <a:t>This means that NOT operators are evaluated before AND operators, which are evaluated before OR operators. Although this is normally what you want, you can override this order by using parentheses.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6" name="Table 5"/>
          <p:cNvGraphicFramePr>
            <a:graphicFrameLocks noGrp="1"/>
          </p:cNvGraphicFramePr>
          <p:nvPr/>
        </p:nvGraphicFramePr>
        <p:xfrm>
          <a:off x="3056128" y="4194048"/>
          <a:ext cx="8128000" cy="147828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0000"/>
                    </a:ext>
                  </a:extLst>
                </a:gridCol>
                <a:gridCol w="7611872">
                  <a:extLst>
                    <a:ext uri="{9D8B030D-6E8A-4147-A177-3AD203B41FA5}">
                      <a16:colId xmlns:a16="http://schemas.microsoft.com/office/drawing/2014/main" val="20001"/>
                    </a:ext>
                  </a:extLst>
                </a:gridCol>
              </a:tblGrid>
              <a:tr h="329184">
                <a:tc gridSpan="2">
                  <a:txBody>
                    <a:bodyPr/>
                    <a:lstStyle/>
                    <a:p>
                      <a:pPr algn="ctr"/>
                      <a:r>
                        <a:rPr lang="en-US" dirty="0"/>
                        <a:t>Order of precedence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NOT operator</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AND operator</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OR operator</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that use logical operators</a:t>
            </a: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Rectangle 6"/>
          <p:cNvSpPr/>
          <p:nvPr/>
        </p:nvSpPr>
        <p:spPr>
          <a:xfrm>
            <a:off x="2682240" y="2206752"/>
            <a:ext cx="8790432" cy="416966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The AND operator</a:t>
            </a:r>
          </a:p>
          <a:p>
            <a:r>
              <a:rPr lang="en-US" dirty="0">
                <a:solidFill>
                  <a:schemeClr val="tx1"/>
                </a:solidFill>
              </a:rPr>
              <a:t>age &gt;= 65 and city == “Bangalore”</a:t>
            </a:r>
          </a:p>
          <a:p>
            <a:endParaRPr lang="en-US" dirty="0">
              <a:solidFill>
                <a:schemeClr val="tx1"/>
              </a:solidFill>
            </a:endParaRPr>
          </a:p>
          <a:p>
            <a:r>
              <a:rPr lang="en-US" dirty="0">
                <a:solidFill>
                  <a:schemeClr val="tx1"/>
                </a:solidFill>
              </a:rPr>
              <a:t># The OR operator</a:t>
            </a:r>
          </a:p>
          <a:p>
            <a:r>
              <a:rPr lang="en-US" dirty="0">
                <a:solidFill>
                  <a:schemeClr val="tx1"/>
                </a:solidFill>
              </a:rPr>
              <a:t>city == “Bangalore” or age &gt;= 65</a:t>
            </a:r>
          </a:p>
          <a:p>
            <a:endParaRPr lang="en-US" dirty="0">
              <a:solidFill>
                <a:schemeClr val="tx1"/>
              </a:solidFill>
            </a:endParaRPr>
          </a:p>
          <a:p>
            <a:r>
              <a:rPr lang="en-US" dirty="0">
                <a:solidFill>
                  <a:schemeClr val="tx1"/>
                </a:solidFill>
              </a:rPr>
              <a:t># The NOT operator</a:t>
            </a:r>
          </a:p>
          <a:p>
            <a:r>
              <a:rPr lang="en-US" dirty="0">
                <a:solidFill>
                  <a:schemeClr val="tx1"/>
                </a:solidFill>
              </a:rPr>
              <a:t>not age &gt;= 65</a:t>
            </a:r>
          </a:p>
          <a:p>
            <a:endParaRPr lang="en-US" dirty="0">
              <a:solidFill>
                <a:schemeClr val="tx1"/>
              </a:solidFill>
            </a:endParaRPr>
          </a:p>
          <a:p>
            <a:r>
              <a:rPr lang="en-US" dirty="0">
                <a:solidFill>
                  <a:schemeClr val="tx1"/>
                </a:solidFill>
              </a:rPr>
              <a:t># Two AND operators</a:t>
            </a:r>
          </a:p>
          <a:p>
            <a:r>
              <a:rPr lang="en-US" dirty="0">
                <a:solidFill>
                  <a:schemeClr val="tx1"/>
                </a:solidFill>
              </a:rPr>
              <a:t>age &gt;= 65 and city == “Bangalore” and state == “Karnataka”</a:t>
            </a:r>
          </a:p>
          <a:p>
            <a:endParaRPr lang="en-US" dirty="0">
              <a:solidFill>
                <a:schemeClr val="tx1"/>
              </a:solidFill>
            </a:endParaRPr>
          </a:p>
          <a:p>
            <a:r>
              <a:rPr lang="en-US" dirty="0">
                <a:solidFill>
                  <a:schemeClr val="tx1"/>
                </a:solidFill>
              </a:rPr>
              <a:t>#Two OR operators</a:t>
            </a:r>
          </a:p>
          <a:p>
            <a:r>
              <a:rPr lang="en-US" dirty="0">
                <a:solidFill>
                  <a:schemeClr val="tx1"/>
                </a:solidFill>
              </a:rPr>
              <a:t>age &gt;= 65 or age &lt;= 18 or status == “retired”</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2487</TotalTime>
  <Words>4606</Words>
  <Application>Microsoft Office PowerPoint</Application>
  <PresentationFormat>Widescreen</PresentationFormat>
  <Paragraphs>884</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Century Gothic</vt:lpstr>
      <vt:lpstr>Wingdings 3</vt:lpstr>
      <vt:lpstr>Wisp</vt:lpstr>
      <vt:lpstr>How to code control statements</vt:lpstr>
      <vt:lpstr>How to code control statements</vt:lpstr>
      <vt:lpstr>How to code Boolean expressions</vt:lpstr>
      <vt:lpstr>Boolean expressions</vt:lpstr>
      <vt:lpstr>How to assign a Boolean value to a variable</vt:lpstr>
      <vt:lpstr>Key points (How to code Boolean expressions)</vt:lpstr>
      <vt:lpstr>How to use the logical operators</vt:lpstr>
      <vt:lpstr>Order of precedence</vt:lpstr>
      <vt:lpstr>Boolean expressions that use logical operators</vt:lpstr>
      <vt:lpstr>Boolean expressions that use logical operators using parentheses</vt:lpstr>
      <vt:lpstr>Key points (How to use logical operators)</vt:lpstr>
      <vt:lpstr>How to compare strings</vt:lpstr>
      <vt:lpstr>Some string comparisons</vt:lpstr>
      <vt:lpstr>Two string methods that you can use in string comparisons</vt:lpstr>
      <vt:lpstr>How to call a string method</vt:lpstr>
      <vt:lpstr>How the lower() method can be used to compare string values</vt:lpstr>
      <vt:lpstr>How the lower() method can simplify code</vt:lpstr>
      <vt:lpstr>How the code the selection structure</vt:lpstr>
      <vt:lpstr>An if statement with only an if clause</vt:lpstr>
      <vt:lpstr>An if statement with an if clause and an else clause</vt:lpstr>
      <vt:lpstr>An if statement with two elif clauses and an else clause</vt:lpstr>
      <vt:lpstr>The operation of an if statement</vt:lpstr>
      <vt:lpstr>Key points (How to code if statements)</vt:lpstr>
      <vt:lpstr>More examples of if statements</vt:lpstr>
      <vt:lpstr>More examples of if statements (Continued…)</vt:lpstr>
      <vt:lpstr>More examples of if statements (Continued…)</vt:lpstr>
      <vt:lpstr>More examples of if statements (Continued…)</vt:lpstr>
      <vt:lpstr>Key points (How to code if statements)</vt:lpstr>
      <vt:lpstr>How to code nested if statements</vt:lpstr>
      <vt:lpstr>How to code nested if statements</vt:lpstr>
      <vt:lpstr>How to code nested if statements</vt:lpstr>
      <vt:lpstr>Key points (How to code nested if statements)</vt:lpstr>
      <vt:lpstr>How to use pseudocode to plan if statements</vt:lpstr>
      <vt:lpstr>The Python code that’s based on pseudocode </vt:lpstr>
      <vt:lpstr>Pseudocode for planning the processing of test score entries</vt:lpstr>
      <vt:lpstr>The Python code that’s based on the pseudocode</vt:lpstr>
      <vt:lpstr>Key points (How to use pseudocode to plan if statements)</vt:lpstr>
      <vt:lpstr>Two illustrative programs</vt:lpstr>
      <vt:lpstr>How to use the iteration structure</vt:lpstr>
      <vt:lpstr>How to code while statements</vt:lpstr>
      <vt:lpstr>A while loop that continues as long as the user enters ‘y’ or ‘Y’ </vt:lpstr>
      <vt:lpstr>A while loop that prints the numbers 0 through 4 to the console </vt:lpstr>
      <vt:lpstr>Key points (How to code while statements)</vt:lpstr>
      <vt:lpstr>How to code ‘for’ statements</vt:lpstr>
      <vt:lpstr>The range() function</vt:lpstr>
      <vt:lpstr>Examples of the range() function</vt:lpstr>
      <vt:lpstr>A for loop that prints the numbers 0 through 4 to the console</vt:lpstr>
      <vt:lpstr>A for loop that gets the sum of the numbers from 1 through 4</vt:lpstr>
      <vt:lpstr>Key points (How to code ‘for’ statements) </vt:lpstr>
      <vt:lpstr>How to code break and continue statements</vt:lpstr>
      <vt:lpstr>A break statement that exits an infinite while loop</vt:lpstr>
      <vt:lpstr>A continue statement that jumps to the beginning of a while loop</vt:lpstr>
      <vt:lpstr>Key points (How to code break and continue statements)</vt:lpstr>
      <vt:lpstr>More examples of loops</vt:lpstr>
      <vt:lpstr>More examples of loops (Continued…)</vt:lpstr>
      <vt:lpstr>More examples of loops (Continued…)</vt:lpstr>
      <vt:lpstr>More examples of loops (Continued…)</vt:lpstr>
      <vt:lpstr>How to use pseudocode to plan a program</vt:lpstr>
      <vt:lpstr>How to use pseudocode to plan a program (Continued…)</vt:lpstr>
      <vt:lpstr>Key points (How to use pseudocode to plan a program)</vt:lpstr>
      <vt:lpstr>Two illustrative programs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code control statements</dc:title>
  <dc:subject>Python Programming</dc:subject>
  <dc:creator>Shaji Kalidasan</dc:creator>
  <cp:keywords>Python; Python Programming; Python Training</cp:keywords>
  <cp:lastModifiedBy>7759</cp:lastModifiedBy>
  <cp:revision>432</cp:revision>
  <dcterms:created xsi:type="dcterms:W3CDTF">2018-05-26T05:00:11Z</dcterms:created>
  <dcterms:modified xsi:type="dcterms:W3CDTF">2022-02-04T06:03:18Z</dcterms:modified>
</cp:coreProperties>
</file>