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handoutMasterIdLst>
    <p:handoutMasterId r:id="rId60"/>
  </p:handout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23"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284" r:id="rId57"/>
    <p:sldId id="28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76" d="100"/>
          <a:sy n="76" d="100"/>
        </p:scale>
        <p:origin x="7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lstStyle/>
          <a:p>
            <a:r>
              <a:rPr lang="en-IN" dirty="0"/>
              <a:t>How to define and use functions and modules</a:t>
            </a:r>
          </a:p>
        </p:txBody>
      </p:sp>
      <p:sp>
        <p:nvSpPr>
          <p:cNvPr id="3" name="Subtitle 2">
            <a:extLst>
              <a:ext uri="{FF2B5EF4-FFF2-40B4-BE49-F238E27FC236}">
                <a16:creationId xmlns:a16="http://schemas.microsoft.com/office/drawing/2014/main" id="{C61443D5-CF4B-4EF3-A25F-514B72875C5B}"/>
              </a:ext>
            </a:extLst>
          </p:cNvPr>
          <p:cNvSpPr>
            <a:spLocks noGrp="1"/>
          </p:cNvSpPr>
          <p:nvPr>
            <p:ph type="subTitle" idx="1"/>
          </p:nvPr>
        </p:nvSpPr>
        <p:spPr/>
        <p:txBody>
          <a:bodyPr>
            <a:normAutofit/>
          </a:bodyPr>
          <a:lstStyle/>
          <a:p>
            <a:r>
              <a:rPr lang="en-IN" dirty="0"/>
              <a:t>Prepared by</a:t>
            </a:r>
          </a:p>
          <a:p>
            <a:r>
              <a:rPr lang="en-IN" dirty="0"/>
              <a:t>Ravikumar R(Ravikumarr@gmail.com)</a:t>
            </a:r>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define and use functions)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A function is a block of code that can be called by other statements.</a:t>
            </a:r>
          </a:p>
          <a:p>
            <a:r>
              <a:rPr lang="en-US" dirty="0">
                <a:solidFill>
                  <a:schemeClr val="tx1"/>
                </a:solidFill>
              </a:rPr>
              <a:t>To </a:t>
            </a:r>
            <a:r>
              <a:rPr lang="en-US" b="1" dirty="0">
                <a:solidFill>
                  <a:schemeClr val="tx1"/>
                </a:solidFill>
              </a:rPr>
              <a:t>define</a:t>
            </a:r>
            <a:r>
              <a:rPr lang="en-US" dirty="0">
                <a:solidFill>
                  <a:schemeClr val="tx1"/>
                </a:solidFill>
              </a:rPr>
              <a:t> a function, code the </a:t>
            </a:r>
            <a:r>
              <a:rPr lang="en-US" b="1" dirty="0">
                <a:solidFill>
                  <a:schemeClr val="tx1"/>
                </a:solidFill>
              </a:rPr>
              <a:t>def</a:t>
            </a:r>
            <a:r>
              <a:rPr lang="en-US" dirty="0">
                <a:solidFill>
                  <a:schemeClr val="tx1"/>
                </a:solidFill>
              </a:rPr>
              <a:t> keyword, the </a:t>
            </a:r>
            <a:r>
              <a:rPr lang="en-US" b="1" dirty="0">
                <a:solidFill>
                  <a:schemeClr val="tx1"/>
                </a:solidFill>
              </a:rPr>
              <a:t>name</a:t>
            </a:r>
            <a:r>
              <a:rPr lang="en-US" dirty="0">
                <a:solidFill>
                  <a:schemeClr val="tx1"/>
                </a:solidFill>
              </a:rPr>
              <a:t> of the function, a set of </a:t>
            </a:r>
            <a:r>
              <a:rPr lang="en-US" b="1" dirty="0">
                <a:solidFill>
                  <a:schemeClr val="tx1"/>
                </a:solidFill>
              </a:rPr>
              <a:t>parentheses</a:t>
            </a:r>
            <a:r>
              <a:rPr lang="en-US" dirty="0">
                <a:solidFill>
                  <a:schemeClr val="tx1"/>
                </a:solidFill>
              </a:rPr>
              <a:t> that contains </a:t>
            </a:r>
            <a:r>
              <a:rPr lang="en-US" b="1" dirty="0">
                <a:solidFill>
                  <a:schemeClr val="tx1"/>
                </a:solidFill>
              </a:rPr>
              <a:t>zero</a:t>
            </a:r>
            <a:r>
              <a:rPr lang="en-US" dirty="0">
                <a:solidFill>
                  <a:schemeClr val="tx1"/>
                </a:solidFill>
              </a:rPr>
              <a:t> or more </a:t>
            </a:r>
            <a:r>
              <a:rPr lang="en-US" b="1" dirty="0">
                <a:solidFill>
                  <a:schemeClr val="tx1"/>
                </a:solidFill>
              </a:rPr>
              <a:t>arguments</a:t>
            </a:r>
            <a:r>
              <a:rPr lang="en-US" dirty="0">
                <a:solidFill>
                  <a:schemeClr val="tx1"/>
                </a:solidFill>
              </a:rPr>
              <a:t>, and a </a:t>
            </a:r>
            <a:r>
              <a:rPr lang="en-US" b="1" dirty="0">
                <a:solidFill>
                  <a:schemeClr val="tx1"/>
                </a:solidFill>
              </a:rPr>
              <a:t>colon</a:t>
            </a:r>
            <a:r>
              <a:rPr lang="en-US" dirty="0">
                <a:solidFill>
                  <a:schemeClr val="tx1"/>
                </a:solidFill>
              </a:rPr>
              <a:t>. Then, code a block of one or more statements for the function. These statements must be indented.</a:t>
            </a:r>
          </a:p>
          <a:p>
            <a:r>
              <a:rPr lang="en-US" dirty="0">
                <a:solidFill>
                  <a:schemeClr val="tx1"/>
                </a:solidFill>
              </a:rPr>
              <a:t>To call a function, code the name of the function and a set of parentheses, code any arguments and separate multiple arguments with commas.</a:t>
            </a:r>
          </a:p>
          <a:p>
            <a:r>
              <a:rPr lang="en-US" dirty="0">
                <a:solidFill>
                  <a:schemeClr val="tx1"/>
                </a:solidFill>
              </a:rPr>
              <a:t>You must pass the values to the function in the same sequence that they’re listed.</a:t>
            </a:r>
          </a:p>
          <a:p>
            <a:r>
              <a:rPr lang="en-US" dirty="0">
                <a:solidFill>
                  <a:schemeClr val="tx1"/>
                </a:solidFill>
              </a:rPr>
              <a:t>Within the body of a function, you can code return statement that returns a value to the calling function.</a:t>
            </a:r>
          </a:p>
          <a:p>
            <a:endParaRPr lang="en-US" dirty="0"/>
          </a:p>
          <a:p>
            <a:endParaRPr lang="en-US" dirty="0"/>
          </a:p>
          <a:p>
            <a:endParaRPr lang="en-US" dirty="0"/>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04245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and call a main() function</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t>When you use one or more functions in a program, it’s a good practice to put all the code for the program in functions.</a:t>
            </a:r>
          </a:p>
          <a:p>
            <a:r>
              <a:rPr lang="en-US" dirty="0"/>
              <a:t>To make that work, you put all of the code that isn’t in specific functions in a main() function. Then, the code in the main() function starts the operation of the program.</a:t>
            </a:r>
          </a:p>
          <a:p>
            <a:endParaRPr lang="en-US" dirty="0"/>
          </a:p>
          <a:p>
            <a:endParaRPr lang="en-US" dirty="0"/>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7225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main() function that calls another function	</a:t>
            </a:r>
          </a:p>
        </p:txBody>
      </p:sp>
      <p:sp>
        <p:nvSpPr>
          <p:cNvPr id="3" name="Content Placeholder 2"/>
          <p:cNvSpPr>
            <a:spLocks noGrp="1"/>
          </p:cNvSpPr>
          <p:nvPr>
            <p:ph idx="1"/>
          </p:nvPr>
        </p:nvSpPr>
        <p:spPr>
          <a:xfrm>
            <a:off x="2589212" y="2133600"/>
            <a:ext cx="8915400" cy="3790122"/>
          </a:xfrm>
        </p:spPr>
        <p:txBody>
          <a:bodyPr>
            <a:normAutofit/>
          </a:bodyPr>
          <a:lstStyle/>
          <a:p>
            <a:endParaRPr lang="en-US" dirty="0"/>
          </a:p>
          <a:p>
            <a:endParaRPr lang="en-US" dirty="0"/>
          </a:p>
          <a:p>
            <a:endParaRPr lang="en-US" dirty="0"/>
          </a:p>
          <a:p>
            <a:endParaRPr lang="en-US" dirty="0"/>
          </a:p>
          <a:p>
            <a:r>
              <a:rPr lang="en-US" b="1" dirty="0">
                <a:solidFill>
                  <a:schemeClr val="tx1"/>
                </a:solidFill>
              </a:rPr>
              <a:t>Two ways to call a main() function</a:t>
            </a:r>
          </a:p>
          <a:p>
            <a:endParaRPr lang="en-US" dirty="0"/>
          </a:p>
          <a:p>
            <a:r>
              <a:rPr lang="en-US" b="1" dirty="0">
                <a:solidFill>
                  <a:schemeClr val="tx1"/>
                </a:solidFill>
              </a:rPr>
              <a:t>Code a call statement within an if statement</a:t>
            </a:r>
          </a:p>
          <a:p>
            <a:endParaRPr lang="en-US" dirty="0"/>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0BABCD13-64C1-499D-9C0A-2274ECAE1EF0}"/>
              </a:ext>
            </a:extLst>
          </p:cNvPr>
          <p:cNvSpPr/>
          <p:nvPr/>
        </p:nvSpPr>
        <p:spPr>
          <a:xfrm>
            <a:off x="2729948" y="2213113"/>
            <a:ext cx="8666922" cy="147099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main():</a:t>
            </a:r>
            <a:endParaRPr lang="en-IN" dirty="0">
              <a:solidFill>
                <a:schemeClr val="tx1"/>
              </a:solidFill>
            </a:endParaRPr>
          </a:p>
          <a:p>
            <a:r>
              <a:rPr lang="en-IN" dirty="0">
                <a:solidFill>
                  <a:schemeClr val="tx1"/>
                </a:solidFill>
              </a:rPr>
              <a:t>    </a:t>
            </a:r>
            <a:r>
              <a:rPr lang="en-IN" dirty="0" err="1">
                <a:solidFill>
                  <a:schemeClr val="tx1"/>
                </a:solidFill>
              </a:rPr>
              <a:t>fahrenheit</a:t>
            </a:r>
            <a:r>
              <a:rPr lang="en-IN" dirty="0">
                <a:solidFill>
                  <a:schemeClr val="tx1"/>
                </a:solidFill>
              </a:rPr>
              <a:t> = 212</a:t>
            </a:r>
          </a:p>
          <a:p>
            <a:r>
              <a:rPr lang="en-IN" dirty="0">
                <a:solidFill>
                  <a:schemeClr val="tx1"/>
                </a:solidFill>
              </a:rPr>
              <a:t>    </a:t>
            </a:r>
            <a:r>
              <a:rPr lang="en-IN" dirty="0" err="1">
                <a:solidFill>
                  <a:schemeClr val="tx1"/>
                </a:solidFill>
              </a:rPr>
              <a:t>celsius</a:t>
            </a:r>
            <a:r>
              <a:rPr lang="en-IN" dirty="0">
                <a:solidFill>
                  <a:schemeClr val="tx1"/>
                </a:solidFill>
              </a:rPr>
              <a:t> = (</a:t>
            </a:r>
            <a:r>
              <a:rPr lang="en-IN" dirty="0" err="1">
                <a:solidFill>
                  <a:schemeClr val="tx1"/>
                </a:solidFill>
              </a:rPr>
              <a:t>fahrenheit</a:t>
            </a:r>
            <a:r>
              <a:rPr lang="en-IN" dirty="0">
                <a:solidFill>
                  <a:schemeClr val="tx1"/>
                </a:solidFill>
              </a:rPr>
              <a:t> - 32) * 5.0/9.0</a:t>
            </a:r>
          </a:p>
          <a:p>
            <a:endParaRPr lang="en-IN" dirty="0">
              <a:solidFill>
                <a:schemeClr val="tx1"/>
              </a:solidFill>
            </a:endParaRPr>
          </a:p>
          <a:p>
            <a:r>
              <a:rPr lang="de-DE" dirty="0">
                <a:solidFill>
                  <a:schemeClr val="tx1"/>
                </a:solidFill>
              </a:rPr>
              <a:t>    print(</a:t>
            </a:r>
            <a:r>
              <a:rPr lang="de-DE" i="1" dirty="0">
                <a:solidFill>
                  <a:schemeClr val="tx1"/>
                </a:solidFill>
              </a:rPr>
              <a:t>"Temperature: ", fahrenheit, "Fahrenheit = ", celsius, " Celcius</a:t>
            </a:r>
            <a:r>
              <a:rPr lang="de-DE" i="1" u="sng" dirty="0">
                <a:solidFill>
                  <a:schemeClr val="tx1"/>
                </a:solidFill>
              </a:rPr>
              <a:t>")</a:t>
            </a:r>
            <a:endParaRPr lang="en-IN" dirty="0">
              <a:solidFill>
                <a:schemeClr val="tx1"/>
              </a:solidFill>
            </a:endParaRPr>
          </a:p>
        </p:txBody>
      </p:sp>
      <p:sp>
        <p:nvSpPr>
          <p:cNvPr id="6" name="Rectangle 5">
            <a:extLst>
              <a:ext uri="{FF2B5EF4-FFF2-40B4-BE49-F238E27FC236}">
                <a16:creationId xmlns:a16="http://schemas.microsoft.com/office/drawing/2014/main" id="{9C98561E-381B-4E44-99E1-366D0A0A30C1}"/>
              </a:ext>
            </a:extLst>
          </p:cNvPr>
          <p:cNvSpPr/>
          <p:nvPr/>
        </p:nvSpPr>
        <p:spPr>
          <a:xfrm>
            <a:off x="2729948" y="4121426"/>
            <a:ext cx="8666922" cy="39756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main()  # not recommended</a:t>
            </a:r>
            <a:endParaRPr lang="en-IN" dirty="0">
              <a:solidFill>
                <a:schemeClr val="tx1"/>
              </a:solidFill>
            </a:endParaRPr>
          </a:p>
        </p:txBody>
      </p:sp>
      <p:sp>
        <p:nvSpPr>
          <p:cNvPr id="7" name="Rectangle 6">
            <a:extLst>
              <a:ext uri="{FF2B5EF4-FFF2-40B4-BE49-F238E27FC236}">
                <a16:creationId xmlns:a16="http://schemas.microsoft.com/office/drawing/2014/main" id="{22288D94-9EFD-4D50-BA73-0EC9D782D7D8}"/>
              </a:ext>
            </a:extLst>
          </p:cNvPr>
          <p:cNvSpPr/>
          <p:nvPr/>
        </p:nvSpPr>
        <p:spPr>
          <a:xfrm>
            <a:off x="2729948" y="4953001"/>
            <a:ext cx="8666922" cy="62616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__name__  ==  “__main__”   # if this module is the main module call the  </a:t>
            </a:r>
          </a:p>
          <a:p>
            <a:r>
              <a:rPr lang="en-US" dirty="0">
                <a:solidFill>
                  <a:schemeClr val="tx1"/>
                </a:solidFill>
              </a:rPr>
              <a:t>                                                    # main function (professional way)</a:t>
            </a:r>
            <a:endParaRPr lang="en-IN" dirty="0">
              <a:solidFill>
                <a:schemeClr val="tx1"/>
              </a:solidFill>
            </a:endParaRPr>
          </a:p>
        </p:txBody>
      </p:sp>
    </p:spTree>
    <p:extLst>
      <p:ext uri="{BB962C8B-B14F-4D97-AF65-F5344CB8AC3E}">
        <p14:creationId xmlns:p14="http://schemas.microsoft.com/office/powerpoint/2010/main" val="98957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define and call a main() function)</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t>When you code programs that use functions, it’s best practice to put all of the code for the program in functions and to include a function named main(). Then, to start the program, you call the main() function.</a:t>
            </a:r>
          </a:p>
          <a:p>
            <a:r>
              <a:rPr lang="en-US" dirty="0"/>
              <a:t>One way to call the main() function is to code a statement that calls the main() function after all functions have been defined. The problem with this approach is that the main() function is also run if you import this module into another program.</a:t>
            </a:r>
          </a:p>
          <a:p>
            <a:r>
              <a:rPr lang="en-US" dirty="0"/>
              <a:t>A </a:t>
            </a:r>
            <a:r>
              <a:rPr lang="en-US" b="1" dirty="0"/>
              <a:t>better</a:t>
            </a:r>
            <a:r>
              <a:rPr lang="en-US" dirty="0"/>
              <a:t> way to call the </a:t>
            </a:r>
            <a:r>
              <a:rPr lang="en-US" b="1" dirty="0"/>
              <a:t>main() </a:t>
            </a:r>
            <a:r>
              <a:rPr lang="en-US" dirty="0"/>
              <a:t>function is to code an if statement that </a:t>
            </a:r>
            <a:r>
              <a:rPr lang="en-US" b="1" dirty="0"/>
              <a:t>checks</a:t>
            </a:r>
            <a:r>
              <a:rPr lang="en-US" dirty="0"/>
              <a:t> whether the </a:t>
            </a:r>
            <a:r>
              <a:rPr lang="en-US" b="1" dirty="0"/>
              <a:t>current</a:t>
            </a:r>
            <a:r>
              <a:rPr lang="en-US" dirty="0"/>
              <a:t> module is being run as the main </a:t>
            </a:r>
            <a:r>
              <a:rPr lang="en-US" b="1" dirty="0"/>
              <a:t>module</a:t>
            </a:r>
            <a:r>
              <a:rPr lang="en-US" dirty="0"/>
              <a:t>. If so, it calls the main() function. Otherwise, it doesn’t call the main function. This </a:t>
            </a:r>
            <a:r>
              <a:rPr lang="en-US" b="1" dirty="0"/>
              <a:t>lets</a:t>
            </a:r>
            <a:r>
              <a:rPr lang="en-US" dirty="0"/>
              <a:t> other programs </a:t>
            </a:r>
            <a:r>
              <a:rPr lang="en-US" b="1" dirty="0"/>
              <a:t>import</a:t>
            </a:r>
            <a:r>
              <a:rPr lang="en-US" dirty="0"/>
              <a:t> this module </a:t>
            </a:r>
            <a:r>
              <a:rPr lang="en-US" b="1" dirty="0"/>
              <a:t>without</a:t>
            </a:r>
            <a:r>
              <a:rPr lang="en-US" dirty="0"/>
              <a:t> running the main() function.</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1529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 value program with functions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A demo of example 0401</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94633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skills for defining and using functions</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b="1" dirty="0">
                <a:solidFill>
                  <a:schemeClr val="tx1"/>
                </a:solidFill>
              </a:rPr>
              <a:t>How to use default values for arguments</a:t>
            </a:r>
          </a:p>
          <a:p>
            <a:r>
              <a:rPr lang="en-US" dirty="0">
                <a:solidFill>
                  <a:schemeClr val="tx1"/>
                </a:solidFill>
              </a:rPr>
              <a:t>When you define a function, you can assign default values to one or more of the arguments. To do that, you code the name of the argument, the assignment operator (=), and the default value for the argument.</a:t>
            </a:r>
          </a:p>
          <a:p>
            <a:r>
              <a:rPr lang="en-US" dirty="0">
                <a:solidFill>
                  <a:schemeClr val="tx1"/>
                </a:solidFill>
              </a:rPr>
              <a:t>When an argument has a default value, you don’t have to code that argument when you call the function. Then, the function uses the default value for the argument.</a:t>
            </a:r>
          </a:p>
          <a:p>
            <a:r>
              <a:rPr lang="en-US" dirty="0">
                <a:solidFill>
                  <a:schemeClr val="tx1"/>
                </a:solidFill>
              </a:rPr>
              <a:t>However, if you do code the argument in the calling statement, the argument you pass to the function overrides the default value.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2883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calculate_future_value</a:t>
            </a:r>
            <a:r>
              <a:rPr lang="en-US" dirty="0"/>
              <a:t>() function with a default value</a:t>
            </a:r>
          </a:p>
        </p:txBody>
      </p:sp>
      <p:sp>
        <p:nvSpPr>
          <p:cNvPr id="3" name="Content Placeholder 2"/>
          <p:cNvSpPr>
            <a:spLocks noGrp="1"/>
          </p:cNvSpPr>
          <p:nvPr>
            <p:ph idx="1"/>
          </p:nvPr>
        </p:nvSpPr>
        <p:spPr>
          <a:xfrm>
            <a:off x="2589212" y="2133600"/>
            <a:ext cx="8915400" cy="3790122"/>
          </a:xfrm>
        </p:spPr>
        <p:txBody>
          <a:bodyPr>
            <a:normAutofit lnSpcReduction="10000"/>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How to call the function and use its default value (years=20)</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How to call the function and override its default value</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4">
            <a:extLst>
              <a:ext uri="{FF2B5EF4-FFF2-40B4-BE49-F238E27FC236}">
                <a16:creationId xmlns:a16="http://schemas.microsoft.com/office/drawing/2014/main" id="{86DC7CB5-DFD3-4352-8824-3A764AF9441F}"/>
              </a:ext>
            </a:extLst>
          </p:cNvPr>
          <p:cNvSpPr/>
          <p:nvPr/>
        </p:nvSpPr>
        <p:spPr>
          <a:xfrm>
            <a:off x="2720077" y="2133600"/>
            <a:ext cx="8653670" cy="221311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def </a:t>
            </a:r>
            <a:r>
              <a:rPr lang="en-US" sz="1600" dirty="0" err="1">
                <a:solidFill>
                  <a:schemeClr val="tx1"/>
                </a:solidFill>
              </a:rPr>
              <a:t>calculate_future_value</a:t>
            </a:r>
            <a:r>
              <a:rPr lang="en-US" sz="1600" dirty="0">
                <a:solidFill>
                  <a:schemeClr val="tx1"/>
                </a:solidFill>
              </a:rPr>
              <a:t>(</a:t>
            </a:r>
            <a:r>
              <a:rPr lang="en-US" sz="1600" dirty="0" err="1">
                <a:solidFill>
                  <a:schemeClr val="tx1"/>
                </a:solidFill>
              </a:rPr>
              <a:t>monthly_investment</a:t>
            </a:r>
            <a:r>
              <a:rPr lang="en-US" sz="1600" dirty="0">
                <a:solidFill>
                  <a:schemeClr val="tx1"/>
                </a:solidFill>
              </a:rPr>
              <a:t>, </a:t>
            </a:r>
            <a:r>
              <a:rPr lang="en-US" sz="1600" dirty="0" err="1">
                <a:solidFill>
                  <a:schemeClr val="tx1"/>
                </a:solidFill>
              </a:rPr>
              <a:t>yearly_interest</a:t>
            </a:r>
            <a:r>
              <a:rPr lang="en-US" sz="1600" dirty="0">
                <a:solidFill>
                  <a:schemeClr val="tx1"/>
                </a:solidFill>
              </a:rPr>
              <a:t>, years=20):</a:t>
            </a:r>
          </a:p>
          <a:p>
            <a:r>
              <a:rPr lang="en-US" sz="1600" dirty="0">
                <a:solidFill>
                  <a:schemeClr val="tx1"/>
                </a:solidFill>
              </a:rPr>
              <a:t>    </a:t>
            </a:r>
            <a:r>
              <a:rPr lang="en-US" sz="1600" dirty="0" err="1">
                <a:solidFill>
                  <a:schemeClr val="tx1"/>
                </a:solidFill>
              </a:rPr>
              <a:t>monthly_interest_rate</a:t>
            </a:r>
            <a:r>
              <a:rPr lang="en-US" sz="1600" dirty="0">
                <a:solidFill>
                  <a:schemeClr val="tx1"/>
                </a:solidFill>
              </a:rPr>
              <a:t> = </a:t>
            </a:r>
            <a:r>
              <a:rPr lang="en-US" sz="1600" dirty="0" err="1">
                <a:solidFill>
                  <a:schemeClr val="tx1"/>
                </a:solidFill>
              </a:rPr>
              <a:t>yearly_interest</a:t>
            </a:r>
            <a:r>
              <a:rPr lang="en-US" sz="1600" dirty="0">
                <a:solidFill>
                  <a:schemeClr val="tx1"/>
                </a:solidFill>
              </a:rPr>
              <a:t> / 12 / 100</a:t>
            </a:r>
          </a:p>
          <a:p>
            <a:r>
              <a:rPr lang="en-US" sz="1600" dirty="0">
                <a:solidFill>
                  <a:schemeClr val="tx1"/>
                </a:solidFill>
              </a:rPr>
              <a:t>    months = years * 12</a:t>
            </a:r>
          </a:p>
          <a:p>
            <a:r>
              <a:rPr lang="en-US" sz="1600" dirty="0">
                <a:solidFill>
                  <a:schemeClr val="tx1"/>
                </a:solidFill>
              </a:rPr>
              <a:t>    </a:t>
            </a:r>
            <a:r>
              <a:rPr lang="en-US" sz="1600" dirty="0" err="1">
                <a:solidFill>
                  <a:schemeClr val="tx1"/>
                </a:solidFill>
              </a:rPr>
              <a:t>future_value</a:t>
            </a:r>
            <a:r>
              <a:rPr lang="en-US" sz="1600" dirty="0">
                <a:solidFill>
                  <a:schemeClr val="tx1"/>
                </a:solidFill>
              </a:rPr>
              <a:t> = 0</a:t>
            </a:r>
          </a:p>
          <a:p>
            <a:r>
              <a:rPr lang="en-US" sz="1600" dirty="0">
                <a:solidFill>
                  <a:schemeClr val="tx1"/>
                </a:solidFill>
              </a:rPr>
              <a:t>    for </a:t>
            </a:r>
            <a:r>
              <a:rPr lang="en-US" sz="1600" dirty="0" err="1">
                <a:solidFill>
                  <a:schemeClr val="tx1"/>
                </a:solidFill>
              </a:rPr>
              <a:t>i</a:t>
            </a:r>
            <a:r>
              <a:rPr lang="en-US" sz="1600" dirty="0">
                <a:solidFill>
                  <a:schemeClr val="tx1"/>
                </a:solidFill>
              </a:rPr>
              <a:t> in range(0, months):</a:t>
            </a:r>
          </a:p>
          <a:p>
            <a:r>
              <a:rPr lang="en-US" sz="1600" dirty="0">
                <a:solidFill>
                  <a:schemeClr val="tx1"/>
                </a:solidFill>
              </a:rPr>
              <a:t>        </a:t>
            </a:r>
            <a:r>
              <a:rPr lang="en-US" sz="1600" dirty="0" err="1">
                <a:solidFill>
                  <a:schemeClr val="tx1"/>
                </a:solidFill>
              </a:rPr>
              <a:t>future_value</a:t>
            </a:r>
            <a:r>
              <a:rPr lang="en-US" sz="1600" dirty="0">
                <a:solidFill>
                  <a:schemeClr val="tx1"/>
                </a:solidFill>
              </a:rPr>
              <a:t> += </a:t>
            </a:r>
            <a:r>
              <a:rPr lang="en-US" sz="1600" dirty="0" err="1">
                <a:solidFill>
                  <a:schemeClr val="tx1"/>
                </a:solidFill>
              </a:rPr>
              <a:t>monthly_investment</a:t>
            </a:r>
            <a:endParaRPr lang="en-IN" sz="1600" dirty="0">
              <a:solidFill>
                <a:schemeClr val="tx1"/>
              </a:solidFill>
            </a:endParaRPr>
          </a:p>
          <a:p>
            <a:r>
              <a:rPr lang="en-US" sz="1600" dirty="0">
                <a:solidFill>
                  <a:schemeClr val="tx1"/>
                </a:solidFill>
              </a:rPr>
              <a:t> </a:t>
            </a:r>
            <a:r>
              <a:rPr lang="en-IN" sz="1600" dirty="0">
                <a:solidFill>
                  <a:schemeClr val="tx1"/>
                </a:solidFill>
              </a:rPr>
              <a:t>       </a:t>
            </a:r>
            <a:r>
              <a:rPr lang="en-IN" sz="1600" dirty="0" err="1">
                <a:solidFill>
                  <a:schemeClr val="tx1"/>
                </a:solidFill>
              </a:rPr>
              <a:t>monthly_interest</a:t>
            </a:r>
            <a:r>
              <a:rPr lang="en-IN" sz="1600" dirty="0">
                <a:solidFill>
                  <a:schemeClr val="tx1"/>
                </a:solidFill>
              </a:rPr>
              <a:t> = </a:t>
            </a:r>
            <a:r>
              <a:rPr lang="en-IN" sz="1600" dirty="0" err="1">
                <a:solidFill>
                  <a:schemeClr val="tx1"/>
                </a:solidFill>
              </a:rPr>
              <a:t>future_value</a:t>
            </a:r>
            <a:r>
              <a:rPr lang="en-IN" sz="1600" dirty="0">
                <a:solidFill>
                  <a:schemeClr val="tx1"/>
                </a:solidFill>
              </a:rPr>
              <a:t> * </a:t>
            </a:r>
            <a:r>
              <a:rPr lang="en-IN" sz="1600" dirty="0" err="1">
                <a:solidFill>
                  <a:schemeClr val="tx1"/>
                </a:solidFill>
              </a:rPr>
              <a:t>monthly_interest_rate</a:t>
            </a:r>
            <a:endParaRPr lang="en-IN" sz="1600" dirty="0">
              <a:solidFill>
                <a:schemeClr val="tx1"/>
              </a:solidFill>
            </a:endParaRPr>
          </a:p>
          <a:p>
            <a:r>
              <a:rPr lang="en-US" sz="1600" dirty="0">
                <a:solidFill>
                  <a:schemeClr val="tx1"/>
                </a:solidFill>
              </a:rPr>
              <a:t> </a:t>
            </a:r>
            <a:r>
              <a:rPr lang="en-IN" sz="1600" dirty="0">
                <a:solidFill>
                  <a:schemeClr val="tx1"/>
                </a:solidFill>
              </a:rPr>
              <a:t>       </a:t>
            </a:r>
            <a:r>
              <a:rPr lang="en-IN" sz="1600" dirty="0" err="1">
                <a:solidFill>
                  <a:schemeClr val="tx1"/>
                </a:solidFill>
              </a:rPr>
              <a:t>future_value</a:t>
            </a:r>
            <a:r>
              <a:rPr lang="en-IN" sz="1600" dirty="0">
                <a:solidFill>
                  <a:schemeClr val="tx1"/>
                </a:solidFill>
              </a:rPr>
              <a:t> += </a:t>
            </a:r>
            <a:r>
              <a:rPr lang="en-IN" sz="1600" dirty="0" err="1">
                <a:solidFill>
                  <a:schemeClr val="tx1"/>
                </a:solidFill>
              </a:rPr>
              <a:t>monthly_interest</a:t>
            </a:r>
            <a:endParaRPr lang="en-IN" sz="1600" dirty="0">
              <a:solidFill>
                <a:schemeClr val="tx1"/>
              </a:solidFill>
            </a:endParaRPr>
          </a:p>
          <a:p>
            <a:r>
              <a:rPr lang="en-US" sz="1600" dirty="0">
                <a:solidFill>
                  <a:schemeClr val="tx1"/>
                </a:solidFill>
              </a:rPr>
              <a:t> </a:t>
            </a:r>
            <a:r>
              <a:rPr lang="en-IN" sz="1600" dirty="0">
                <a:solidFill>
                  <a:schemeClr val="tx1"/>
                </a:solidFill>
              </a:rPr>
              <a:t>   return </a:t>
            </a:r>
            <a:r>
              <a:rPr lang="en-IN" sz="1600" dirty="0" err="1">
                <a:solidFill>
                  <a:schemeClr val="tx1"/>
                </a:solidFill>
              </a:rPr>
              <a:t>future_value</a:t>
            </a:r>
            <a:endParaRPr lang="en-US" sz="1600" dirty="0">
              <a:solidFill>
                <a:schemeClr val="tx1"/>
              </a:solidFill>
            </a:endParaRPr>
          </a:p>
        </p:txBody>
      </p:sp>
      <p:sp>
        <p:nvSpPr>
          <p:cNvPr id="6" name="Rectangle 5">
            <a:extLst>
              <a:ext uri="{FF2B5EF4-FFF2-40B4-BE49-F238E27FC236}">
                <a16:creationId xmlns:a16="http://schemas.microsoft.com/office/drawing/2014/main" id="{3931C334-1E8C-46DC-B1D3-787EAB3E68E9}"/>
              </a:ext>
            </a:extLst>
          </p:cNvPr>
          <p:cNvSpPr/>
          <p:nvPr/>
        </p:nvSpPr>
        <p:spPr>
          <a:xfrm>
            <a:off x="2703442" y="4899164"/>
            <a:ext cx="8600661" cy="46713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rPr>
              <a:t>future_value</a:t>
            </a:r>
            <a:r>
              <a:rPr lang="en-US" sz="1600" dirty="0">
                <a:solidFill>
                  <a:schemeClr val="tx1"/>
                </a:solidFill>
              </a:rPr>
              <a:t> = </a:t>
            </a:r>
            <a:r>
              <a:rPr lang="en-US" sz="1600" dirty="0" err="1">
                <a:solidFill>
                  <a:schemeClr val="tx1"/>
                </a:solidFill>
              </a:rPr>
              <a:t>calculate_future_value</a:t>
            </a:r>
            <a:r>
              <a:rPr lang="en-US" sz="1600" dirty="0">
                <a:solidFill>
                  <a:schemeClr val="tx1"/>
                </a:solidFill>
              </a:rPr>
              <a:t>(100, 8.5)</a:t>
            </a:r>
            <a:endParaRPr lang="en-IN" sz="1600" dirty="0">
              <a:solidFill>
                <a:schemeClr val="tx1"/>
              </a:solidFill>
            </a:endParaRPr>
          </a:p>
        </p:txBody>
      </p:sp>
      <p:sp>
        <p:nvSpPr>
          <p:cNvPr id="7" name="Rectangle 6">
            <a:extLst>
              <a:ext uri="{FF2B5EF4-FFF2-40B4-BE49-F238E27FC236}">
                <a16:creationId xmlns:a16="http://schemas.microsoft.com/office/drawing/2014/main" id="{6F74D625-9D73-4FD7-9F82-B1D82032B668}"/>
              </a:ext>
            </a:extLst>
          </p:cNvPr>
          <p:cNvSpPr/>
          <p:nvPr/>
        </p:nvSpPr>
        <p:spPr>
          <a:xfrm>
            <a:off x="2703443" y="5918753"/>
            <a:ext cx="8600661" cy="46713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rPr>
              <a:t>future_value</a:t>
            </a:r>
            <a:r>
              <a:rPr lang="en-US" sz="1600" dirty="0">
                <a:solidFill>
                  <a:schemeClr val="tx1"/>
                </a:solidFill>
              </a:rPr>
              <a:t> = </a:t>
            </a:r>
            <a:r>
              <a:rPr lang="en-US" sz="1600" dirty="0" err="1">
                <a:solidFill>
                  <a:schemeClr val="tx1"/>
                </a:solidFill>
              </a:rPr>
              <a:t>calculate_future_value</a:t>
            </a:r>
            <a:r>
              <a:rPr lang="en-US" sz="1600" dirty="0">
                <a:solidFill>
                  <a:schemeClr val="tx1"/>
                </a:solidFill>
              </a:rPr>
              <a:t>(100, 8.5, 10)</a:t>
            </a:r>
            <a:endParaRPr lang="en-IN" sz="1600" dirty="0">
              <a:solidFill>
                <a:schemeClr val="tx1"/>
              </a:solidFill>
            </a:endParaRPr>
          </a:p>
        </p:txBody>
      </p:sp>
    </p:spTree>
    <p:extLst>
      <p:ext uri="{BB962C8B-B14F-4D97-AF65-F5344CB8AC3E}">
        <p14:creationId xmlns:p14="http://schemas.microsoft.com/office/powerpoint/2010/main" val="7349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skills for defining and using functions (Continued…)</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b="1" dirty="0">
                <a:solidFill>
                  <a:schemeClr val="tx1"/>
                </a:solidFill>
              </a:rPr>
              <a:t>How to use named arguments</a:t>
            </a:r>
          </a:p>
          <a:p>
            <a:r>
              <a:rPr lang="en-US" dirty="0">
                <a:solidFill>
                  <a:schemeClr val="tx1"/>
                </a:solidFill>
              </a:rPr>
              <a:t>For using named arguments, you code the name of the argument in the function definition, and equals sign (=), and the value or variable name that should be passed to the function.</a:t>
            </a:r>
          </a:p>
          <a:p>
            <a:r>
              <a:rPr lang="en-US" dirty="0">
                <a:solidFill>
                  <a:schemeClr val="tx1"/>
                </a:solidFill>
              </a:rPr>
              <a:t>When you use named arguments in your call statements, the arguments don’t have to be in the same sequence that they are in the function definition. As a result, this coding technique can avoid some coding errors, especially when the list of arguments is lengthy. This can improve readability of the code and reduce errors.</a:t>
            </a:r>
          </a:p>
          <a:p>
            <a:pPr marL="0" indent="0">
              <a:buNone/>
            </a:pPr>
            <a:r>
              <a:rPr lang="en-US" b="1" dirty="0">
                <a:solidFill>
                  <a:schemeClr val="tx1"/>
                </a:solidFill>
              </a:rPr>
              <a:t>How to call the function with named arguments</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Rectangle 4">
            <a:extLst>
              <a:ext uri="{FF2B5EF4-FFF2-40B4-BE49-F238E27FC236}">
                <a16:creationId xmlns:a16="http://schemas.microsoft.com/office/drawing/2014/main" id="{2202B8E0-4A1F-4FDD-9046-8607C85ADF0F}"/>
              </a:ext>
            </a:extLst>
          </p:cNvPr>
          <p:cNvSpPr/>
          <p:nvPr/>
        </p:nvSpPr>
        <p:spPr>
          <a:xfrm>
            <a:off x="2708480" y="5383698"/>
            <a:ext cx="8613914" cy="63610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future_value</a:t>
            </a:r>
            <a:r>
              <a:rPr lang="en-US" dirty="0">
                <a:solidFill>
                  <a:schemeClr val="tx1"/>
                </a:solidFill>
              </a:rPr>
              <a:t> = </a:t>
            </a:r>
            <a:r>
              <a:rPr lang="en-US" dirty="0" err="1">
                <a:solidFill>
                  <a:schemeClr val="tx1"/>
                </a:solidFill>
              </a:rPr>
              <a:t>calculate_future_value</a:t>
            </a:r>
            <a:r>
              <a:rPr lang="en-US" dirty="0">
                <a:solidFill>
                  <a:schemeClr val="tx1"/>
                </a:solidFill>
              </a:rPr>
              <a:t>(years=10,  </a:t>
            </a:r>
          </a:p>
          <a:p>
            <a:r>
              <a:rPr lang="en-US" dirty="0">
                <a:solidFill>
                  <a:schemeClr val="tx1"/>
                </a:solidFill>
              </a:rPr>
              <a:t>                                             </a:t>
            </a:r>
            <a:r>
              <a:rPr lang="en-US" dirty="0" err="1">
                <a:solidFill>
                  <a:schemeClr val="tx1"/>
                </a:solidFill>
              </a:rPr>
              <a:t>monthly_investment</a:t>
            </a:r>
            <a:r>
              <a:rPr lang="en-US" dirty="0">
                <a:solidFill>
                  <a:schemeClr val="tx1"/>
                </a:solidFill>
              </a:rPr>
              <a:t>=100, </a:t>
            </a:r>
            <a:r>
              <a:rPr lang="en-US" dirty="0" err="1">
                <a:solidFill>
                  <a:schemeClr val="tx1"/>
                </a:solidFill>
              </a:rPr>
              <a:t>yearly_interest</a:t>
            </a:r>
            <a:r>
              <a:rPr lang="en-US" dirty="0">
                <a:solidFill>
                  <a:schemeClr val="tx1"/>
                </a:solidFill>
              </a:rPr>
              <a:t>=8.5)</a:t>
            </a:r>
            <a:endParaRPr lang="en-IN" dirty="0">
              <a:solidFill>
                <a:schemeClr val="tx1"/>
              </a:solidFill>
            </a:endParaRPr>
          </a:p>
        </p:txBody>
      </p:sp>
    </p:spTree>
    <p:extLst>
      <p:ext uri="{BB962C8B-B14F-4D97-AF65-F5344CB8AC3E}">
        <p14:creationId xmlns:p14="http://schemas.microsoft.com/office/powerpoint/2010/main" val="176085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and how to use local and global variables</a:t>
            </a:r>
          </a:p>
        </p:txBody>
      </p:sp>
      <p:sp>
        <p:nvSpPr>
          <p:cNvPr id="3" name="Content Placeholder 2"/>
          <p:cNvSpPr>
            <a:spLocks noGrp="1"/>
          </p:cNvSpPr>
          <p:nvPr>
            <p:ph idx="1"/>
          </p:nvPr>
        </p:nvSpPr>
        <p:spPr>
          <a:xfrm>
            <a:off x="2589212" y="2133600"/>
            <a:ext cx="8915400" cy="3790122"/>
          </a:xfrm>
        </p:spPr>
        <p:txBody>
          <a:bodyPr>
            <a:normAutofit/>
          </a:bodyPr>
          <a:lstStyle/>
          <a:p>
            <a:r>
              <a:rPr lang="en-US" b="1" dirty="0">
                <a:solidFill>
                  <a:schemeClr val="tx1"/>
                </a:solidFill>
              </a:rPr>
              <a:t>Scope</a:t>
            </a:r>
            <a:r>
              <a:rPr lang="en-US" dirty="0">
                <a:solidFill>
                  <a:schemeClr val="tx1"/>
                </a:solidFill>
              </a:rPr>
              <a:t> in a programming language refers to the </a:t>
            </a:r>
            <a:r>
              <a:rPr lang="en-US" b="1" dirty="0">
                <a:solidFill>
                  <a:schemeClr val="tx1"/>
                </a:solidFill>
              </a:rPr>
              <a:t>visibility</a:t>
            </a:r>
            <a:r>
              <a:rPr lang="en-US" dirty="0">
                <a:solidFill>
                  <a:schemeClr val="tx1"/>
                </a:solidFill>
              </a:rPr>
              <a:t> of </a:t>
            </a:r>
            <a:r>
              <a:rPr lang="en-US" b="1" dirty="0">
                <a:solidFill>
                  <a:schemeClr val="tx1"/>
                </a:solidFill>
              </a:rPr>
              <a:t>variables</a:t>
            </a:r>
            <a:r>
              <a:rPr lang="en-US" dirty="0">
                <a:solidFill>
                  <a:schemeClr val="tx1"/>
                </a:solidFill>
              </a:rPr>
              <a:t>. That is, it tells you where in your program you are allowed to use the variables and functions you have defined.</a:t>
            </a:r>
          </a:p>
          <a:p>
            <a:r>
              <a:rPr lang="en-US" dirty="0">
                <a:solidFill>
                  <a:schemeClr val="tx1"/>
                </a:solidFill>
              </a:rPr>
              <a:t>When you use Python, </a:t>
            </a:r>
            <a:r>
              <a:rPr lang="en-US" b="1" dirty="0">
                <a:solidFill>
                  <a:schemeClr val="tx1"/>
                </a:solidFill>
              </a:rPr>
              <a:t>global variables</a:t>
            </a:r>
            <a:r>
              <a:rPr lang="en-US" dirty="0">
                <a:solidFill>
                  <a:schemeClr val="tx1"/>
                </a:solidFill>
              </a:rPr>
              <a:t> are variables that are defined </a:t>
            </a:r>
            <a:r>
              <a:rPr lang="en-US" b="1" dirty="0">
                <a:solidFill>
                  <a:schemeClr val="tx1"/>
                </a:solidFill>
              </a:rPr>
              <a:t>outside</a:t>
            </a:r>
            <a:r>
              <a:rPr lang="en-US" dirty="0">
                <a:solidFill>
                  <a:schemeClr val="tx1"/>
                </a:solidFill>
              </a:rPr>
              <a:t> of all functions. These variables have </a:t>
            </a:r>
            <a:r>
              <a:rPr lang="en-US" b="1" dirty="0">
                <a:solidFill>
                  <a:schemeClr val="tx1"/>
                </a:solidFill>
              </a:rPr>
              <a:t>global scope </a:t>
            </a:r>
            <a:r>
              <a:rPr lang="en-US" dirty="0">
                <a:solidFill>
                  <a:schemeClr val="tx1"/>
                </a:solidFill>
              </a:rPr>
              <a:t>so they can be accessed by any function without passing them to that function.</a:t>
            </a:r>
          </a:p>
          <a:p>
            <a:r>
              <a:rPr lang="en-US" dirty="0">
                <a:solidFill>
                  <a:schemeClr val="tx1"/>
                </a:solidFill>
              </a:rPr>
              <a:t>In contrast, </a:t>
            </a:r>
            <a:r>
              <a:rPr lang="en-US" b="1" dirty="0">
                <a:solidFill>
                  <a:schemeClr val="tx1"/>
                </a:solidFill>
              </a:rPr>
              <a:t>local variables </a:t>
            </a:r>
            <a:r>
              <a:rPr lang="en-US" dirty="0">
                <a:solidFill>
                  <a:schemeClr val="tx1"/>
                </a:solidFill>
              </a:rPr>
              <a:t>are variables that are defined within functions. They have </a:t>
            </a:r>
            <a:r>
              <a:rPr lang="en-US" b="1" dirty="0">
                <a:solidFill>
                  <a:schemeClr val="tx1"/>
                </a:solidFill>
              </a:rPr>
              <a:t>local scope</a:t>
            </a:r>
            <a:r>
              <a:rPr lang="en-US" dirty="0">
                <a:solidFill>
                  <a:schemeClr val="tx1"/>
                </a:solidFill>
              </a:rPr>
              <a:t>, which means that they can only be used within the functions that define them.</a:t>
            </a:r>
          </a:p>
          <a:p>
            <a:r>
              <a:rPr lang="en-US" dirty="0">
                <a:solidFill>
                  <a:schemeClr val="tx1"/>
                </a:solidFill>
              </a:rPr>
              <a:t>In general, it’s considered a </a:t>
            </a:r>
            <a:r>
              <a:rPr lang="en-US" b="1" dirty="0">
                <a:solidFill>
                  <a:schemeClr val="tx1"/>
                </a:solidFill>
              </a:rPr>
              <a:t>good</a:t>
            </a:r>
            <a:r>
              <a:rPr lang="en-US" dirty="0">
                <a:solidFill>
                  <a:schemeClr val="tx1"/>
                </a:solidFill>
              </a:rPr>
              <a:t> practice to </a:t>
            </a:r>
            <a:r>
              <a:rPr lang="en-US" b="1" dirty="0">
                <a:solidFill>
                  <a:schemeClr val="tx1"/>
                </a:solidFill>
              </a:rPr>
              <a:t>avoid</a:t>
            </a:r>
            <a:r>
              <a:rPr lang="en-US" dirty="0">
                <a:solidFill>
                  <a:schemeClr val="tx1"/>
                </a:solidFill>
              </a:rPr>
              <a:t> the use of global variables because they often lead to programming problems.</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61206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that use local variables</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‘tax’ is a local variable in each of the two functions. As a result, the first function can’t refer to the tax variable in the </a:t>
            </a:r>
            <a:r>
              <a:rPr lang="en-US" dirty="0" err="1">
                <a:solidFill>
                  <a:schemeClr val="tx1"/>
                </a:solidFill>
              </a:rPr>
              <a:t>calc_tax</a:t>
            </a:r>
            <a:r>
              <a:rPr lang="en-US" dirty="0">
                <a:solidFill>
                  <a:schemeClr val="tx1"/>
                </a:solidFill>
              </a:rPr>
              <a:t>() function directly.</a:t>
            </a:r>
          </a:p>
          <a:p>
            <a:r>
              <a:rPr lang="en-US" dirty="0">
                <a:solidFill>
                  <a:schemeClr val="tx1"/>
                </a:solidFill>
              </a:rPr>
              <a:t>This is the preferred way to work with variables that are used by more than one function.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4">
            <a:extLst>
              <a:ext uri="{FF2B5EF4-FFF2-40B4-BE49-F238E27FC236}">
                <a16:creationId xmlns:a16="http://schemas.microsoft.com/office/drawing/2014/main" id="{59527469-BC8C-4824-AB08-C4C0E20E2304}"/>
              </a:ext>
            </a:extLst>
          </p:cNvPr>
          <p:cNvSpPr/>
          <p:nvPr/>
        </p:nvSpPr>
        <p:spPr>
          <a:xfrm>
            <a:off x="2703443" y="2213113"/>
            <a:ext cx="8680174" cy="210709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a:t>
            </a:r>
            <a:r>
              <a:rPr lang="en-US" dirty="0" err="1">
                <a:solidFill>
                  <a:schemeClr val="tx1"/>
                </a:solidFill>
              </a:rPr>
              <a:t>calc_tax</a:t>
            </a:r>
            <a:r>
              <a:rPr lang="en-US" dirty="0">
                <a:solidFill>
                  <a:schemeClr val="tx1"/>
                </a:solidFill>
              </a:rPr>
              <a:t>(amount, </a:t>
            </a:r>
            <a:r>
              <a:rPr lang="en-US" dirty="0" err="1">
                <a:solidFill>
                  <a:schemeClr val="tx1"/>
                </a:solidFill>
              </a:rPr>
              <a:t>tax_rate</a:t>
            </a:r>
            <a:r>
              <a:rPr lang="en-US" dirty="0">
                <a:solidFill>
                  <a:schemeClr val="tx1"/>
                </a:solidFill>
              </a:rPr>
              <a:t>):</a:t>
            </a:r>
          </a:p>
          <a:p>
            <a:r>
              <a:rPr lang="en-US" dirty="0">
                <a:solidFill>
                  <a:schemeClr val="tx1"/>
                </a:solidFill>
              </a:rPr>
              <a:t>    </a:t>
            </a:r>
            <a:r>
              <a:rPr lang="en-US" b="1" dirty="0">
                <a:solidFill>
                  <a:schemeClr val="tx1"/>
                </a:solidFill>
              </a:rPr>
              <a:t>tax</a:t>
            </a:r>
            <a:r>
              <a:rPr lang="en-US" dirty="0">
                <a:solidFill>
                  <a:schemeClr val="tx1"/>
                </a:solidFill>
              </a:rPr>
              <a:t> = amount * </a:t>
            </a:r>
            <a:r>
              <a:rPr lang="en-US" dirty="0" err="1">
                <a:solidFill>
                  <a:schemeClr val="tx1"/>
                </a:solidFill>
              </a:rPr>
              <a:t>tax_rate</a:t>
            </a:r>
            <a:r>
              <a:rPr lang="en-US" dirty="0">
                <a:solidFill>
                  <a:schemeClr val="tx1"/>
                </a:solidFill>
              </a:rPr>
              <a:t>     # tax is a local variable</a:t>
            </a:r>
          </a:p>
          <a:p>
            <a:r>
              <a:rPr lang="en-US" dirty="0">
                <a:solidFill>
                  <a:schemeClr val="tx1"/>
                </a:solidFill>
              </a:rPr>
              <a:t>    return </a:t>
            </a:r>
            <a:r>
              <a:rPr lang="en-US" b="1" dirty="0">
                <a:solidFill>
                  <a:schemeClr val="tx1"/>
                </a:solidFill>
              </a:rPr>
              <a:t>tax</a:t>
            </a:r>
            <a:r>
              <a:rPr lang="en-US" dirty="0">
                <a:solidFill>
                  <a:schemeClr val="tx1"/>
                </a:solidFill>
              </a:rPr>
              <a:t>                              # return statement is necessary</a:t>
            </a:r>
          </a:p>
          <a:p>
            <a:endParaRPr lang="en-US" dirty="0">
              <a:solidFill>
                <a:schemeClr val="tx1"/>
              </a:solidFill>
            </a:endParaRPr>
          </a:p>
          <a:p>
            <a:r>
              <a:rPr lang="en-US" dirty="0">
                <a:solidFill>
                  <a:schemeClr val="tx1"/>
                </a:solidFill>
              </a:rPr>
              <a:t>def main():</a:t>
            </a:r>
          </a:p>
          <a:p>
            <a:r>
              <a:rPr lang="en-US" dirty="0">
                <a:solidFill>
                  <a:schemeClr val="tx1"/>
                </a:solidFill>
              </a:rPr>
              <a:t>    </a:t>
            </a:r>
            <a:r>
              <a:rPr lang="en-US" b="1" dirty="0">
                <a:solidFill>
                  <a:schemeClr val="tx1"/>
                </a:solidFill>
              </a:rPr>
              <a:t>tax</a:t>
            </a:r>
            <a:r>
              <a:rPr lang="en-US" dirty="0">
                <a:solidFill>
                  <a:schemeClr val="tx1"/>
                </a:solidFill>
              </a:rPr>
              <a:t> = </a:t>
            </a:r>
            <a:r>
              <a:rPr lang="en-US" dirty="0" err="1">
                <a:solidFill>
                  <a:schemeClr val="tx1"/>
                </a:solidFill>
              </a:rPr>
              <a:t>calc_tax</a:t>
            </a:r>
            <a:r>
              <a:rPr lang="en-US" dirty="0">
                <a:solidFill>
                  <a:schemeClr val="tx1"/>
                </a:solidFill>
              </a:rPr>
              <a:t>(85.0, .05)     # tax is a local variable</a:t>
            </a:r>
          </a:p>
          <a:p>
            <a:r>
              <a:rPr lang="en-US" dirty="0">
                <a:solidFill>
                  <a:schemeClr val="tx1"/>
                </a:solidFill>
              </a:rPr>
              <a:t>    print(“Tax: “, </a:t>
            </a:r>
            <a:r>
              <a:rPr lang="en-US" b="1" dirty="0">
                <a:solidFill>
                  <a:schemeClr val="tx1"/>
                </a:solidFill>
              </a:rPr>
              <a:t>tax</a:t>
            </a:r>
            <a:r>
              <a:rPr lang="en-US" dirty="0">
                <a:solidFill>
                  <a:schemeClr val="tx1"/>
                </a:solidFill>
              </a:rPr>
              <a:t>)                 # Tax 4.25</a:t>
            </a:r>
            <a:endParaRPr lang="en-IN" dirty="0">
              <a:solidFill>
                <a:schemeClr val="tx1"/>
              </a:solidFill>
            </a:endParaRPr>
          </a:p>
        </p:txBody>
      </p:sp>
    </p:spTree>
    <p:extLst>
      <p:ext uri="{BB962C8B-B14F-4D97-AF65-F5344CB8AC3E}">
        <p14:creationId xmlns:p14="http://schemas.microsoft.com/office/powerpoint/2010/main" val="102079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and use functions and modules</a:t>
            </a:r>
          </a:p>
        </p:txBody>
      </p:sp>
      <p:sp>
        <p:nvSpPr>
          <p:cNvPr id="3" name="Content Placeholder 2"/>
          <p:cNvSpPr>
            <a:spLocks noGrp="1"/>
          </p:cNvSpPr>
          <p:nvPr>
            <p:ph idx="1"/>
          </p:nvPr>
        </p:nvSpPr>
        <p:spPr/>
        <p:txBody>
          <a:bodyPr/>
          <a:lstStyle/>
          <a:p>
            <a:r>
              <a:rPr lang="en-US" dirty="0"/>
              <a:t>How to define and use functions</a:t>
            </a:r>
          </a:p>
          <a:p>
            <a:r>
              <a:rPr lang="en-US" dirty="0"/>
              <a:t>More skills for defining and using functions</a:t>
            </a:r>
          </a:p>
          <a:p>
            <a:r>
              <a:rPr lang="en-US" dirty="0"/>
              <a:t>How to create and use modules</a:t>
            </a:r>
          </a:p>
          <a:p>
            <a:r>
              <a:rPr lang="en-US" dirty="0"/>
              <a:t>How to use standard modules</a:t>
            </a:r>
          </a:p>
          <a:p>
            <a:r>
              <a:rPr lang="en-US" dirty="0"/>
              <a:t>How to plan the functions of </a:t>
            </a:r>
            <a:r>
              <a:rPr lang="en-US"/>
              <a:t>a program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changes a global variable (</a:t>
            </a:r>
            <a:r>
              <a:rPr lang="en-US" dirty="0">
                <a:solidFill>
                  <a:srgbClr val="FF0000"/>
                </a:solidFill>
              </a:rPr>
              <a:t>not recommended</a:t>
            </a:r>
            <a:r>
              <a:rPr lang="en-US" dirty="0"/>
              <a:t>)</a:t>
            </a:r>
          </a:p>
        </p:txBody>
      </p:sp>
      <p:sp>
        <p:nvSpPr>
          <p:cNvPr id="3" name="Content Placeholder 2"/>
          <p:cNvSpPr>
            <a:spLocks noGrp="1"/>
          </p:cNvSpPr>
          <p:nvPr>
            <p:ph idx="1"/>
          </p:nvPr>
        </p:nvSpPr>
        <p:spPr>
          <a:xfrm>
            <a:off x="2589212" y="2133600"/>
            <a:ext cx="8915400" cy="3790122"/>
          </a:xfrm>
        </p:spPr>
        <p:txBody>
          <a:bodyPr>
            <a:normAutofit fontScale="92500" lnSpcReduction="10000"/>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‘tax’ is defined as a global variable. However, if the function is going to </a:t>
            </a:r>
            <a:r>
              <a:rPr lang="en-US" b="1" dirty="0">
                <a:solidFill>
                  <a:schemeClr val="tx1"/>
                </a:solidFill>
              </a:rPr>
              <a:t>change</a:t>
            </a:r>
            <a:r>
              <a:rPr lang="en-US" dirty="0">
                <a:solidFill>
                  <a:schemeClr val="tx1"/>
                </a:solidFill>
              </a:rPr>
              <a:t> the tax variable, it needs to access the global variable by coding the </a:t>
            </a:r>
            <a:r>
              <a:rPr lang="en-US" b="1" dirty="0">
                <a:solidFill>
                  <a:schemeClr val="tx1"/>
                </a:solidFill>
              </a:rPr>
              <a:t>global</a:t>
            </a:r>
            <a:r>
              <a:rPr lang="en-US" dirty="0">
                <a:solidFill>
                  <a:schemeClr val="tx1"/>
                </a:solidFill>
              </a:rPr>
              <a:t> </a:t>
            </a:r>
            <a:r>
              <a:rPr lang="en-US" b="1" dirty="0">
                <a:solidFill>
                  <a:schemeClr val="tx1"/>
                </a:solidFill>
              </a:rPr>
              <a:t>keyword</a:t>
            </a:r>
            <a:r>
              <a:rPr lang="en-US" dirty="0">
                <a:solidFill>
                  <a:schemeClr val="tx1"/>
                </a:solidFill>
              </a:rPr>
              <a:t> before the variable.</a:t>
            </a:r>
          </a:p>
          <a:p>
            <a:r>
              <a:rPr lang="en-US" dirty="0">
                <a:solidFill>
                  <a:schemeClr val="tx1"/>
                </a:solidFill>
              </a:rPr>
              <a:t>If the function isn’t going to change the global variable, though, this isn’t necessary.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Rectangle 4">
            <a:extLst>
              <a:ext uri="{FF2B5EF4-FFF2-40B4-BE49-F238E27FC236}">
                <a16:creationId xmlns:a16="http://schemas.microsoft.com/office/drawing/2014/main" id="{59527469-BC8C-4824-AB08-C4C0E20E2304}"/>
              </a:ext>
            </a:extLst>
          </p:cNvPr>
          <p:cNvSpPr/>
          <p:nvPr/>
        </p:nvSpPr>
        <p:spPr>
          <a:xfrm>
            <a:off x="2703443" y="2213113"/>
            <a:ext cx="8680174" cy="194807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tax = 0.0                                             # tax is a global variable</a:t>
            </a:r>
          </a:p>
          <a:p>
            <a:r>
              <a:rPr lang="en-US" dirty="0">
                <a:solidFill>
                  <a:schemeClr val="tx1"/>
                </a:solidFill>
              </a:rPr>
              <a:t>def </a:t>
            </a:r>
            <a:r>
              <a:rPr lang="en-US" dirty="0" err="1">
                <a:solidFill>
                  <a:schemeClr val="tx1"/>
                </a:solidFill>
              </a:rPr>
              <a:t>calc_tax</a:t>
            </a:r>
            <a:r>
              <a:rPr lang="en-US" dirty="0">
                <a:solidFill>
                  <a:schemeClr val="tx1"/>
                </a:solidFill>
              </a:rPr>
              <a:t>(amount, </a:t>
            </a:r>
            <a:r>
              <a:rPr lang="en-US" dirty="0" err="1">
                <a:solidFill>
                  <a:schemeClr val="tx1"/>
                </a:solidFill>
              </a:rPr>
              <a:t>tax_rate</a:t>
            </a:r>
            <a:r>
              <a:rPr lang="en-US" dirty="0">
                <a:solidFill>
                  <a:schemeClr val="tx1"/>
                </a:solidFill>
              </a:rPr>
              <a:t>):</a:t>
            </a:r>
          </a:p>
          <a:p>
            <a:r>
              <a:rPr lang="en-US" dirty="0">
                <a:solidFill>
                  <a:schemeClr val="tx1"/>
                </a:solidFill>
              </a:rPr>
              <a:t>    </a:t>
            </a:r>
            <a:r>
              <a:rPr lang="en-US" b="1" dirty="0">
                <a:solidFill>
                  <a:schemeClr val="tx1"/>
                </a:solidFill>
              </a:rPr>
              <a:t>global tax</a:t>
            </a:r>
            <a:r>
              <a:rPr lang="en-US" dirty="0">
                <a:solidFill>
                  <a:schemeClr val="tx1"/>
                </a:solidFill>
              </a:rPr>
              <a:t>                                      # access global variable</a:t>
            </a:r>
          </a:p>
          <a:p>
            <a:r>
              <a:rPr lang="en-US" dirty="0">
                <a:solidFill>
                  <a:schemeClr val="tx1"/>
                </a:solidFill>
              </a:rPr>
              <a:t>    tax = amount * </a:t>
            </a:r>
            <a:r>
              <a:rPr lang="en-US" dirty="0" err="1">
                <a:solidFill>
                  <a:schemeClr val="tx1"/>
                </a:solidFill>
              </a:rPr>
              <a:t>tax_rate</a:t>
            </a:r>
            <a:r>
              <a:rPr lang="en-US" dirty="0">
                <a:solidFill>
                  <a:schemeClr val="tx1"/>
                </a:solidFill>
              </a:rPr>
              <a:t>              # change global variable</a:t>
            </a:r>
          </a:p>
          <a:p>
            <a:r>
              <a:rPr lang="en-US" dirty="0">
                <a:solidFill>
                  <a:schemeClr val="tx1"/>
                </a:solidFill>
              </a:rPr>
              <a:t>def main():</a:t>
            </a:r>
          </a:p>
          <a:p>
            <a:r>
              <a:rPr lang="en-US" dirty="0">
                <a:solidFill>
                  <a:schemeClr val="tx1"/>
                </a:solidFill>
              </a:rPr>
              <a:t>    </a:t>
            </a:r>
            <a:r>
              <a:rPr lang="en-US" dirty="0" err="1">
                <a:solidFill>
                  <a:schemeClr val="tx1"/>
                </a:solidFill>
              </a:rPr>
              <a:t>calc_tax</a:t>
            </a:r>
            <a:r>
              <a:rPr lang="en-US" dirty="0">
                <a:solidFill>
                  <a:schemeClr val="tx1"/>
                </a:solidFill>
              </a:rPr>
              <a:t>(85.0, .05)</a:t>
            </a:r>
          </a:p>
          <a:p>
            <a:r>
              <a:rPr lang="en-US" dirty="0">
                <a:solidFill>
                  <a:schemeClr val="tx1"/>
                </a:solidFill>
              </a:rPr>
              <a:t>    print(“Tax:”, tax)                           # Tax 4.25 (the global variable)</a:t>
            </a:r>
            <a:endParaRPr lang="en-IN" dirty="0">
              <a:solidFill>
                <a:schemeClr val="tx1"/>
              </a:solidFill>
            </a:endParaRPr>
          </a:p>
        </p:txBody>
      </p:sp>
    </p:spTree>
    <p:extLst>
      <p:ext uri="{BB962C8B-B14F-4D97-AF65-F5344CB8AC3E}">
        <p14:creationId xmlns:p14="http://schemas.microsoft.com/office/powerpoint/2010/main" val="69391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local variable that shadows a global variable (</a:t>
            </a:r>
            <a:r>
              <a:rPr lang="en-US" dirty="0">
                <a:solidFill>
                  <a:srgbClr val="FF0000"/>
                </a:solidFill>
              </a:rPr>
              <a:t>not recommended</a:t>
            </a:r>
            <a:r>
              <a:rPr lang="en-US" dirty="0"/>
              <a:t>)</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A local variable </a:t>
            </a:r>
            <a:r>
              <a:rPr lang="en-US" b="1" dirty="0">
                <a:solidFill>
                  <a:schemeClr val="tx1"/>
                </a:solidFill>
              </a:rPr>
              <a:t>shadows</a:t>
            </a:r>
            <a:r>
              <a:rPr lang="en-US" dirty="0">
                <a:solidFill>
                  <a:schemeClr val="tx1"/>
                </a:solidFill>
              </a:rPr>
              <a:t> a global variable. This happens because the local variable has the same name as a global variable. </a:t>
            </a:r>
          </a:p>
          <a:p>
            <a:r>
              <a:rPr lang="en-US" dirty="0">
                <a:solidFill>
                  <a:schemeClr val="tx1"/>
                </a:solidFill>
              </a:rPr>
              <a:t>This of course can lead to debugging problems so shadowing should usually be </a:t>
            </a:r>
            <a:r>
              <a:rPr lang="en-US" b="1" dirty="0">
                <a:solidFill>
                  <a:schemeClr val="tx1"/>
                </a:solidFill>
              </a:rPr>
              <a:t>avoided</a:t>
            </a:r>
            <a:r>
              <a:rPr lang="en-US" dirty="0">
                <a:solidFill>
                  <a:schemeClr val="tx1"/>
                </a:solidFill>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Rectangle 4">
            <a:extLst>
              <a:ext uri="{FF2B5EF4-FFF2-40B4-BE49-F238E27FC236}">
                <a16:creationId xmlns:a16="http://schemas.microsoft.com/office/drawing/2014/main" id="{59527469-BC8C-4824-AB08-C4C0E20E2304}"/>
              </a:ext>
            </a:extLst>
          </p:cNvPr>
          <p:cNvSpPr/>
          <p:nvPr/>
        </p:nvSpPr>
        <p:spPr>
          <a:xfrm>
            <a:off x="2703443" y="2213113"/>
            <a:ext cx="8680174" cy="194807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tax</a:t>
            </a:r>
            <a:r>
              <a:rPr lang="en-US" dirty="0">
                <a:solidFill>
                  <a:schemeClr val="tx1"/>
                </a:solidFill>
              </a:rPr>
              <a:t> = 0.0                                             # tax is a global variable</a:t>
            </a:r>
          </a:p>
          <a:p>
            <a:r>
              <a:rPr lang="en-US" dirty="0">
                <a:solidFill>
                  <a:schemeClr val="tx1"/>
                </a:solidFill>
              </a:rPr>
              <a:t>def </a:t>
            </a:r>
            <a:r>
              <a:rPr lang="en-US" dirty="0" err="1">
                <a:solidFill>
                  <a:schemeClr val="tx1"/>
                </a:solidFill>
              </a:rPr>
              <a:t>calc_tax</a:t>
            </a:r>
            <a:r>
              <a:rPr lang="en-US" dirty="0">
                <a:solidFill>
                  <a:schemeClr val="tx1"/>
                </a:solidFill>
              </a:rPr>
              <a:t>(amount, </a:t>
            </a:r>
            <a:r>
              <a:rPr lang="en-US" dirty="0" err="1">
                <a:solidFill>
                  <a:schemeClr val="tx1"/>
                </a:solidFill>
              </a:rPr>
              <a:t>tax_rate</a:t>
            </a:r>
            <a:r>
              <a:rPr lang="en-US" dirty="0">
                <a:solidFill>
                  <a:schemeClr val="tx1"/>
                </a:solidFill>
              </a:rPr>
              <a:t>):</a:t>
            </a:r>
          </a:p>
          <a:p>
            <a:r>
              <a:rPr lang="en-US" dirty="0">
                <a:solidFill>
                  <a:schemeClr val="tx1"/>
                </a:solidFill>
              </a:rPr>
              <a:t>    </a:t>
            </a:r>
            <a:r>
              <a:rPr lang="en-US" b="1" dirty="0">
                <a:solidFill>
                  <a:schemeClr val="tx1"/>
                </a:solidFill>
              </a:rPr>
              <a:t>ta</a:t>
            </a:r>
            <a:r>
              <a:rPr lang="en-US" dirty="0">
                <a:solidFill>
                  <a:schemeClr val="tx1"/>
                </a:solidFill>
              </a:rPr>
              <a:t>x = amount * </a:t>
            </a:r>
            <a:r>
              <a:rPr lang="en-US" dirty="0" err="1">
                <a:solidFill>
                  <a:schemeClr val="tx1"/>
                </a:solidFill>
              </a:rPr>
              <a:t>tax_rate</a:t>
            </a:r>
            <a:r>
              <a:rPr lang="en-US" dirty="0">
                <a:solidFill>
                  <a:schemeClr val="tx1"/>
                </a:solidFill>
              </a:rPr>
              <a:t>              # change global variable</a:t>
            </a:r>
          </a:p>
          <a:p>
            <a:r>
              <a:rPr lang="en-US" dirty="0">
                <a:solidFill>
                  <a:schemeClr val="tx1"/>
                </a:solidFill>
              </a:rPr>
              <a:t>    print(“Tax:”, </a:t>
            </a:r>
            <a:r>
              <a:rPr lang="en-US" b="1" dirty="0">
                <a:solidFill>
                  <a:schemeClr val="tx1"/>
                </a:solidFill>
              </a:rPr>
              <a:t>tax</a:t>
            </a:r>
            <a:r>
              <a:rPr lang="en-US" dirty="0">
                <a:solidFill>
                  <a:schemeClr val="tx1"/>
                </a:solidFill>
              </a:rPr>
              <a:t>)                           # Tax 4.25 (the local variable)</a:t>
            </a:r>
          </a:p>
          <a:p>
            <a:r>
              <a:rPr lang="en-US" dirty="0">
                <a:solidFill>
                  <a:schemeClr val="tx1"/>
                </a:solidFill>
              </a:rPr>
              <a:t>def main():</a:t>
            </a:r>
          </a:p>
          <a:p>
            <a:r>
              <a:rPr lang="en-US" dirty="0">
                <a:solidFill>
                  <a:schemeClr val="tx1"/>
                </a:solidFill>
              </a:rPr>
              <a:t>    </a:t>
            </a:r>
            <a:r>
              <a:rPr lang="en-US" dirty="0" err="1">
                <a:solidFill>
                  <a:schemeClr val="tx1"/>
                </a:solidFill>
              </a:rPr>
              <a:t>calc_tax</a:t>
            </a:r>
            <a:r>
              <a:rPr lang="en-US" dirty="0">
                <a:solidFill>
                  <a:schemeClr val="tx1"/>
                </a:solidFill>
              </a:rPr>
              <a:t>(85.0, .05)</a:t>
            </a:r>
          </a:p>
          <a:p>
            <a:r>
              <a:rPr lang="en-US" dirty="0">
                <a:solidFill>
                  <a:schemeClr val="tx1"/>
                </a:solidFill>
              </a:rPr>
              <a:t>    print(“Tax:”, </a:t>
            </a:r>
            <a:r>
              <a:rPr lang="en-US" b="1" dirty="0">
                <a:solidFill>
                  <a:schemeClr val="tx1"/>
                </a:solidFill>
              </a:rPr>
              <a:t>tax</a:t>
            </a:r>
            <a:r>
              <a:rPr lang="en-US" dirty="0">
                <a:solidFill>
                  <a:schemeClr val="tx1"/>
                </a:solidFill>
              </a:rPr>
              <a:t>)                           # Tax 0.0 (the global variable)</a:t>
            </a:r>
            <a:endParaRPr lang="en-IN" dirty="0">
              <a:solidFill>
                <a:schemeClr val="tx1"/>
              </a:solidFill>
            </a:endParaRPr>
          </a:p>
        </p:txBody>
      </p:sp>
    </p:spTree>
    <p:extLst>
      <p:ext uri="{BB962C8B-B14F-4D97-AF65-F5344CB8AC3E}">
        <p14:creationId xmlns:p14="http://schemas.microsoft.com/office/powerpoint/2010/main" val="4024375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uses a global constant (okay)</a:t>
            </a:r>
          </a:p>
        </p:txBody>
      </p:sp>
      <p:sp>
        <p:nvSpPr>
          <p:cNvPr id="3" name="Content Placeholder 2"/>
          <p:cNvSpPr>
            <a:spLocks noGrp="1"/>
          </p:cNvSpPr>
          <p:nvPr>
            <p:ph idx="1"/>
          </p:nvPr>
        </p:nvSpPr>
        <p:spPr>
          <a:xfrm>
            <a:off x="2589212" y="2133600"/>
            <a:ext cx="8915400" cy="3790122"/>
          </a:xfrm>
        </p:spPr>
        <p:txBody>
          <a:bodyPr>
            <a:normAutofit fontScale="92500" lnSpcReduction="10000"/>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The example uses a global constant which uses all caps, which is a common naming convention in Python and other languages.</a:t>
            </a:r>
          </a:p>
          <a:p>
            <a:r>
              <a:rPr lang="en-US" dirty="0">
                <a:solidFill>
                  <a:schemeClr val="tx1"/>
                </a:solidFill>
              </a:rPr>
              <a:t>Python doesn’t prevent you from changing the value of a global constant. However, within a function, a global constant is read-only by default, which is what you want.</a:t>
            </a:r>
          </a:p>
          <a:p>
            <a:r>
              <a:rPr lang="en-US" dirty="0">
                <a:solidFill>
                  <a:schemeClr val="tx1"/>
                </a:solidFill>
              </a:rPr>
              <a:t>To change it, you would have to use the global keyword to access the constant. In most cases, that’s a bad practice as it rarely makes sense for a function to change the value of a constant.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Rectangle 4">
            <a:extLst>
              <a:ext uri="{FF2B5EF4-FFF2-40B4-BE49-F238E27FC236}">
                <a16:creationId xmlns:a16="http://schemas.microsoft.com/office/drawing/2014/main" id="{59527469-BC8C-4824-AB08-C4C0E20E2304}"/>
              </a:ext>
            </a:extLst>
          </p:cNvPr>
          <p:cNvSpPr/>
          <p:nvPr/>
        </p:nvSpPr>
        <p:spPr>
          <a:xfrm>
            <a:off x="2703443" y="2213113"/>
            <a:ext cx="8680174" cy="1215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TAX_RATE </a:t>
            </a:r>
            <a:r>
              <a:rPr lang="en-US" dirty="0">
                <a:solidFill>
                  <a:schemeClr val="tx1"/>
                </a:solidFill>
              </a:rPr>
              <a:t>= 0.05                              # </a:t>
            </a:r>
            <a:r>
              <a:rPr lang="en-US" b="1" dirty="0">
                <a:solidFill>
                  <a:schemeClr val="tx1"/>
                </a:solidFill>
              </a:rPr>
              <a:t>TAX_RATE</a:t>
            </a:r>
            <a:r>
              <a:rPr lang="en-US" dirty="0">
                <a:solidFill>
                  <a:schemeClr val="tx1"/>
                </a:solidFill>
              </a:rPr>
              <a:t> is a global constant</a:t>
            </a:r>
          </a:p>
          <a:p>
            <a:r>
              <a:rPr lang="en-US" dirty="0">
                <a:solidFill>
                  <a:schemeClr val="tx1"/>
                </a:solidFill>
              </a:rPr>
              <a:t>def </a:t>
            </a:r>
            <a:r>
              <a:rPr lang="en-US" dirty="0" err="1">
                <a:solidFill>
                  <a:schemeClr val="tx1"/>
                </a:solidFill>
              </a:rPr>
              <a:t>calc_tax</a:t>
            </a:r>
            <a:r>
              <a:rPr lang="en-US" dirty="0">
                <a:solidFill>
                  <a:schemeClr val="tx1"/>
                </a:solidFill>
              </a:rPr>
              <a:t>(amount):</a:t>
            </a:r>
          </a:p>
          <a:p>
            <a:r>
              <a:rPr lang="en-US" dirty="0">
                <a:solidFill>
                  <a:schemeClr val="tx1"/>
                </a:solidFill>
              </a:rPr>
              <a:t>    tax = amount * </a:t>
            </a:r>
            <a:r>
              <a:rPr lang="en-US" b="1" dirty="0">
                <a:solidFill>
                  <a:schemeClr val="tx1"/>
                </a:solidFill>
              </a:rPr>
              <a:t>TAX_RATE</a:t>
            </a:r>
            <a:r>
              <a:rPr lang="en-US" dirty="0">
                <a:solidFill>
                  <a:schemeClr val="tx1"/>
                </a:solidFill>
              </a:rPr>
              <a:t>          # the constant is used here</a:t>
            </a:r>
          </a:p>
          <a:p>
            <a:r>
              <a:rPr lang="en-US" dirty="0">
                <a:solidFill>
                  <a:schemeClr val="tx1"/>
                </a:solidFill>
              </a:rPr>
              <a:t>    return tax</a:t>
            </a:r>
            <a:endParaRPr lang="en-IN" dirty="0">
              <a:solidFill>
                <a:schemeClr val="tx1"/>
              </a:solidFill>
            </a:endParaRPr>
          </a:p>
        </p:txBody>
      </p:sp>
    </p:spTree>
    <p:extLst>
      <p:ext uri="{BB962C8B-B14F-4D97-AF65-F5344CB8AC3E}">
        <p14:creationId xmlns:p14="http://schemas.microsoft.com/office/powerpoint/2010/main" val="141272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(When and how to use local and global variables)</a:t>
            </a:r>
          </a:p>
        </p:txBody>
      </p:sp>
      <p:sp>
        <p:nvSpPr>
          <p:cNvPr id="3" name="Content Placeholder 2"/>
          <p:cNvSpPr>
            <a:spLocks noGrp="1"/>
          </p:cNvSpPr>
          <p:nvPr>
            <p:ph idx="1"/>
          </p:nvPr>
        </p:nvSpPr>
        <p:spPr>
          <a:xfrm>
            <a:off x="2589212" y="2133600"/>
            <a:ext cx="8915400" cy="3790122"/>
          </a:xfrm>
        </p:spPr>
        <p:txBody>
          <a:bodyPr>
            <a:normAutofit lnSpcReduction="10000"/>
          </a:bodyPr>
          <a:lstStyle/>
          <a:p>
            <a:r>
              <a:rPr lang="en-US" dirty="0">
                <a:solidFill>
                  <a:schemeClr val="tx1"/>
                </a:solidFill>
              </a:rPr>
              <a:t>A variable defined </a:t>
            </a:r>
            <a:r>
              <a:rPr lang="en-US" b="1" dirty="0">
                <a:solidFill>
                  <a:schemeClr val="tx1"/>
                </a:solidFill>
              </a:rPr>
              <a:t>inside</a:t>
            </a:r>
            <a:r>
              <a:rPr lang="en-US" dirty="0">
                <a:solidFill>
                  <a:schemeClr val="tx1"/>
                </a:solidFill>
              </a:rPr>
              <a:t> a function is known as a </a:t>
            </a:r>
            <a:r>
              <a:rPr lang="en-US" b="1" dirty="0">
                <a:solidFill>
                  <a:schemeClr val="tx1"/>
                </a:solidFill>
              </a:rPr>
              <a:t>local variable</a:t>
            </a:r>
            <a:r>
              <a:rPr lang="en-US" dirty="0">
                <a:solidFill>
                  <a:schemeClr val="tx1"/>
                </a:solidFill>
              </a:rPr>
              <a:t>. A variable defined </a:t>
            </a:r>
            <a:r>
              <a:rPr lang="en-US" b="1" dirty="0">
                <a:solidFill>
                  <a:schemeClr val="tx1"/>
                </a:solidFill>
              </a:rPr>
              <a:t>outside</a:t>
            </a:r>
            <a:r>
              <a:rPr lang="en-US" dirty="0">
                <a:solidFill>
                  <a:schemeClr val="tx1"/>
                </a:solidFill>
              </a:rPr>
              <a:t> of all functions is known as a </a:t>
            </a:r>
            <a:r>
              <a:rPr lang="en-US" b="1" dirty="0">
                <a:solidFill>
                  <a:schemeClr val="tx1"/>
                </a:solidFill>
              </a:rPr>
              <a:t>global variable</a:t>
            </a:r>
            <a:r>
              <a:rPr lang="en-US" dirty="0">
                <a:solidFill>
                  <a:schemeClr val="tx1"/>
                </a:solidFill>
              </a:rPr>
              <a:t>.</a:t>
            </a:r>
          </a:p>
          <a:p>
            <a:r>
              <a:rPr lang="en-US" dirty="0">
                <a:solidFill>
                  <a:schemeClr val="tx1"/>
                </a:solidFill>
              </a:rPr>
              <a:t>A local variable can only be used within the function that defines it. Global variables can be used by all functions.</a:t>
            </a:r>
          </a:p>
          <a:p>
            <a:r>
              <a:rPr lang="en-US" dirty="0">
                <a:solidFill>
                  <a:schemeClr val="tx1"/>
                </a:solidFill>
              </a:rPr>
              <a:t>Inside a function, a global variable is </a:t>
            </a:r>
            <a:r>
              <a:rPr lang="en-US" b="1" dirty="0">
                <a:solidFill>
                  <a:schemeClr val="tx1"/>
                </a:solidFill>
              </a:rPr>
              <a:t>read-only</a:t>
            </a:r>
            <a:r>
              <a:rPr lang="en-US" dirty="0">
                <a:solidFill>
                  <a:schemeClr val="tx1"/>
                </a:solidFill>
              </a:rPr>
              <a:t>. To modify its value, you need to precede the variable name with the </a:t>
            </a:r>
            <a:r>
              <a:rPr lang="en-US" b="1" dirty="0">
                <a:solidFill>
                  <a:schemeClr val="tx1"/>
                </a:solidFill>
              </a:rPr>
              <a:t>global</a:t>
            </a:r>
            <a:r>
              <a:rPr lang="en-US" dirty="0">
                <a:solidFill>
                  <a:schemeClr val="tx1"/>
                </a:solidFill>
              </a:rPr>
              <a:t> keyword.</a:t>
            </a:r>
          </a:p>
          <a:p>
            <a:r>
              <a:rPr lang="en-US" dirty="0">
                <a:solidFill>
                  <a:schemeClr val="tx1"/>
                </a:solidFill>
              </a:rPr>
              <a:t>When a </a:t>
            </a:r>
            <a:r>
              <a:rPr lang="en-US" b="1" dirty="0">
                <a:solidFill>
                  <a:schemeClr val="tx1"/>
                </a:solidFill>
              </a:rPr>
              <a:t>local</a:t>
            </a:r>
            <a:r>
              <a:rPr lang="en-US" dirty="0">
                <a:solidFill>
                  <a:schemeClr val="tx1"/>
                </a:solidFill>
              </a:rPr>
              <a:t> variable has the </a:t>
            </a:r>
            <a:r>
              <a:rPr lang="en-US" b="1" dirty="0">
                <a:solidFill>
                  <a:schemeClr val="tx1"/>
                </a:solidFill>
              </a:rPr>
              <a:t>same</a:t>
            </a:r>
            <a:r>
              <a:rPr lang="en-US" dirty="0">
                <a:solidFill>
                  <a:schemeClr val="tx1"/>
                </a:solidFill>
              </a:rPr>
              <a:t> name as a </a:t>
            </a:r>
            <a:r>
              <a:rPr lang="en-US" b="1" dirty="0">
                <a:solidFill>
                  <a:schemeClr val="tx1"/>
                </a:solidFill>
              </a:rPr>
              <a:t>global</a:t>
            </a:r>
            <a:r>
              <a:rPr lang="en-US" dirty="0">
                <a:solidFill>
                  <a:schemeClr val="tx1"/>
                </a:solidFill>
              </a:rPr>
              <a:t> variable, the local variable </a:t>
            </a:r>
            <a:r>
              <a:rPr lang="en-US" b="1" dirty="0">
                <a:solidFill>
                  <a:schemeClr val="tx1"/>
                </a:solidFill>
              </a:rPr>
              <a:t>shadows</a:t>
            </a:r>
            <a:r>
              <a:rPr lang="en-US" dirty="0">
                <a:solidFill>
                  <a:schemeClr val="tx1"/>
                </a:solidFill>
              </a:rPr>
              <a:t> the global variable. All operations are done on local variable.</a:t>
            </a:r>
          </a:p>
          <a:p>
            <a:r>
              <a:rPr lang="en-US" dirty="0">
                <a:solidFill>
                  <a:schemeClr val="tx1"/>
                </a:solidFill>
              </a:rPr>
              <a:t>If you don’t use the global keyword to modify a global variable, it becomes a global constant. To show that, the variable name is often coded in all uppercase letters.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25096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and use modules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A Python module is just a file that contains reusable code like functions.</a:t>
            </a:r>
          </a:p>
          <a:p>
            <a:r>
              <a:rPr lang="en-US" dirty="0">
                <a:solidFill>
                  <a:schemeClr val="tx1"/>
                </a:solidFill>
              </a:rPr>
              <a:t>To create a module, you store one or more functions in a Python file.</a:t>
            </a:r>
          </a:p>
          <a:p>
            <a:r>
              <a:rPr lang="en-US" dirty="0">
                <a:solidFill>
                  <a:schemeClr val="tx1"/>
                </a:solidFill>
              </a:rPr>
              <a:t>The name of the module comes from the name of the file. For example, to create a module named temperature, you store the code in a file named temperature.py</a:t>
            </a:r>
          </a:p>
          <a:p>
            <a:r>
              <a:rPr lang="en-US" dirty="0">
                <a:solidFill>
                  <a:schemeClr val="tx1"/>
                </a:solidFill>
              </a:rPr>
              <a:t>The easiest way to make the functions in a module available to other modules is to store the module file in the same directory as the other modules.</a:t>
            </a:r>
          </a:p>
          <a:p>
            <a:r>
              <a:rPr lang="en-US" dirty="0">
                <a:solidFill>
                  <a:schemeClr val="tx1"/>
                </a:solidFill>
              </a:rPr>
              <a:t>If you want to store the module file in a central location and access it from multiple directories, you need to store the module in a directory that’s in the search path.</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6451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in the module that’s stored in the temperature.py file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Rectangle 4">
            <a:extLst>
              <a:ext uri="{FF2B5EF4-FFF2-40B4-BE49-F238E27FC236}">
                <a16:creationId xmlns:a16="http://schemas.microsoft.com/office/drawing/2014/main" id="{23F04BEC-0EBE-4D88-9392-935E2FD72E43}"/>
              </a:ext>
            </a:extLst>
          </p:cNvPr>
          <p:cNvSpPr/>
          <p:nvPr/>
        </p:nvSpPr>
        <p:spPr>
          <a:xfrm>
            <a:off x="2690191" y="2120348"/>
            <a:ext cx="8814421" cy="437321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def </a:t>
            </a:r>
            <a:r>
              <a:rPr lang="en-US" sz="1600" dirty="0" err="1">
                <a:solidFill>
                  <a:schemeClr val="tx1"/>
                </a:solidFill>
              </a:rPr>
              <a:t>to_celsius</a:t>
            </a:r>
            <a:r>
              <a:rPr lang="en-US" sz="1600" dirty="0">
                <a:solidFill>
                  <a:schemeClr val="tx1"/>
                </a:solidFill>
              </a:rPr>
              <a:t>(</a:t>
            </a:r>
            <a:r>
              <a:rPr lang="en-US" sz="1600" dirty="0" err="1">
                <a:solidFill>
                  <a:schemeClr val="tx1"/>
                </a:solidFill>
              </a:rPr>
              <a:t>fahrenheit</a:t>
            </a:r>
            <a:r>
              <a:rPr lang="en-US" sz="1600" dirty="0">
                <a:solidFill>
                  <a:schemeClr val="tx1"/>
                </a:solidFill>
              </a:rPr>
              <a:t>):</a:t>
            </a:r>
          </a:p>
          <a:p>
            <a:r>
              <a:rPr lang="en-US" sz="1600" dirty="0">
                <a:solidFill>
                  <a:schemeClr val="tx1"/>
                </a:solidFill>
              </a:rPr>
              <a:t>    </a:t>
            </a:r>
            <a:r>
              <a:rPr lang="en-US" sz="1600" dirty="0" err="1">
                <a:solidFill>
                  <a:schemeClr val="tx1"/>
                </a:solidFill>
              </a:rPr>
              <a:t>celsius</a:t>
            </a:r>
            <a:r>
              <a:rPr lang="en-US" sz="1600" dirty="0">
                <a:solidFill>
                  <a:schemeClr val="tx1"/>
                </a:solidFill>
              </a:rPr>
              <a:t> = (</a:t>
            </a:r>
            <a:r>
              <a:rPr lang="en-US" sz="1600" dirty="0" err="1">
                <a:solidFill>
                  <a:schemeClr val="tx1"/>
                </a:solidFill>
              </a:rPr>
              <a:t>fahrenheit</a:t>
            </a:r>
            <a:r>
              <a:rPr lang="en-US" sz="1600" dirty="0">
                <a:solidFill>
                  <a:schemeClr val="tx1"/>
                </a:solidFill>
              </a:rPr>
              <a:t> – 32) * 5 / 9</a:t>
            </a:r>
          </a:p>
          <a:p>
            <a:r>
              <a:rPr lang="en-US" sz="1600" dirty="0">
                <a:solidFill>
                  <a:schemeClr val="tx1"/>
                </a:solidFill>
              </a:rPr>
              <a:t>    return </a:t>
            </a:r>
            <a:r>
              <a:rPr lang="en-US" sz="1600" dirty="0" err="1">
                <a:solidFill>
                  <a:schemeClr val="tx1"/>
                </a:solidFill>
              </a:rPr>
              <a:t>celsius</a:t>
            </a:r>
            <a:endParaRPr lang="en-US" sz="1600" dirty="0">
              <a:solidFill>
                <a:schemeClr val="tx1"/>
              </a:solidFill>
            </a:endParaRPr>
          </a:p>
          <a:p>
            <a:r>
              <a:rPr lang="en-US" sz="1600" dirty="0">
                <a:solidFill>
                  <a:schemeClr val="tx1"/>
                </a:solidFill>
              </a:rPr>
              <a:t>def </a:t>
            </a:r>
            <a:r>
              <a:rPr lang="en-US" sz="1600" dirty="0" err="1">
                <a:solidFill>
                  <a:schemeClr val="tx1"/>
                </a:solidFill>
              </a:rPr>
              <a:t>to_fahrenheit</a:t>
            </a:r>
            <a:r>
              <a:rPr lang="en-US" sz="1600" dirty="0">
                <a:solidFill>
                  <a:schemeClr val="tx1"/>
                </a:solidFill>
              </a:rPr>
              <a:t>(</a:t>
            </a:r>
            <a:r>
              <a:rPr lang="en-US" sz="1600" dirty="0" err="1">
                <a:solidFill>
                  <a:schemeClr val="tx1"/>
                </a:solidFill>
              </a:rPr>
              <a:t>celsius</a:t>
            </a:r>
            <a:r>
              <a:rPr lang="en-US" sz="1600" dirty="0">
                <a:solidFill>
                  <a:schemeClr val="tx1"/>
                </a:solidFill>
              </a:rPr>
              <a:t>):</a:t>
            </a:r>
          </a:p>
          <a:p>
            <a:r>
              <a:rPr lang="en-US" sz="1600" dirty="0">
                <a:solidFill>
                  <a:schemeClr val="tx1"/>
                </a:solidFill>
              </a:rPr>
              <a:t>    </a:t>
            </a:r>
            <a:r>
              <a:rPr lang="en-US" sz="1600" dirty="0" err="1">
                <a:solidFill>
                  <a:schemeClr val="tx1"/>
                </a:solidFill>
              </a:rPr>
              <a:t>fahrenheit</a:t>
            </a:r>
            <a:r>
              <a:rPr lang="en-US" sz="1600" dirty="0">
                <a:solidFill>
                  <a:schemeClr val="tx1"/>
                </a:solidFill>
              </a:rPr>
              <a:t> = </a:t>
            </a:r>
            <a:r>
              <a:rPr lang="en-US" sz="1600" dirty="0" err="1">
                <a:solidFill>
                  <a:schemeClr val="tx1"/>
                </a:solidFill>
              </a:rPr>
              <a:t>celsius</a:t>
            </a:r>
            <a:r>
              <a:rPr lang="en-US" sz="1600" dirty="0">
                <a:solidFill>
                  <a:schemeClr val="tx1"/>
                </a:solidFill>
              </a:rPr>
              <a:t> * 9/5 + 32</a:t>
            </a:r>
          </a:p>
          <a:p>
            <a:r>
              <a:rPr lang="en-US" sz="1600" dirty="0">
                <a:solidFill>
                  <a:schemeClr val="tx1"/>
                </a:solidFill>
              </a:rPr>
              <a:t>    return </a:t>
            </a:r>
            <a:r>
              <a:rPr lang="en-US" sz="1600" dirty="0" err="1">
                <a:solidFill>
                  <a:schemeClr val="tx1"/>
                </a:solidFill>
              </a:rPr>
              <a:t>fahrenheit</a:t>
            </a:r>
            <a:endParaRPr lang="en-US" sz="1600" dirty="0">
              <a:solidFill>
                <a:schemeClr val="tx1"/>
              </a:solidFill>
            </a:endParaRPr>
          </a:p>
          <a:p>
            <a:endParaRPr lang="en-US" sz="1600" dirty="0">
              <a:solidFill>
                <a:schemeClr val="tx1"/>
              </a:solidFill>
            </a:endParaRPr>
          </a:p>
          <a:p>
            <a:r>
              <a:rPr lang="en-US" sz="1600" dirty="0">
                <a:solidFill>
                  <a:schemeClr val="tx1"/>
                </a:solidFill>
              </a:rPr>
              <a:t># this code isn’t run if this module isn’t the main module</a:t>
            </a:r>
          </a:p>
          <a:p>
            <a:r>
              <a:rPr lang="en-US" sz="1600" dirty="0">
                <a:solidFill>
                  <a:schemeClr val="tx1"/>
                </a:solidFill>
              </a:rPr>
              <a:t>def main():</a:t>
            </a:r>
          </a:p>
          <a:p>
            <a:r>
              <a:rPr lang="en-US" sz="1600" dirty="0">
                <a:solidFill>
                  <a:schemeClr val="tx1"/>
                </a:solidFill>
              </a:rPr>
              <a:t>    for temp in range(0, 212, 40):</a:t>
            </a:r>
          </a:p>
          <a:p>
            <a:r>
              <a:rPr lang="en-US" sz="1600" dirty="0">
                <a:solidFill>
                  <a:schemeClr val="tx1"/>
                </a:solidFill>
              </a:rPr>
              <a:t>        print(temp, “Fahrenheit = “, round(</a:t>
            </a:r>
            <a:r>
              <a:rPr lang="en-US" sz="1600" dirty="0" err="1">
                <a:solidFill>
                  <a:schemeClr val="tx1"/>
                </a:solidFill>
              </a:rPr>
              <a:t>to_celsius</a:t>
            </a:r>
            <a:r>
              <a:rPr lang="en-US" sz="1600" dirty="0">
                <a:solidFill>
                  <a:schemeClr val="tx1"/>
                </a:solidFill>
              </a:rPr>
              <a:t>(temp)), “Celsius”)</a:t>
            </a:r>
          </a:p>
          <a:p>
            <a:endParaRPr lang="en-US" sz="1600" dirty="0">
              <a:solidFill>
                <a:schemeClr val="tx1"/>
              </a:solidFill>
            </a:endParaRPr>
          </a:p>
          <a:p>
            <a:r>
              <a:rPr lang="en-US" sz="1600" dirty="0">
                <a:solidFill>
                  <a:schemeClr val="tx1"/>
                </a:solidFill>
              </a:rPr>
              <a:t>    for temp in range(0, 100, 20):</a:t>
            </a:r>
          </a:p>
          <a:p>
            <a:r>
              <a:rPr lang="en-US" sz="1600" dirty="0">
                <a:solidFill>
                  <a:schemeClr val="tx1"/>
                </a:solidFill>
              </a:rPr>
              <a:t>        print(temp, “Celsius = “, round(</a:t>
            </a:r>
            <a:r>
              <a:rPr lang="en-US" sz="1600" dirty="0" err="1">
                <a:solidFill>
                  <a:schemeClr val="tx1"/>
                </a:solidFill>
              </a:rPr>
              <a:t>to_fahrenheit</a:t>
            </a:r>
            <a:r>
              <a:rPr lang="en-US" sz="1600" dirty="0">
                <a:solidFill>
                  <a:schemeClr val="tx1"/>
                </a:solidFill>
              </a:rPr>
              <a:t>(temp)), “Fahrenheit”)</a:t>
            </a:r>
          </a:p>
          <a:p>
            <a:endParaRPr lang="en-US" sz="1600" dirty="0">
              <a:solidFill>
                <a:schemeClr val="tx1"/>
              </a:solidFill>
            </a:endParaRPr>
          </a:p>
          <a:p>
            <a:r>
              <a:rPr lang="en-US" sz="1600" dirty="0">
                <a:solidFill>
                  <a:schemeClr val="tx1"/>
                </a:solidFill>
              </a:rPr>
              <a:t># if this module is the main module, call the main() function to test other functions</a:t>
            </a:r>
          </a:p>
          <a:p>
            <a:r>
              <a:rPr lang="en-US" sz="1600" dirty="0">
                <a:solidFill>
                  <a:schemeClr val="tx1"/>
                </a:solidFill>
              </a:rPr>
              <a:t>if __name__   ==  “__main__”:</a:t>
            </a:r>
          </a:p>
          <a:p>
            <a:r>
              <a:rPr lang="en-US" sz="1600" dirty="0">
                <a:solidFill>
                  <a:schemeClr val="tx1"/>
                </a:solidFill>
              </a:rPr>
              <a:t>    main()</a:t>
            </a:r>
            <a:endParaRPr lang="en-IN" sz="1600" dirty="0">
              <a:solidFill>
                <a:schemeClr val="tx1"/>
              </a:solidFill>
            </a:endParaRPr>
          </a:p>
        </p:txBody>
      </p:sp>
    </p:spTree>
    <p:extLst>
      <p:ext uri="{BB962C8B-B14F-4D97-AF65-F5344CB8AC3E}">
        <p14:creationId xmlns:p14="http://schemas.microsoft.com/office/powerpoint/2010/main" val="3745608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temperature.py file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0402</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94147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document a module</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If a module is going to be used by other programmers, it’s good to document the function of the module. To do that, you can use docstrings. </a:t>
            </a:r>
          </a:p>
          <a:p>
            <a:r>
              <a:rPr lang="en-US" dirty="0">
                <a:solidFill>
                  <a:schemeClr val="tx1"/>
                </a:solidFill>
              </a:rPr>
              <a:t>These strings start and end with three double quotation marks.</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81839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Temperature Documentation program</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0403</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77891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temperature module with documentation</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Rectangle 4">
            <a:extLst>
              <a:ext uri="{FF2B5EF4-FFF2-40B4-BE49-F238E27FC236}">
                <a16:creationId xmlns:a16="http://schemas.microsoft.com/office/drawing/2014/main" id="{0877880D-C701-4767-963A-306AE34D80B6}"/>
              </a:ext>
            </a:extLst>
          </p:cNvPr>
          <p:cNvSpPr/>
          <p:nvPr/>
        </p:nvSpPr>
        <p:spPr>
          <a:xfrm>
            <a:off x="2592925" y="2146852"/>
            <a:ext cx="8911687" cy="408703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
            </a:r>
          </a:p>
          <a:p>
            <a:r>
              <a:rPr lang="en-US" dirty="0">
                <a:solidFill>
                  <a:schemeClr val="tx1"/>
                </a:solidFill>
              </a:rPr>
              <a:t>This module contains functionality for converting temperature between F &amp; C</a:t>
            </a:r>
          </a:p>
          <a:p>
            <a:r>
              <a:rPr lang="en-US" dirty="0">
                <a:solidFill>
                  <a:schemeClr val="tx1"/>
                </a:solidFill>
              </a:rPr>
              <a:t>“””</a:t>
            </a:r>
          </a:p>
          <a:p>
            <a:r>
              <a:rPr lang="en-US" dirty="0">
                <a:solidFill>
                  <a:schemeClr val="tx1"/>
                </a:solidFill>
              </a:rPr>
              <a:t>def </a:t>
            </a:r>
            <a:r>
              <a:rPr lang="en-US" dirty="0" err="1">
                <a:solidFill>
                  <a:schemeClr val="tx1"/>
                </a:solidFill>
              </a:rPr>
              <a:t>to_celsius</a:t>
            </a:r>
            <a:r>
              <a:rPr lang="en-US" dirty="0">
                <a:solidFill>
                  <a:schemeClr val="tx1"/>
                </a:solidFill>
              </a:rPr>
              <a:t>(</a:t>
            </a:r>
            <a:r>
              <a:rPr lang="en-US" dirty="0" err="1">
                <a:solidFill>
                  <a:schemeClr val="tx1"/>
                </a:solidFill>
              </a:rPr>
              <a:t>fahrenheit</a:t>
            </a:r>
            <a:r>
              <a:rPr lang="en-US" dirty="0">
                <a:solidFill>
                  <a:schemeClr val="tx1"/>
                </a:solidFill>
              </a:rPr>
              <a:t>):</a:t>
            </a:r>
          </a:p>
          <a:p>
            <a:r>
              <a:rPr lang="en-US" dirty="0">
                <a:solidFill>
                  <a:schemeClr val="tx1"/>
                </a:solidFill>
              </a:rPr>
              <a:t>    “””</a:t>
            </a:r>
          </a:p>
          <a:p>
            <a:r>
              <a:rPr lang="en-US" dirty="0">
                <a:solidFill>
                  <a:schemeClr val="tx1"/>
                </a:solidFill>
              </a:rPr>
              <a:t>    Accepts degrees Fahrenheit (Fahrenheit argument)</a:t>
            </a:r>
          </a:p>
          <a:p>
            <a:r>
              <a:rPr lang="en-US" dirty="0">
                <a:solidFill>
                  <a:schemeClr val="tx1"/>
                </a:solidFill>
              </a:rPr>
              <a:t>    return  degrees Celsius</a:t>
            </a:r>
          </a:p>
          <a:p>
            <a:r>
              <a:rPr lang="en-US" dirty="0">
                <a:solidFill>
                  <a:schemeClr val="tx1"/>
                </a:solidFill>
              </a:rPr>
              <a:t>    “””</a:t>
            </a:r>
          </a:p>
          <a:p>
            <a:r>
              <a:rPr lang="en-US" dirty="0">
                <a:solidFill>
                  <a:schemeClr val="tx1"/>
                </a:solidFill>
              </a:rPr>
              <a:t>def </a:t>
            </a:r>
            <a:r>
              <a:rPr lang="en-US" dirty="0" err="1">
                <a:solidFill>
                  <a:schemeClr val="tx1"/>
                </a:solidFill>
              </a:rPr>
              <a:t>to_fahrenheit</a:t>
            </a:r>
            <a:r>
              <a:rPr lang="en-US" dirty="0">
                <a:solidFill>
                  <a:schemeClr val="tx1"/>
                </a:solidFill>
              </a:rPr>
              <a:t>(</a:t>
            </a:r>
            <a:r>
              <a:rPr lang="en-US" dirty="0" err="1">
                <a:solidFill>
                  <a:schemeClr val="tx1"/>
                </a:solidFill>
              </a:rPr>
              <a:t>celsius</a:t>
            </a:r>
            <a:r>
              <a:rPr lang="en-US" dirty="0">
                <a:solidFill>
                  <a:schemeClr val="tx1"/>
                </a:solidFill>
              </a:rPr>
              <a:t>):</a:t>
            </a:r>
          </a:p>
          <a:p>
            <a:r>
              <a:rPr lang="en-US" dirty="0">
                <a:solidFill>
                  <a:schemeClr val="tx1"/>
                </a:solidFill>
              </a:rPr>
              <a:t>    “””</a:t>
            </a:r>
          </a:p>
          <a:p>
            <a:r>
              <a:rPr lang="en-US" dirty="0">
                <a:solidFill>
                  <a:schemeClr val="tx1"/>
                </a:solidFill>
              </a:rPr>
              <a:t>    Accepts degrees </a:t>
            </a:r>
            <a:r>
              <a:rPr lang="en-US" dirty="0" err="1">
                <a:solidFill>
                  <a:schemeClr val="tx1"/>
                </a:solidFill>
              </a:rPr>
              <a:t>Celcius</a:t>
            </a:r>
            <a:r>
              <a:rPr lang="en-US" dirty="0">
                <a:solidFill>
                  <a:schemeClr val="tx1"/>
                </a:solidFill>
              </a:rPr>
              <a:t> (</a:t>
            </a:r>
            <a:r>
              <a:rPr lang="en-US" dirty="0" err="1">
                <a:solidFill>
                  <a:schemeClr val="tx1"/>
                </a:solidFill>
              </a:rPr>
              <a:t>celsius</a:t>
            </a:r>
            <a:r>
              <a:rPr lang="en-US" dirty="0">
                <a:solidFill>
                  <a:schemeClr val="tx1"/>
                </a:solidFill>
              </a:rPr>
              <a:t> argument)</a:t>
            </a:r>
          </a:p>
          <a:p>
            <a:r>
              <a:rPr lang="en-US" dirty="0">
                <a:solidFill>
                  <a:schemeClr val="tx1"/>
                </a:solidFill>
              </a:rPr>
              <a:t>    return degrees Fahrenheit</a:t>
            </a:r>
          </a:p>
          <a:p>
            <a:r>
              <a:rPr lang="en-US" dirty="0">
                <a:solidFill>
                  <a:schemeClr val="tx1"/>
                </a:solidFill>
              </a:rPr>
              <a:t>    “””</a:t>
            </a:r>
          </a:p>
          <a:p>
            <a:pPr algn="ctr"/>
            <a:endParaRPr lang="en-IN" dirty="0"/>
          </a:p>
        </p:txBody>
      </p:sp>
    </p:spTree>
    <p:extLst>
      <p:ext uri="{BB962C8B-B14F-4D97-AF65-F5344CB8AC3E}">
        <p14:creationId xmlns:p14="http://schemas.microsoft.com/office/powerpoint/2010/main" val="171737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and use functions</a:t>
            </a:r>
          </a:p>
        </p:txBody>
      </p:sp>
      <p:sp>
        <p:nvSpPr>
          <p:cNvPr id="3" name="Content Placeholder 2"/>
          <p:cNvSpPr>
            <a:spLocks noGrp="1"/>
          </p:cNvSpPr>
          <p:nvPr>
            <p:ph idx="1"/>
          </p:nvPr>
        </p:nvSpPr>
        <p:spPr/>
        <p:txBody>
          <a:bodyPr/>
          <a:lstStyle/>
          <a:p>
            <a:r>
              <a:rPr lang="en-US" dirty="0"/>
              <a:t>A </a:t>
            </a:r>
            <a:r>
              <a:rPr lang="en-US" b="1" dirty="0"/>
              <a:t>function</a:t>
            </a:r>
            <a:r>
              <a:rPr lang="en-US" dirty="0"/>
              <a:t> is a </a:t>
            </a:r>
            <a:r>
              <a:rPr lang="en-US" b="1" dirty="0"/>
              <a:t>unit of code </a:t>
            </a:r>
            <a:r>
              <a:rPr lang="en-US" dirty="0"/>
              <a:t>that performs a </a:t>
            </a:r>
            <a:r>
              <a:rPr lang="en-US" b="1" dirty="0"/>
              <a:t>task</a:t>
            </a:r>
            <a:r>
              <a:rPr lang="en-US" dirty="0"/>
              <a:t>. Functions are useful because they provide a way to divide the code for a program into manageable chunks.</a:t>
            </a:r>
          </a:p>
          <a:p>
            <a:r>
              <a:rPr lang="en-US" dirty="0"/>
              <a:t>This makes it </a:t>
            </a:r>
            <a:r>
              <a:rPr lang="en-US" b="1" dirty="0"/>
              <a:t>easier</a:t>
            </a:r>
            <a:r>
              <a:rPr lang="en-US" dirty="0"/>
              <a:t> to </a:t>
            </a:r>
            <a:r>
              <a:rPr lang="en-US" b="1" dirty="0"/>
              <a:t>maintain</a:t>
            </a:r>
            <a:r>
              <a:rPr lang="en-US" dirty="0"/>
              <a:t>, </a:t>
            </a:r>
            <a:r>
              <a:rPr lang="en-US" b="1" dirty="0"/>
              <a:t>test</a:t>
            </a:r>
            <a:r>
              <a:rPr lang="en-US" dirty="0"/>
              <a:t>, and </a:t>
            </a:r>
            <a:r>
              <a:rPr lang="en-US" b="1" dirty="0"/>
              <a:t>debug</a:t>
            </a:r>
            <a:r>
              <a:rPr lang="en-US" dirty="0"/>
              <a:t> your </a:t>
            </a:r>
            <a:r>
              <a:rPr lang="en-US" b="1" dirty="0"/>
              <a:t>code</a:t>
            </a:r>
            <a:r>
              <a:rPr lang="en-US" dirty="0"/>
              <a:t>. Besides that, functions can be used by more than one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35527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the documentation for the module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Rectangle 4">
            <a:extLst>
              <a:ext uri="{FF2B5EF4-FFF2-40B4-BE49-F238E27FC236}">
                <a16:creationId xmlns:a16="http://schemas.microsoft.com/office/drawing/2014/main" id="{0877880D-C701-4767-963A-306AE34D80B6}"/>
              </a:ext>
            </a:extLst>
          </p:cNvPr>
          <p:cNvSpPr/>
          <p:nvPr/>
        </p:nvSpPr>
        <p:spPr>
          <a:xfrm>
            <a:off x="2592925" y="2146852"/>
            <a:ext cx="8911687" cy="454549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&gt;&gt;&gt; import temperature</a:t>
            </a:r>
          </a:p>
          <a:p>
            <a:r>
              <a:rPr lang="en-IN" sz="1400" dirty="0">
                <a:solidFill>
                  <a:schemeClr val="tx1"/>
                </a:solidFill>
              </a:rPr>
              <a:t>&gt;&gt;&gt; help(temperature)</a:t>
            </a:r>
          </a:p>
          <a:p>
            <a:r>
              <a:rPr lang="en-IN" sz="1400" dirty="0">
                <a:solidFill>
                  <a:schemeClr val="tx1"/>
                </a:solidFill>
              </a:rPr>
              <a:t>Help on module temperature:</a:t>
            </a:r>
          </a:p>
          <a:p>
            <a:endParaRPr lang="en-IN" sz="1400" dirty="0">
              <a:solidFill>
                <a:schemeClr val="tx1"/>
              </a:solidFill>
            </a:endParaRPr>
          </a:p>
          <a:p>
            <a:r>
              <a:rPr lang="en-IN" sz="1400" dirty="0">
                <a:solidFill>
                  <a:schemeClr val="tx1"/>
                </a:solidFill>
              </a:rPr>
              <a:t>NAME</a:t>
            </a:r>
          </a:p>
          <a:p>
            <a:r>
              <a:rPr lang="en-IN" sz="1400" dirty="0">
                <a:solidFill>
                  <a:schemeClr val="tx1"/>
                </a:solidFill>
              </a:rPr>
              <a:t>    temperature</a:t>
            </a:r>
          </a:p>
          <a:p>
            <a:endParaRPr lang="en-IN" sz="1400" dirty="0">
              <a:solidFill>
                <a:schemeClr val="tx1"/>
              </a:solidFill>
            </a:endParaRPr>
          </a:p>
          <a:p>
            <a:r>
              <a:rPr lang="en-IN" sz="1400" dirty="0">
                <a:solidFill>
                  <a:schemeClr val="tx1"/>
                </a:solidFill>
              </a:rPr>
              <a:t>DESCRIPTION</a:t>
            </a:r>
          </a:p>
          <a:p>
            <a:r>
              <a:rPr lang="en-IN" sz="1400" dirty="0">
                <a:solidFill>
                  <a:schemeClr val="tx1"/>
                </a:solidFill>
              </a:rPr>
              <a:t>    This module contains functions for converting</a:t>
            </a:r>
          </a:p>
          <a:p>
            <a:r>
              <a:rPr lang="en-IN" sz="1400" dirty="0">
                <a:solidFill>
                  <a:schemeClr val="tx1"/>
                </a:solidFill>
              </a:rPr>
              <a:t>    temperature between degrees Fahrenheit</a:t>
            </a:r>
          </a:p>
          <a:p>
            <a:r>
              <a:rPr lang="en-IN" sz="1400" dirty="0">
                <a:solidFill>
                  <a:schemeClr val="tx1"/>
                </a:solidFill>
              </a:rPr>
              <a:t>    and degrees Celsius</a:t>
            </a:r>
          </a:p>
          <a:p>
            <a:endParaRPr lang="en-IN" sz="1400" dirty="0">
              <a:solidFill>
                <a:schemeClr val="tx1"/>
              </a:solidFill>
            </a:endParaRPr>
          </a:p>
          <a:p>
            <a:r>
              <a:rPr lang="en-IN" sz="1400" dirty="0">
                <a:solidFill>
                  <a:schemeClr val="tx1"/>
                </a:solidFill>
              </a:rPr>
              <a:t>FUNCTIONS</a:t>
            </a:r>
          </a:p>
          <a:p>
            <a:r>
              <a:rPr lang="en-IN" sz="1400" dirty="0">
                <a:solidFill>
                  <a:schemeClr val="tx1"/>
                </a:solidFill>
              </a:rPr>
              <a:t>    </a:t>
            </a:r>
            <a:r>
              <a:rPr lang="en-IN" sz="1400" dirty="0" err="1">
                <a:solidFill>
                  <a:schemeClr val="tx1"/>
                </a:solidFill>
              </a:rPr>
              <a:t>to_celsius</a:t>
            </a:r>
            <a:r>
              <a:rPr lang="en-IN" sz="1400" dirty="0">
                <a:solidFill>
                  <a:schemeClr val="tx1"/>
                </a:solidFill>
              </a:rPr>
              <a:t>(</a:t>
            </a:r>
            <a:r>
              <a:rPr lang="en-IN" sz="1400" dirty="0" err="1">
                <a:solidFill>
                  <a:schemeClr val="tx1"/>
                </a:solidFill>
              </a:rPr>
              <a:t>fahrenheit</a:t>
            </a:r>
            <a:r>
              <a:rPr lang="en-IN" sz="1400" dirty="0">
                <a:solidFill>
                  <a:schemeClr val="tx1"/>
                </a:solidFill>
              </a:rPr>
              <a:t>)</a:t>
            </a:r>
          </a:p>
          <a:p>
            <a:r>
              <a:rPr lang="en-IN" sz="1400" dirty="0">
                <a:solidFill>
                  <a:schemeClr val="tx1"/>
                </a:solidFill>
              </a:rPr>
              <a:t>        Accepts degrees Fahrenheit (</a:t>
            </a:r>
            <a:r>
              <a:rPr lang="en-IN" sz="1400" dirty="0" err="1">
                <a:solidFill>
                  <a:schemeClr val="tx1"/>
                </a:solidFill>
              </a:rPr>
              <a:t>fahrenheit</a:t>
            </a:r>
            <a:r>
              <a:rPr lang="en-IN" sz="1400" dirty="0">
                <a:solidFill>
                  <a:schemeClr val="tx1"/>
                </a:solidFill>
              </a:rPr>
              <a:t> argument)</a:t>
            </a:r>
          </a:p>
          <a:p>
            <a:r>
              <a:rPr lang="en-IN" sz="1400" dirty="0">
                <a:solidFill>
                  <a:schemeClr val="tx1"/>
                </a:solidFill>
              </a:rPr>
              <a:t>        Returns degrees Celsius</a:t>
            </a:r>
          </a:p>
          <a:p>
            <a:endParaRPr lang="en-IN" sz="1400" dirty="0">
              <a:solidFill>
                <a:schemeClr val="tx1"/>
              </a:solidFill>
            </a:endParaRPr>
          </a:p>
          <a:p>
            <a:r>
              <a:rPr lang="en-IN" sz="1400" dirty="0">
                <a:solidFill>
                  <a:schemeClr val="tx1"/>
                </a:solidFill>
              </a:rPr>
              <a:t>    </a:t>
            </a:r>
            <a:r>
              <a:rPr lang="en-IN" sz="1400" dirty="0" err="1">
                <a:solidFill>
                  <a:schemeClr val="tx1"/>
                </a:solidFill>
              </a:rPr>
              <a:t>to_fahrenheit</a:t>
            </a:r>
            <a:r>
              <a:rPr lang="en-IN" sz="1400" dirty="0">
                <a:solidFill>
                  <a:schemeClr val="tx1"/>
                </a:solidFill>
              </a:rPr>
              <a:t>(</a:t>
            </a:r>
            <a:r>
              <a:rPr lang="en-IN" sz="1400" dirty="0" err="1">
                <a:solidFill>
                  <a:schemeClr val="tx1"/>
                </a:solidFill>
              </a:rPr>
              <a:t>celsius</a:t>
            </a:r>
            <a:r>
              <a:rPr lang="en-IN" sz="1400" dirty="0">
                <a:solidFill>
                  <a:schemeClr val="tx1"/>
                </a:solidFill>
              </a:rPr>
              <a:t>)</a:t>
            </a:r>
          </a:p>
          <a:p>
            <a:r>
              <a:rPr lang="en-IN" sz="1400" dirty="0">
                <a:solidFill>
                  <a:schemeClr val="tx1"/>
                </a:solidFill>
              </a:rPr>
              <a:t>        Accepts degrees Celsius (</a:t>
            </a:r>
            <a:r>
              <a:rPr lang="en-IN" sz="1400" dirty="0" err="1">
                <a:solidFill>
                  <a:schemeClr val="tx1"/>
                </a:solidFill>
              </a:rPr>
              <a:t>celsius</a:t>
            </a:r>
            <a:r>
              <a:rPr lang="en-IN" sz="1400" dirty="0">
                <a:solidFill>
                  <a:schemeClr val="tx1"/>
                </a:solidFill>
              </a:rPr>
              <a:t> argument)</a:t>
            </a:r>
          </a:p>
          <a:p>
            <a:r>
              <a:rPr lang="en-IN" sz="1400" dirty="0">
                <a:solidFill>
                  <a:schemeClr val="tx1"/>
                </a:solidFill>
              </a:rPr>
              <a:t>        Returns degrees Fahrenheit</a:t>
            </a:r>
          </a:p>
        </p:txBody>
      </p:sp>
    </p:spTree>
    <p:extLst>
      <p:ext uri="{BB962C8B-B14F-4D97-AF65-F5344CB8AC3E}">
        <p14:creationId xmlns:p14="http://schemas.microsoft.com/office/powerpoint/2010/main" val="95683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document a module)</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A docstring begins and ends with three double quotes.</a:t>
            </a:r>
          </a:p>
          <a:p>
            <a:r>
              <a:rPr lang="en-US" dirty="0">
                <a:solidFill>
                  <a:schemeClr val="tx1"/>
                </a:solidFill>
              </a:rPr>
              <a:t>Docstrings must start at the proper indentation level.</a:t>
            </a:r>
          </a:p>
          <a:p>
            <a:r>
              <a:rPr lang="en-US" dirty="0">
                <a:solidFill>
                  <a:schemeClr val="tx1"/>
                </a:solidFill>
              </a:rPr>
              <a:t>It’s a good practice to use docstrings to document the purpose of the modules and functions that might be used by other programmers.</a:t>
            </a:r>
          </a:p>
          <a:p>
            <a:r>
              <a:rPr lang="en-US" dirty="0">
                <a:solidFill>
                  <a:schemeClr val="tx1"/>
                </a:solidFill>
              </a:rPr>
              <a:t>To display the documentation for a module, start the interactive shell, import the module, and pass the name of the module to the help() function.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41902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import a module</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If a program is going to use function that are stored in another module, it needs to first import that module.</a:t>
            </a:r>
          </a:p>
          <a:p>
            <a:r>
              <a:rPr lang="en-US" dirty="0">
                <a:solidFill>
                  <a:schemeClr val="tx1"/>
                </a:solidFill>
              </a:rPr>
              <a:t>The first way is to use the import statement</a:t>
            </a:r>
          </a:p>
          <a:p>
            <a:pPr marL="0" indent="0">
              <a:buNone/>
            </a:pPr>
            <a:r>
              <a:rPr lang="en-US" b="1" dirty="0">
                <a:solidFill>
                  <a:schemeClr val="tx1"/>
                </a:solidFill>
              </a:rPr>
              <a:t>The syntax for importing a module into a local namespace</a:t>
            </a:r>
          </a:p>
          <a:p>
            <a:pPr marL="0" indent="0">
              <a:buNone/>
            </a:pPr>
            <a:endParaRPr lang="en-US" b="1" dirty="0">
              <a:solidFill>
                <a:schemeClr val="tx1"/>
              </a:solidFill>
            </a:endParaRPr>
          </a:p>
          <a:p>
            <a:pPr marL="0" indent="0">
              <a:buNone/>
            </a:pPr>
            <a:endParaRPr lang="en-US" b="1" dirty="0">
              <a:solidFill>
                <a:schemeClr val="tx1"/>
              </a:solidFill>
            </a:endParaRPr>
          </a:p>
          <a:p>
            <a:r>
              <a:rPr lang="en-US" dirty="0">
                <a:solidFill>
                  <a:schemeClr val="tx1"/>
                </a:solidFill>
              </a:rPr>
              <a:t>A namespace is just an area in main memory that holds a module. By default, the import statement imports a module into a namespace that has the same name as the module.</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90191" y="3644349"/>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a:t>
            </a:r>
            <a:r>
              <a:rPr lang="en-US" dirty="0" err="1">
                <a:solidFill>
                  <a:schemeClr val="tx1"/>
                </a:solidFill>
              </a:rPr>
              <a:t>module_name</a:t>
            </a:r>
            <a:r>
              <a:rPr lang="en-US" dirty="0">
                <a:solidFill>
                  <a:schemeClr val="tx1"/>
                </a:solidFill>
              </a:rPr>
              <a:t> [as namespace]</a:t>
            </a:r>
            <a:endParaRPr lang="en-IN" dirty="0">
              <a:solidFill>
                <a:schemeClr val="tx1"/>
              </a:solidFill>
            </a:endParaRPr>
          </a:p>
        </p:txBody>
      </p:sp>
    </p:spTree>
    <p:extLst>
      <p:ext uri="{BB962C8B-B14F-4D97-AF65-F5344CB8AC3E}">
        <p14:creationId xmlns:p14="http://schemas.microsoft.com/office/powerpoint/2010/main" val="1574947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the temperature.py module into the default namespace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Code that calls its functions</a:t>
            </a: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Here, the module is imported into the temperature namespace.</a:t>
            </a:r>
          </a:p>
          <a:p>
            <a:r>
              <a:rPr lang="en-US" dirty="0">
                <a:solidFill>
                  <a:schemeClr val="tx1"/>
                </a:solidFill>
              </a:rPr>
              <a:t>Then, to call a function in this namespace, you code the name of the namespace, a period (or dot), and the name of the function that you’re calling.</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28968" y="2252871"/>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temperature</a:t>
            </a:r>
            <a:endParaRPr lang="en-IN" dirty="0">
              <a:solidFill>
                <a:schemeClr val="tx1"/>
              </a:solidFill>
            </a:endParaRPr>
          </a:p>
        </p:txBody>
      </p:sp>
      <p:sp>
        <p:nvSpPr>
          <p:cNvPr id="6" name="Rectangle 5">
            <a:extLst>
              <a:ext uri="{FF2B5EF4-FFF2-40B4-BE49-F238E27FC236}">
                <a16:creationId xmlns:a16="http://schemas.microsoft.com/office/drawing/2014/main" id="{51D5A780-8357-4F3F-A121-F9454BD7D41B}"/>
              </a:ext>
            </a:extLst>
          </p:cNvPr>
          <p:cNvSpPr/>
          <p:nvPr/>
        </p:nvSpPr>
        <p:spPr>
          <a:xfrm>
            <a:off x="2628968" y="3429000"/>
            <a:ext cx="8521148" cy="64604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 = </a:t>
            </a:r>
            <a:r>
              <a:rPr lang="en-US" dirty="0" err="1">
                <a:solidFill>
                  <a:schemeClr val="tx1"/>
                </a:solidFill>
              </a:rPr>
              <a:t>temperature.to_celsius</a:t>
            </a:r>
            <a:r>
              <a:rPr lang="en-US" dirty="0">
                <a:solidFill>
                  <a:schemeClr val="tx1"/>
                </a:solidFill>
              </a:rPr>
              <a:t>(f)</a:t>
            </a:r>
          </a:p>
          <a:p>
            <a:r>
              <a:rPr lang="en-US" dirty="0">
                <a:solidFill>
                  <a:schemeClr val="tx1"/>
                </a:solidFill>
              </a:rPr>
              <a:t>f = </a:t>
            </a:r>
            <a:r>
              <a:rPr lang="en-US" dirty="0" err="1">
                <a:solidFill>
                  <a:schemeClr val="tx1"/>
                </a:solidFill>
              </a:rPr>
              <a:t>temperature.to_fahrenheit</a:t>
            </a:r>
            <a:r>
              <a:rPr lang="en-US" dirty="0">
                <a:solidFill>
                  <a:schemeClr val="tx1"/>
                </a:solidFill>
              </a:rPr>
              <a:t>(c)</a:t>
            </a:r>
            <a:endParaRPr lang="en-IN" dirty="0">
              <a:solidFill>
                <a:schemeClr val="tx1"/>
              </a:solidFill>
            </a:endParaRPr>
          </a:p>
        </p:txBody>
      </p:sp>
    </p:spTree>
    <p:extLst>
      <p:ext uri="{BB962C8B-B14F-4D97-AF65-F5344CB8AC3E}">
        <p14:creationId xmlns:p14="http://schemas.microsoft.com/office/powerpoint/2010/main" val="2027274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the module into a specified namespace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Code that calls its functions</a:t>
            </a: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If you use the </a:t>
            </a:r>
            <a:r>
              <a:rPr lang="en-US" b="1" dirty="0">
                <a:solidFill>
                  <a:schemeClr val="tx1"/>
                </a:solidFill>
              </a:rPr>
              <a:t>as</a:t>
            </a:r>
            <a:r>
              <a:rPr lang="en-US" dirty="0">
                <a:solidFill>
                  <a:schemeClr val="tx1"/>
                </a:solidFill>
              </a:rPr>
              <a:t> clause with the import statement, the module is imported into the namespace with the name that you specify.</a:t>
            </a:r>
          </a:p>
          <a:p>
            <a:r>
              <a:rPr lang="en-US" dirty="0">
                <a:solidFill>
                  <a:schemeClr val="tx1"/>
                </a:solidFill>
              </a:rPr>
              <a:t>Here, the namespace is temp. Then, to call the functions in this namespace, you again code the name of the namespace (temp), the dot, and the function name.</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28968" y="2252871"/>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temperature as temp</a:t>
            </a:r>
            <a:endParaRPr lang="en-IN" dirty="0">
              <a:solidFill>
                <a:schemeClr val="tx1"/>
              </a:solidFill>
            </a:endParaRPr>
          </a:p>
        </p:txBody>
      </p:sp>
      <p:sp>
        <p:nvSpPr>
          <p:cNvPr id="6" name="Rectangle 5">
            <a:extLst>
              <a:ext uri="{FF2B5EF4-FFF2-40B4-BE49-F238E27FC236}">
                <a16:creationId xmlns:a16="http://schemas.microsoft.com/office/drawing/2014/main" id="{51D5A780-8357-4F3F-A121-F9454BD7D41B}"/>
              </a:ext>
            </a:extLst>
          </p:cNvPr>
          <p:cNvSpPr/>
          <p:nvPr/>
        </p:nvSpPr>
        <p:spPr>
          <a:xfrm>
            <a:off x="2628968" y="3375992"/>
            <a:ext cx="8521148" cy="64604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 = </a:t>
            </a:r>
            <a:r>
              <a:rPr lang="en-US" dirty="0" err="1">
                <a:solidFill>
                  <a:schemeClr val="tx1"/>
                </a:solidFill>
              </a:rPr>
              <a:t>temp.to_celsius</a:t>
            </a:r>
            <a:r>
              <a:rPr lang="en-US" dirty="0">
                <a:solidFill>
                  <a:schemeClr val="tx1"/>
                </a:solidFill>
              </a:rPr>
              <a:t>(f)</a:t>
            </a:r>
          </a:p>
          <a:p>
            <a:r>
              <a:rPr lang="en-US" dirty="0">
                <a:solidFill>
                  <a:schemeClr val="tx1"/>
                </a:solidFill>
              </a:rPr>
              <a:t>f = </a:t>
            </a:r>
            <a:r>
              <a:rPr lang="en-US" dirty="0" err="1">
                <a:solidFill>
                  <a:schemeClr val="tx1"/>
                </a:solidFill>
              </a:rPr>
              <a:t>temp.to_fahrenheit</a:t>
            </a:r>
            <a:r>
              <a:rPr lang="en-US" dirty="0">
                <a:solidFill>
                  <a:schemeClr val="tx1"/>
                </a:solidFill>
              </a:rPr>
              <a:t>(c)</a:t>
            </a:r>
            <a:endParaRPr lang="en-IN" dirty="0">
              <a:solidFill>
                <a:schemeClr val="tx1"/>
              </a:solidFill>
            </a:endParaRPr>
          </a:p>
        </p:txBody>
      </p:sp>
    </p:spTree>
    <p:extLst>
      <p:ext uri="{BB962C8B-B14F-4D97-AF65-F5344CB8AC3E}">
        <p14:creationId xmlns:p14="http://schemas.microsoft.com/office/powerpoint/2010/main" val="2328283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importing into the global namespace (</a:t>
            </a:r>
            <a:r>
              <a:rPr lang="en-US" dirty="0">
                <a:solidFill>
                  <a:srgbClr val="FF0000"/>
                </a:solidFill>
              </a:rPr>
              <a:t>not recommended</a:t>
            </a:r>
            <a:r>
              <a:rPr lang="en-US" dirty="0"/>
              <a:t>)</a:t>
            </a:r>
          </a:p>
        </p:txBody>
      </p:sp>
      <p:sp>
        <p:nvSpPr>
          <p:cNvPr id="3" name="Content Placeholder 2"/>
          <p:cNvSpPr>
            <a:spLocks noGrp="1"/>
          </p:cNvSpPr>
          <p:nvPr>
            <p:ph idx="1"/>
          </p:nvPr>
        </p:nvSpPr>
        <p:spPr>
          <a:xfrm>
            <a:off x="2589212" y="2133600"/>
            <a:ext cx="8915400" cy="3790122"/>
          </a:xfrm>
        </p:spPr>
        <p:txBody>
          <a:bodyPr>
            <a:normAutofit lnSpcReduction="10000"/>
          </a:bodyPr>
          <a:lstStyle/>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Another way to import a module is to use the from variation of the import statement. In this case, though, the module is imported into the global namespace.</a:t>
            </a:r>
          </a:p>
          <a:p>
            <a:r>
              <a:rPr lang="en-US" dirty="0">
                <a:solidFill>
                  <a:schemeClr val="tx1"/>
                </a:solidFill>
              </a:rPr>
              <a:t>The trouble with that is that more than one module can be imported into the global namespace. In that case, more than one module may use the same function name.</a:t>
            </a:r>
          </a:p>
          <a:p>
            <a:r>
              <a:rPr lang="en-US" dirty="0">
                <a:solidFill>
                  <a:schemeClr val="tx1"/>
                </a:solidFill>
              </a:rPr>
              <a:t>Then, if a program calls a function that’s in the global namespace two or more times, a name collision occurs, and that’s when the debugging problems start. That’s why it’s best practice to avoid the use of the global namespace.</a:t>
            </a: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28968" y="2252871"/>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from </a:t>
            </a:r>
            <a:r>
              <a:rPr lang="en-US" dirty="0" err="1">
                <a:solidFill>
                  <a:schemeClr val="tx1"/>
                </a:solidFill>
              </a:rPr>
              <a:t>module_name</a:t>
            </a:r>
            <a:r>
              <a:rPr lang="en-US" dirty="0">
                <a:solidFill>
                  <a:schemeClr val="tx1"/>
                </a:solidFill>
              </a:rPr>
              <a:t> import function_name1[, function_name2]…</a:t>
            </a:r>
            <a:endParaRPr lang="en-IN" dirty="0">
              <a:solidFill>
                <a:schemeClr val="tx1"/>
              </a:solidFill>
            </a:endParaRPr>
          </a:p>
        </p:txBody>
      </p:sp>
    </p:spTree>
    <p:extLst>
      <p:ext uri="{BB962C8B-B14F-4D97-AF65-F5344CB8AC3E}">
        <p14:creationId xmlns:p14="http://schemas.microsoft.com/office/powerpoint/2010/main" val="3783827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one function into the global namespace		</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Code that calls its functions</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The benefit of using global namespace is that you don’t need to use a namespace prefix when you’re calling a function in that namespace. To reduce the possibility of name collisions, then, you can import just the functions that you’re going to use.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28968" y="2252871"/>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from temperature import </a:t>
            </a:r>
            <a:r>
              <a:rPr lang="en-US" dirty="0" err="1">
                <a:solidFill>
                  <a:schemeClr val="tx1"/>
                </a:solidFill>
              </a:rPr>
              <a:t>to_celsius</a:t>
            </a:r>
            <a:endParaRPr lang="en-IN" dirty="0">
              <a:solidFill>
                <a:schemeClr val="tx1"/>
              </a:solidFill>
            </a:endParaRPr>
          </a:p>
        </p:txBody>
      </p:sp>
      <p:sp>
        <p:nvSpPr>
          <p:cNvPr id="6" name="Rectangle 5">
            <a:extLst>
              <a:ext uri="{FF2B5EF4-FFF2-40B4-BE49-F238E27FC236}">
                <a16:creationId xmlns:a16="http://schemas.microsoft.com/office/drawing/2014/main" id="{B97C60F5-B9BF-4E2C-95EC-B91D319B4C81}"/>
              </a:ext>
            </a:extLst>
          </p:cNvPr>
          <p:cNvSpPr/>
          <p:nvPr/>
        </p:nvSpPr>
        <p:spPr>
          <a:xfrm>
            <a:off x="2628968" y="3429000"/>
            <a:ext cx="8521148" cy="90446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 = </a:t>
            </a:r>
            <a:r>
              <a:rPr lang="en-US" dirty="0" err="1">
                <a:solidFill>
                  <a:schemeClr val="tx1"/>
                </a:solidFill>
              </a:rPr>
              <a:t>to_celsius</a:t>
            </a:r>
            <a:r>
              <a:rPr lang="en-US" dirty="0">
                <a:solidFill>
                  <a:schemeClr val="tx1"/>
                </a:solidFill>
              </a:rPr>
              <a:t>(f)</a:t>
            </a:r>
          </a:p>
          <a:p>
            <a:r>
              <a:rPr lang="en-US" dirty="0">
                <a:solidFill>
                  <a:schemeClr val="tx1"/>
                </a:solidFill>
              </a:rPr>
              <a:t>f = </a:t>
            </a:r>
            <a:r>
              <a:rPr lang="en-US" dirty="0" err="1">
                <a:solidFill>
                  <a:schemeClr val="tx1"/>
                </a:solidFill>
              </a:rPr>
              <a:t>to_fahrenheit</a:t>
            </a:r>
            <a:r>
              <a:rPr lang="en-US" dirty="0">
                <a:solidFill>
                  <a:schemeClr val="tx1"/>
                </a:solidFill>
              </a:rPr>
              <a:t>(c)      # doesn’t work; function hasn’t been imported</a:t>
            </a:r>
            <a:endParaRPr lang="en-IN" dirty="0">
              <a:solidFill>
                <a:schemeClr val="tx1"/>
              </a:solidFill>
            </a:endParaRPr>
          </a:p>
        </p:txBody>
      </p:sp>
    </p:spTree>
    <p:extLst>
      <p:ext uri="{BB962C8B-B14F-4D97-AF65-F5344CB8AC3E}">
        <p14:creationId xmlns:p14="http://schemas.microsoft.com/office/powerpoint/2010/main" val="1361428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all functions into the global namespace		</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Code that calls its functions</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The other alternative defined in this example is to use the * to import all of the functions in the module. However, since this increases the possibility of name collisions, this practice should be avoided.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
        <p:nvSpPr>
          <p:cNvPr id="5" name="Rectangle 4">
            <a:extLst>
              <a:ext uri="{FF2B5EF4-FFF2-40B4-BE49-F238E27FC236}">
                <a16:creationId xmlns:a16="http://schemas.microsoft.com/office/drawing/2014/main" id="{30DEC100-42FB-4C3E-918F-DB1A9F9E11C1}"/>
              </a:ext>
            </a:extLst>
          </p:cNvPr>
          <p:cNvSpPr/>
          <p:nvPr/>
        </p:nvSpPr>
        <p:spPr>
          <a:xfrm>
            <a:off x="2628968" y="2252871"/>
            <a:ext cx="8521148" cy="5300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from temperature import *   # use * to get all of the functions</a:t>
            </a:r>
            <a:endParaRPr lang="en-IN" dirty="0">
              <a:solidFill>
                <a:schemeClr val="tx1"/>
              </a:solidFill>
            </a:endParaRPr>
          </a:p>
        </p:txBody>
      </p:sp>
      <p:sp>
        <p:nvSpPr>
          <p:cNvPr id="6" name="Rectangle 5">
            <a:extLst>
              <a:ext uri="{FF2B5EF4-FFF2-40B4-BE49-F238E27FC236}">
                <a16:creationId xmlns:a16="http://schemas.microsoft.com/office/drawing/2014/main" id="{B97C60F5-B9BF-4E2C-95EC-B91D319B4C81}"/>
              </a:ext>
            </a:extLst>
          </p:cNvPr>
          <p:cNvSpPr/>
          <p:nvPr/>
        </p:nvSpPr>
        <p:spPr>
          <a:xfrm>
            <a:off x="2628968" y="3429000"/>
            <a:ext cx="8521148" cy="90446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 = </a:t>
            </a:r>
            <a:r>
              <a:rPr lang="en-US" dirty="0" err="1">
                <a:solidFill>
                  <a:schemeClr val="tx1"/>
                </a:solidFill>
              </a:rPr>
              <a:t>to_celsius</a:t>
            </a:r>
            <a:r>
              <a:rPr lang="en-US" dirty="0">
                <a:solidFill>
                  <a:schemeClr val="tx1"/>
                </a:solidFill>
              </a:rPr>
              <a:t>(f)</a:t>
            </a:r>
          </a:p>
          <a:p>
            <a:r>
              <a:rPr lang="en-US" dirty="0">
                <a:solidFill>
                  <a:schemeClr val="tx1"/>
                </a:solidFill>
              </a:rPr>
              <a:t>f = </a:t>
            </a:r>
            <a:r>
              <a:rPr lang="en-US" dirty="0" err="1">
                <a:solidFill>
                  <a:schemeClr val="tx1"/>
                </a:solidFill>
              </a:rPr>
              <a:t>to_fahrenheit</a:t>
            </a:r>
            <a:r>
              <a:rPr lang="en-US" dirty="0">
                <a:solidFill>
                  <a:schemeClr val="tx1"/>
                </a:solidFill>
              </a:rPr>
              <a:t>(c)</a:t>
            </a:r>
            <a:endParaRPr lang="en-IN" dirty="0">
              <a:solidFill>
                <a:schemeClr val="tx1"/>
              </a:solidFill>
            </a:endParaRPr>
          </a:p>
        </p:txBody>
      </p:sp>
    </p:spTree>
    <p:extLst>
      <p:ext uri="{BB962C8B-B14F-4D97-AF65-F5344CB8AC3E}">
        <p14:creationId xmlns:p14="http://schemas.microsoft.com/office/powerpoint/2010/main" val="3215221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import a module)		</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Before you can call the functions in the module, you must import the module.</a:t>
            </a:r>
          </a:p>
          <a:p>
            <a:r>
              <a:rPr lang="en-US" dirty="0">
                <a:solidFill>
                  <a:schemeClr val="tx1"/>
                </a:solidFill>
              </a:rPr>
              <a:t>When you use the import statement, Python imports the functions into a namespace. By default, this namespace has the same name as the module. Then, to call a function in this module, you must prefix it with the name of the namespace.</a:t>
            </a:r>
          </a:p>
          <a:p>
            <a:r>
              <a:rPr lang="en-US" dirty="0">
                <a:solidFill>
                  <a:schemeClr val="tx1"/>
                </a:solidFill>
              </a:rPr>
              <a:t>To import into a specified namespace, you can use the as keyword. Then, you can use the new namespace as the prefix in your function calls.</a:t>
            </a:r>
          </a:p>
          <a:p>
            <a:r>
              <a:rPr lang="en-US" dirty="0">
                <a:solidFill>
                  <a:schemeClr val="tx1"/>
                </a:solidFill>
              </a:rPr>
              <a:t>To import into the global namespace, you use the from variation of the import statement. Then, the function names don’t need prefixes in your call statements.</a:t>
            </a: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492255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(How to import a module) – (Continued…)		</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If you import functions from more than one module into the global namespace, </a:t>
            </a:r>
            <a:r>
              <a:rPr lang="en-US" b="1" dirty="0">
                <a:solidFill>
                  <a:schemeClr val="tx1"/>
                </a:solidFill>
              </a:rPr>
              <a:t>two</a:t>
            </a:r>
            <a:r>
              <a:rPr lang="en-US" dirty="0">
                <a:solidFill>
                  <a:schemeClr val="tx1"/>
                </a:solidFill>
              </a:rPr>
              <a:t> functions could have the </a:t>
            </a:r>
            <a:r>
              <a:rPr lang="en-US" b="1" dirty="0">
                <a:solidFill>
                  <a:schemeClr val="tx1"/>
                </a:solidFill>
              </a:rPr>
              <a:t>same</a:t>
            </a:r>
            <a:r>
              <a:rPr lang="en-US" dirty="0">
                <a:solidFill>
                  <a:schemeClr val="tx1"/>
                </a:solidFill>
              </a:rPr>
              <a:t> name. This is known as a </a:t>
            </a:r>
            <a:r>
              <a:rPr lang="en-US" b="1" dirty="0">
                <a:solidFill>
                  <a:schemeClr val="tx1"/>
                </a:solidFill>
              </a:rPr>
              <a:t>name collision</a:t>
            </a:r>
            <a:r>
              <a:rPr lang="en-US" dirty="0">
                <a:solidFill>
                  <a:schemeClr val="tx1"/>
                </a:solidFill>
              </a:rPr>
              <a:t>, and this leads to </a:t>
            </a:r>
            <a:r>
              <a:rPr lang="en-US" b="1" dirty="0">
                <a:solidFill>
                  <a:schemeClr val="tx1"/>
                </a:solidFill>
              </a:rPr>
              <a:t>debugging</a:t>
            </a:r>
            <a:r>
              <a:rPr lang="en-US" dirty="0">
                <a:solidFill>
                  <a:schemeClr val="tx1"/>
                </a:solidFill>
              </a:rPr>
              <a:t> problems.</a:t>
            </a: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6379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and call a function</a:t>
            </a:r>
          </a:p>
        </p:txBody>
      </p:sp>
      <p:sp>
        <p:nvSpPr>
          <p:cNvPr id="3" name="Content Placeholder 2"/>
          <p:cNvSpPr>
            <a:spLocks noGrp="1"/>
          </p:cNvSpPr>
          <p:nvPr>
            <p:ph idx="1"/>
          </p:nvPr>
        </p:nvSpPr>
        <p:spPr/>
        <p:txBody>
          <a:bodyPr/>
          <a:lstStyle/>
          <a:p>
            <a:r>
              <a:rPr lang="en-US" b="1" dirty="0">
                <a:solidFill>
                  <a:schemeClr val="tx1"/>
                </a:solidFill>
              </a:rPr>
              <a:t>The syntax for defining a function</a:t>
            </a:r>
          </a:p>
          <a:p>
            <a:endParaRPr lang="en-US" dirty="0"/>
          </a:p>
          <a:p>
            <a:endParaRPr lang="en-US" dirty="0"/>
          </a:p>
          <a:p>
            <a:endParaRPr lang="en-US" dirty="0"/>
          </a:p>
          <a:p>
            <a:r>
              <a:rPr lang="en-US" b="1" dirty="0">
                <a:solidFill>
                  <a:schemeClr val="tx1"/>
                </a:solidFill>
              </a:rPr>
              <a:t>How to call it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3E82951A-043C-4BD1-92F3-2D78F27D1749}"/>
              </a:ext>
            </a:extLst>
          </p:cNvPr>
          <p:cNvSpPr/>
          <p:nvPr/>
        </p:nvSpPr>
        <p:spPr>
          <a:xfrm>
            <a:off x="3048000" y="2637183"/>
            <a:ext cx="8456612" cy="91440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function_name([arguments]):</a:t>
            </a:r>
          </a:p>
          <a:p>
            <a:r>
              <a:rPr lang="en-US" dirty="0">
                <a:solidFill>
                  <a:schemeClr val="tx1"/>
                </a:solidFill>
              </a:rPr>
              <a:t>    statements</a:t>
            </a:r>
            <a:endParaRPr lang="en-IN" dirty="0">
              <a:solidFill>
                <a:schemeClr val="tx1"/>
              </a:solidFill>
            </a:endParaRPr>
          </a:p>
        </p:txBody>
      </p:sp>
      <p:sp>
        <p:nvSpPr>
          <p:cNvPr id="6" name="Rectangle 5">
            <a:extLst>
              <a:ext uri="{FF2B5EF4-FFF2-40B4-BE49-F238E27FC236}">
                <a16:creationId xmlns:a16="http://schemas.microsoft.com/office/drawing/2014/main" id="{07F481B0-7435-41DA-A74C-ED71EC6A929A}"/>
              </a:ext>
            </a:extLst>
          </p:cNvPr>
          <p:cNvSpPr/>
          <p:nvPr/>
        </p:nvSpPr>
        <p:spPr>
          <a:xfrm>
            <a:off x="3048000" y="4207566"/>
            <a:ext cx="8456612" cy="91440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function_name()</a:t>
            </a:r>
            <a:endParaRPr lang="en-IN" dirty="0">
              <a:solidFill>
                <a:schemeClr val="tx1"/>
              </a:solidFill>
            </a:endParaRPr>
          </a:p>
        </p:txBody>
      </p:sp>
    </p:spTree>
    <p:extLst>
      <p:ext uri="{BB962C8B-B14F-4D97-AF65-F5344CB8AC3E}">
        <p14:creationId xmlns:p14="http://schemas.microsoft.com/office/powerpoint/2010/main" val="671578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Convert Temperature program</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0404</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659917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standard modules</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Python provides many standard modules that include functions that you can use in your programs.</a:t>
            </a:r>
          </a:p>
          <a:p>
            <a:pPr marL="0" indent="0">
              <a:buNone/>
            </a:pPr>
            <a:r>
              <a:rPr lang="en-US" dirty="0">
                <a:solidFill>
                  <a:schemeClr val="tx1"/>
                </a:solidFill>
              </a:rPr>
              <a:t>To use a standard module, you import it and call its functions, just as if you had created the module yourself.</a:t>
            </a:r>
          </a:p>
          <a:p>
            <a:pPr marL="0" indent="0">
              <a:buNone/>
            </a:pPr>
            <a:r>
              <a:rPr lang="en-US" dirty="0">
                <a:solidFill>
                  <a:schemeClr val="tx1"/>
                </a:solidFill>
              </a:rPr>
              <a:t>Some of the standard modules</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5" name="Table 4">
            <a:extLst>
              <a:ext uri="{FF2B5EF4-FFF2-40B4-BE49-F238E27FC236}">
                <a16:creationId xmlns:a16="http://schemas.microsoft.com/office/drawing/2014/main" id="{9BFE193C-9043-42BE-9D0D-5A95A6A727A3}"/>
              </a:ext>
            </a:extLst>
          </p:cNvPr>
          <p:cNvGraphicFramePr>
            <a:graphicFrameLocks noGrp="1"/>
          </p:cNvGraphicFramePr>
          <p:nvPr>
            <p:extLst>
              <p:ext uri="{D42A27DB-BD31-4B8C-83A1-F6EECF244321}">
                <p14:modId xmlns:p14="http://schemas.microsoft.com/office/powerpoint/2010/main" val="2508395313"/>
              </p:ext>
            </p:extLst>
          </p:nvPr>
        </p:nvGraphicFramePr>
        <p:xfrm>
          <a:off x="2694609" y="3882887"/>
          <a:ext cx="8662504" cy="2494280"/>
        </p:xfrm>
        <a:graphic>
          <a:graphicData uri="http://schemas.openxmlformats.org/drawingml/2006/table">
            <a:tbl>
              <a:tblPr firstRow="1" bandRow="1">
                <a:tableStyleId>{5C22544A-7EE6-4342-B048-85BDC9FD1C3A}</a:tableStyleId>
              </a:tblPr>
              <a:tblGrid>
                <a:gridCol w="1577141">
                  <a:extLst>
                    <a:ext uri="{9D8B030D-6E8A-4147-A177-3AD203B41FA5}">
                      <a16:colId xmlns:a16="http://schemas.microsoft.com/office/drawing/2014/main" val="2672781160"/>
                    </a:ext>
                  </a:extLst>
                </a:gridCol>
                <a:gridCol w="7085363">
                  <a:extLst>
                    <a:ext uri="{9D8B030D-6E8A-4147-A177-3AD203B41FA5}">
                      <a16:colId xmlns:a16="http://schemas.microsoft.com/office/drawing/2014/main" val="2580648712"/>
                    </a:ext>
                  </a:extLst>
                </a:gridCol>
              </a:tblGrid>
              <a:tr h="370840">
                <a:tc>
                  <a:txBody>
                    <a:bodyPr/>
                    <a:lstStyle/>
                    <a:p>
                      <a:r>
                        <a:rPr lang="en-US" dirty="0"/>
                        <a:t>Module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282326053"/>
                  </a:ext>
                </a:extLst>
              </a:tr>
              <a:tr h="370840">
                <a:tc>
                  <a:txBody>
                    <a:bodyPr/>
                    <a:lstStyle/>
                    <a:p>
                      <a:r>
                        <a:rPr lang="en-US" dirty="0"/>
                        <a:t>math</a:t>
                      </a:r>
                      <a:endParaRPr lang="en-IN" dirty="0"/>
                    </a:p>
                  </a:txBody>
                  <a:tcPr/>
                </a:tc>
                <a:tc>
                  <a:txBody>
                    <a:bodyPr/>
                    <a:lstStyle/>
                    <a:p>
                      <a:r>
                        <a:rPr lang="en-US" dirty="0"/>
                        <a:t>Functions for mathematical operations</a:t>
                      </a:r>
                      <a:endParaRPr lang="en-IN" dirty="0"/>
                    </a:p>
                  </a:txBody>
                  <a:tcPr/>
                </a:tc>
                <a:extLst>
                  <a:ext uri="{0D108BD9-81ED-4DB2-BD59-A6C34878D82A}">
                    <a16:rowId xmlns:a16="http://schemas.microsoft.com/office/drawing/2014/main" val="4020872925"/>
                  </a:ext>
                </a:extLst>
              </a:tr>
              <a:tr h="370840">
                <a:tc>
                  <a:txBody>
                    <a:bodyPr/>
                    <a:lstStyle/>
                    <a:p>
                      <a:r>
                        <a:rPr lang="en-US" dirty="0"/>
                        <a:t>random</a:t>
                      </a:r>
                      <a:endParaRPr lang="en-IN" dirty="0"/>
                    </a:p>
                  </a:txBody>
                  <a:tcPr/>
                </a:tc>
                <a:tc>
                  <a:txBody>
                    <a:bodyPr/>
                    <a:lstStyle/>
                    <a:p>
                      <a:r>
                        <a:rPr lang="en-US" dirty="0"/>
                        <a:t>Functions for generating random numbers</a:t>
                      </a:r>
                      <a:endParaRPr lang="en-IN" dirty="0"/>
                    </a:p>
                  </a:txBody>
                  <a:tcPr/>
                </a:tc>
                <a:extLst>
                  <a:ext uri="{0D108BD9-81ED-4DB2-BD59-A6C34878D82A}">
                    <a16:rowId xmlns:a16="http://schemas.microsoft.com/office/drawing/2014/main" val="211675548"/>
                  </a:ext>
                </a:extLst>
              </a:tr>
              <a:tr h="370840">
                <a:tc>
                  <a:txBody>
                    <a:bodyPr/>
                    <a:lstStyle/>
                    <a:p>
                      <a:r>
                        <a:rPr lang="en-US" dirty="0"/>
                        <a:t>decimal</a:t>
                      </a:r>
                      <a:endParaRPr lang="en-IN" dirty="0"/>
                    </a:p>
                  </a:txBody>
                  <a:tcPr/>
                </a:tc>
                <a:tc>
                  <a:txBody>
                    <a:bodyPr/>
                    <a:lstStyle/>
                    <a:p>
                      <a:r>
                        <a:rPr lang="en-US" dirty="0"/>
                        <a:t>Functions for working with decimal numbers</a:t>
                      </a:r>
                      <a:endParaRPr lang="en-IN" dirty="0"/>
                    </a:p>
                  </a:txBody>
                  <a:tcPr/>
                </a:tc>
                <a:extLst>
                  <a:ext uri="{0D108BD9-81ED-4DB2-BD59-A6C34878D82A}">
                    <a16:rowId xmlns:a16="http://schemas.microsoft.com/office/drawing/2014/main" val="3300351720"/>
                  </a:ext>
                </a:extLst>
              </a:tr>
              <a:tr h="370840">
                <a:tc>
                  <a:txBody>
                    <a:bodyPr/>
                    <a:lstStyle/>
                    <a:p>
                      <a:r>
                        <a:rPr lang="en-US" dirty="0"/>
                        <a:t>csv</a:t>
                      </a:r>
                      <a:endParaRPr lang="en-IN" dirty="0"/>
                    </a:p>
                  </a:txBody>
                  <a:tcPr/>
                </a:tc>
                <a:tc>
                  <a:txBody>
                    <a:bodyPr/>
                    <a:lstStyle/>
                    <a:p>
                      <a:r>
                        <a:rPr lang="en-US" dirty="0"/>
                        <a:t>Functions for working with files that contain comma-separated values</a:t>
                      </a:r>
                      <a:endParaRPr lang="en-IN" dirty="0"/>
                    </a:p>
                  </a:txBody>
                  <a:tcPr/>
                </a:tc>
                <a:extLst>
                  <a:ext uri="{0D108BD9-81ED-4DB2-BD59-A6C34878D82A}">
                    <a16:rowId xmlns:a16="http://schemas.microsoft.com/office/drawing/2014/main" val="3170476344"/>
                  </a:ext>
                </a:extLst>
              </a:tr>
              <a:tr h="370840">
                <a:tc>
                  <a:txBody>
                    <a:bodyPr/>
                    <a:lstStyle/>
                    <a:p>
                      <a:r>
                        <a:rPr lang="en-US" dirty="0"/>
                        <a:t>pickle</a:t>
                      </a:r>
                      <a:endParaRPr lang="en-IN" dirty="0"/>
                    </a:p>
                  </a:txBody>
                  <a:tcPr/>
                </a:tc>
                <a:tc>
                  <a:txBody>
                    <a:bodyPr/>
                    <a:lstStyle/>
                    <a:p>
                      <a:r>
                        <a:rPr lang="en-US" dirty="0"/>
                        <a:t>Functions for persistent data storage</a:t>
                      </a:r>
                      <a:endParaRPr lang="en-IN" dirty="0"/>
                    </a:p>
                  </a:txBody>
                  <a:tcPr/>
                </a:tc>
                <a:extLst>
                  <a:ext uri="{0D108BD9-81ED-4DB2-BD59-A6C34878D82A}">
                    <a16:rowId xmlns:a16="http://schemas.microsoft.com/office/drawing/2014/main" val="3475650691"/>
                  </a:ext>
                </a:extLst>
              </a:tr>
            </a:tbl>
          </a:graphicData>
        </a:graphic>
      </p:graphicFrame>
    </p:spTree>
    <p:extLst>
      <p:ext uri="{BB962C8B-B14F-4D97-AF65-F5344CB8AC3E}">
        <p14:creationId xmlns:p14="http://schemas.microsoft.com/office/powerpoint/2010/main" val="4100241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random module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b="1" dirty="0">
                <a:solidFill>
                  <a:schemeClr val="tx1"/>
                </a:solidFill>
              </a:rPr>
              <a:t>Three functions of the random module</a:t>
            </a: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r>
              <a:rPr lang="en-US" b="1" dirty="0">
                <a:solidFill>
                  <a:schemeClr val="tx1"/>
                </a:solidFill>
              </a:rPr>
              <a:t>A statement that imports the random module</a:t>
            </a:r>
          </a:p>
          <a:p>
            <a:pPr marL="0" indent="0">
              <a:buNone/>
            </a:pP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graphicFrame>
        <p:nvGraphicFramePr>
          <p:cNvPr id="5" name="Table 4">
            <a:extLst>
              <a:ext uri="{FF2B5EF4-FFF2-40B4-BE49-F238E27FC236}">
                <a16:creationId xmlns:a16="http://schemas.microsoft.com/office/drawing/2014/main" id="{9BFE193C-9043-42BE-9D0D-5A95A6A727A3}"/>
              </a:ext>
            </a:extLst>
          </p:cNvPr>
          <p:cNvGraphicFramePr>
            <a:graphicFrameLocks noGrp="1"/>
          </p:cNvGraphicFramePr>
          <p:nvPr>
            <p:extLst>
              <p:ext uri="{D42A27DB-BD31-4B8C-83A1-F6EECF244321}">
                <p14:modId xmlns:p14="http://schemas.microsoft.com/office/powerpoint/2010/main" val="2290623461"/>
              </p:ext>
            </p:extLst>
          </p:nvPr>
        </p:nvGraphicFramePr>
        <p:xfrm>
          <a:off x="2715660" y="2557669"/>
          <a:ext cx="8662504" cy="2560320"/>
        </p:xfrm>
        <a:graphic>
          <a:graphicData uri="http://schemas.openxmlformats.org/drawingml/2006/table">
            <a:tbl>
              <a:tblPr firstRow="1" bandRow="1">
                <a:tableStyleId>{5C22544A-7EE6-4342-B048-85BDC9FD1C3A}</a:tableStyleId>
              </a:tblPr>
              <a:tblGrid>
                <a:gridCol w="1577141">
                  <a:extLst>
                    <a:ext uri="{9D8B030D-6E8A-4147-A177-3AD203B41FA5}">
                      <a16:colId xmlns:a16="http://schemas.microsoft.com/office/drawing/2014/main" val="2672781160"/>
                    </a:ext>
                  </a:extLst>
                </a:gridCol>
                <a:gridCol w="7085363">
                  <a:extLst>
                    <a:ext uri="{9D8B030D-6E8A-4147-A177-3AD203B41FA5}">
                      <a16:colId xmlns:a16="http://schemas.microsoft.com/office/drawing/2014/main" val="2580648712"/>
                    </a:ext>
                  </a:extLst>
                </a:gridCol>
              </a:tblGrid>
              <a:tr h="278296">
                <a:tc>
                  <a:txBody>
                    <a:bodyPr/>
                    <a:lstStyle/>
                    <a:p>
                      <a:r>
                        <a:rPr lang="en-US" dirty="0"/>
                        <a:t>Function</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282326053"/>
                  </a:ext>
                </a:extLst>
              </a:tr>
              <a:tr h="370840">
                <a:tc>
                  <a:txBody>
                    <a:bodyPr/>
                    <a:lstStyle/>
                    <a:p>
                      <a:r>
                        <a:rPr lang="en-US" dirty="0"/>
                        <a:t>random()</a:t>
                      </a:r>
                      <a:endParaRPr lang="en-IN" dirty="0"/>
                    </a:p>
                  </a:txBody>
                  <a:tcPr/>
                </a:tc>
                <a:tc>
                  <a:txBody>
                    <a:bodyPr/>
                    <a:lstStyle/>
                    <a:p>
                      <a:r>
                        <a:rPr lang="en-US" dirty="0"/>
                        <a:t>Returns a random float value that’s greater than or equal to 0.0 and less than 1.0</a:t>
                      </a:r>
                      <a:endParaRPr lang="en-IN" dirty="0"/>
                    </a:p>
                  </a:txBody>
                  <a:tcPr/>
                </a:tc>
                <a:extLst>
                  <a:ext uri="{0D108BD9-81ED-4DB2-BD59-A6C34878D82A}">
                    <a16:rowId xmlns:a16="http://schemas.microsoft.com/office/drawing/2014/main" val="4020872925"/>
                  </a:ext>
                </a:extLst>
              </a:tr>
              <a:tr h="370840">
                <a:tc>
                  <a:txBody>
                    <a:bodyPr/>
                    <a:lstStyle/>
                    <a:p>
                      <a:r>
                        <a:rPr lang="en-US" dirty="0" err="1"/>
                        <a:t>randint</a:t>
                      </a:r>
                      <a:r>
                        <a:rPr lang="en-US" dirty="0"/>
                        <a:t>(min, max)</a:t>
                      </a:r>
                      <a:endParaRPr lang="en-IN" dirty="0"/>
                    </a:p>
                  </a:txBody>
                  <a:tcPr/>
                </a:tc>
                <a:tc>
                  <a:txBody>
                    <a:bodyPr/>
                    <a:lstStyle/>
                    <a:p>
                      <a:r>
                        <a:rPr lang="en-US" dirty="0"/>
                        <a:t>Returns a random int value that’s greater than or equal to the min argument and less than or equal to the max argument.</a:t>
                      </a:r>
                      <a:endParaRPr lang="en-IN" dirty="0"/>
                    </a:p>
                  </a:txBody>
                  <a:tcPr/>
                </a:tc>
                <a:extLst>
                  <a:ext uri="{0D108BD9-81ED-4DB2-BD59-A6C34878D82A}">
                    <a16:rowId xmlns:a16="http://schemas.microsoft.com/office/drawing/2014/main" val="211675548"/>
                  </a:ext>
                </a:extLst>
              </a:tr>
              <a:tr h="270787">
                <a:tc>
                  <a:txBody>
                    <a:bodyPr/>
                    <a:lstStyle/>
                    <a:p>
                      <a:r>
                        <a:rPr lang="en-US" dirty="0" err="1"/>
                        <a:t>randrange</a:t>
                      </a:r>
                      <a:r>
                        <a:rPr lang="en-US" dirty="0"/>
                        <a:t>([start,] stop [,step])</a:t>
                      </a:r>
                      <a:endParaRPr lang="en-IN" dirty="0"/>
                    </a:p>
                  </a:txBody>
                  <a:tcPr/>
                </a:tc>
                <a:tc>
                  <a:txBody>
                    <a:bodyPr/>
                    <a:lstStyle/>
                    <a:p>
                      <a:r>
                        <a:rPr lang="en-US" dirty="0"/>
                        <a:t>Returns a random value greater than or equal to the start argument, less than the stop argument, and a multiple of the step argument.</a:t>
                      </a:r>
                      <a:endParaRPr lang="en-IN" dirty="0"/>
                    </a:p>
                  </a:txBody>
                  <a:tcPr/>
                </a:tc>
                <a:extLst>
                  <a:ext uri="{0D108BD9-81ED-4DB2-BD59-A6C34878D82A}">
                    <a16:rowId xmlns:a16="http://schemas.microsoft.com/office/drawing/2014/main" val="3300351720"/>
                  </a:ext>
                </a:extLst>
              </a:tr>
            </a:tbl>
          </a:graphicData>
        </a:graphic>
      </p:graphicFrame>
      <p:sp>
        <p:nvSpPr>
          <p:cNvPr id="6" name="Rectangle 5">
            <a:extLst>
              <a:ext uri="{FF2B5EF4-FFF2-40B4-BE49-F238E27FC236}">
                <a16:creationId xmlns:a16="http://schemas.microsoft.com/office/drawing/2014/main" id="{A333A0DA-DF2F-4FFD-AE9D-58C1235AA9A2}"/>
              </a:ext>
            </a:extLst>
          </p:cNvPr>
          <p:cNvSpPr/>
          <p:nvPr/>
        </p:nvSpPr>
        <p:spPr>
          <a:xfrm>
            <a:off x="2715660" y="5791200"/>
            <a:ext cx="8662504" cy="44269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random</a:t>
            </a:r>
            <a:endParaRPr lang="en-IN" dirty="0">
              <a:solidFill>
                <a:schemeClr val="tx1"/>
              </a:solidFill>
            </a:endParaRPr>
          </a:p>
        </p:txBody>
      </p:sp>
    </p:spTree>
    <p:extLst>
      <p:ext uri="{BB962C8B-B14F-4D97-AF65-F5344CB8AC3E}">
        <p14:creationId xmlns:p14="http://schemas.microsoft.com/office/powerpoint/2010/main" val="1857838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that use functions of the random module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6" name="Rectangle 5">
            <a:extLst>
              <a:ext uri="{FF2B5EF4-FFF2-40B4-BE49-F238E27FC236}">
                <a16:creationId xmlns:a16="http://schemas.microsoft.com/office/drawing/2014/main" id="{A333A0DA-DF2F-4FFD-AE9D-58C1235AA9A2}"/>
              </a:ext>
            </a:extLst>
          </p:cNvPr>
          <p:cNvSpPr/>
          <p:nvPr/>
        </p:nvSpPr>
        <p:spPr>
          <a:xfrm>
            <a:off x="2715660" y="2146850"/>
            <a:ext cx="8662504" cy="400547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the use of the random method</a:t>
            </a:r>
          </a:p>
          <a:p>
            <a:r>
              <a:rPr lang="en-US" dirty="0">
                <a:solidFill>
                  <a:schemeClr val="tx1"/>
                </a:solidFill>
              </a:rPr>
              <a:t>number = </a:t>
            </a:r>
            <a:r>
              <a:rPr lang="en-US" dirty="0" err="1">
                <a:solidFill>
                  <a:schemeClr val="tx1"/>
                </a:solidFill>
              </a:rPr>
              <a:t>random.random</a:t>
            </a:r>
            <a:r>
              <a:rPr lang="en-US" dirty="0">
                <a:solidFill>
                  <a:schemeClr val="tx1"/>
                </a:solidFill>
              </a:rPr>
              <a:t>()               # a float value &gt;= 0.0 and &lt; 1.0</a:t>
            </a:r>
          </a:p>
          <a:p>
            <a:r>
              <a:rPr lang="en-US" dirty="0">
                <a:solidFill>
                  <a:schemeClr val="tx1"/>
                </a:solidFill>
              </a:rPr>
              <a:t>number = </a:t>
            </a:r>
            <a:r>
              <a:rPr lang="en-US" dirty="0" err="1">
                <a:solidFill>
                  <a:schemeClr val="tx1"/>
                </a:solidFill>
              </a:rPr>
              <a:t>random.random</a:t>
            </a:r>
            <a:r>
              <a:rPr lang="en-US" dirty="0">
                <a:solidFill>
                  <a:schemeClr val="tx1"/>
                </a:solidFill>
              </a:rPr>
              <a:t>() * 100     # a float value &gt;= 0.0 and &lt; 100.0</a:t>
            </a:r>
          </a:p>
          <a:p>
            <a:endParaRPr lang="en-US" dirty="0">
              <a:solidFill>
                <a:schemeClr val="tx1"/>
              </a:solidFill>
            </a:endParaRPr>
          </a:p>
          <a:p>
            <a:r>
              <a:rPr lang="en-US" b="1" dirty="0">
                <a:solidFill>
                  <a:schemeClr val="tx1"/>
                </a:solidFill>
              </a:rPr>
              <a:t># the use of the </a:t>
            </a:r>
            <a:r>
              <a:rPr lang="en-US" b="1" dirty="0" err="1">
                <a:solidFill>
                  <a:schemeClr val="tx1"/>
                </a:solidFill>
              </a:rPr>
              <a:t>randint</a:t>
            </a:r>
            <a:r>
              <a:rPr lang="en-US" b="1" dirty="0">
                <a:solidFill>
                  <a:schemeClr val="tx1"/>
                </a:solidFill>
              </a:rPr>
              <a:t> method</a:t>
            </a:r>
          </a:p>
          <a:p>
            <a:r>
              <a:rPr lang="en-US" dirty="0">
                <a:solidFill>
                  <a:schemeClr val="tx1"/>
                </a:solidFill>
              </a:rPr>
              <a:t>number = </a:t>
            </a:r>
            <a:r>
              <a:rPr lang="en-US" dirty="0" err="1">
                <a:solidFill>
                  <a:schemeClr val="tx1"/>
                </a:solidFill>
              </a:rPr>
              <a:t>random.randint</a:t>
            </a:r>
            <a:r>
              <a:rPr lang="en-US" dirty="0">
                <a:solidFill>
                  <a:schemeClr val="tx1"/>
                </a:solidFill>
              </a:rPr>
              <a:t>(1, 100)      # an int from 1 to 100</a:t>
            </a:r>
          </a:p>
          <a:p>
            <a:r>
              <a:rPr lang="en-US" dirty="0">
                <a:solidFill>
                  <a:schemeClr val="tx1"/>
                </a:solidFill>
              </a:rPr>
              <a:t>number = </a:t>
            </a:r>
            <a:r>
              <a:rPr lang="en-US" dirty="0" err="1">
                <a:solidFill>
                  <a:schemeClr val="tx1"/>
                </a:solidFill>
              </a:rPr>
              <a:t>random.randint</a:t>
            </a:r>
            <a:r>
              <a:rPr lang="en-US" dirty="0">
                <a:solidFill>
                  <a:schemeClr val="tx1"/>
                </a:solidFill>
              </a:rPr>
              <a:t>(101, 200)  # an int from 101 to 200</a:t>
            </a:r>
          </a:p>
          <a:p>
            <a:r>
              <a:rPr lang="en-US" dirty="0">
                <a:solidFill>
                  <a:schemeClr val="tx1"/>
                </a:solidFill>
              </a:rPr>
              <a:t>number = </a:t>
            </a:r>
            <a:r>
              <a:rPr lang="en-US" dirty="0" err="1">
                <a:solidFill>
                  <a:schemeClr val="tx1"/>
                </a:solidFill>
              </a:rPr>
              <a:t>random.randint</a:t>
            </a:r>
            <a:r>
              <a:rPr lang="en-US" dirty="0">
                <a:solidFill>
                  <a:schemeClr val="tx1"/>
                </a:solidFill>
              </a:rPr>
              <a:t>(0, 7)          # an int from 0 to 7</a:t>
            </a:r>
          </a:p>
          <a:p>
            <a:endParaRPr lang="en-US" dirty="0">
              <a:solidFill>
                <a:schemeClr val="tx1"/>
              </a:solidFill>
            </a:endParaRPr>
          </a:p>
          <a:p>
            <a:r>
              <a:rPr lang="en-US" b="1" dirty="0">
                <a:solidFill>
                  <a:schemeClr val="tx1"/>
                </a:solidFill>
              </a:rPr>
              <a:t># the use of the </a:t>
            </a:r>
            <a:r>
              <a:rPr lang="en-US" b="1" dirty="0" err="1">
                <a:solidFill>
                  <a:schemeClr val="tx1"/>
                </a:solidFill>
              </a:rPr>
              <a:t>randrange</a:t>
            </a:r>
            <a:r>
              <a:rPr lang="en-US" b="1" dirty="0">
                <a:solidFill>
                  <a:schemeClr val="tx1"/>
                </a:solidFill>
              </a:rPr>
              <a:t> method</a:t>
            </a:r>
          </a:p>
          <a:p>
            <a:r>
              <a:rPr lang="en-US" dirty="0">
                <a:solidFill>
                  <a:schemeClr val="tx1"/>
                </a:solidFill>
              </a:rPr>
              <a:t>number = </a:t>
            </a:r>
            <a:r>
              <a:rPr lang="en-US" dirty="0" err="1">
                <a:solidFill>
                  <a:schemeClr val="tx1"/>
                </a:solidFill>
              </a:rPr>
              <a:t>random.randrange</a:t>
            </a:r>
            <a:r>
              <a:rPr lang="en-US" dirty="0">
                <a:solidFill>
                  <a:schemeClr val="tx1"/>
                </a:solidFill>
              </a:rPr>
              <a:t>(1, 100)          # an int from 1 to 99</a:t>
            </a:r>
          </a:p>
          <a:p>
            <a:r>
              <a:rPr lang="en-US" dirty="0">
                <a:solidFill>
                  <a:schemeClr val="tx1"/>
                </a:solidFill>
              </a:rPr>
              <a:t>number = </a:t>
            </a:r>
            <a:r>
              <a:rPr lang="en-US" dirty="0" err="1">
                <a:solidFill>
                  <a:schemeClr val="tx1"/>
                </a:solidFill>
              </a:rPr>
              <a:t>random.randrange</a:t>
            </a:r>
            <a:r>
              <a:rPr lang="en-US" dirty="0">
                <a:solidFill>
                  <a:schemeClr val="tx1"/>
                </a:solidFill>
              </a:rPr>
              <a:t>(100, 200, 2)  # an even int from 100 to 198</a:t>
            </a:r>
          </a:p>
          <a:p>
            <a:r>
              <a:rPr lang="en-US" dirty="0">
                <a:solidFill>
                  <a:schemeClr val="tx1"/>
                </a:solidFill>
              </a:rPr>
              <a:t>number = </a:t>
            </a:r>
            <a:r>
              <a:rPr lang="en-US" dirty="0" err="1">
                <a:solidFill>
                  <a:schemeClr val="tx1"/>
                </a:solidFill>
              </a:rPr>
              <a:t>random.randrange</a:t>
            </a:r>
            <a:r>
              <a:rPr lang="en-US" dirty="0">
                <a:solidFill>
                  <a:schemeClr val="tx1"/>
                </a:solidFill>
              </a:rPr>
              <a:t>(11, 250, 2)    # an odd int from 11 to 249</a:t>
            </a:r>
            <a:endParaRPr lang="en-IN" dirty="0">
              <a:solidFill>
                <a:schemeClr val="tx1"/>
              </a:solidFill>
            </a:endParaRPr>
          </a:p>
        </p:txBody>
      </p:sp>
    </p:spTree>
    <p:extLst>
      <p:ext uri="{BB962C8B-B14F-4D97-AF65-F5344CB8AC3E}">
        <p14:creationId xmlns:p14="http://schemas.microsoft.com/office/powerpoint/2010/main" val="4017577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simulates rolling a pair of dice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Rectangle 5">
            <a:extLst>
              <a:ext uri="{FF2B5EF4-FFF2-40B4-BE49-F238E27FC236}">
                <a16:creationId xmlns:a16="http://schemas.microsoft.com/office/drawing/2014/main" id="{A333A0DA-DF2F-4FFD-AE9D-58C1235AA9A2}"/>
              </a:ext>
            </a:extLst>
          </p:cNvPr>
          <p:cNvSpPr/>
          <p:nvPr/>
        </p:nvSpPr>
        <p:spPr>
          <a:xfrm>
            <a:off x="2715660" y="2146851"/>
            <a:ext cx="8662504" cy="103367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die1 = </a:t>
            </a:r>
            <a:r>
              <a:rPr lang="en-US" dirty="0" err="1">
                <a:solidFill>
                  <a:schemeClr val="tx1"/>
                </a:solidFill>
              </a:rPr>
              <a:t>random.randint</a:t>
            </a:r>
            <a:r>
              <a:rPr lang="en-US" dirty="0">
                <a:solidFill>
                  <a:schemeClr val="tx1"/>
                </a:solidFill>
              </a:rPr>
              <a:t>(1, 6)                # assume 6 is returned</a:t>
            </a:r>
          </a:p>
          <a:p>
            <a:r>
              <a:rPr lang="en-US" dirty="0">
                <a:solidFill>
                  <a:schemeClr val="tx1"/>
                </a:solidFill>
              </a:rPr>
              <a:t>die2 = </a:t>
            </a:r>
            <a:r>
              <a:rPr lang="en-US" dirty="0" err="1">
                <a:solidFill>
                  <a:schemeClr val="tx1"/>
                </a:solidFill>
              </a:rPr>
              <a:t>random.randint</a:t>
            </a:r>
            <a:r>
              <a:rPr lang="en-US" dirty="0">
                <a:solidFill>
                  <a:schemeClr val="tx1"/>
                </a:solidFill>
              </a:rPr>
              <a:t>(1, 6)                # assume 5 is returned</a:t>
            </a:r>
          </a:p>
          <a:p>
            <a:r>
              <a:rPr lang="en-US" dirty="0">
                <a:solidFill>
                  <a:schemeClr val="tx1"/>
                </a:solidFill>
              </a:rPr>
              <a:t>print(“Your roll: “, die1, die2)               # Your roll: 6   5</a:t>
            </a:r>
            <a:endParaRPr lang="en-IN" dirty="0">
              <a:solidFill>
                <a:schemeClr val="tx1"/>
              </a:solidFill>
            </a:endParaRPr>
          </a:p>
        </p:txBody>
      </p:sp>
    </p:spTree>
    <p:extLst>
      <p:ext uri="{BB962C8B-B14F-4D97-AF65-F5344CB8AC3E}">
        <p14:creationId xmlns:p14="http://schemas.microsoft.com/office/powerpoint/2010/main" val="882262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Guess the Number game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0405</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586769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plan the functions of a program</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As a program gets larger and requires more functions, it gets more difficult to decide what the functions should be and how they should relate to each other.</a:t>
            </a:r>
          </a:p>
          <a:p>
            <a:r>
              <a:rPr lang="en-US" dirty="0">
                <a:solidFill>
                  <a:schemeClr val="tx1"/>
                </a:solidFill>
              </a:rPr>
              <a:t>To help you make those decisions, you can use a hierarchy chart to plan the modules of the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150947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for the Convert Temperatures program</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A hierarchy outline for the same program</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5" name="Picture 4">
            <a:extLst>
              <a:ext uri="{FF2B5EF4-FFF2-40B4-BE49-F238E27FC236}">
                <a16:creationId xmlns:a16="http://schemas.microsoft.com/office/drawing/2014/main" id="{A16B2E56-D728-4991-A328-65733B35BE28}"/>
              </a:ext>
            </a:extLst>
          </p:cNvPr>
          <p:cNvPicPr>
            <a:picLocks noChangeAspect="1"/>
          </p:cNvPicPr>
          <p:nvPr/>
        </p:nvPicPr>
        <p:blipFill>
          <a:blip r:embed="rId2"/>
          <a:stretch>
            <a:fillRect/>
          </a:stretch>
        </p:blipFill>
        <p:spPr>
          <a:xfrm>
            <a:off x="2589212" y="2133600"/>
            <a:ext cx="3429000" cy="2238375"/>
          </a:xfrm>
          <a:prstGeom prst="rect">
            <a:avLst/>
          </a:prstGeom>
        </p:spPr>
      </p:pic>
      <p:sp>
        <p:nvSpPr>
          <p:cNvPr id="6" name="Rectangle 5">
            <a:extLst>
              <a:ext uri="{FF2B5EF4-FFF2-40B4-BE49-F238E27FC236}">
                <a16:creationId xmlns:a16="http://schemas.microsoft.com/office/drawing/2014/main" id="{611A9386-F37B-47C5-8786-CA38C9AEA5A5}"/>
              </a:ext>
            </a:extLst>
          </p:cNvPr>
          <p:cNvSpPr/>
          <p:nvPr/>
        </p:nvSpPr>
        <p:spPr>
          <a:xfrm>
            <a:off x="2716696" y="4953001"/>
            <a:ext cx="8693426" cy="144779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main</a:t>
            </a:r>
          </a:p>
          <a:p>
            <a:r>
              <a:rPr lang="en-US" dirty="0">
                <a:solidFill>
                  <a:schemeClr val="tx1"/>
                </a:solidFill>
              </a:rPr>
              <a:t>        display menu</a:t>
            </a:r>
          </a:p>
          <a:p>
            <a:r>
              <a:rPr lang="en-US" dirty="0">
                <a:solidFill>
                  <a:schemeClr val="tx1"/>
                </a:solidFill>
              </a:rPr>
              <a:t>        convert temp</a:t>
            </a:r>
          </a:p>
          <a:p>
            <a:r>
              <a:rPr lang="en-US" dirty="0">
                <a:solidFill>
                  <a:schemeClr val="tx1"/>
                </a:solidFill>
              </a:rPr>
              <a:t>                to </a:t>
            </a:r>
            <a:r>
              <a:rPr lang="en-US" dirty="0" err="1">
                <a:solidFill>
                  <a:schemeClr val="tx1"/>
                </a:solidFill>
              </a:rPr>
              <a:t>celsius</a:t>
            </a:r>
            <a:endParaRPr lang="en-US" dirty="0">
              <a:solidFill>
                <a:schemeClr val="tx1"/>
              </a:solidFill>
            </a:endParaRPr>
          </a:p>
          <a:p>
            <a:r>
              <a:rPr lang="en-US" dirty="0">
                <a:solidFill>
                  <a:schemeClr val="tx1"/>
                </a:solidFill>
              </a:rPr>
              <a:t>                to </a:t>
            </a:r>
            <a:r>
              <a:rPr lang="en-US" dirty="0" err="1">
                <a:solidFill>
                  <a:schemeClr val="tx1"/>
                </a:solidFill>
              </a:rPr>
              <a:t>fahrenheit</a:t>
            </a:r>
            <a:endParaRPr lang="en-IN" dirty="0">
              <a:solidFill>
                <a:schemeClr val="tx1"/>
              </a:solidFill>
            </a:endParaRPr>
          </a:p>
        </p:txBody>
      </p:sp>
    </p:spTree>
    <p:extLst>
      <p:ext uri="{BB962C8B-B14F-4D97-AF65-F5344CB8AC3E}">
        <p14:creationId xmlns:p14="http://schemas.microsoft.com/office/powerpoint/2010/main" val="4115698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for the Guess the Number game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A hierarchy outline for the same program</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
        <p:nvSpPr>
          <p:cNvPr id="6" name="Rectangle 5">
            <a:extLst>
              <a:ext uri="{FF2B5EF4-FFF2-40B4-BE49-F238E27FC236}">
                <a16:creationId xmlns:a16="http://schemas.microsoft.com/office/drawing/2014/main" id="{611A9386-F37B-47C5-8786-CA38C9AEA5A5}"/>
              </a:ext>
            </a:extLst>
          </p:cNvPr>
          <p:cNvSpPr/>
          <p:nvPr/>
        </p:nvSpPr>
        <p:spPr>
          <a:xfrm>
            <a:off x="2700199" y="4197627"/>
            <a:ext cx="8693426" cy="103698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main</a:t>
            </a:r>
          </a:p>
          <a:p>
            <a:r>
              <a:rPr lang="en-US" dirty="0">
                <a:solidFill>
                  <a:schemeClr val="tx1"/>
                </a:solidFill>
              </a:rPr>
              <a:t>        display title</a:t>
            </a:r>
          </a:p>
          <a:p>
            <a:r>
              <a:rPr lang="en-US" dirty="0">
                <a:solidFill>
                  <a:schemeClr val="tx1"/>
                </a:solidFill>
              </a:rPr>
              <a:t>        play game               </a:t>
            </a:r>
            <a:endParaRPr lang="en-IN" dirty="0">
              <a:solidFill>
                <a:schemeClr val="tx1"/>
              </a:solidFill>
            </a:endParaRPr>
          </a:p>
        </p:txBody>
      </p:sp>
      <p:pic>
        <p:nvPicPr>
          <p:cNvPr id="7" name="Picture 6">
            <a:extLst>
              <a:ext uri="{FF2B5EF4-FFF2-40B4-BE49-F238E27FC236}">
                <a16:creationId xmlns:a16="http://schemas.microsoft.com/office/drawing/2014/main" id="{75F0AEE2-6A8C-4384-9BA5-88F0061EA5DD}"/>
              </a:ext>
            </a:extLst>
          </p:cNvPr>
          <p:cNvPicPr>
            <a:picLocks noChangeAspect="1"/>
          </p:cNvPicPr>
          <p:nvPr/>
        </p:nvPicPr>
        <p:blipFill>
          <a:blip r:embed="rId2"/>
          <a:stretch>
            <a:fillRect/>
          </a:stretch>
        </p:blipFill>
        <p:spPr>
          <a:xfrm>
            <a:off x="2650435" y="2133600"/>
            <a:ext cx="2705100" cy="1466850"/>
          </a:xfrm>
          <a:prstGeom prst="rect">
            <a:avLst/>
          </a:prstGeom>
        </p:spPr>
      </p:pic>
    </p:spTree>
    <p:extLst>
      <p:ext uri="{BB962C8B-B14F-4D97-AF65-F5344CB8AC3E}">
        <p14:creationId xmlns:p14="http://schemas.microsoft.com/office/powerpoint/2010/main" val="3091661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hierarchy chart</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Start with a box for the main() function</a:t>
            </a:r>
          </a:p>
          <a:p>
            <a:r>
              <a:rPr lang="en-US" dirty="0">
                <a:solidFill>
                  <a:schemeClr val="tx1"/>
                </a:solidFill>
              </a:rPr>
              <a:t>At the next level, put boxes for the functions that the main() function needs to call. This usually includes the function that will control the main action of the program, plus any functions that need to be done before or after that function.</a:t>
            </a:r>
          </a:p>
          <a:p>
            <a:r>
              <a:rPr lang="en-US" dirty="0">
                <a:solidFill>
                  <a:schemeClr val="tx1"/>
                </a:solidFill>
              </a:rPr>
              <a:t>Continue down the levels by dividing the higher-level functions into their component functions until there aren’t any more components.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3525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doesn’t accept arguments</a:t>
            </a:r>
          </a:p>
        </p:txBody>
      </p:sp>
      <p:sp>
        <p:nvSpPr>
          <p:cNvPr id="3" name="Content Placeholder 2"/>
          <p:cNvSpPr>
            <a:spLocks noGrp="1"/>
          </p:cNvSpPr>
          <p:nvPr>
            <p:ph idx="1"/>
          </p:nvPr>
        </p:nvSpPr>
        <p:spPr/>
        <p:txBody>
          <a:bodyPr/>
          <a:lstStyle/>
          <a:p>
            <a:r>
              <a:rPr lang="en-US" b="1" dirty="0">
                <a:solidFill>
                  <a:schemeClr val="tx1"/>
                </a:solidFill>
              </a:rPr>
              <a:t>How to define it</a:t>
            </a:r>
          </a:p>
          <a:p>
            <a:endParaRPr lang="en-US" dirty="0"/>
          </a:p>
          <a:p>
            <a:endParaRPr lang="en-US" dirty="0"/>
          </a:p>
          <a:p>
            <a:endParaRPr lang="en-US" dirty="0"/>
          </a:p>
          <a:p>
            <a:r>
              <a:rPr lang="en-US" b="1" dirty="0">
                <a:solidFill>
                  <a:schemeClr val="tx1"/>
                </a:solidFill>
              </a:rPr>
              <a:t>How to call it</a:t>
            </a:r>
          </a:p>
          <a:p>
            <a:endParaRPr lang="en-US" b="1" dirty="0">
              <a:solidFill>
                <a:schemeClr val="tx1"/>
              </a:solidFill>
            </a:endParaRPr>
          </a:p>
          <a:p>
            <a:endParaRPr lang="en-US" b="1" dirty="0">
              <a:solidFill>
                <a:schemeClr val="tx1"/>
              </a:solidFill>
            </a:endParaRPr>
          </a:p>
          <a:p>
            <a:r>
              <a:rPr lang="en-US" dirty="0">
                <a:solidFill>
                  <a:schemeClr val="tx1"/>
                </a:solidFill>
              </a:rPr>
              <a:t>To call a function, you use the same syntax that you’ve been using for calling other functions.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3E82951A-043C-4BD1-92F3-2D78F27D1749}"/>
              </a:ext>
            </a:extLst>
          </p:cNvPr>
          <p:cNvSpPr/>
          <p:nvPr/>
        </p:nvSpPr>
        <p:spPr>
          <a:xfrm>
            <a:off x="3048000" y="2637183"/>
            <a:ext cx="8456612" cy="102041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a:t>
            </a:r>
            <a:r>
              <a:rPr lang="en-US" dirty="0" err="1">
                <a:solidFill>
                  <a:schemeClr val="tx1"/>
                </a:solidFill>
              </a:rPr>
              <a:t>print_welcome</a:t>
            </a:r>
            <a:r>
              <a:rPr lang="en-US" dirty="0">
                <a:solidFill>
                  <a:schemeClr val="tx1"/>
                </a:solidFill>
              </a:rPr>
              <a:t>():</a:t>
            </a:r>
          </a:p>
          <a:p>
            <a:r>
              <a:rPr lang="en-US" dirty="0">
                <a:solidFill>
                  <a:schemeClr val="tx1"/>
                </a:solidFill>
              </a:rPr>
              <a:t>    print(“Welcome to </a:t>
            </a:r>
            <a:r>
              <a:rPr lang="en-US" dirty="0" err="1">
                <a:solidFill>
                  <a:schemeClr val="tx1"/>
                </a:solidFill>
              </a:rPr>
              <a:t>Laksh</a:t>
            </a:r>
            <a:r>
              <a:rPr lang="en-US" dirty="0">
                <a:solidFill>
                  <a:schemeClr val="tx1"/>
                </a:solidFill>
              </a:rPr>
              <a:t>”)</a:t>
            </a:r>
          </a:p>
          <a:p>
            <a:r>
              <a:rPr lang="en-US" dirty="0">
                <a:solidFill>
                  <a:schemeClr val="tx1"/>
                </a:solidFill>
              </a:rPr>
              <a:t>    print()</a:t>
            </a:r>
            <a:endParaRPr lang="en-IN" dirty="0">
              <a:solidFill>
                <a:schemeClr val="tx1"/>
              </a:solidFill>
            </a:endParaRPr>
          </a:p>
        </p:txBody>
      </p:sp>
      <p:sp>
        <p:nvSpPr>
          <p:cNvPr id="6" name="Rectangle 5">
            <a:extLst>
              <a:ext uri="{FF2B5EF4-FFF2-40B4-BE49-F238E27FC236}">
                <a16:creationId xmlns:a16="http://schemas.microsoft.com/office/drawing/2014/main" id="{07F481B0-7435-41DA-A74C-ED71EC6A929A}"/>
              </a:ext>
            </a:extLst>
          </p:cNvPr>
          <p:cNvSpPr/>
          <p:nvPr/>
        </p:nvSpPr>
        <p:spPr>
          <a:xfrm>
            <a:off x="3048000" y="4201690"/>
            <a:ext cx="8456612" cy="55583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print_welcome</a:t>
            </a:r>
            <a:r>
              <a:rPr lang="en-US" dirty="0">
                <a:solidFill>
                  <a:schemeClr val="tx1"/>
                </a:solidFill>
              </a:rPr>
              <a:t>()  #prints welcome message</a:t>
            </a:r>
            <a:endParaRPr lang="en-IN" dirty="0">
              <a:solidFill>
                <a:schemeClr val="tx1"/>
              </a:solidFill>
            </a:endParaRPr>
          </a:p>
        </p:txBody>
      </p:sp>
    </p:spTree>
    <p:extLst>
      <p:ext uri="{BB962C8B-B14F-4D97-AF65-F5344CB8AC3E}">
        <p14:creationId xmlns:p14="http://schemas.microsoft.com/office/powerpoint/2010/main" val="2402886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creating hierarchy charts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The </a:t>
            </a:r>
            <a:r>
              <a:rPr lang="en-US" b="1" dirty="0">
                <a:solidFill>
                  <a:schemeClr val="tx1"/>
                </a:solidFill>
              </a:rPr>
              <a:t>names</a:t>
            </a:r>
            <a:r>
              <a:rPr lang="en-US" dirty="0">
                <a:solidFill>
                  <a:schemeClr val="tx1"/>
                </a:solidFill>
              </a:rPr>
              <a:t> in a chart should start with a </a:t>
            </a:r>
            <a:r>
              <a:rPr lang="en-US" b="1" dirty="0">
                <a:solidFill>
                  <a:schemeClr val="tx1"/>
                </a:solidFill>
              </a:rPr>
              <a:t>verb</a:t>
            </a:r>
            <a:r>
              <a:rPr lang="en-US" dirty="0">
                <a:solidFill>
                  <a:schemeClr val="tx1"/>
                </a:solidFill>
              </a:rPr>
              <a:t> and give a good indication of </a:t>
            </a:r>
            <a:r>
              <a:rPr lang="en-US" b="1" dirty="0">
                <a:solidFill>
                  <a:schemeClr val="tx1"/>
                </a:solidFill>
              </a:rPr>
              <a:t>what</a:t>
            </a:r>
            <a:r>
              <a:rPr lang="en-US" dirty="0">
                <a:solidFill>
                  <a:schemeClr val="tx1"/>
                </a:solidFill>
              </a:rPr>
              <a:t> the function does. Then, the names can easily be converted to Python function names.</a:t>
            </a:r>
          </a:p>
          <a:p>
            <a:r>
              <a:rPr lang="en-US" dirty="0">
                <a:solidFill>
                  <a:schemeClr val="tx1"/>
                </a:solidFill>
              </a:rPr>
              <a:t>Each function should do everything that is </a:t>
            </a:r>
            <a:r>
              <a:rPr lang="en-US" b="1" dirty="0">
                <a:solidFill>
                  <a:schemeClr val="tx1"/>
                </a:solidFill>
              </a:rPr>
              <a:t>related</a:t>
            </a:r>
            <a:r>
              <a:rPr lang="en-US" dirty="0">
                <a:solidFill>
                  <a:schemeClr val="tx1"/>
                </a:solidFill>
              </a:rPr>
              <a:t> to the function name and nothing </a:t>
            </a:r>
            <a:r>
              <a:rPr lang="en-US" b="1" dirty="0">
                <a:solidFill>
                  <a:schemeClr val="tx1"/>
                </a:solidFill>
              </a:rPr>
              <a:t>more</a:t>
            </a:r>
            <a:r>
              <a:rPr lang="en-US" dirty="0">
                <a:solidFill>
                  <a:schemeClr val="tx1"/>
                </a:solidFill>
              </a:rPr>
              <a:t>.</a:t>
            </a:r>
          </a:p>
          <a:p>
            <a:r>
              <a:rPr lang="en-US" dirty="0">
                <a:solidFill>
                  <a:schemeClr val="tx1"/>
                </a:solidFill>
              </a:rPr>
              <a:t>In </a:t>
            </a:r>
            <a:r>
              <a:rPr lang="en-US" b="1" dirty="0">
                <a:solidFill>
                  <a:schemeClr val="tx1"/>
                </a:solidFill>
              </a:rPr>
              <a:t>practice</a:t>
            </a:r>
            <a:r>
              <a:rPr lang="en-US" dirty="0">
                <a:solidFill>
                  <a:schemeClr val="tx1"/>
                </a:solidFill>
              </a:rPr>
              <a:t>, programmers often draw hierarchy charts by </a:t>
            </a:r>
            <a:r>
              <a:rPr lang="en-US" b="1" dirty="0">
                <a:solidFill>
                  <a:schemeClr val="tx1"/>
                </a:solidFill>
              </a:rPr>
              <a:t>hand</a:t>
            </a:r>
            <a:r>
              <a:rPr lang="en-US" dirty="0">
                <a:solidFill>
                  <a:schemeClr val="tx1"/>
                </a:solidFill>
              </a:rPr>
              <a:t> and discard them once the program has been coded and tested.</a:t>
            </a:r>
          </a:p>
          <a:p>
            <a:r>
              <a:rPr lang="en-US" dirty="0">
                <a:solidFill>
                  <a:schemeClr val="tx1"/>
                </a:solidFill>
              </a:rPr>
              <a:t>Another </a:t>
            </a:r>
            <a:r>
              <a:rPr lang="en-US" b="1" dirty="0">
                <a:solidFill>
                  <a:schemeClr val="tx1"/>
                </a:solidFill>
              </a:rPr>
              <a:t>alternative</a:t>
            </a:r>
            <a:r>
              <a:rPr lang="en-US" dirty="0">
                <a:solidFill>
                  <a:schemeClr val="tx1"/>
                </a:solidFill>
              </a:rPr>
              <a:t> is to use a hierarchy </a:t>
            </a:r>
            <a:r>
              <a:rPr lang="en-US" b="1" dirty="0">
                <a:solidFill>
                  <a:schemeClr val="tx1"/>
                </a:solidFill>
              </a:rPr>
              <a:t>outline</a:t>
            </a:r>
            <a:r>
              <a:rPr lang="en-US" dirty="0">
                <a:solidFill>
                  <a:schemeClr val="tx1"/>
                </a:solidFill>
              </a:rPr>
              <a:t> instead of hierarchy </a:t>
            </a:r>
            <a:r>
              <a:rPr lang="en-US" b="1" dirty="0">
                <a:solidFill>
                  <a:schemeClr val="tx1"/>
                </a:solidFill>
              </a:rPr>
              <a:t>chart</a:t>
            </a:r>
            <a:r>
              <a:rPr lang="en-US" dirty="0">
                <a:solidFill>
                  <a:schemeClr val="tx1"/>
                </a:solidFill>
              </a:rPr>
              <a:t>.</a:t>
            </a:r>
          </a:p>
          <a:p>
            <a:r>
              <a:rPr lang="en-US" dirty="0">
                <a:solidFill>
                  <a:schemeClr val="tx1"/>
                </a:solidFill>
              </a:rPr>
              <a:t>An hierarchy outline is a </a:t>
            </a:r>
            <a:r>
              <a:rPr lang="en-US" b="1" dirty="0">
                <a:solidFill>
                  <a:schemeClr val="tx1"/>
                </a:solidFill>
              </a:rPr>
              <a:t>left-to-right</a:t>
            </a:r>
            <a:r>
              <a:rPr lang="en-US" dirty="0">
                <a:solidFill>
                  <a:schemeClr val="tx1"/>
                </a:solidFill>
              </a:rPr>
              <a:t> view of the structure instead of a </a:t>
            </a:r>
            <a:r>
              <a:rPr lang="en-US" b="1" dirty="0">
                <a:solidFill>
                  <a:schemeClr val="tx1"/>
                </a:solidFill>
              </a:rPr>
              <a:t>top-down</a:t>
            </a:r>
            <a:r>
              <a:rPr lang="en-US" dirty="0">
                <a:solidFill>
                  <a:schemeClr val="tx1"/>
                </a:solidFill>
              </a:rPr>
              <a:t> view incase of hierarchy chart.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220453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for the Pig Dice game</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b="1" dirty="0">
                <a:solidFill>
                  <a:schemeClr val="tx1"/>
                </a:solidFill>
              </a:rPr>
              <a:t>The rules for a Pig Dice game</a:t>
            </a:r>
          </a:p>
          <a:p>
            <a:r>
              <a:rPr lang="en-US" dirty="0">
                <a:solidFill>
                  <a:schemeClr val="tx1"/>
                </a:solidFill>
              </a:rPr>
              <a:t>For each turn, the player can choose to roll the die or hold.</a:t>
            </a:r>
          </a:p>
          <a:p>
            <a:r>
              <a:rPr lang="en-US" dirty="0">
                <a:solidFill>
                  <a:schemeClr val="tx1"/>
                </a:solidFill>
              </a:rPr>
              <a:t>A turn ends when the player rolls a 1 or chooses to hold.</a:t>
            </a:r>
          </a:p>
          <a:p>
            <a:r>
              <a:rPr lang="en-US" dirty="0">
                <a:solidFill>
                  <a:schemeClr val="tx1"/>
                </a:solidFill>
              </a:rPr>
              <a:t>If the player rolls a 1, all points are lost for that turn.</a:t>
            </a:r>
          </a:p>
          <a:p>
            <a:r>
              <a:rPr lang="en-US" dirty="0">
                <a:solidFill>
                  <a:schemeClr val="tx1"/>
                </a:solidFill>
              </a:rPr>
              <a:t>If the player chooses to hold, all points for that turn are added to the total.</a:t>
            </a:r>
          </a:p>
          <a:p>
            <a:r>
              <a:rPr lang="en-US" dirty="0">
                <a:solidFill>
                  <a:schemeClr val="tx1"/>
                </a:solidFill>
              </a:rPr>
              <a:t>If the player enters an invalid character, the roll or hold prompt is displayed and the player can make another entry.</a:t>
            </a:r>
          </a:p>
          <a:p>
            <a:r>
              <a:rPr lang="en-US" dirty="0">
                <a:solidFill>
                  <a:schemeClr val="tx1"/>
                </a:solidFill>
              </a:rPr>
              <a:t>When a player reaches 20 points, the game ends and the number of turns is displayed.</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141192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for the Pig Dice game (Continued…)</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5" name="Picture 4">
            <a:extLst>
              <a:ext uri="{FF2B5EF4-FFF2-40B4-BE49-F238E27FC236}">
                <a16:creationId xmlns:a16="http://schemas.microsoft.com/office/drawing/2014/main" id="{7012B356-1DE5-4310-A386-5594D39265CA}"/>
              </a:ext>
            </a:extLst>
          </p:cNvPr>
          <p:cNvPicPr>
            <a:picLocks noChangeAspect="1"/>
          </p:cNvPicPr>
          <p:nvPr/>
        </p:nvPicPr>
        <p:blipFill>
          <a:blip r:embed="rId2"/>
          <a:stretch>
            <a:fillRect/>
          </a:stretch>
        </p:blipFill>
        <p:spPr>
          <a:xfrm>
            <a:off x="2767428" y="2285587"/>
            <a:ext cx="3476625" cy="3028950"/>
          </a:xfrm>
          <a:prstGeom prst="rect">
            <a:avLst/>
          </a:prstGeom>
        </p:spPr>
      </p:pic>
    </p:spTree>
    <p:extLst>
      <p:ext uri="{BB962C8B-B14F-4D97-AF65-F5344CB8AC3E}">
        <p14:creationId xmlns:p14="http://schemas.microsoft.com/office/powerpoint/2010/main" val="2042131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(Pig Dice game)</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The Pig Dice game uses the console as the user interface.</a:t>
            </a:r>
          </a:p>
          <a:p>
            <a:r>
              <a:rPr lang="en-US" dirty="0">
                <a:solidFill>
                  <a:schemeClr val="tx1"/>
                </a:solidFill>
              </a:rPr>
              <a:t>In the hierarchy chart, the main() function calls the </a:t>
            </a:r>
            <a:r>
              <a:rPr lang="en-US" dirty="0" err="1">
                <a:solidFill>
                  <a:schemeClr val="tx1"/>
                </a:solidFill>
              </a:rPr>
              <a:t>play_game</a:t>
            </a:r>
            <a:r>
              <a:rPr lang="en-US" dirty="0">
                <a:solidFill>
                  <a:schemeClr val="tx1"/>
                </a:solidFill>
              </a:rPr>
              <a:t>() function. If this program lets the user play more than one game, the main() function calls it repeatedly.</a:t>
            </a:r>
          </a:p>
          <a:p>
            <a:r>
              <a:rPr lang="en-US" dirty="0">
                <a:solidFill>
                  <a:schemeClr val="tx1"/>
                </a:solidFill>
              </a:rPr>
              <a:t>The </a:t>
            </a:r>
            <a:r>
              <a:rPr lang="en-US" dirty="0" err="1">
                <a:solidFill>
                  <a:schemeClr val="tx1"/>
                </a:solidFill>
              </a:rPr>
              <a:t>play_game</a:t>
            </a:r>
            <a:r>
              <a:rPr lang="en-US" dirty="0">
                <a:solidFill>
                  <a:schemeClr val="tx1"/>
                </a:solidFill>
              </a:rPr>
              <a:t>() function calls the </a:t>
            </a:r>
            <a:r>
              <a:rPr lang="en-US" dirty="0" err="1">
                <a:solidFill>
                  <a:schemeClr val="tx1"/>
                </a:solidFill>
              </a:rPr>
              <a:t>take_turn</a:t>
            </a:r>
            <a:r>
              <a:rPr lang="en-US" dirty="0">
                <a:solidFill>
                  <a:schemeClr val="tx1"/>
                </a:solidFill>
              </a:rPr>
              <a:t>() function until the game is over.</a:t>
            </a:r>
          </a:p>
          <a:p>
            <a:r>
              <a:rPr lang="en-US" dirty="0">
                <a:solidFill>
                  <a:schemeClr val="tx1"/>
                </a:solidFill>
              </a:rPr>
              <a:t>The </a:t>
            </a:r>
            <a:r>
              <a:rPr lang="en-US" dirty="0" err="1">
                <a:solidFill>
                  <a:schemeClr val="tx1"/>
                </a:solidFill>
              </a:rPr>
              <a:t>take_turn</a:t>
            </a:r>
            <a:r>
              <a:rPr lang="en-US" dirty="0">
                <a:solidFill>
                  <a:schemeClr val="tx1"/>
                </a:solidFill>
              </a:rPr>
              <a:t>() function calls the </a:t>
            </a:r>
            <a:r>
              <a:rPr lang="en-US" dirty="0" err="1">
                <a:solidFill>
                  <a:schemeClr val="tx1"/>
                </a:solidFill>
              </a:rPr>
              <a:t>roll_die</a:t>
            </a:r>
            <a:r>
              <a:rPr lang="en-US" dirty="0">
                <a:solidFill>
                  <a:schemeClr val="tx1"/>
                </a:solidFill>
              </a:rPr>
              <a:t>() function if the user chooses to roll and the </a:t>
            </a:r>
            <a:r>
              <a:rPr lang="en-US" dirty="0" err="1">
                <a:solidFill>
                  <a:schemeClr val="tx1"/>
                </a:solidFill>
              </a:rPr>
              <a:t>hold_turn</a:t>
            </a:r>
            <a:r>
              <a:rPr lang="en-US" dirty="0">
                <a:solidFill>
                  <a:schemeClr val="tx1"/>
                </a:solidFill>
              </a:rPr>
              <a:t>() function if the user chooses to hold.</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142822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Pig Dice game with global variables</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0406</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85120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Pig Dice game with local variables</a:t>
            </a:r>
          </a:p>
        </p:txBody>
      </p:sp>
      <p:sp>
        <p:nvSpPr>
          <p:cNvPr id="3" name="Content Placeholder 2"/>
          <p:cNvSpPr>
            <a:spLocks noGrp="1"/>
          </p:cNvSpPr>
          <p:nvPr>
            <p:ph idx="1"/>
          </p:nvPr>
        </p:nvSpPr>
        <p:spPr>
          <a:xfrm>
            <a:off x="2589212" y="2133600"/>
            <a:ext cx="8915400" cy="3790122"/>
          </a:xfrm>
        </p:spPr>
        <p:txBody>
          <a:bodyPr>
            <a:normAutofit/>
          </a:bodyPr>
          <a:lstStyle/>
          <a:p>
            <a:pPr marL="0" indent="0">
              <a:buNone/>
            </a:pPr>
            <a:r>
              <a:rPr lang="en-US" dirty="0">
                <a:solidFill>
                  <a:schemeClr val="tx1"/>
                </a:solidFill>
              </a:rPr>
              <a:t>A demo of example 0407</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447882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39938" name="Picture 2" descr="Image result for questions and answers"/>
          <p:cNvPicPr>
            <a:picLocks noChangeAspect="1" noChangeArrowheads="1"/>
          </p:cNvPicPr>
          <p:nvPr/>
        </p:nvPicPr>
        <p:blipFill>
          <a:blip r:embed="rId2"/>
          <a:srcRect/>
          <a:stretch>
            <a:fillRect/>
          </a:stretch>
        </p:blipFill>
        <p:spPr bwMode="auto">
          <a:xfrm>
            <a:off x="4934839" y="2872740"/>
            <a:ext cx="3019425" cy="1514475"/>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has one argument</a:t>
            </a:r>
          </a:p>
        </p:txBody>
      </p:sp>
      <p:sp>
        <p:nvSpPr>
          <p:cNvPr id="3" name="Content Placeholder 2"/>
          <p:cNvSpPr>
            <a:spLocks noGrp="1"/>
          </p:cNvSpPr>
          <p:nvPr>
            <p:ph idx="1"/>
          </p:nvPr>
        </p:nvSpPr>
        <p:spPr>
          <a:xfrm>
            <a:off x="2589212" y="2133600"/>
            <a:ext cx="8915400" cy="3790122"/>
          </a:xfrm>
        </p:spPr>
        <p:txBody>
          <a:bodyPr>
            <a:normAutofit/>
          </a:bodyPr>
          <a:lstStyle/>
          <a:p>
            <a:r>
              <a:rPr lang="en-US" b="1" dirty="0">
                <a:solidFill>
                  <a:schemeClr val="tx1"/>
                </a:solidFill>
              </a:rPr>
              <a:t>How to define it</a:t>
            </a:r>
          </a:p>
          <a:p>
            <a:endParaRPr lang="en-US" dirty="0"/>
          </a:p>
          <a:p>
            <a:endParaRPr lang="en-US" dirty="0"/>
          </a:p>
          <a:p>
            <a:endParaRPr lang="en-US" dirty="0"/>
          </a:p>
          <a:p>
            <a:r>
              <a:rPr lang="en-US" b="1" dirty="0">
                <a:solidFill>
                  <a:schemeClr val="tx1"/>
                </a:solidFill>
              </a:rPr>
              <a:t>How to call it</a:t>
            </a:r>
          </a:p>
          <a:p>
            <a:endParaRPr lang="en-US" b="1" dirty="0">
              <a:solidFill>
                <a:schemeClr val="tx1"/>
              </a:solidFill>
            </a:endParaRPr>
          </a:p>
          <a:p>
            <a:endParaRPr lang="en-US" b="1" dirty="0">
              <a:solidFill>
                <a:schemeClr val="tx1"/>
              </a:solidFill>
            </a:endParaRPr>
          </a:p>
          <a:p>
            <a:r>
              <a:rPr lang="en-US" dirty="0">
                <a:solidFill>
                  <a:schemeClr val="tx1"/>
                </a:solidFill>
              </a:rPr>
              <a:t>This function requires one argument, the message that should be printed. As a result, the statement that calls it provides an argument that is a variable for the string that should be printed.</a:t>
            </a: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4">
            <a:extLst>
              <a:ext uri="{FF2B5EF4-FFF2-40B4-BE49-F238E27FC236}">
                <a16:creationId xmlns:a16="http://schemas.microsoft.com/office/drawing/2014/main" id="{3E82951A-043C-4BD1-92F3-2D78F27D1749}"/>
              </a:ext>
            </a:extLst>
          </p:cNvPr>
          <p:cNvSpPr/>
          <p:nvPr/>
        </p:nvSpPr>
        <p:spPr>
          <a:xfrm>
            <a:off x="3048000" y="2597427"/>
            <a:ext cx="8456612" cy="102041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a:t>
            </a:r>
            <a:r>
              <a:rPr lang="en-US" dirty="0" err="1">
                <a:solidFill>
                  <a:schemeClr val="tx1"/>
                </a:solidFill>
              </a:rPr>
              <a:t>print_welcome</a:t>
            </a:r>
            <a:r>
              <a:rPr lang="en-US" dirty="0">
                <a:solidFill>
                  <a:schemeClr val="tx1"/>
                </a:solidFill>
              </a:rPr>
              <a:t>(message):</a:t>
            </a:r>
          </a:p>
          <a:p>
            <a:r>
              <a:rPr lang="en-US" dirty="0">
                <a:solidFill>
                  <a:schemeClr val="tx1"/>
                </a:solidFill>
              </a:rPr>
              <a:t>    print(message)</a:t>
            </a:r>
          </a:p>
          <a:p>
            <a:r>
              <a:rPr lang="en-US" dirty="0">
                <a:solidFill>
                  <a:schemeClr val="tx1"/>
                </a:solidFill>
              </a:rPr>
              <a:t>    print()</a:t>
            </a:r>
            <a:endParaRPr lang="en-IN" dirty="0">
              <a:solidFill>
                <a:schemeClr val="tx1"/>
              </a:solidFill>
            </a:endParaRPr>
          </a:p>
        </p:txBody>
      </p:sp>
      <p:sp>
        <p:nvSpPr>
          <p:cNvPr id="6" name="Rectangle 5">
            <a:extLst>
              <a:ext uri="{FF2B5EF4-FFF2-40B4-BE49-F238E27FC236}">
                <a16:creationId xmlns:a16="http://schemas.microsoft.com/office/drawing/2014/main" id="{07F481B0-7435-41DA-A74C-ED71EC6A929A}"/>
              </a:ext>
            </a:extLst>
          </p:cNvPr>
          <p:cNvSpPr/>
          <p:nvPr/>
        </p:nvSpPr>
        <p:spPr>
          <a:xfrm>
            <a:off x="3048000" y="4122178"/>
            <a:ext cx="8456612" cy="76787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 = “Welcome to </a:t>
            </a:r>
            <a:r>
              <a:rPr lang="en-US" dirty="0" err="1">
                <a:solidFill>
                  <a:schemeClr val="tx1"/>
                </a:solidFill>
              </a:rPr>
              <a:t>Laksh</a:t>
            </a:r>
            <a:r>
              <a:rPr lang="en-US" dirty="0">
                <a:solidFill>
                  <a:schemeClr val="tx1"/>
                </a:solidFill>
              </a:rPr>
              <a:t>”</a:t>
            </a:r>
          </a:p>
          <a:p>
            <a:r>
              <a:rPr lang="en-US" dirty="0" err="1">
                <a:solidFill>
                  <a:schemeClr val="tx1"/>
                </a:solidFill>
              </a:rPr>
              <a:t>print_welcome</a:t>
            </a:r>
            <a:r>
              <a:rPr lang="en-US" dirty="0">
                <a:solidFill>
                  <a:schemeClr val="tx1"/>
                </a:solidFill>
              </a:rPr>
              <a:t>(message)  # prints welcome message</a:t>
            </a:r>
            <a:endParaRPr lang="en-IN" dirty="0">
              <a:solidFill>
                <a:schemeClr val="tx1"/>
              </a:solidFill>
            </a:endParaRPr>
          </a:p>
        </p:txBody>
      </p:sp>
    </p:spTree>
    <p:extLst>
      <p:ext uri="{BB962C8B-B14F-4D97-AF65-F5344CB8AC3E}">
        <p14:creationId xmlns:p14="http://schemas.microsoft.com/office/powerpoint/2010/main" val="306882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accepts two arguments and returns a value</a:t>
            </a:r>
          </a:p>
        </p:txBody>
      </p:sp>
      <p:sp>
        <p:nvSpPr>
          <p:cNvPr id="3" name="Content Placeholder 2"/>
          <p:cNvSpPr>
            <a:spLocks noGrp="1"/>
          </p:cNvSpPr>
          <p:nvPr>
            <p:ph idx="1"/>
          </p:nvPr>
        </p:nvSpPr>
        <p:spPr>
          <a:xfrm>
            <a:off x="2589212" y="2133600"/>
            <a:ext cx="8915400" cy="3790122"/>
          </a:xfrm>
        </p:spPr>
        <p:txBody>
          <a:bodyPr>
            <a:normAutofit/>
          </a:bodyPr>
          <a:lstStyle/>
          <a:p>
            <a:r>
              <a:rPr lang="en-US" b="1" dirty="0">
                <a:solidFill>
                  <a:schemeClr val="tx1"/>
                </a:solidFill>
              </a:rPr>
              <a:t>How to define it</a:t>
            </a:r>
          </a:p>
          <a:p>
            <a:endParaRPr lang="en-US" dirty="0"/>
          </a:p>
          <a:p>
            <a:endParaRPr lang="en-US" dirty="0"/>
          </a:p>
          <a:p>
            <a:endParaRPr lang="en-US" dirty="0"/>
          </a:p>
          <a:p>
            <a:endParaRPr lang="en-US" b="1" dirty="0">
              <a:solidFill>
                <a:schemeClr val="tx1"/>
              </a:solidFill>
            </a:endParaRPr>
          </a:p>
          <a:p>
            <a:r>
              <a:rPr lang="en-US" b="1" dirty="0">
                <a:solidFill>
                  <a:schemeClr val="tx1"/>
                </a:solidFill>
              </a:rPr>
              <a:t>How to call it</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4">
            <a:extLst>
              <a:ext uri="{FF2B5EF4-FFF2-40B4-BE49-F238E27FC236}">
                <a16:creationId xmlns:a16="http://schemas.microsoft.com/office/drawing/2014/main" id="{3E82951A-043C-4BD1-92F3-2D78F27D1749}"/>
              </a:ext>
            </a:extLst>
          </p:cNvPr>
          <p:cNvSpPr/>
          <p:nvPr/>
        </p:nvSpPr>
        <p:spPr>
          <a:xfrm>
            <a:off x="3048000" y="2597428"/>
            <a:ext cx="8456612" cy="131196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a:t>
            </a:r>
            <a:r>
              <a:rPr lang="en-US" dirty="0" err="1">
                <a:solidFill>
                  <a:schemeClr val="tx1"/>
                </a:solidFill>
              </a:rPr>
              <a:t>calculate_miles_per_gallon</a:t>
            </a:r>
            <a:r>
              <a:rPr lang="en-US" dirty="0">
                <a:solidFill>
                  <a:schemeClr val="tx1"/>
                </a:solidFill>
              </a:rPr>
              <a:t>(</a:t>
            </a:r>
            <a:r>
              <a:rPr lang="en-US" dirty="0" err="1">
                <a:solidFill>
                  <a:schemeClr val="tx1"/>
                </a:solidFill>
              </a:rPr>
              <a:t>miles_driven</a:t>
            </a:r>
            <a:r>
              <a:rPr lang="en-US" dirty="0">
                <a:solidFill>
                  <a:schemeClr val="tx1"/>
                </a:solidFill>
              </a:rPr>
              <a:t>, </a:t>
            </a:r>
            <a:r>
              <a:rPr lang="en-US" dirty="0" err="1">
                <a:solidFill>
                  <a:schemeClr val="tx1"/>
                </a:solidFill>
              </a:rPr>
              <a:t>gallons_used</a:t>
            </a:r>
            <a:r>
              <a:rPr lang="en-US" dirty="0">
                <a:solidFill>
                  <a:schemeClr val="tx1"/>
                </a:solidFill>
              </a:rPr>
              <a:t>):</a:t>
            </a:r>
          </a:p>
          <a:p>
            <a:r>
              <a:rPr lang="en-US" dirty="0">
                <a:solidFill>
                  <a:schemeClr val="tx1"/>
                </a:solidFill>
              </a:rPr>
              <a:t>    mpg = </a:t>
            </a:r>
            <a:r>
              <a:rPr lang="en-US" dirty="0" err="1">
                <a:solidFill>
                  <a:schemeClr val="tx1"/>
                </a:solidFill>
              </a:rPr>
              <a:t>miles_driven</a:t>
            </a:r>
            <a:r>
              <a:rPr lang="en-US" dirty="0">
                <a:solidFill>
                  <a:schemeClr val="tx1"/>
                </a:solidFill>
              </a:rPr>
              <a:t> / </a:t>
            </a:r>
            <a:r>
              <a:rPr lang="en-US" dirty="0" err="1">
                <a:solidFill>
                  <a:schemeClr val="tx1"/>
                </a:solidFill>
              </a:rPr>
              <a:t>gallons_used</a:t>
            </a:r>
            <a:endParaRPr lang="en-US" dirty="0">
              <a:solidFill>
                <a:schemeClr val="tx1"/>
              </a:solidFill>
            </a:endParaRPr>
          </a:p>
          <a:p>
            <a:r>
              <a:rPr lang="en-US" dirty="0">
                <a:solidFill>
                  <a:schemeClr val="tx1"/>
                </a:solidFill>
              </a:rPr>
              <a:t>    mpg = round(mpg, 1)</a:t>
            </a:r>
          </a:p>
          <a:p>
            <a:r>
              <a:rPr lang="en-US" dirty="0">
                <a:solidFill>
                  <a:schemeClr val="tx1"/>
                </a:solidFill>
              </a:rPr>
              <a:t>    return mpg</a:t>
            </a:r>
            <a:endParaRPr lang="en-IN" dirty="0">
              <a:solidFill>
                <a:schemeClr val="tx1"/>
              </a:solidFill>
            </a:endParaRPr>
          </a:p>
        </p:txBody>
      </p:sp>
      <p:sp>
        <p:nvSpPr>
          <p:cNvPr id="6" name="Rectangle 5">
            <a:extLst>
              <a:ext uri="{FF2B5EF4-FFF2-40B4-BE49-F238E27FC236}">
                <a16:creationId xmlns:a16="http://schemas.microsoft.com/office/drawing/2014/main" id="{07F481B0-7435-41DA-A74C-ED71EC6A929A}"/>
              </a:ext>
            </a:extLst>
          </p:cNvPr>
          <p:cNvSpPr/>
          <p:nvPr/>
        </p:nvSpPr>
        <p:spPr>
          <a:xfrm>
            <a:off x="3048000" y="4532619"/>
            <a:ext cx="8456612" cy="102004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miles = 500</a:t>
            </a:r>
          </a:p>
          <a:p>
            <a:r>
              <a:rPr lang="en-US" dirty="0">
                <a:solidFill>
                  <a:schemeClr val="tx1"/>
                </a:solidFill>
              </a:rPr>
              <a:t>gallons = 14</a:t>
            </a:r>
          </a:p>
          <a:p>
            <a:r>
              <a:rPr lang="en-US" dirty="0">
                <a:solidFill>
                  <a:schemeClr val="tx1"/>
                </a:solidFill>
              </a:rPr>
              <a:t>mpg = </a:t>
            </a:r>
            <a:r>
              <a:rPr lang="en-US" dirty="0" err="1">
                <a:solidFill>
                  <a:schemeClr val="tx1"/>
                </a:solidFill>
              </a:rPr>
              <a:t>calculate_miles_per_gallon</a:t>
            </a:r>
            <a:r>
              <a:rPr lang="en-US" dirty="0">
                <a:solidFill>
                  <a:schemeClr val="tx1"/>
                </a:solidFill>
              </a:rPr>
              <a:t>(miles, gallons)  # mpg = 35.7</a:t>
            </a:r>
            <a:endParaRPr lang="en-IN" dirty="0">
              <a:solidFill>
                <a:schemeClr val="tx1"/>
              </a:solidFill>
            </a:endParaRPr>
          </a:p>
        </p:txBody>
      </p:sp>
    </p:spTree>
    <p:extLst>
      <p:ext uri="{BB962C8B-B14F-4D97-AF65-F5344CB8AC3E}">
        <p14:creationId xmlns:p14="http://schemas.microsoft.com/office/powerpoint/2010/main" val="304197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naming functions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When you </a:t>
            </a:r>
            <a:r>
              <a:rPr lang="en-US" b="1" dirty="0">
                <a:solidFill>
                  <a:schemeClr val="tx1"/>
                </a:solidFill>
              </a:rPr>
              <a:t>name</a:t>
            </a:r>
            <a:r>
              <a:rPr lang="en-US" dirty="0">
                <a:solidFill>
                  <a:schemeClr val="tx1"/>
                </a:solidFill>
              </a:rPr>
              <a:t> a </a:t>
            </a:r>
            <a:r>
              <a:rPr lang="en-US" b="1" dirty="0">
                <a:solidFill>
                  <a:schemeClr val="tx1"/>
                </a:solidFill>
              </a:rPr>
              <a:t>function</a:t>
            </a:r>
            <a:r>
              <a:rPr lang="en-US" dirty="0">
                <a:solidFill>
                  <a:schemeClr val="tx1"/>
                </a:solidFill>
              </a:rPr>
              <a:t>, it’s a </a:t>
            </a:r>
            <a:r>
              <a:rPr lang="en-US" b="1" dirty="0">
                <a:solidFill>
                  <a:schemeClr val="tx1"/>
                </a:solidFill>
              </a:rPr>
              <a:t>good</a:t>
            </a:r>
            <a:r>
              <a:rPr lang="en-US" dirty="0">
                <a:solidFill>
                  <a:schemeClr val="tx1"/>
                </a:solidFill>
              </a:rPr>
              <a:t> practice to </a:t>
            </a:r>
            <a:r>
              <a:rPr lang="en-US" b="1" dirty="0">
                <a:solidFill>
                  <a:schemeClr val="tx1"/>
                </a:solidFill>
              </a:rPr>
              <a:t>start</a:t>
            </a:r>
            <a:r>
              <a:rPr lang="en-US" dirty="0">
                <a:solidFill>
                  <a:schemeClr val="tx1"/>
                </a:solidFill>
              </a:rPr>
              <a:t> the name with a </a:t>
            </a:r>
            <a:r>
              <a:rPr lang="en-US" b="1" dirty="0">
                <a:solidFill>
                  <a:schemeClr val="tx1"/>
                </a:solidFill>
              </a:rPr>
              <a:t>verb</a:t>
            </a:r>
            <a:r>
              <a:rPr lang="en-US" dirty="0">
                <a:solidFill>
                  <a:schemeClr val="tx1"/>
                </a:solidFill>
              </a:rPr>
              <a:t>. </a:t>
            </a:r>
          </a:p>
          <a:p>
            <a:r>
              <a:rPr lang="en-US" dirty="0">
                <a:solidFill>
                  <a:schemeClr val="tx1"/>
                </a:solidFill>
              </a:rPr>
              <a:t>In addition, the name should do a reasonable job of describing or implying what the purpose of the function is. </a:t>
            </a:r>
          </a:p>
          <a:p>
            <a:r>
              <a:rPr lang="en-US" dirty="0">
                <a:solidFill>
                  <a:schemeClr val="tx1"/>
                </a:solidFill>
              </a:rPr>
              <a:t>To do that, you can </a:t>
            </a:r>
            <a:r>
              <a:rPr lang="en-US" b="1" dirty="0">
                <a:solidFill>
                  <a:schemeClr val="tx1"/>
                </a:solidFill>
              </a:rPr>
              <a:t>follow</a:t>
            </a:r>
            <a:r>
              <a:rPr lang="en-US" dirty="0">
                <a:solidFill>
                  <a:schemeClr val="tx1"/>
                </a:solidFill>
              </a:rPr>
              <a:t> the </a:t>
            </a:r>
            <a:r>
              <a:rPr lang="en-US" b="1" dirty="0">
                <a:solidFill>
                  <a:schemeClr val="tx1"/>
                </a:solidFill>
              </a:rPr>
              <a:t>verb</a:t>
            </a:r>
            <a:r>
              <a:rPr lang="en-US" dirty="0">
                <a:solidFill>
                  <a:schemeClr val="tx1"/>
                </a:solidFill>
              </a:rPr>
              <a:t> with a </a:t>
            </a:r>
            <a:r>
              <a:rPr lang="en-US" b="1" dirty="0">
                <a:solidFill>
                  <a:schemeClr val="tx1"/>
                </a:solidFill>
              </a:rPr>
              <a:t>noun</a:t>
            </a:r>
            <a:r>
              <a:rPr lang="en-US" dirty="0">
                <a:solidFill>
                  <a:schemeClr val="tx1"/>
                </a:solidFill>
              </a:rPr>
              <a:t>, with maybe an </a:t>
            </a:r>
            <a:r>
              <a:rPr lang="en-US" b="1" dirty="0">
                <a:solidFill>
                  <a:schemeClr val="tx1"/>
                </a:solidFill>
              </a:rPr>
              <a:t>adjective</a:t>
            </a:r>
            <a:r>
              <a:rPr lang="en-US" dirty="0">
                <a:solidFill>
                  <a:schemeClr val="tx1"/>
                </a:solidFill>
              </a:rPr>
              <a:t> </a:t>
            </a:r>
            <a:r>
              <a:rPr lang="en-US" b="1" dirty="0">
                <a:solidFill>
                  <a:schemeClr val="tx1"/>
                </a:solidFill>
              </a:rPr>
              <a:t>before</a:t>
            </a:r>
            <a:r>
              <a:rPr lang="en-US" dirty="0">
                <a:solidFill>
                  <a:schemeClr val="tx1"/>
                </a:solidFill>
              </a:rPr>
              <a:t> the </a:t>
            </a:r>
            <a:r>
              <a:rPr lang="en-US" b="1" dirty="0">
                <a:solidFill>
                  <a:schemeClr val="tx1"/>
                </a:solidFill>
              </a:rPr>
              <a:t>noun</a:t>
            </a:r>
            <a:r>
              <a:rPr lang="en-US" dirty="0">
                <a:solidFill>
                  <a:schemeClr val="tx1"/>
                </a:solidFill>
              </a:rPr>
              <a:t>. That makes it easier for you to </a:t>
            </a:r>
            <a:r>
              <a:rPr lang="en-US" b="1" dirty="0">
                <a:solidFill>
                  <a:schemeClr val="tx1"/>
                </a:solidFill>
              </a:rPr>
              <a:t>remember</a:t>
            </a:r>
            <a:r>
              <a:rPr lang="en-US" dirty="0">
                <a:solidFill>
                  <a:schemeClr val="tx1"/>
                </a:solidFill>
              </a:rPr>
              <a:t> what your functions are </a:t>
            </a:r>
            <a:r>
              <a:rPr lang="en-US" b="1" dirty="0">
                <a:solidFill>
                  <a:schemeClr val="tx1"/>
                </a:solidFill>
              </a:rPr>
              <a:t>doing</a:t>
            </a:r>
            <a:r>
              <a:rPr lang="en-US" dirty="0">
                <a:solidFill>
                  <a:schemeClr val="tx1"/>
                </a:solidFill>
              </a:rPr>
              <a:t>.</a:t>
            </a:r>
          </a:p>
          <a:p>
            <a:endParaRPr lang="en-US" dirty="0"/>
          </a:p>
          <a:p>
            <a:endParaRPr lang="en-US" dirty="0"/>
          </a:p>
          <a:p>
            <a:endParaRPr lang="en-US" dirty="0"/>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108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Distinction between arguments vs parameters</a:t>
            </a:r>
          </a:p>
        </p:txBody>
      </p:sp>
      <p:sp>
        <p:nvSpPr>
          <p:cNvPr id="3" name="Content Placeholder 2"/>
          <p:cNvSpPr>
            <a:spLocks noGrp="1"/>
          </p:cNvSpPr>
          <p:nvPr>
            <p:ph idx="1"/>
          </p:nvPr>
        </p:nvSpPr>
        <p:spPr>
          <a:xfrm>
            <a:off x="2589212" y="2133600"/>
            <a:ext cx="8915400" cy="3790122"/>
          </a:xfrm>
        </p:spPr>
        <p:txBody>
          <a:bodyPr>
            <a:normAutofit/>
          </a:bodyPr>
          <a:lstStyle/>
          <a:p>
            <a:r>
              <a:rPr lang="en-US" dirty="0">
                <a:solidFill>
                  <a:schemeClr val="tx1"/>
                </a:solidFill>
              </a:rPr>
              <a:t>Some </a:t>
            </a:r>
            <a:r>
              <a:rPr lang="en-US" b="1" dirty="0">
                <a:solidFill>
                  <a:schemeClr val="tx1"/>
                </a:solidFill>
              </a:rPr>
              <a:t>programmers</a:t>
            </a:r>
            <a:r>
              <a:rPr lang="en-US" dirty="0">
                <a:solidFill>
                  <a:schemeClr val="tx1"/>
                </a:solidFill>
              </a:rPr>
              <a:t> use the term </a:t>
            </a:r>
            <a:r>
              <a:rPr lang="en-US" b="1" dirty="0">
                <a:solidFill>
                  <a:schemeClr val="tx1"/>
                </a:solidFill>
              </a:rPr>
              <a:t>parameter</a:t>
            </a:r>
            <a:r>
              <a:rPr lang="en-US" dirty="0">
                <a:solidFill>
                  <a:schemeClr val="tx1"/>
                </a:solidFill>
              </a:rPr>
              <a:t> when referring to a function </a:t>
            </a:r>
            <a:r>
              <a:rPr lang="en-US" b="1" dirty="0">
                <a:solidFill>
                  <a:schemeClr val="tx1"/>
                </a:solidFill>
              </a:rPr>
              <a:t>definition</a:t>
            </a:r>
            <a:r>
              <a:rPr lang="en-US" dirty="0">
                <a:solidFill>
                  <a:schemeClr val="tx1"/>
                </a:solidFill>
              </a:rPr>
              <a:t>, and the term </a:t>
            </a:r>
            <a:r>
              <a:rPr lang="en-US" b="1" dirty="0">
                <a:solidFill>
                  <a:schemeClr val="tx1"/>
                </a:solidFill>
              </a:rPr>
              <a:t>argument</a:t>
            </a:r>
            <a:r>
              <a:rPr lang="en-US" dirty="0">
                <a:solidFill>
                  <a:schemeClr val="tx1"/>
                </a:solidFill>
              </a:rPr>
              <a:t> when referring to </a:t>
            </a:r>
            <a:r>
              <a:rPr lang="en-US" b="1" dirty="0">
                <a:solidFill>
                  <a:schemeClr val="tx1"/>
                </a:solidFill>
              </a:rPr>
              <a:t>calling statements</a:t>
            </a:r>
            <a:r>
              <a:rPr lang="en-US" dirty="0">
                <a:solidFill>
                  <a:schemeClr val="tx1"/>
                </a:solidFill>
              </a:rPr>
              <a:t>.</a:t>
            </a:r>
          </a:p>
          <a:p>
            <a:r>
              <a:rPr lang="en-US" dirty="0">
                <a:solidFill>
                  <a:schemeClr val="tx1"/>
                </a:solidFill>
              </a:rPr>
              <a:t>In practice, most programmers use these terms interchangeably.</a:t>
            </a:r>
          </a:p>
          <a:p>
            <a:endParaRPr lang="en-US" dirty="0"/>
          </a:p>
          <a:p>
            <a:endParaRPr lang="en-US" dirty="0"/>
          </a:p>
          <a:p>
            <a:endParaRPr lang="en-US" dirty="0"/>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118364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5205</TotalTime>
  <Words>4617</Words>
  <Application>Microsoft Office PowerPoint</Application>
  <PresentationFormat>Widescreen</PresentationFormat>
  <Paragraphs>581</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Century Gothic</vt:lpstr>
      <vt:lpstr>Wingdings 3</vt:lpstr>
      <vt:lpstr>Wisp</vt:lpstr>
      <vt:lpstr>How to define and use functions and modules</vt:lpstr>
      <vt:lpstr>How to define and use functions and modules</vt:lpstr>
      <vt:lpstr>How to define and use functions</vt:lpstr>
      <vt:lpstr>How to define and call a function</vt:lpstr>
      <vt:lpstr>A function that doesn’t accept arguments</vt:lpstr>
      <vt:lpstr>A function that has one argument</vt:lpstr>
      <vt:lpstr>A function that accepts two arguments and returns a value</vt:lpstr>
      <vt:lpstr>Tips for naming functions</vt:lpstr>
      <vt:lpstr>Distinction between arguments vs parameters</vt:lpstr>
      <vt:lpstr>Key points (How to define and use functions)</vt:lpstr>
      <vt:lpstr>How to define and call a main() function</vt:lpstr>
      <vt:lpstr>A main() function that calls another function </vt:lpstr>
      <vt:lpstr>Key points (How to define and call a main() function)</vt:lpstr>
      <vt:lpstr>The future value program with functions</vt:lpstr>
      <vt:lpstr>More skills for defining and using functions</vt:lpstr>
      <vt:lpstr>The calculate_future_value() function with a default value</vt:lpstr>
      <vt:lpstr>More skills for defining and using functions (Continued…)</vt:lpstr>
      <vt:lpstr>When and how to use local and global variables</vt:lpstr>
      <vt:lpstr>Functions that use local variables</vt:lpstr>
      <vt:lpstr>A function that changes a global variable (not recommended)</vt:lpstr>
      <vt:lpstr>A local variable that shadows a global variable (not recommended)</vt:lpstr>
      <vt:lpstr>A function that uses a global constant (okay)</vt:lpstr>
      <vt:lpstr>Key points (When and how to use local and global variables)</vt:lpstr>
      <vt:lpstr>How to create and use modules</vt:lpstr>
      <vt:lpstr>The code in the module that’s stored in the temperature.py file</vt:lpstr>
      <vt:lpstr>Demo of temperature.py file</vt:lpstr>
      <vt:lpstr>How to document a module</vt:lpstr>
      <vt:lpstr>Demo of Temperature Documentation program</vt:lpstr>
      <vt:lpstr>The temperature module with documentation</vt:lpstr>
      <vt:lpstr>How to view the documentation for the module</vt:lpstr>
      <vt:lpstr>Key points (How to document a module)</vt:lpstr>
      <vt:lpstr>How to import a module</vt:lpstr>
      <vt:lpstr>Importing the temperature.py module into the default namespace</vt:lpstr>
      <vt:lpstr>Importing the module into a specified namespace</vt:lpstr>
      <vt:lpstr>The syntax for importing into the global namespace (not recommended)</vt:lpstr>
      <vt:lpstr>Importing one function into the global namespace  </vt:lpstr>
      <vt:lpstr>Importing all functions into the global namespace  </vt:lpstr>
      <vt:lpstr>Key points (How to import a module)  </vt:lpstr>
      <vt:lpstr>Key points (How to import a module) – (Continued…)  </vt:lpstr>
      <vt:lpstr>Demo of Convert Temperature program</vt:lpstr>
      <vt:lpstr>How to use standard modules</vt:lpstr>
      <vt:lpstr>How to use the random module</vt:lpstr>
      <vt:lpstr>Examples that use functions of the random module</vt:lpstr>
      <vt:lpstr>Code that simulates rolling a pair of dice</vt:lpstr>
      <vt:lpstr>Demo of The Guess the Number game</vt:lpstr>
      <vt:lpstr>How to plan the functions of a program</vt:lpstr>
      <vt:lpstr>Hierarchy chart for the Convert Temperatures program</vt:lpstr>
      <vt:lpstr>Hierarchy chart for the Guess the Number game</vt:lpstr>
      <vt:lpstr>How to build a hierarchy chart</vt:lpstr>
      <vt:lpstr>Guidelines for creating hierarchy charts</vt:lpstr>
      <vt:lpstr>Hierarchy chart for the Pig Dice game</vt:lpstr>
      <vt:lpstr>Hierarchy chart for the Pig Dice game (Continued…)</vt:lpstr>
      <vt:lpstr>Key points (Pig Dice game)</vt:lpstr>
      <vt:lpstr>Demo of The Pig Dice game with global variables</vt:lpstr>
      <vt:lpstr>Demo of The Pig Dice game with local variables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define and use functions and modules</dc:title>
  <dc:subject>Python Programming</dc:subject>
  <dc:creator>Shaji Kalidasan</dc:creator>
  <cp:keywords>Python; Python Programming; Python Training</cp:keywords>
  <cp:lastModifiedBy>7759</cp:lastModifiedBy>
  <cp:revision>554</cp:revision>
  <dcterms:created xsi:type="dcterms:W3CDTF">2018-05-26T05:00:11Z</dcterms:created>
  <dcterms:modified xsi:type="dcterms:W3CDTF">2022-02-04T06:04:58Z</dcterms:modified>
</cp:coreProperties>
</file>