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76" d="100"/>
          <a:sy n="76" d="100"/>
        </p:scale>
        <p:origin x="7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lstStyle/>
          <a:p>
            <a:r>
              <a:rPr lang="en-IN" dirty="0"/>
              <a:t>How to test and debug a program</a:t>
            </a:r>
          </a:p>
        </p:txBody>
      </p:sp>
      <p:sp>
        <p:nvSpPr>
          <p:cNvPr id="3" name="Subtitle 2">
            <a:extLst>
              <a:ext uri="{FF2B5EF4-FFF2-40B4-BE49-F238E27FC236}">
                <a16:creationId xmlns:a16="http://schemas.microsoft.com/office/drawing/2014/main" id="{C61443D5-CF4B-4EF3-A25F-514B72875C5B}"/>
              </a:ext>
            </a:extLst>
          </p:cNvPr>
          <p:cNvSpPr>
            <a:spLocks noGrp="1"/>
          </p:cNvSpPr>
          <p:nvPr>
            <p:ph type="subTitle" idx="1"/>
          </p:nvPr>
        </p:nvSpPr>
        <p:spPr/>
        <p:txBody>
          <a:bodyPr>
            <a:normAutofit/>
          </a:bodyPr>
          <a:lstStyle/>
          <a:p>
            <a:r>
              <a:rPr lang="en-IN" dirty="0"/>
              <a:t>Prepared by</a:t>
            </a:r>
          </a:p>
          <a:p>
            <a:r>
              <a:rPr lang="en-IN" dirty="0"/>
              <a:t>Ravikumar R(Ravikumarr@gmail.com)</a:t>
            </a:r>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7FBA-DF65-4B00-BEFA-D0946EFAB784}"/>
              </a:ext>
            </a:extLst>
          </p:cNvPr>
          <p:cNvSpPr>
            <a:spLocks noGrp="1"/>
          </p:cNvSpPr>
          <p:nvPr>
            <p:ph type="title"/>
          </p:nvPr>
        </p:nvSpPr>
        <p:spPr/>
        <p:txBody>
          <a:bodyPr/>
          <a:lstStyle/>
          <a:p>
            <a:r>
              <a:rPr lang="en-US" dirty="0"/>
              <a:t>Common syntax errors</a:t>
            </a:r>
            <a:endParaRPr lang="en-IN" dirty="0"/>
          </a:p>
        </p:txBody>
      </p:sp>
      <p:sp>
        <p:nvSpPr>
          <p:cNvPr id="3" name="Content Placeholder 2">
            <a:extLst>
              <a:ext uri="{FF2B5EF4-FFF2-40B4-BE49-F238E27FC236}">
                <a16:creationId xmlns:a16="http://schemas.microsoft.com/office/drawing/2014/main" id="{B39B7D84-AD0F-46EF-8932-0472E37DE4CE}"/>
              </a:ext>
            </a:extLst>
          </p:cNvPr>
          <p:cNvSpPr>
            <a:spLocks noGrp="1"/>
          </p:cNvSpPr>
          <p:nvPr>
            <p:ph idx="1"/>
          </p:nvPr>
        </p:nvSpPr>
        <p:spPr/>
        <p:txBody>
          <a:bodyPr/>
          <a:lstStyle/>
          <a:p>
            <a:r>
              <a:rPr lang="en-US" dirty="0"/>
              <a:t>Misspelling keywords.</a:t>
            </a:r>
          </a:p>
          <a:p>
            <a:r>
              <a:rPr lang="en-US" dirty="0"/>
              <a:t>Forgetting the colon at the end of the opening line of a function definition, if clause, else clause, while statement, for statement, try clause, or except clause.</a:t>
            </a:r>
          </a:p>
          <a:p>
            <a:r>
              <a:rPr lang="en-US" dirty="0"/>
              <a:t>Forgetting an opening or closing quotation mark or parenthesis.</a:t>
            </a:r>
          </a:p>
          <a:p>
            <a:r>
              <a:rPr lang="en-US" dirty="0"/>
              <a:t>Using parentheses when you should be using brackets, or vice versa.</a:t>
            </a:r>
          </a:p>
          <a:p>
            <a:r>
              <a:rPr lang="en-US" dirty="0"/>
              <a:t>Improper indentation.</a:t>
            </a:r>
            <a:endParaRPr lang="en-IN" dirty="0"/>
          </a:p>
        </p:txBody>
      </p:sp>
      <p:sp>
        <p:nvSpPr>
          <p:cNvPr id="4" name="Slide Number Placeholder 3">
            <a:extLst>
              <a:ext uri="{FF2B5EF4-FFF2-40B4-BE49-F238E27FC236}">
                <a16:creationId xmlns:a16="http://schemas.microsoft.com/office/drawing/2014/main" id="{B5426020-0796-437C-A5DB-EBD4CD3E457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4600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07BE-0981-4774-B569-D12BB2760C04}"/>
              </a:ext>
            </a:extLst>
          </p:cNvPr>
          <p:cNvSpPr>
            <a:spLocks noGrp="1"/>
          </p:cNvSpPr>
          <p:nvPr>
            <p:ph type="title"/>
          </p:nvPr>
        </p:nvSpPr>
        <p:spPr/>
        <p:txBody>
          <a:bodyPr/>
          <a:lstStyle/>
          <a:p>
            <a:r>
              <a:rPr lang="en-US" dirty="0"/>
              <a:t>Problems with names and values</a:t>
            </a:r>
            <a:endParaRPr lang="en-IN" dirty="0"/>
          </a:p>
        </p:txBody>
      </p:sp>
      <p:sp>
        <p:nvSpPr>
          <p:cNvPr id="3" name="Content Placeholder 2">
            <a:extLst>
              <a:ext uri="{FF2B5EF4-FFF2-40B4-BE49-F238E27FC236}">
                <a16:creationId xmlns:a16="http://schemas.microsoft.com/office/drawing/2014/main" id="{BFF6E5AD-62F2-4A0F-A60B-3694FA6C759D}"/>
              </a:ext>
            </a:extLst>
          </p:cNvPr>
          <p:cNvSpPr>
            <a:spLocks noGrp="1"/>
          </p:cNvSpPr>
          <p:nvPr>
            <p:ph idx="1"/>
          </p:nvPr>
        </p:nvSpPr>
        <p:spPr/>
        <p:txBody>
          <a:bodyPr/>
          <a:lstStyle/>
          <a:p>
            <a:r>
              <a:rPr lang="en-US" dirty="0"/>
              <a:t>Misspelling or incorrectly capitalizing a variable or function name.</a:t>
            </a:r>
          </a:p>
          <a:p>
            <a:r>
              <a:rPr lang="en-US" dirty="0"/>
              <a:t>Using a keyword as a variable or function name.</a:t>
            </a:r>
          </a:p>
          <a:p>
            <a:r>
              <a:rPr lang="en-US" dirty="0"/>
              <a:t>Not checking that a value is the right data type before processing it. For example, using a number when it needs to be converted to a string, or vice versa.</a:t>
            </a:r>
            <a:endParaRPr lang="en-IN" dirty="0"/>
          </a:p>
        </p:txBody>
      </p:sp>
      <p:sp>
        <p:nvSpPr>
          <p:cNvPr id="4" name="Slide Number Placeholder 3">
            <a:extLst>
              <a:ext uri="{FF2B5EF4-FFF2-40B4-BE49-F238E27FC236}">
                <a16:creationId xmlns:a16="http://schemas.microsoft.com/office/drawing/2014/main" id="{F5A1C14F-C079-4E14-A4AC-C59F40B0EE4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3038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0D72-778C-449F-AD7F-EE2982262F1E}"/>
              </a:ext>
            </a:extLst>
          </p:cNvPr>
          <p:cNvSpPr>
            <a:spLocks noGrp="1"/>
          </p:cNvSpPr>
          <p:nvPr>
            <p:ph type="title"/>
          </p:nvPr>
        </p:nvSpPr>
        <p:spPr/>
        <p:txBody>
          <a:bodyPr/>
          <a:lstStyle/>
          <a:p>
            <a:r>
              <a:rPr lang="en-US" dirty="0"/>
              <a:t>Problem with floating-point arithmetic</a:t>
            </a:r>
            <a:endParaRPr lang="en-IN" dirty="0"/>
          </a:p>
        </p:txBody>
      </p:sp>
      <p:sp>
        <p:nvSpPr>
          <p:cNvPr id="3" name="Content Placeholder 2">
            <a:extLst>
              <a:ext uri="{FF2B5EF4-FFF2-40B4-BE49-F238E27FC236}">
                <a16:creationId xmlns:a16="http://schemas.microsoft.com/office/drawing/2014/main" id="{E324A437-6122-4958-B273-F506C3701F8E}"/>
              </a:ext>
            </a:extLst>
          </p:cNvPr>
          <p:cNvSpPr>
            <a:spLocks noGrp="1"/>
          </p:cNvSpPr>
          <p:nvPr>
            <p:ph idx="1"/>
          </p:nvPr>
        </p:nvSpPr>
        <p:spPr/>
        <p:txBody>
          <a:bodyPr>
            <a:normAutofit lnSpcReduction="10000"/>
          </a:bodyPr>
          <a:lstStyle/>
          <a:p>
            <a:r>
              <a:rPr lang="en-US" dirty="0"/>
              <a:t>The float data type in Python uses floating-point numbers, and that can lead to arithmetic results that are imprecise. For example,</a:t>
            </a:r>
          </a:p>
          <a:p>
            <a:endParaRPr lang="en-US" dirty="0"/>
          </a:p>
          <a:p>
            <a:endParaRPr lang="en-US" dirty="0"/>
          </a:p>
          <a:p>
            <a:r>
              <a:rPr lang="en-US" dirty="0"/>
              <a:t>One quick way to fix this problem is to round the result to the right number of decimal places</a:t>
            </a:r>
          </a:p>
          <a:p>
            <a:endParaRPr lang="en-US" dirty="0"/>
          </a:p>
          <a:p>
            <a:endParaRPr lang="en-US" dirty="0"/>
          </a:p>
          <a:p>
            <a:r>
              <a:rPr lang="en-US" dirty="0"/>
              <a:t>Another way to fix this problem is to use the standard decimal module which lets you work with decimal numbers instead of floating-point numbers.</a:t>
            </a:r>
            <a:endParaRPr lang="en-IN" dirty="0"/>
          </a:p>
        </p:txBody>
      </p:sp>
      <p:sp>
        <p:nvSpPr>
          <p:cNvPr id="4" name="Slide Number Placeholder 3">
            <a:extLst>
              <a:ext uri="{FF2B5EF4-FFF2-40B4-BE49-F238E27FC236}">
                <a16:creationId xmlns:a16="http://schemas.microsoft.com/office/drawing/2014/main" id="{99BF4DB8-4636-4727-8FDB-096F015C4C5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BD0D09B1-5D4C-4052-A6F6-6676CEAF92D3}"/>
              </a:ext>
            </a:extLst>
          </p:cNvPr>
          <p:cNvSpPr/>
          <p:nvPr/>
        </p:nvSpPr>
        <p:spPr>
          <a:xfrm>
            <a:off x="3021496" y="2753139"/>
            <a:ext cx="8348869" cy="67586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sales_amount</a:t>
            </a:r>
            <a:r>
              <a:rPr lang="en-US" dirty="0">
                <a:solidFill>
                  <a:schemeClr val="tx1"/>
                </a:solidFill>
              </a:rPr>
              <a:t> = 74.95</a:t>
            </a:r>
          </a:p>
          <a:p>
            <a:r>
              <a:rPr lang="en-US" dirty="0">
                <a:solidFill>
                  <a:schemeClr val="tx1"/>
                </a:solidFill>
              </a:rPr>
              <a:t>discount = </a:t>
            </a:r>
            <a:r>
              <a:rPr lang="en-US" dirty="0" err="1">
                <a:solidFill>
                  <a:schemeClr val="tx1"/>
                </a:solidFill>
              </a:rPr>
              <a:t>sales_amount</a:t>
            </a:r>
            <a:r>
              <a:rPr lang="en-US" dirty="0">
                <a:solidFill>
                  <a:schemeClr val="tx1"/>
                </a:solidFill>
              </a:rPr>
              <a:t> * .1     # result is 7.495000000000001</a:t>
            </a:r>
            <a:endParaRPr lang="en-IN" dirty="0">
              <a:solidFill>
                <a:schemeClr val="tx1"/>
              </a:solidFill>
            </a:endParaRPr>
          </a:p>
        </p:txBody>
      </p:sp>
      <p:sp>
        <p:nvSpPr>
          <p:cNvPr id="6" name="Rectangle 5">
            <a:extLst>
              <a:ext uri="{FF2B5EF4-FFF2-40B4-BE49-F238E27FC236}">
                <a16:creationId xmlns:a16="http://schemas.microsoft.com/office/drawing/2014/main" id="{B10C74D2-23CD-4371-A250-F468B946AC36}"/>
              </a:ext>
            </a:extLst>
          </p:cNvPr>
          <p:cNvSpPr/>
          <p:nvPr/>
        </p:nvSpPr>
        <p:spPr>
          <a:xfrm>
            <a:off x="3021496" y="4270889"/>
            <a:ext cx="8348869" cy="46013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discount = round(discount, 2)   # result is 7.5</a:t>
            </a:r>
            <a:endParaRPr lang="en-IN" dirty="0">
              <a:solidFill>
                <a:schemeClr val="tx1"/>
              </a:solidFill>
            </a:endParaRPr>
          </a:p>
        </p:txBody>
      </p:sp>
    </p:spTree>
    <p:extLst>
      <p:ext uri="{BB962C8B-B14F-4D97-AF65-F5344CB8AC3E}">
        <p14:creationId xmlns:p14="http://schemas.microsoft.com/office/powerpoint/2010/main" val="105356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6B9D-4B1B-4A03-8FF9-B92BF260241B}"/>
              </a:ext>
            </a:extLst>
          </p:cNvPr>
          <p:cNvSpPr>
            <a:spLocks noGrp="1"/>
          </p:cNvSpPr>
          <p:nvPr>
            <p:ph type="title"/>
          </p:nvPr>
        </p:nvSpPr>
        <p:spPr/>
        <p:txBody>
          <a:bodyPr/>
          <a:lstStyle/>
          <a:p>
            <a:r>
              <a:rPr lang="en-US" dirty="0"/>
              <a:t>Four techniques for testing and debugging</a:t>
            </a:r>
            <a:endParaRPr lang="en-IN" dirty="0"/>
          </a:p>
        </p:txBody>
      </p:sp>
      <p:sp>
        <p:nvSpPr>
          <p:cNvPr id="3" name="Content Placeholder 2">
            <a:extLst>
              <a:ext uri="{FF2B5EF4-FFF2-40B4-BE49-F238E27FC236}">
                <a16:creationId xmlns:a16="http://schemas.microsoft.com/office/drawing/2014/main" id="{4DE1BDA7-02D2-4E49-B6F7-55C79D0943F7}"/>
              </a:ext>
            </a:extLst>
          </p:cNvPr>
          <p:cNvSpPr>
            <a:spLocks noGrp="1"/>
          </p:cNvSpPr>
          <p:nvPr>
            <p:ph idx="1"/>
          </p:nvPr>
        </p:nvSpPr>
        <p:spPr/>
        <p:txBody>
          <a:bodyPr/>
          <a:lstStyle/>
          <a:p>
            <a:r>
              <a:rPr lang="en-US" dirty="0"/>
              <a:t>The Miles Per Gallon program as it’s tested with valid data</a:t>
            </a:r>
          </a:p>
          <a:p>
            <a:endParaRPr lang="en-IN" dirty="0"/>
          </a:p>
        </p:txBody>
      </p:sp>
      <p:sp>
        <p:nvSpPr>
          <p:cNvPr id="4" name="Slide Number Placeholder 3">
            <a:extLst>
              <a:ext uri="{FF2B5EF4-FFF2-40B4-BE49-F238E27FC236}">
                <a16:creationId xmlns:a16="http://schemas.microsoft.com/office/drawing/2014/main" id="{288831E3-9EC2-432E-8462-B285BC5B2E1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Rectangle 4">
            <a:extLst>
              <a:ext uri="{FF2B5EF4-FFF2-40B4-BE49-F238E27FC236}">
                <a16:creationId xmlns:a16="http://schemas.microsoft.com/office/drawing/2014/main" id="{6703ACE7-561E-4315-9863-D99832F072B1}"/>
              </a:ext>
            </a:extLst>
          </p:cNvPr>
          <p:cNvSpPr/>
          <p:nvPr/>
        </p:nvSpPr>
        <p:spPr>
          <a:xfrm>
            <a:off x="3048001" y="2567609"/>
            <a:ext cx="8348869" cy="248147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 miles driven:                  320</a:t>
            </a:r>
          </a:p>
          <a:p>
            <a:r>
              <a:rPr lang="en-US" dirty="0">
                <a:solidFill>
                  <a:schemeClr val="tx1"/>
                </a:solidFill>
              </a:rPr>
              <a:t>Enter gallons of gas used :    10</a:t>
            </a:r>
          </a:p>
          <a:p>
            <a:r>
              <a:rPr lang="en-US" dirty="0">
                <a:solidFill>
                  <a:schemeClr val="tx1"/>
                </a:solidFill>
              </a:rPr>
              <a:t>Miles Per Gallon:                     32.0</a:t>
            </a:r>
          </a:p>
          <a:p>
            <a:r>
              <a:rPr lang="en-US" dirty="0">
                <a:solidFill>
                  <a:schemeClr val="tx1"/>
                </a:solidFill>
              </a:rPr>
              <a:t>Continue (y/n):  y</a:t>
            </a:r>
          </a:p>
          <a:p>
            <a:endParaRPr lang="en-US" dirty="0">
              <a:solidFill>
                <a:schemeClr val="tx1"/>
              </a:solidFill>
            </a:endParaRPr>
          </a:p>
          <a:p>
            <a:r>
              <a:rPr lang="en-US" dirty="0">
                <a:solidFill>
                  <a:schemeClr val="tx1"/>
                </a:solidFill>
              </a:rPr>
              <a:t>Enter miles driven:                  325</a:t>
            </a:r>
          </a:p>
          <a:p>
            <a:r>
              <a:rPr lang="en-US" dirty="0">
                <a:solidFill>
                  <a:schemeClr val="tx1"/>
                </a:solidFill>
              </a:rPr>
              <a:t>Enter gallons of gas used :    10</a:t>
            </a:r>
          </a:p>
          <a:p>
            <a:r>
              <a:rPr lang="en-US" dirty="0">
                <a:solidFill>
                  <a:schemeClr val="tx1"/>
                </a:solidFill>
              </a:rPr>
              <a:t>Miles Per Gallon:                     32.0</a:t>
            </a:r>
            <a:endParaRPr lang="en-IN" dirty="0">
              <a:solidFill>
                <a:schemeClr val="tx1"/>
              </a:solidFill>
            </a:endParaRPr>
          </a:p>
        </p:txBody>
      </p:sp>
    </p:spTree>
    <p:extLst>
      <p:ext uri="{BB962C8B-B14F-4D97-AF65-F5344CB8AC3E}">
        <p14:creationId xmlns:p14="http://schemas.microsoft.com/office/powerpoint/2010/main" val="7065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CA5A-5227-4C9D-A5F1-E2D06E6770B4}"/>
              </a:ext>
            </a:extLst>
          </p:cNvPr>
          <p:cNvSpPr>
            <a:spLocks noGrp="1"/>
          </p:cNvSpPr>
          <p:nvPr>
            <p:ph type="title"/>
          </p:nvPr>
        </p:nvSpPr>
        <p:spPr/>
        <p:txBody>
          <a:bodyPr/>
          <a:lstStyle/>
          <a:p>
            <a:r>
              <a:rPr lang="en-US" dirty="0"/>
              <a:t>Starting to test the Future Value program with invalid data</a:t>
            </a:r>
            <a:endParaRPr lang="en-IN" dirty="0"/>
          </a:p>
        </p:txBody>
      </p:sp>
      <p:sp>
        <p:nvSpPr>
          <p:cNvPr id="3" name="Content Placeholder 2">
            <a:extLst>
              <a:ext uri="{FF2B5EF4-FFF2-40B4-BE49-F238E27FC236}">
                <a16:creationId xmlns:a16="http://schemas.microsoft.com/office/drawing/2014/main" id="{90CC0A3A-9D68-4BB2-9ED3-4BDDD434DF8C}"/>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C77D0B59-46C8-463F-BD79-5F4DAB87CBD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Rectangle 5">
            <a:extLst>
              <a:ext uri="{FF2B5EF4-FFF2-40B4-BE49-F238E27FC236}">
                <a16:creationId xmlns:a16="http://schemas.microsoft.com/office/drawing/2014/main" id="{143B01EC-3901-4E1F-A335-3D986667156C}"/>
              </a:ext>
            </a:extLst>
          </p:cNvPr>
          <p:cNvSpPr/>
          <p:nvPr/>
        </p:nvSpPr>
        <p:spPr>
          <a:xfrm>
            <a:off x="2726703" y="2188265"/>
            <a:ext cx="8640418" cy="188015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 monthly investment:  0</a:t>
            </a:r>
          </a:p>
          <a:p>
            <a:r>
              <a:rPr lang="en-US" dirty="0">
                <a:solidFill>
                  <a:schemeClr val="tx1"/>
                </a:solidFill>
              </a:rPr>
              <a:t>Entry must be greater than 0 and less than or equal to 1000.</a:t>
            </a:r>
          </a:p>
          <a:p>
            <a:r>
              <a:rPr lang="en-US" dirty="0">
                <a:solidFill>
                  <a:schemeClr val="tx1"/>
                </a:solidFill>
              </a:rPr>
              <a:t>Enter monthly investment: 1001</a:t>
            </a:r>
          </a:p>
          <a:p>
            <a:r>
              <a:rPr lang="en-US" dirty="0">
                <a:solidFill>
                  <a:schemeClr val="tx1"/>
                </a:solidFill>
              </a:rPr>
              <a:t>Entry must be greater than 0 and less than or equal to 1000.</a:t>
            </a:r>
          </a:p>
          <a:p>
            <a:r>
              <a:rPr lang="en-US" dirty="0">
                <a:solidFill>
                  <a:schemeClr val="tx1"/>
                </a:solidFill>
              </a:rPr>
              <a:t>Enter monthly investment: 100</a:t>
            </a:r>
          </a:p>
          <a:p>
            <a:r>
              <a:rPr lang="en-US" dirty="0">
                <a:solidFill>
                  <a:schemeClr val="tx1"/>
                </a:solidFill>
              </a:rPr>
              <a:t>Enter yearly interest rate: -12</a:t>
            </a:r>
            <a:endParaRPr lang="en-IN" dirty="0">
              <a:solidFill>
                <a:schemeClr val="tx1"/>
              </a:solidFill>
            </a:endParaRPr>
          </a:p>
        </p:txBody>
      </p:sp>
    </p:spTree>
    <p:extLst>
      <p:ext uri="{BB962C8B-B14F-4D97-AF65-F5344CB8AC3E}">
        <p14:creationId xmlns:p14="http://schemas.microsoft.com/office/powerpoint/2010/main" val="174853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CA5A-5227-4C9D-A5F1-E2D06E6770B4}"/>
              </a:ext>
            </a:extLst>
          </p:cNvPr>
          <p:cNvSpPr>
            <a:spLocks noGrp="1"/>
          </p:cNvSpPr>
          <p:nvPr>
            <p:ph type="title"/>
          </p:nvPr>
        </p:nvSpPr>
        <p:spPr/>
        <p:txBody>
          <a:bodyPr/>
          <a:lstStyle/>
          <a:p>
            <a:r>
              <a:rPr lang="en-US" dirty="0"/>
              <a:t>The Future Value program as it’s tested with valid data</a:t>
            </a:r>
            <a:endParaRPr lang="en-IN" dirty="0"/>
          </a:p>
        </p:txBody>
      </p:sp>
      <p:sp>
        <p:nvSpPr>
          <p:cNvPr id="3" name="Content Placeholder 2">
            <a:extLst>
              <a:ext uri="{FF2B5EF4-FFF2-40B4-BE49-F238E27FC236}">
                <a16:creationId xmlns:a16="http://schemas.microsoft.com/office/drawing/2014/main" id="{90CC0A3A-9D68-4BB2-9ED3-4BDDD434DF8C}"/>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C77D0B59-46C8-463F-BD79-5F4DAB87CBD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Rectangle 5">
            <a:extLst>
              <a:ext uri="{FF2B5EF4-FFF2-40B4-BE49-F238E27FC236}">
                <a16:creationId xmlns:a16="http://schemas.microsoft.com/office/drawing/2014/main" id="{143B01EC-3901-4E1F-A335-3D986667156C}"/>
              </a:ext>
            </a:extLst>
          </p:cNvPr>
          <p:cNvSpPr/>
          <p:nvPr/>
        </p:nvSpPr>
        <p:spPr>
          <a:xfrm>
            <a:off x="2726703" y="2188265"/>
            <a:ext cx="8640418" cy="161510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 monthly investment:  100</a:t>
            </a:r>
          </a:p>
          <a:p>
            <a:r>
              <a:rPr lang="en-US" dirty="0">
                <a:solidFill>
                  <a:schemeClr val="tx1"/>
                </a:solidFill>
              </a:rPr>
              <a:t>Enter yearly interest rate:    12</a:t>
            </a:r>
          </a:p>
          <a:p>
            <a:r>
              <a:rPr lang="en-US" dirty="0">
                <a:solidFill>
                  <a:schemeClr val="tx1"/>
                </a:solidFill>
              </a:rPr>
              <a:t>Enter number of years:        10</a:t>
            </a:r>
          </a:p>
          <a:p>
            <a:endParaRPr lang="en-US" dirty="0">
              <a:solidFill>
                <a:schemeClr val="tx1"/>
              </a:solidFill>
            </a:endParaRPr>
          </a:p>
          <a:p>
            <a:r>
              <a:rPr lang="en-US" dirty="0">
                <a:solidFill>
                  <a:schemeClr val="tx1"/>
                </a:solidFill>
              </a:rPr>
              <a:t>Future value:                         22903.87</a:t>
            </a:r>
            <a:endParaRPr lang="en-IN" dirty="0">
              <a:solidFill>
                <a:schemeClr val="tx1"/>
              </a:solidFill>
            </a:endParaRPr>
          </a:p>
        </p:txBody>
      </p:sp>
    </p:spTree>
    <p:extLst>
      <p:ext uri="{BB962C8B-B14F-4D97-AF65-F5344CB8AC3E}">
        <p14:creationId xmlns:p14="http://schemas.microsoft.com/office/powerpoint/2010/main" val="403348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21CB-97F9-4019-88DA-A27EF0CA5C86}"/>
              </a:ext>
            </a:extLst>
          </p:cNvPr>
          <p:cNvSpPr>
            <a:spLocks noGrp="1"/>
          </p:cNvSpPr>
          <p:nvPr>
            <p:ph type="title"/>
          </p:nvPr>
        </p:nvSpPr>
        <p:spPr/>
        <p:txBody>
          <a:bodyPr/>
          <a:lstStyle/>
          <a:p>
            <a:r>
              <a:rPr lang="en-US" dirty="0"/>
              <a:t>The two critical test phases</a:t>
            </a:r>
            <a:endParaRPr lang="en-IN" dirty="0"/>
          </a:p>
        </p:txBody>
      </p:sp>
      <p:sp>
        <p:nvSpPr>
          <p:cNvPr id="3" name="Content Placeholder 2">
            <a:extLst>
              <a:ext uri="{FF2B5EF4-FFF2-40B4-BE49-F238E27FC236}">
                <a16:creationId xmlns:a16="http://schemas.microsoft.com/office/drawing/2014/main" id="{C41AEE80-23F5-4E69-9231-10DFF8477FDC}"/>
              </a:ext>
            </a:extLst>
          </p:cNvPr>
          <p:cNvSpPr>
            <a:spLocks noGrp="1"/>
          </p:cNvSpPr>
          <p:nvPr>
            <p:ph idx="1"/>
          </p:nvPr>
        </p:nvSpPr>
        <p:spPr/>
        <p:txBody>
          <a:bodyPr/>
          <a:lstStyle/>
          <a:p>
            <a:r>
              <a:rPr lang="en-US" dirty="0"/>
              <a:t>Test the program with valid input data to make sure the results are correct.</a:t>
            </a:r>
          </a:p>
          <a:p>
            <a:r>
              <a:rPr lang="en-US" dirty="0"/>
              <a:t>Test the program with invalid data or unexpected user actions. Try everything you can think of to make the program fail.</a:t>
            </a:r>
            <a:endParaRPr lang="en-IN" dirty="0"/>
          </a:p>
        </p:txBody>
      </p:sp>
      <p:sp>
        <p:nvSpPr>
          <p:cNvPr id="4" name="Slide Number Placeholder 3">
            <a:extLst>
              <a:ext uri="{FF2B5EF4-FFF2-40B4-BE49-F238E27FC236}">
                <a16:creationId xmlns:a16="http://schemas.microsoft.com/office/drawing/2014/main" id="{C436143E-0550-4DCE-9DB9-C98407982A5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6675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FB30-B71F-4548-B10C-0A14CCA3163D}"/>
              </a:ext>
            </a:extLst>
          </p:cNvPr>
          <p:cNvSpPr>
            <a:spLocks noGrp="1"/>
          </p:cNvSpPr>
          <p:nvPr>
            <p:ph type="title"/>
          </p:nvPr>
        </p:nvSpPr>
        <p:spPr/>
        <p:txBody>
          <a:bodyPr/>
          <a:lstStyle/>
          <a:p>
            <a:r>
              <a:rPr lang="en-US" dirty="0"/>
              <a:t>How to make a test plan for the critical phases</a:t>
            </a:r>
            <a:endParaRPr lang="en-IN" dirty="0"/>
          </a:p>
        </p:txBody>
      </p:sp>
      <p:sp>
        <p:nvSpPr>
          <p:cNvPr id="3" name="Content Placeholder 2">
            <a:extLst>
              <a:ext uri="{FF2B5EF4-FFF2-40B4-BE49-F238E27FC236}">
                <a16:creationId xmlns:a16="http://schemas.microsoft.com/office/drawing/2014/main" id="{73F2097C-CAAC-44F6-BC33-F3A56C31F5EA}"/>
              </a:ext>
            </a:extLst>
          </p:cNvPr>
          <p:cNvSpPr>
            <a:spLocks noGrp="1"/>
          </p:cNvSpPr>
          <p:nvPr>
            <p:ph idx="1"/>
          </p:nvPr>
        </p:nvSpPr>
        <p:spPr/>
        <p:txBody>
          <a:bodyPr/>
          <a:lstStyle/>
          <a:p>
            <a:r>
              <a:rPr lang="en-US" dirty="0"/>
              <a:t>List the valid entries that you’re going to make and the correct results for each set of entries. Then, make sure that the results are correct when you test with these entries.</a:t>
            </a:r>
          </a:p>
          <a:p>
            <a:r>
              <a:rPr lang="en-US" dirty="0"/>
              <a:t>List the invalid entries that you’re going to make. These should include entries that test the limits of the allowable values.</a:t>
            </a:r>
            <a:endParaRPr lang="en-IN" dirty="0"/>
          </a:p>
        </p:txBody>
      </p:sp>
      <p:sp>
        <p:nvSpPr>
          <p:cNvPr id="4" name="Slide Number Placeholder 3">
            <a:extLst>
              <a:ext uri="{FF2B5EF4-FFF2-40B4-BE49-F238E27FC236}">
                <a16:creationId xmlns:a16="http://schemas.microsoft.com/office/drawing/2014/main" id="{B5097682-426F-4818-A256-45D208FA58D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5484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8F3B-7AFA-4912-8DD7-45736D7A1E80}"/>
              </a:ext>
            </a:extLst>
          </p:cNvPr>
          <p:cNvSpPr>
            <a:spLocks noGrp="1"/>
          </p:cNvSpPr>
          <p:nvPr>
            <p:ph type="title"/>
          </p:nvPr>
        </p:nvSpPr>
        <p:spPr/>
        <p:txBody>
          <a:bodyPr/>
          <a:lstStyle/>
          <a:p>
            <a:r>
              <a:rPr lang="en-US" dirty="0"/>
              <a:t>Two common testing problems</a:t>
            </a:r>
            <a:endParaRPr lang="en-IN" dirty="0"/>
          </a:p>
        </p:txBody>
      </p:sp>
      <p:sp>
        <p:nvSpPr>
          <p:cNvPr id="3" name="Content Placeholder 2">
            <a:extLst>
              <a:ext uri="{FF2B5EF4-FFF2-40B4-BE49-F238E27FC236}">
                <a16:creationId xmlns:a16="http://schemas.microsoft.com/office/drawing/2014/main" id="{F2D74CB2-D6E1-406E-BD14-337623989233}"/>
              </a:ext>
            </a:extLst>
          </p:cNvPr>
          <p:cNvSpPr>
            <a:spLocks noGrp="1"/>
          </p:cNvSpPr>
          <p:nvPr>
            <p:ph idx="1"/>
          </p:nvPr>
        </p:nvSpPr>
        <p:spPr/>
        <p:txBody>
          <a:bodyPr/>
          <a:lstStyle/>
          <a:p>
            <a:r>
              <a:rPr lang="en-US" dirty="0"/>
              <a:t>Not testing a wide enough range of entries.</a:t>
            </a:r>
          </a:p>
          <a:p>
            <a:r>
              <a:rPr lang="en-US" dirty="0"/>
              <a:t>Not knowing what the results of each set of entries should be and assuming that the answers are correct because they look correct.</a:t>
            </a:r>
            <a:endParaRPr lang="en-IN" dirty="0"/>
          </a:p>
        </p:txBody>
      </p:sp>
      <p:sp>
        <p:nvSpPr>
          <p:cNvPr id="4" name="Slide Number Placeholder 3">
            <a:extLst>
              <a:ext uri="{FF2B5EF4-FFF2-40B4-BE49-F238E27FC236}">
                <a16:creationId xmlns:a16="http://schemas.microsoft.com/office/drawing/2014/main" id="{50F05493-D125-4A73-BF23-E58A909AB7C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48003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72D3-E3F4-46BB-810C-7200851EE5E4}"/>
              </a:ext>
            </a:extLst>
          </p:cNvPr>
          <p:cNvSpPr>
            <a:spLocks noGrp="1"/>
          </p:cNvSpPr>
          <p:nvPr>
            <p:ph type="title"/>
          </p:nvPr>
        </p:nvSpPr>
        <p:spPr/>
        <p:txBody>
          <a:bodyPr/>
          <a:lstStyle/>
          <a:p>
            <a:r>
              <a:rPr lang="en-US" dirty="0"/>
              <a:t>Key points(Four techniques for testing and debugging)</a:t>
            </a:r>
            <a:endParaRPr lang="en-IN" dirty="0"/>
          </a:p>
        </p:txBody>
      </p:sp>
      <p:sp>
        <p:nvSpPr>
          <p:cNvPr id="3" name="Content Placeholder 2">
            <a:extLst>
              <a:ext uri="{FF2B5EF4-FFF2-40B4-BE49-F238E27FC236}">
                <a16:creationId xmlns:a16="http://schemas.microsoft.com/office/drawing/2014/main" id="{B9E53E91-88A2-4232-AF4F-BBBB7C9CCF3A}"/>
              </a:ext>
            </a:extLst>
          </p:cNvPr>
          <p:cNvSpPr>
            <a:spLocks noGrp="1"/>
          </p:cNvSpPr>
          <p:nvPr>
            <p:ph idx="1"/>
          </p:nvPr>
        </p:nvSpPr>
        <p:spPr/>
        <p:txBody>
          <a:bodyPr/>
          <a:lstStyle/>
          <a:p>
            <a:r>
              <a:rPr lang="en-US" dirty="0"/>
              <a:t>It’s easy to find syntax and runtime errors because the program won’t run until you fix them.</a:t>
            </a:r>
          </a:p>
          <a:p>
            <a:r>
              <a:rPr lang="en-US" dirty="0"/>
              <a:t>Logic errors can slip through your test runs if you don’t check to make sure the results are correct, or if you don’t test a wide enough range of entries.</a:t>
            </a:r>
            <a:endParaRPr lang="en-IN" dirty="0"/>
          </a:p>
        </p:txBody>
      </p:sp>
      <p:sp>
        <p:nvSpPr>
          <p:cNvPr id="4" name="Slide Number Placeholder 3">
            <a:extLst>
              <a:ext uri="{FF2B5EF4-FFF2-40B4-BE49-F238E27FC236}">
                <a16:creationId xmlns:a16="http://schemas.microsoft.com/office/drawing/2014/main" id="{0DB4C0F5-7BC0-4307-9CDD-EC366B9AD3B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22602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and debug a program</a:t>
            </a:r>
          </a:p>
        </p:txBody>
      </p:sp>
      <p:sp>
        <p:nvSpPr>
          <p:cNvPr id="3" name="Content Placeholder 2"/>
          <p:cNvSpPr>
            <a:spLocks noGrp="1"/>
          </p:cNvSpPr>
          <p:nvPr>
            <p:ph idx="1"/>
          </p:nvPr>
        </p:nvSpPr>
        <p:spPr/>
        <p:txBody>
          <a:bodyPr/>
          <a:lstStyle/>
          <a:p>
            <a:r>
              <a:rPr lang="en-US" dirty="0"/>
              <a:t>Introduction to testing and debugging</a:t>
            </a:r>
          </a:p>
          <a:p>
            <a:r>
              <a:rPr lang="en-US" dirty="0"/>
              <a:t>Four techniques for testing and debugging</a:t>
            </a:r>
          </a:p>
          <a:p>
            <a:r>
              <a:rPr lang="en-US" dirty="0"/>
              <a:t>How to use the IDLE debugger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39938" name="Picture 2" descr="Image result for questions and answers"/>
          <p:cNvPicPr>
            <a:picLocks noChangeAspect="1" noChangeArrowheads="1"/>
          </p:cNvPicPr>
          <p:nvPr/>
        </p:nvPicPr>
        <p:blipFill>
          <a:blip r:embed="rId2"/>
          <a:srcRect/>
          <a:stretch>
            <a:fillRect/>
          </a:stretch>
        </p:blipFill>
        <p:spPr bwMode="auto">
          <a:xfrm>
            <a:off x="4934839" y="2872740"/>
            <a:ext cx="3019425" cy="1514475"/>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testing and debugging</a:t>
            </a:r>
          </a:p>
        </p:txBody>
      </p:sp>
      <p:sp>
        <p:nvSpPr>
          <p:cNvPr id="3" name="Content Placeholder 2"/>
          <p:cNvSpPr>
            <a:spLocks noGrp="1"/>
          </p:cNvSpPr>
          <p:nvPr>
            <p:ph idx="1"/>
          </p:nvPr>
        </p:nvSpPr>
        <p:spPr/>
        <p:txBody>
          <a:bodyPr/>
          <a:lstStyle/>
          <a:p>
            <a:r>
              <a:rPr lang="en-US" dirty="0"/>
              <a:t>When you </a:t>
            </a:r>
            <a:r>
              <a:rPr lang="en-US" b="1" dirty="0"/>
              <a:t>test</a:t>
            </a:r>
            <a:r>
              <a:rPr lang="en-US" dirty="0"/>
              <a:t> a program, you run it to make sure that it </a:t>
            </a:r>
            <a:r>
              <a:rPr lang="en-US" b="1" dirty="0"/>
              <a:t>works</a:t>
            </a:r>
            <a:r>
              <a:rPr lang="en-US" dirty="0"/>
              <a:t> correctly. As you test the program, you try every possible combination of input data and user actions to be certain that the program works in every case. In other words, the </a:t>
            </a:r>
            <a:r>
              <a:rPr lang="en-US" b="1" dirty="0"/>
              <a:t>goal</a:t>
            </a:r>
            <a:r>
              <a:rPr lang="en-US" dirty="0"/>
              <a:t> of </a:t>
            </a:r>
            <a:r>
              <a:rPr lang="en-US" b="1" dirty="0"/>
              <a:t>testing</a:t>
            </a:r>
            <a:r>
              <a:rPr lang="en-US" dirty="0"/>
              <a:t> is to make the program </a:t>
            </a:r>
            <a:r>
              <a:rPr lang="en-US" b="1" dirty="0"/>
              <a:t>fail</a:t>
            </a:r>
            <a:r>
              <a:rPr lang="en-US" dirty="0"/>
              <a:t>.</a:t>
            </a:r>
          </a:p>
          <a:p>
            <a:r>
              <a:rPr lang="en-US" dirty="0"/>
              <a:t>When you </a:t>
            </a:r>
            <a:r>
              <a:rPr lang="en-US" b="1" dirty="0"/>
              <a:t>debug</a:t>
            </a:r>
            <a:r>
              <a:rPr lang="en-US" dirty="0"/>
              <a:t> a program, you </a:t>
            </a:r>
            <a:r>
              <a:rPr lang="en-US" b="1" dirty="0"/>
              <a:t>fix</a:t>
            </a:r>
            <a:r>
              <a:rPr lang="en-US" dirty="0"/>
              <a:t> the </a:t>
            </a:r>
            <a:r>
              <a:rPr lang="en-US" b="1" dirty="0"/>
              <a:t>errors</a:t>
            </a:r>
            <a:r>
              <a:rPr lang="en-US" dirty="0"/>
              <a:t> (bugs) that you discover during testing. Each time you fix a bug, you test again to make sure that the change you made didn’t affect any other aspect of the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8997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4AE7-1AFD-4D48-8021-8575DF6FE416}"/>
              </a:ext>
            </a:extLst>
          </p:cNvPr>
          <p:cNvSpPr>
            <a:spLocks noGrp="1"/>
          </p:cNvSpPr>
          <p:nvPr>
            <p:ph type="title"/>
          </p:nvPr>
        </p:nvSpPr>
        <p:spPr/>
        <p:txBody>
          <a:bodyPr/>
          <a:lstStyle/>
          <a:p>
            <a:r>
              <a:rPr lang="en-US" dirty="0"/>
              <a:t>The Future Value program with a logic error</a:t>
            </a:r>
            <a:endParaRPr lang="en-IN" dirty="0"/>
          </a:p>
        </p:txBody>
      </p:sp>
      <p:sp>
        <p:nvSpPr>
          <p:cNvPr id="3" name="Content Placeholder 2">
            <a:extLst>
              <a:ext uri="{FF2B5EF4-FFF2-40B4-BE49-F238E27FC236}">
                <a16:creationId xmlns:a16="http://schemas.microsoft.com/office/drawing/2014/main" id="{030340F8-D550-4CC0-87B3-9B749B96036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a:t>
            </a:r>
            <a:r>
              <a:rPr lang="en-IN" dirty="0"/>
              <a:t>s</a:t>
            </a:r>
          </a:p>
        </p:txBody>
      </p:sp>
      <p:sp>
        <p:nvSpPr>
          <p:cNvPr id="4" name="Slide Number Placeholder 3">
            <a:extLst>
              <a:ext uri="{FF2B5EF4-FFF2-40B4-BE49-F238E27FC236}">
                <a16:creationId xmlns:a16="http://schemas.microsoft.com/office/drawing/2014/main" id="{75A9AE03-E83D-41EB-8C6D-AADAFD18C8B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94CFCB4B-7A9C-42DD-996E-BE0DED96DA2A}"/>
              </a:ext>
            </a:extLst>
          </p:cNvPr>
          <p:cNvSpPr/>
          <p:nvPr/>
        </p:nvSpPr>
        <p:spPr>
          <a:xfrm>
            <a:off x="2690191" y="2186609"/>
            <a:ext cx="8719931" cy="218660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 monthly investment:     100</a:t>
            </a:r>
          </a:p>
          <a:p>
            <a:r>
              <a:rPr lang="en-US" dirty="0">
                <a:solidFill>
                  <a:schemeClr val="tx1"/>
                </a:solidFill>
              </a:rPr>
              <a:t>Enter yearly interest rate  :     12</a:t>
            </a:r>
          </a:p>
          <a:p>
            <a:r>
              <a:rPr lang="en-US" dirty="0">
                <a:solidFill>
                  <a:schemeClr val="tx1"/>
                </a:solidFill>
              </a:rPr>
              <a:t>Enter number of years:           10</a:t>
            </a:r>
            <a:r>
              <a:rPr lang="en-US" dirty="0"/>
              <a:t>r</a:t>
            </a:r>
          </a:p>
          <a:p>
            <a:endParaRPr lang="en-US" dirty="0"/>
          </a:p>
          <a:p>
            <a:r>
              <a:rPr lang="en-US" dirty="0">
                <a:solidFill>
                  <a:schemeClr val="tx1"/>
                </a:solidFill>
              </a:rPr>
              <a:t>F</a:t>
            </a:r>
            <a:r>
              <a:rPr lang="en-IN" dirty="0" err="1">
                <a:solidFill>
                  <a:schemeClr val="tx1"/>
                </a:solidFill>
              </a:rPr>
              <a:t>uture</a:t>
            </a:r>
            <a:r>
              <a:rPr lang="en-IN" dirty="0">
                <a:solidFill>
                  <a:schemeClr val="tx1"/>
                </a:solidFill>
              </a:rPr>
              <a:t> value:                            22903.87</a:t>
            </a:r>
          </a:p>
          <a:p>
            <a:endParaRPr lang="en-US" dirty="0">
              <a:solidFill>
                <a:schemeClr val="tx1"/>
              </a:solidFill>
            </a:endParaRPr>
          </a:p>
          <a:p>
            <a:r>
              <a:rPr lang="en-US" dirty="0">
                <a:solidFill>
                  <a:schemeClr val="tx1"/>
                </a:solidFill>
              </a:rPr>
              <a:t>C</a:t>
            </a:r>
            <a:r>
              <a:rPr lang="en-IN" dirty="0" err="1">
                <a:solidFill>
                  <a:schemeClr val="tx1"/>
                </a:solidFill>
              </a:rPr>
              <a:t>ontinue</a:t>
            </a:r>
            <a:r>
              <a:rPr lang="en-IN" dirty="0">
                <a:solidFill>
                  <a:schemeClr val="tx1"/>
                </a:solidFill>
              </a:rPr>
              <a:t>? (y/n):</a:t>
            </a:r>
            <a:endParaRPr lang="en-US" dirty="0">
              <a:solidFill>
                <a:schemeClr val="tx1"/>
              </a:solidFill>
            </a:endParaRPr>
          </a:p>
        </p:txBody>
      </p:sp>
    </p:spTree>
    <p:extLst>
      <p:ext uri="{BB962C8B-B14F-4D97-AF65-F5344CB8AC3E}">
        <p14:creationId xmlns:p14="http://schemas.microsoft.com/office/powerpoint/2010/main" val="96942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B88D-9F81-4574-BD6B-E44E5F9EE3C6}"/>
              </a:ext>
            </a:extLst>
          </p:cNvPr>
          <p:cNvSpPr>
            <a:spLocks noGrp="1"/>
          </p:cNvSpPr>
          <p:nvPr>
            <p:ph type="title"/>
          </p:nvPr>
        </p:nvSpPr>
        <p:spPr/>
        <p:txBody>
          <a:bodyPr/>
          <a:lstStyle/>
          <a:p>
            <a:r>
              <a:rPr lang="en-US" dirty="0"/>
              <a:t>The goal of testing</a:t>
            </a:r>
            <a:endParaRPr lang="en-IN" dirty="0"/>
          </a:p>
        </p:txBody>
      </p:sp>
      <p:sp>
        <p:nvSpPr>
          <p:cNvPr id="3" name="Content Placeholder 2">
            <a:extLst>
              <a:ext uri="{FF2B5EF4-FFF2-40B4-BE49-F238E27FC236}">
                <a16:creationId xmlns:a16="http://schemas.microsoft.com/office/drawing/2014/main" id="{AFBCFEF7-D788-47AB-AF51-514C64A22E37}"/>
              </a:ext>
            </a:extLst>
          </p:cNvPr>
          <p:cNvSpPr>
            <a:spLocks noGrp="1"/>
          </p:cNvSpPr>
          <p:nvPr>
            <p:ph idx="1"/>
          </p:nvPr>
        </p:nvSpPr>
        <p:spPr/>
        <p:txBody>
          <a:bodyPr/>
          <a:lstStyle/>
          <a:p>
            <a:r>
              <a:rPr lang="en-US" dirty="0"/>
              <a:t>To find all errors before the program is put into production.</a:t>
            </a:r>
            <a:endParaRPr lang="en-IN" dirty="0"/>
          </a:p>
        </p:txBody>
      </p:sp>
      <p:sp>
        <p:nvSpPr>
          <p:cNvPr id="4" name="Slide Number Placeholder 3">
            <a:extLst>
              <a:ext uri="{FF2B5EF4-FFF2-40B4-BE49-F238E27FC236}">
                <a16:creationId xmlns:a16="http://schemas.microsoft.com/office/drawing/2014/main" id="{923B1475-83E2-4C5B-A6A6-510E94077D0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1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B88D-9F81-4574-BD6B-E44E5F9EE3C6}"/>
              </a:ext>
            </a:extLst>
          </p:cNvPr>
          <p:cNvSpPr>
            <a:spLocks noGrp="1"/>
          </p:cNvSpPr>
          <p:nvPr>
            <p:ph type="title"/>
          </p:nvPr>
        </p:nvSpPr>
        <p:spPr/>
        <p:txBody>
          <a:bodyPr/>
          <a:lstStyle/>
          <a:p>
            <a:r>
              <a:rPr lang="en-US" dirty="0"/>
              <a:t>The goal of debugging</a:t>
            </a:r>
            <a:endParaRPr lang="en-IN" dirty="0"/>
          </a:p>
        </p:txBody>
      </p:sp>
      <p:sp>
        <p:nvSpPr>
          <p:cNvPr id="3" name="Content Placeholder 2">
            <a:extLst>
              <a:ext uri="{FF2B5EF4-FFF2-40B4-BE49-F238E27FC236}">
                <a16:creationId xmlns:a16="http://schemas.microsoft.com/office/drawing/2014/main" id="{AFBCFEF7-D788-47AB-AF51-514C64A22E37}"/>
              </a:ext>
            </a:extLst>
          </p:cNvPr>
          <p:cNvSpPr>
            <a:spLocks noGrp="1"/>
          </p:cNvSpPr>
          <p:nvPr>
            <p:ph idx="1"/>
          </p:nvPr>
        </p:nvSpPr>
        <p:spPr/>
        <p:txBody>
          <a:bodyPr/>
          <a:lstStyle/>
          <a:p>
            <a:r>
              <a:rPr lang="en-US" dirty="0"/>
              <a:t>To fix all errors before the program is put into production.</a:t>
            </a:r>
            <a:endParaRPr lang="en-IN" dirty="0"/>
          </a:p>
        </p:txBody>
      </p:sp>
      <p:sp>
        <p:nvSpPr>
          <p:cNvPr id="4" name="Slide Number Placeholder 3">
            <a:extLst>
              <a:ext uri="{FF2B5EF4-FFF2-40B4-BE49-F238E27FC236}">
                <a16:creationId xmlns:a16="http://schemas.microsoft.com/office/drawing/2014/main" id="{923B1475-83E2-4C5B-A6A6-510E94077D0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1547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018B-C0F5-489D-BB62-C2C7C9785A0F}"/>
              </a:ext>
            </a:extLst>
          </p:cNvPr>
          <p:cNvSpPr>
            <a:spLocks noGrp="1"/>
          </p:cNvSpPr>
          <p:nvPr>
            <p:ph type="title"/>
          </p:nvPr>
        </p:nvSpPr>
        <p:spPr/>
        <p:txBody>
          <a:bodyPr/>
          <a:lstStyle/>
          <a:p>
            <a:r>
              <a:rPr lang="en-US" dirty="0"/>
              <a:t>The three types of errors that can occur</a:t>
            </a:r>
            <a:endParaRPr lang="en-IN" dirty="0"/>
          </a:p>
        </p:txBody>
      </p:sp>
      <p:sp>
        <p:nvSpPr>
          <p:cNvPr id="3" name="Content Placeholder 2">
            <a:extLst>
              <a:ext uri="{FF2B5EF4-FFF2-40B4-BE49-F238E27FC236}">
                <a16:creationId xmlns:a16="http://schemas.microsoft.com/office/drawing/2014/main" id="{399A86DC-7934-4077-86BD-3615DD1C6E8D}"/>
              </a:ext>
            </a:extLst>
          </p:cNvPr>
          <p:cNvSpPr>
            <a:spLocks noGrp="1"/>
          </p:cNvSpPr>
          <p:nvPr>
            <p:ph idx="1"/>
          </p:nvPr>
        </p:nvSpPr>
        <p:spPr/>
        <p:txBody>
          <a:bodyPr/>
          <a:lstStyle/>
          <a:p>
            <a:r>
              <a:rPr lang="en-US" b="1" dirty="0"/>
              <a:t>Syntax errors </a:t>
            </a:r>
            <a:r>
              <a:rPr lang="en-US" dirty="0"/>
              <a:t>violate the rules for how Python statements must be written. These errors, also called compile-time errors, are caught by IDLE and the Python compiler before you run the program.</a:t>
            </a:r>
          </a:p>
          <a:p>
            <a:r>
              <a:rPr lang="en-US" b="1" dirty="0"/>
              <a:t>Runtime errors </a:t>
            </a:r>
            <a:r>
              <a:rPr lang="en-US" dirty="0"/>
              <a:t>don’t violate the syntax rules, but they throw exceptions that stop the execution of the program. Many of these exceptions are due to programming errors that need to be fixed. But some exceptions need to be handled by the program so the program won’t crash.</a:t>
            </a:r>
          </a:p>
          <a:p>
            <a:r>
              <a:rPr lang="en-US" b="1" dirty="0"/>
              <a:t>Logic errors</a:t>
            </a:r>
            <a:r>
              <a:rPr lang="en-US" dirty="0"/>
              <a:t> are statements that don’t cause syntax or runtime errors, but produce the wrong results. In the console for the Future Value program above, the future value isn’t correct, which is a logic error.</a:t>
            </a:r>
            <a:endParaRPr lang="en-IN" dirty="0"/>
          </a:p>
        </p:txBody>
      </p:sp>
      <p:sp>
        <p:nvSpPr>
          <p:cNvPr id="4" name="Slide Number Placeholder 3">
            <a:extLst>
              <a:ext uri="{FF2B5EF4-FFF2-40B4-BE49-F238E27FC236}">
                <a16:creationId xmlns:a16="http://schemas.microsoft.com/office/drawing/2014/main" id="{BC4FA8EE-CBD1-48F7-B554-7D737A4598C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1012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E7F3-150B-495B-ACF4-87D4CED857E3}"/>
              </a:ext>
            </a:extLst>
          </p:cNvPr>
          <p:cNvSpPr>
            <a:spLocks noGrp="1"/>
          </p:cNvSpPr>
          <p:nvPr>
            <p:ph type="title"/>
          </p:nvPr>
        </p:nvSpPr>
        <p:spPr/>
        <p:txBody>
          <a:bodyPr/>
          <a:lstStyle/>
          <a:p>
            <a:r>
              <a:rPr lang="en-US" dirty="0"/>
              <a:t>Key points(An introduction to testing and debugging)</a:t>
            </a:r>
            <a:endParaRPr lang="en-IN" dirty="0"/>
          </a:p>
        </p:txBody>
      </p:sp>
      <p:sp>
        <p:nvSpPr>
          <p:cNvPr id="3" name="Content Placeholder 2">
            <a:extLst>
              <a:ext uri="{FF2B5EF4-FFF2-40B4-BE49-F238E27FC236}">
                <a16:creationId xmlns:a16="http://schemas.microsoft.com/office/drawing/2014/main" id="{2AEFD98B-F504-4DAD-A15F-77841719754B}"/>
              </a:ext>
            </a:extLst>
          </p:cNvPr>
          <p:cNvSpPr>
            <a:spLocks noGrp="1"/>
          </p:cNvSpPr>
          <p:nvPr>
            <p:ph idx="1"/>
          </p:nvPr>
        </p:nvSpPr>
        <p:spPr/>
        <p:txBody>
          <a:bodyPr/>
          <a:lstStyle/>
          <a:p>
            <a:r>
              <a:rPr lang="en-US" dirty="0"/>
              <a:t>To </a:t>
            </a:r>
            <a:r>
              <a:rPr lang="en-US" b="1" dirty="0"/>
              <a:t>test</a:t>
            </a:r>
            <a:r>
              <a:rPr lang="en-US" dirty="0"/>
              <a:t> a Python program, you run it to make sure that it works properly no matter what combinations of valid or invalid data you enter.</a:t>
            </a:r>
          </a:p>
          <a:p>
            <a:r>
              <a:rPr lang="en-US" dirty="0"/>
              <a:t>When you </a:t>
            </a:r>
            <a:r>
              <a:rPr lang="en-US" b="1" dirty="0"/>
              <a:t>debug</a:t>
            </a:r>
            <a:r>
              <a:rPr lang="en-US" dirty="0"/>
              <a:t> a program, you find and fix all of the errors (bugs) that occur when you test the program.</a:t>
            </a:r>
            <a:endParaRPr lang="en-IN" dirty="0"/>
          </a:p>
        </p:txBody>
      </p:sp>
      <p:sp>
        <p:nvSpPr>
          <p:cNvPr id="4" name="Slide Number Placeholder 3">
            <a:extLst>
              <a:ext uri="{FF2B5EF4-FFF2-40B4-BE49-F238E27FC236}">
                <a16:creationId xmlns:a16="http://schemas.microsoft.com/office/drawing/2014/main" id="{1FCF5DF8-09D1-4CDB-BF45-DFA32F4AD47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1974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128E-38CE-402C-B001-2A0983E0E2A4}"/>
              </a:ext>
            </a:extLst>
          </p:cNvPr>
          <p:cNvSpPr>
            <a:spLocks noGrp="1"/>
          </p:cNvSpPr>
          <p:nvPr>
            <p:ph type="title"/>
          </p:nvPr>
        </p:nvSpPr>
        <p:spPr/>
        <p:txBody>
          <a:bodyPr/>
          <a:lstStyle/>
          <a:p>
            <a:r>
              <a:rPr lang="en-US" dirty="0"/>
              <a:t>Common Python errors</a:t>
            </a:r>
            <a:endParaRPr lang="en-IN" dirty="0"/>
          </a:p>
        </p:txBody>
      </p:sp>
      <p:sp>
        <p:nvSpPr>
          <p:cNvPr id="3" name="Content Placeholder 2">
            <a:extLst>
              <a:ext uri="{FF2B5EF4-FFF2-40B4-BE49-F238E27FC236}">
                <a16:creationId xmlns:a16="http://schemas.microsoft.com/office/drawing/2014/main" id="{144E3222-133C-4797-B4A2-C2039FC25CA4}"/>
              </a:ext>
            </a:extLst>
          </p:cNvPr>
          <p:cNvSpPr>
            <a:spLocks noGrp="1"/>
          </p:cNvSpPr>
          <p:nvPr>
            <p:ph idx="1"/>
          </p:nvPr>
        </p:nvSpPr>
        <p:spPr/>
        <p:txBody>
          <a:bodyPr/>
          <a:lstStyle/>
          <a:p>
            <a:r>
              <a:rPr lang="en-US" dirty="0"/>
              <a:t>A Python function that contains errors</a:t>
            </a:r>
          </a:p>
          <a:p>
            <a:endParaRPr lang="en-IN" dirty="0"/>
          </a:p>
        </p:txBody>
      </p:sp>
      <p:sp>
        <p:nvSpPr>
          <p:cNvPr id="4" name="Slide Number Placeholder 3">
            <a:extLst>
              <a:ext uri="{FF2B5EF4-FFF2-40B4-BE49-F238E27FC236}">
                <a16:creationId xmlns:a16="http://schemas.microsoft.com/office/drawing/2014/main" id="{F75599BC-79D6-42C1-83C3-0409A2CD4A3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a:extLst>
              <a:ext uri="{FF2B5EF4-FFF2-40B4-BE49-F238E27FC236}">
                <a16:creationId xmlns:a16="http://schemas.microsoft.com/office/drawing/2014/main" id="{28DE83BC-7D0E-4F32-B16E-0DEC91CBA481}"/>
              </a:ext>
            </a:extLst>
          </p:cNvPr>
          <p:cNvSpPr/>
          <p:nvPr/>
        </p:nvSpPr>
        <p:spPr>
          <a:xfrm>
            <a:off x="2729948" y="2544417"/>
            <a:ext cx="8653669" cy="359540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a:t>
            </a:r>
            <a:r>
              <a:rPr lang="en-US" dirty="0" err="1">
                <a:solidFill>
                  <a:schemeClr val="tx1"/>
                </a:solidFill>
              </a:rPr>
              <a:t>calculate_future_value</a:t>
            </a:r>
            <a:r>
              <a:rPr lang="en-US" dirty="0">
                <a:solidFill>
                  <a:schemeClr val="tx1"/>
                </a:solidFill>
              </a:rPr>
              <a:t>(</a:t>
            </a:r>
            <a:r>
              <a:rPr lang="en-US" dirty="0" err="1">
                <a:solidFill>
                  <a:schemeClr val="tx1"/>
                </a:solidFill>
              </a:rPr>
              <a:t>monthly_investment</a:t>
            </a:r>
            <a:r>
              <a:rPr lang="en-US" dirty="0">
                <a:solidFill>
                  <a:schemeClr val="tx1"/>
                </a:solidFill>
              </a:rPr>
              <a:t>, </a:t>
            </a:r>
            <a:r>
              <a:rPr lang="en-US" dirty="0" err="1">
                <a:solidFill>
                  <a:schemeClr val="tx1"/>
                </a:solidFill>
              </a:rPr>
              <a:t>yearly_interest</a:t>
            </a:r>
            <a:r>
              <a:rPr lang="en-US" dirty="0">
                <a:solidFill>
                  <a:schemeClr val="tx1"/>
                </a:solidFill>
              </a:rPr>
              <a:t>, years):</a:t>
            </a:r>
          </a:p>
          <a:p>
            <a:r>
              <a:rPr lang="en-US" dirty="0">
                <a:solidFill>
                  <a:schemeClr val="tx1"/>
                </a:solidFill>
              </a:rPr>
              <a:t>    # convert yearly value to monthly values</a:t>
            </a:r>
          </a:p>
          <a:p>
            <a:r>
              <a:rPr lang="en-US" dirty="0">
                <a:solidFill>
                  <a:schemeClr val="tx1"/>
                </a:solidFill>
              </a:rPr>
              <a:t>    </a:t>
            </a:r>
            <a:r>
              <a:rPr lang="en-US" dirty="0" err="1">
                <a:solidFill>
                  <a:schemeClr val="tx1"/>
                </a:solidFill>
              </a:rPr>
              <a:t>monthly_interest_rate</a:t>
            </a:r>
            <a:r>
              <a:rPr lang="en-US" dirty="0">
                <a:solidFill>
                  <a:schemeClr val="tx1"/>
                </a:solidFill>
              </a:rPr>
              <a:t> = </a:t>
            </a:r>
            <a:r>
              <a:rPr lang="en-US" dirty="0" err="1">
                <a:solidFill>
                  <a:schemeClr val="tx1"/>
                </a:solidFill>
              </a:rPr>
              <a:t>yearly_interest</a:t>
            </a:r>
            <a:r>
              <a:rPr lang="en-US" dirty="0">
                <a:solidFill>
                  <a:schemeClr val="tx1"/>
                </a:solidFill>
              </a:rPr>
              <a:t> / 12 / 100</a:t>
            </a:r>
          </a:p>
          <a:p>
            <a:r>
              <a:rPr lang="en-US" dirty="0">
                <a:solidFill>
                  <a:schemeClr val="tx1"/>
                </a:solidFill>
              </a:rPr>
              <a:t>    monthly = years * 12</a:t>
            </a:r>
          </a:p>
          <a:p>
            <a:endParaRPr lang="en-US" dirty="0">
              <a:solidFill>
                <a:schemeClr val="tx1"/>
              </a:solidFill>
            </a:endParaRPr>
          </a:p>
          <a:p>
            <a:r>
              <a:rPr lang="en-US" dirty="0">
                <a:solidFill>
                  <a:schemeClr val="tx1"/>
                </a:solidFill>
              </a:rPr>
              <a:t>    # calculate future value</a:t>
            </a:r>
          </a:p>
          <a:p>
            <a:r>
              <a:rPr lang="en-US" dirty="0">
                <a:solidFill>
                  <a:schemeClr val="tx1"/>
                </a:solidFill>
              </a:rPr>
              <a:t>     </a:t>
            </a:r>
            <a:r>
              <a:rPr lang="en-US" dirty="0" err="1">
                <a:solidFill>
                  <a:schemeClr val="tx1"/>
                </a:solidFill>
              </a:rPr>
              <a:t>future_value</a:t>
            </a:r>
            <a:r>
              <a:rPr lang="en-US" dirty="0">
                <a:solidFill>
                  <a:schemeClr val="tx1"/>
                </a:solidFill>
              </a:rPr>
              <a:t> = 0.0</a:t>
            </a:r>
          </a:p>
          <a:p>
            <a:r>
              <a:rPr lang="en-US" dirty="0">
                <a:solidFill>
                  <a:schemeClr val="tx1"/>
                </a:solidFill>
              </a:rPr>
              <a:t>     for </a:t>
            </a:r>
            <a:r>
              <a:rPr lang="en-US" dirty="0" err="1">
                <a:solidFill>
                  <a:schemeClr val="tx1"/>
                </a:solidFill>
              </a:rPr>
              <a:t>i</a:t>
            </a:r>
            <a:r>
              <a:rPr lang="en-US" dirty="0">
                <a:solidFill>
                  <a:schemeClr val="tx1"/>
                </a:solidFill>
              </a:rPr>
              <a:t> in range(1, months)</a:t>
            </a:r>
          </a:p>
          <a:p>
            <a:r>
              <a:rPr lang="en-US" dirty="0">
                <a:solidFill>
                  <a:schemeClr val="tx1"/>
                </a:solidFill>
              </a:rPr>
              <a:t>         </a:t>
            </a:r>
            <a:r>
              <a:rPr lang="en-US" dirty="0" err="1">
                <a:solidFill>
                  <a:schemeClr val="tx1"/>
                </a:solidFill>
              </a:rPr>
              <a:t>future_value</a:t>
            </a:r>
            <a:r>
              <a:rPr lang="en-US" dirty="0">
                <a:solidFill>
                  <a:schemeClr val="tx1"/>
                </a:solidFill>
              </a:rPr>
              <a:t> += </a:t>
            </a:r>
            <a:r>
              <a:rPr lang="en-US" dirty="0" err="1">
                <a:solidFill>
                  <a:schemeClr val="tx1"/>
                </a:solidFill>
              </a:rPr>
              <a:t>monthly_investment_amount</a:t>
            </a:r>
            <a:endParaRPr lang="en-US" dirty="0">
              <a:solidFill>
                <a:schemeClr val="tx1"/>
              </a:solidFill>
            </a:endParaRPr>
          </a:p>
          <a:p>
            <a:r>
              <a:rPr lang="en-US" dirty="0">
                <a:solidFill>
                  <a:schemeClr val="tx1"/>
                </a:solidFill>
              </a:rPr>
              <a:t>         </a:t>
            </a:r>
            <a:r>
              <a:rPr lang="en-US" dirty="0" err="1">
                <a:solidFill>
                  <a:schemeClr val="tx1"/>
                </a:solidFill>
              </a:rPr>
              <a:t>monthly_interest</a:t>
            </a:r>
            <a:r>
              <a:rPr lang="en-US" dirty="0">
                <a:solidFill>
                  <a:schemeClr val="tx1"/>
                </a:solidFill>
              </a:rPr>
              <a:t> = </a:t>
            </a:r>
            <a:r>
              <a:rPr lang="en-US" dirty="0" err="1">
                <a:solidFill>
                  <a:schemeClr val="tx1"/>
                </a:solidFill>
              </a:rPr>
              <a:t>future_value</a:t>
            </a:r>
            <a:r>
              <a:rPr lang="en-US" dirty="0">
                <a:solidFill>
                  <a:schemeClr val="tx1"/>
                </a:solidFill>
              </a:rPr>
              <a:t> * </a:t>
            </a:r>
            <a:r>
              <a:rPr lang="en-US" dirty="0" err="1">
                <a:solidFill>
                  <a:schemeClr val="tx1"/>
                </a:solidFill>
              </a:rPr>
              <a:t>monthly_interest_rate</a:t>
            </a:r>
            <a:endParaRPr lang="en-US" dirty="0">
              <a:solidFill>
                <a:schemeClr val="tx1"/>
              </a:solidFill>
            </a:endParaRPr>
          </a:p>
          <a:p>
            <a:r>
              <a:rPr lang="en-US" dirty="0">
                <a:solidFill>
                  <a:schemeClr val="tx1"/>
                </a:solidFill>
              </a:rPr>
              <a:t>         </a:t>
            </a:r>
            <a:r>
              <a:rPr lang="en-US" dirty="0" err="1">
                <a:solidFill>
                  <a:schemeClr val="tx1"/>
                </a:solidFill>
              </a:rPr>
              <a:t>future_value</a:t>
            </a:r>
            <a:r>
              <a:rPr lang="en-US" dirty="0">
                <a:solidFill>
                  <a:schemeClr val="tx1"/>
                </a:solidFill>
              </a:rPr>
              <a:t> += </a:t>
            </a:r>
            <a:r>
              <a:rPr lang="en-US" dirty="0" err="1">
                <a:solidFill>
                  <a:schemeClr val="tx1"/>
                </a:solidFill>
              </a:rPr>
              <a:t>monthly_interest</a:t>
            </a:r>
            <a:endParaRPr lang="en-US" dirty="0">
              <a:solidFill>
                <a:schemeClr val="tx1"/>
              </a:solidFill>
            </a:endParaRPr>
          </a:p>
          <a:p>
            <a:endParaRPr lang="en-US" dirty="0">
              <a:solidFill>
                <a:schemeClr val="tx1"/>
              </a:solidFill>
            </a:endParaRPr>
          </a:p>
          <a:p>
            <a:r>
              <a:rPr lang="en-US" dirty="0">
                <a:solidFill>
                  <a:schemeClr val="tx1"/>
                </a:solidFill>
              </a:rPr>
              <a:t>     return </a:t>
            </a:r>
            <a:r>
              <a:rPr lang="en-US" dirty="0" err="1">
                <a:solidFill>
                  <a:schemeClr val="tx1"/>
                </a:solidFill>
              </a:rPr>
              <a:t>future_value</a:t>
            </a:r>
            <a:endParaRPr lang="en-IN" dirty="0">
              <a:solidFill>
                <a:schemeClr val="tx1"/>
              </a:solidFill>
            </a:endParaRPr>
          </a:p>
        </p:txBody>
      </p:sp>
    </p:spTree>
    <p:extLst>
      <p:ext uri="{BB962C8B-B14F-4D97-AF65-F5344CB8AC3E}">
        <p14:creationId xmlns:p14="http://schemas.microsoft.com/office/powerpoint/2010/main" val="36460082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770</TotalTime>
  <Words>1138</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How to test and debug a program</vt:lpstr>
      <vt:lpstr>How to test and debug a program</vt:lpstr>
      <vt:lpstr>An introduction to testing and debugging</vt:lpstr>
      <vt:lpstr>The Future Value program with a logic error</vt:lpstr>
      <vt:lpstr>The goal of testing</vt:lpstr>
      <vt:lpstr>The goal of debugging</vt:lpstr>
      <vt:lpstr>The three types of errors that can occur</vt:lpstr>
      <vt:lpstr>Key points(An introduction to testing and debugging)</vt:lpstr>
      <vt:lpstr>Common Python errors</vt:lpstr>
      <vt:lpstr>Common syntax errors</vt:lpstr>
      <vt:lpstr>Problems with names and values</vt:lpstr>
      <vt:lpstr>Problem with floating-point arithmetic</vt:lpstr>
      <vt:lpstr>Four techniques for testing and debugging</vt:lpstr>
      <vt:lpstr>Starting to test the Future Value program with invalid data</vt:lpstr>
      <vt:lpstr>The Future Value program as it’s tested with valid data</vt:lpstr>
      <vt:lpstr>The two critical test phases</vt:lpstr>
      <vt:lpstr>How to make a test plan for the critical phases</vt:lpstr>
      <vt:lpstr>Two common testing problems</vt:lpstr>
      <vt:lpstr>Key points(Four techniques for testing and debugging)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test and debug a program</dc:title>
  <dc:subject>Python Programming</dc:subject>
  <dc:creator>Shaji Kalidasan</dc:creator>
  <cp:keywords>Python; Python Programming; Python Training</cp:keywords>
  <cp:lastModifiedBy>7759</cp:lastModifiedBy>
  <cp:revision>128</cp:revision>
  <cp:lastPrinted>2018-11-04T07:35:01Z</cp:lastPrinted>
  <dcterms:created xsi:type="dcterms:W3CDTF">2018-05-26T05:00:11Z</dcterms:created>
  <dcterms:modified xsi:type="dcterms:W3CDTF">2022-02-04T06:07:02Z</dcterms:modified>
</cp:coreProperties>
</file>