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313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284" r:id="rId43"/>
    <p:sldId id="28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BD0F-4C90-48EB-A620-C993E5A0E49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F3D4-ABA6-4492-8814-6B6C0466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86047-916B-4180-B0D5-62A53DE058C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8FEB-E10B-4F1D-B2C5-94A43183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A0E9-25CF-4788-834D-73DE58637B2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D4D2-9E06-4B3F-9DAB-E6D0B258491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B1F-3CD5-49A2-ACB4-B6AF29C2B7A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3E45-E1D9-4B60-A4E8-56B7D4D5908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FE56-A8CD-4EF1-986A-0D4494E72A4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BE22-BF0F-438F-AAD7-5F2D1779E0F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5CC-7F22-44A9-816E-B340E5362FE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9A1D-3EC0-433F-A29D-8364BAFA198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8873-FA24-497E-BD41-0D573E20C070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F4B0-78B6-4C98-AC6E-F7BBC67CD60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AEB-58B9-479E-BCC1-0BA3C0B46B5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6ECE-2C1B-48EA-AD58-2B727C12DC8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FE-5692-45C7-94D6-2C5E38AF21F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76E-7E0F-4DE5-890A-4B649BA8893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2CDA-C445-4FA8-A644-9E859C00AA97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08B-9676-49AF-B9EC-7F5AFA2CED0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067E-846C-4D02-8D5B-CC34DC8E422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E5A7-1920-49B2-BD20-4D399E75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dictionaries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43D5-CF4B-4EF3-A25F-514B7287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Prepared by</a:t>
            </a:r>
          </a:p>
          <a:p>
            <a:r>
              <a:rPr lang="en-IN" dirty="0"/>
              <a:t>Ravikumar R(Ravikumarr@gmail.com)</a:t>
            </a:r>
          </a:p>
        </p:txBody>
      </p:sp>
    </p:spTree>
    <p:extLst>
      <p:ext uri="{BB962C8B-B14F-4D97-AF65-F5344CB8AC3E}">
        <p14:creationId xmlns:p14="http://schemas.microsoft.com/office/powerpoint/2010/main" val="17788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7E9-65A1-4E5E-AC2D-A273FE2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adds a key/value pair if the key isn’t in the dictionary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C9EA-71DD-4452-8B47-948B4C6A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4146A-C9C4-4FAB-B01D-84F2B016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3" y="2133600"/>
            <a:ext cx="8801170" cy="5433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countries[“FR”] = “France”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78-1453-4184-ABB4-B724E80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checking whether a key is in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01F7-14DA-4F6E-8C7B-D7C4B70A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A121-DFD3-41DA-A3F4-98176E7A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EA412-C7AF-404D-B7D6-814108985A02}"/>
              </a:ext>
            </a:extLst>
          </p:cNvPr>
          <p:cNvSpPr txBox="1">
            <a:spLocks/>
          </p:cNvSpPr>
          <p:nvPr/>
        </p:nvSpPr>
        <p:spPr>
          <a:xfrm>
            <a:off x="2703443" y="2133600"/>
            <a:ext cx="8801170" cy="5433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key in dictionary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0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33B3-53A9-4AAB-A1C2-57BF1B64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checks if a key is in a dictionary before getting its value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69EF-F1E9-4B29-84C2-F464F3B7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B284F-A3F7-4E33-9E36-652E652B9A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3" y="2133600"/>
            <a:ext cx="8915400" cy="2478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code = “IE”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if code in countries: # check to see if key already exists. This prevents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country = countries[“code”]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print(country)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print(“There is no country for this code: “ + code)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1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33B3-53A9-4AAB-A1C2-57BF1B64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get() method of a dictionary object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69EF-F1E9-4B29-84C2-F464F3B7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3E00D0-0B9D-48C1-B298-B07AB49C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Code that uses the get() method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1C0B36DF-C624-42D6-8C0E-3F67FEA66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560783"/>
              </p:ext>
            </p:extLst>
          </p:nvPr>
        </p:nvGraphicFramePr>
        <p:xfrm>
          <a:off x="2589212" y="2026920"/>
          <a:ext cx="8915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3">
                  <a:extLst>
                    <a:ext uri="{9D8B030D-6E8A-4147-A177-3AD203B41FA5}">
                      <a16:colId xmlns:a16="http://schemas.microsoft.com/office/drawing/2014/main" val="428290083"/>
                    </a:ext>
                  </a:extLst>
                </a:gridCol>
                <a:gridCol w="5859187">
                  <a:extLst>
                    <a:ext uri="{9D8B030D-6E8A-4147-A177-3AD203B41FA5}">
                      <a16:colId xmlns:a16="http://schemas.microsoft.com/office/drawing/2014/main" val="3853671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2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get(key[, </a:t>
                      </a:r>
                      <a:r>
                        <a:rPr lang="en-US" dirty="0" err="1"/>
                        <a:t>default_value</a:t>
                      </a:r>
                      <a:r>
                        <a:rPr lang="en-US" dirty="0"/>
                        <a:t>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specified key exists, this method returns its value. Otherwise, this method returns None or the default value if it is supplied.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9475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C75590D-DEAC-410B-82D9-97C6CC74B955}"/>
              </a:ext>
            </a:extLst>
          </p:cNvPr>
          <p:cNvSpPr/>
          <p:nvPr/>
        </p:nvSpPr>
        <p:spPr>
          <a:xfrm>
            <a:off x="2589212" y="3949148"/>
            <a:ext cx="891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country = </a:t>
            </a:r>
            <a:r>
              <a:rPr lang="en-US" dirty="0" err="1"/>
              <a:t>countries.get</a:t>
            </a:r>
            <a:r>
              <a:rPr lang="en-US" dirty="0"/>
              <a:t>(“MX”)                        # “Mexico”</a:t>
            </a:r>
          </a:p>
          <a:p>
            <a:r>
              <a:rPr lang="en-US" dirty="0"/>
              <a:t>country = </a:t>
            </a:r>
            <a:r>
              <a:rPr lang="en-US" dirty="0" err="1"/>
              <a:t>countries.get</a:t>
            </a:r>
            <a:r>
              <a:rPr lang="en-US" dirty="0"/>
              <a:t>(“IE”)                           # None</a:t>
            </a:r>
          </a:p>
          <a:p>
            <a:r>
              <a:rPr lang="en-US" dirty="0"/>
              <a:t>country = </a:t>
            </a:r>
            <a:r>
              <a:rPr lang="en-US" dirty="0" err="1"/>
              <a:t>countries.get</a:t>
            </a:r>
            <a:r>
              <a:rPr lang="en-US" dirty="0"/>
              <a:t>(“IE”, “Unknown”)     # Unknown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10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707-00D6-4111-876C-A2E3DF1F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points(How to get, set and add items)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5CC5-3DC3-4F07-AB6F-CE4307EC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Attempting to get a value for a key that isn’t in the dictionary causes a </a:t>
            </a:r>
            <a:r>
              <a:rPr lang="en-US" dirty="0" err="1"/>
              <a:t>KeyError</a:t>
            </a:r>
            <a:r>
              <a:rPr lang="en-US" dirty="0"/>
              <a:t>.</a:t>
            </a:r>
          </a:p>
          <a:p>
            <a:r>
              <a:rPr lang="en-US" dirty="0"/>
              <a:t>If you set a value for an existing key, Python updates the old value with the new value.</a:t>
            </a:r>
          </a:p>
          <a:p>
            <a:r>
              <a:rPr lang="en-US" dirty="0"/>
              <a:t>If you set a value for a key that doesn’t exist. Python adds a new key/value pair to the dictionary.</a:t>
            </a:r>
          </a:p>
          <a:p>
            <a:r>
              <a:rPr lang="en-US" dirty="0"/>
              <a:t>To prevent a </a:t>
            </a:r>
            <a:r>
              <a:rPr lang="en-US" b="1" dirty="0" err="1"/>
              <a:t>KeyError</a:t>
            </a:r>
            <a:r>
              <a:rPr lang="en-US" dirty="0"/>
              <a:t> from occurring; you can use the </a:t>
            </a:r>
            <a:r>
              <a:rPr lang="en-US" b="1" dirty="0"/>
              <a:t>get() </a:t>
            </a:r>
            <a:r>
              <a:rPr lang="en-US" dirty="0"/>
              <a:t>method of a dictionary.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A810-1624-4C56-951F-2003EE3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9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864-8B75-46CA-B4D4-C29672E1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E5C5-428C-41BA-9132-DC17181F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syntax for deleting an item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that uses the del keyword to delete an item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DB26-AC57-44D5-B87C-EBD9FC8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9E6C3-A997-4A6F-B06F-37A40E86662F}"/>
              </a:ext>
            </a:extLst>
          </p:cNvPr>
          <p:cNvSpPr/>
          <p:nvPr/>
        </p:nvSpPr>
        <p:spPr>
          <a:xfrm>
            <a:off x="2716696" y="2544417"/>
            <a:ext cx="8680174" cy="583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del </a:t>
            </a:r>
            <a:r>
              <a:rPr lang="en-US" dirty="0" err="1">
                <a:solidFill>
                  <a:schemeClr val="tx1"/>
                </a:solidFill>
              </a:rPr>
              <a:t>dictionary_name</a:t>
            </a:r>
            <a:r>
              <a:rPr lang="en-US" dirty="0">
                <a:solidFill>
                  <a:schemeClr val="tx1"/>
                </a:solidFill>
              </a:rPr>
              <a:t>[key]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BC330-89A6-4383-A954-18850EF28B1C}"/>
              </a:ext>
            </a:extLst>
          </p:cNvPr>
          <p:cNvSpPr/>
          <p:nvPr/>
        </p:nvSpPr>
        <p:spPr>
          <a:xfrm>
            <a:off x="2716696" y="3796749"/>
            <a:ext cx="8680174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del countries[“MX”]</a:t>
            </a:r>
          </a:p>
          <a:p>
            <a:r>
              <a:rPr lang="en-US" dirty="0">
                <a:solidFill>
                  <a:schemeClr val="tx1"/>
                </a:solidFill>
              </a:rPr>
              <a:t>del countries[“IE”]        #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r>
              <a:rPr lang="en-US" dirty="0">
                <a:solidFill>
                  <a:schemeClr val="tx1"/>
                </a:solidFill>
              </a:rPr>
              <a:t>: Key doesn’t exist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5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359-FC3B-4572-95B8-8A5DFC13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checks if a key is in a dictionary before deleting the item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509F0-1CBC-496E-8E62-927C7CD3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347C4-D2B2-4BDC-8121-A06CDF2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29154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code = “IE”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code in countries: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country = countries[code]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del countries[code]   # If key doesn’t exist, del keyword causes a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print(country + “ was deleted.”)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print(“There is no country for this code: “ + code)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5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517F-471B-4895-90AE-763E025D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dictionary methods for deleting items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999C29-086E-40AB-A6AD-1E835DF6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076752"/>
              </p:ext>
            </p:extLst>
          </p:nvPr>
        </p:nvGraphicFramePr>
        <p:xfrm>
          <a:off x="2589213" y="2133600"/>
          <a:ext cx="89154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474">
                  <a:extLst>
                    <a:ext uri="{9D8B030D-6E8A-4147-A177-3AD203B41FA5}">
                      <a16:colId xmlns:a16="http://schemas.microsoft.com/office/drawing/2014/main" val="1657967989"/>
                    </a:ext>
                  </a:extLst>
                </a:gridCol>
                <a:gridCol w="5792926">
                  <a:extLst>
                    <a:ext uri="{9D8B030D-6E8A-4147-A177-3AD203B41FA5}">
                      <a16:colId xmlns:a16="http://schemas.microsoft.com/office/drawing/2014/main" val="225245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pop(key[, </a:t>
                      </a:r>
                      <a:r>
                        <a:rPr lang="en-US" dirty="0" err="1"/>
                        <a:t>default_value</a:t>
                      </a:r>
                      <a:r>
                        <a:rPr lang="en-US" dirty="0"/>
                        <a:t>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the specified key and delete the key/value pair from the dictionary. The optional second argument is a value to return if the key doesn’t exist.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8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all items.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85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079CF-2586-40F1-9285-0634DE31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3F4D-D2D2-4C2B-8F15-48B7D7A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pop() method to delete an item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B6996-9480-40C8-B847-FAFBE06A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69F11-B731-41C2-9180-DEDD0D1D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1"/>
            <a:ext cx="8915400" cy="128089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country = </a:t>
            </a:r>
            <a:r>
              <a:rPr lang="en-US" dirty="0" err="1">
                <a:solidFill>
                  <a:schemeClr val="tx1"/>
                </a:solidFill>
              </a:rPr>
              <a:t>countries.pop</a:t>
            </a:r>
            <a:r>
              <a:rPr lang="en-US" dirty="0">
                <a:solidFill>
                  <a:schemeClr val="tx1"/>
                </a:solidFill>
              </a:rPr>
              <a:t>(“US”)                        # United States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country = </a:t>
            </a:r>
            <a:r>
              <a:rPr lang="en-US" dirty="0" err="1">
                <a:solidFill>
                  <a:schemeClr val="tx1"/>
                </a:solidFill>
              </a:rPr>
              <a:t>countries.pop</a:t>
            </a:r>
            <a:r>
              <a:rPr lang="en-US" dirty="0">
                <a:solidFill>
                  <a:schemeClr val="tx1"/>
                </a:solidFill>
              </a:rPr>
              <a:t>(“IE”)                         #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r>
              <a:rPr lang="en-US" dirty="0">
                <a:solidFill>
                  <a:schemeClr val="tx1"/>
                </a:solidFill>
              </a:rPr>
              <a:t>: Key doesn’t exist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country = </a:t>
            </a:r>
            <a:r>
              <a:rPr lang="en-US" dirty="0" err="1">
                <a:solidFill>
                  <a:schemeClr val="tx1"/>
                </a:solidFill>
              </a:rPr>
              <a:t>countries.pop</a:t>
            </a:r>
            <a:r>
              <a:rPr lang="en-US" dirty="0">
                <a:solidFill>
                  <a:schemeClr val="tx1"/>
                </a:solidFill>
              </a:rPr>
              <a:t>(“IE”, “Unknown”)   # “Unknown”, this prevents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1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F84-40CB-4F69-9C1C-C27E6446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pop() method to prevent a </a:t>
            </a:r>
            <a:r>
              <a:rPr lang="en-US" dirty="0" err="1"/>
              <a:t>KeyError</a:t>
            </a:r>
            <a:r>
              <a:rPr lang="en-US" dirty="0"/>
              <a:t> from </a:t>
            </a:r>
            <a:r>
              <a:rPr lang="en-US" dirty="0" err="1"/>
              <a:t>occuring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1407-502C-4884-9B56-AB8AC12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71E4E8-C964-4AB8-9B58-7A01C4AB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code = “IE”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country = </a:t>
            </a:r>
            <a:r>
              <a:rPr lang="en-US" dirty="0" err="1">
                <a:solidFill>
                  <a:schemeClr val="tx1"/>
                </a:solidFill>
              </a:rPr>
              <a:t>countries.pop</a:t>
            </a:r>
            <a:r>
              <a:rPr lang="en-US" dirty="0">
                <a:solidFill>
                  <a:schemeClr val="tx1"/>
                </a:solidFill>
              </a:rPr>
              <a:t>(code, “Unknown country”)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print(country + “ was deleted.”)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started with dictionaries</a:t>
            </a:r>
          </a:p>
          <a:p>
            <a:r>
              <a:rPr lang="en-US" dirty="0"/>
              <a:t>More skills for working with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AC9E-45BD-48E5-ADE6-730E2C59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clear() method to delete all items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1189-3DF5-4691-B60C-3294154B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F192BF-D504-43F1-AB56-8EA1AECE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5035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countries.clear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9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0660-1BA2-44F4-B17B-CD62B43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points(How to delete items)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3954-2556-4456-A370-5487A0A8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del keyword or the pop() and clear() methods to delete items from a dictionary.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DD6F-D7F7-43AD-A455-4ADD1556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4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CC3F-6419-4D6D-A62C-C41B0D1D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loop through keys and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6740-FB4A-4B72-A872-8F982832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dictionary methods for getting all keys and values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5B1C0-D479-46F5-AFA3-C268303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DF200-0DB0-43E2-84F3-0A972A5CF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6236"/>
              </p:ext>
            </p:extLst>
          </p:nvPr>
        </p:nvGraphicFramePr>
        <p:xfrm>
          <a:off x="2721113" y="2597963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791">
                  <a:extLst>
                    <a:ext uri="{9D8B030D-6E8A-4147-A177-3AD203B41FA5}">
                      <a16:colId xmlns:a16="http://schemas.microsoft.com/office/drawing/2014/main" val="3178717222"/>
                    </a:ext>
                  </a:extLst>
                </a:gridCol>
                <a:gridCol w="6860209">
                  <a:extLst>
                    <a:ext uri="{9D8B030D-6E8A-4147-A177-3AD203B41FA5}">
                      <a16:colId xmlns:a16="http://schemas.microsoft.com/office/drawing/2014/main" val="230657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view object that contains all of the keys in the dictionary. This is the default iterator for a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0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view object that contains a tuple for each key/value pair in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5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view object that contains all of the values in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1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B12E-E8A4-44DB-9435-9AB5387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keys and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4CB15-BCD6-4D84-9B93-DD9E7913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8A26C-CB5D-46E8-9DBC-3329FB26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8348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 code in </a:t>
            </a:r>
            <a:r>
              <a:rPr lang="en-US" dirty="0" err="1">
                <a:solidFill>
                  <a:schemeClr val="tx1"/>
                </a:solidFill>
              </a:rPr>
              <a:t>countries.keys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print(code +  “         “  +  countries[code])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9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B12E-E8A4-44DB-9435-9AB5387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the same result since the default iterator contains keys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4CB15-BCD6-4D84-9B93-DD9E7913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F75E-BD49-472B-A368-86E4FF9A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0CD67FC-B1BF-42B1-866E-F756A6A03D32}"/>
              </a:ext>
            </a:extLst>
          </p:cNvPr>
          <p:cNvSpPr txBox="1">
            <a:spLocks/>
          </p:cNvSpPr>
          <p:nvPr/>
        </p:nvSpPr>
        <p:spPr>
          <a:xfrm>
            <a:off x="2681977" y="2266120"/>
            <a:ext cx="8915400" cy="8348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>
                <a:solidFill>
                  <a:schemeClr val="tx1"/>
                </a:solidFill>
              </a:rPr>
              <a:t>for code in countries:</a:t>
            </a: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chemeClr val="tx1"/>
                </a:solidFill>
              </a:rPr>
              <a:t>    print(code +  “         “  +  countries[code])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12F49E-C4AD-44C1-AF7F-3F44FE8C3E05}"/>
              </a:ext>
            </a:extLst>
          </p:cNvPr>
          <p:cNvSpPr txBox="1">
            <a:spLocks/>
          </p:cNvSpPr>
          <p:nvPr/>
        </p:nvSpPr>
        <p:spPr>
          <a:xfrm>
            <a:off x="2681977" y="3756994"/>
            <a:ext cx="8915400" cy="9872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MX            Mexico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US             United States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CA           Canada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8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B12E-E8A4-44DB-9435-9AB5387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unpacks a tuple as it loops through all keys and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4CB15-BCD6-4D84-9B93-DD9E7913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F75E-BD49-472B-A368-86E4FF9A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0CD67FC-B1BF-42B1-866E-F756A6A03D32}"/>
              </a:ext>
            </a:extLst>
          </p:cNvPr>
          <p:cNvSpPr txBox="1">
            <a:spLocks/>
          </p:cNvSpPr>
          <p:nvPr/>
        </p:nvSpPr>
        <p:spPr>
          <a:xfrm>
            <a:off x="2681977" y="2266120"/>
            <a:ext cx="8915400" cy="8348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for code, name in </a:t>
            </a:r>
            <a:r>
              <a:rPr lang="en-US" dirty="0" err="1">
                <a:solidFill>
                  <a:schemeClr val="tx1"/>
                </a:solidFill>
              </a:rPr>
              <a:t>countries.items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print(code + “                      “ + name)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12F49E-C4AD-44C1-AF7F-3F44FE8C3E05}"/>
              </a:ext>
            </a:extLst>
          </p:cNvPr>
          <p:cNvSpPr txBox="1">
            <a:spLocks/>
          </p:cNvSpPr>
          <p:nvPr/>
        </p:nvSpPr>
        <p:spPr>
          <a:xfrm>
            <a:off x="2681977" y="3756994"/>
            <a:ext cx="8915400" cy="9872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MX            Mexico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US             United States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CA           Canada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6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B12E-E8A4-44DB-9435-9AB5387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4CB15-BCD6-4D84-9B93-DD9E7913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F75E-BD49-472B-A368-86E4FF9A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0CD67FC-B1BF-42B1-866E-F756A6A03D32}"/>
              </a:ext>
            </a:extLst>
          </p:cNvPr>
          <p:cNvSpPr txBox="1">
            <a:spLocks/>
          </p:cNvSpPr>
          <p:nvPr/>
        </p:nvSpPr>
        <p:spPr>
          <a:xfrm>
            <a:off x="2681977" y="2266120"/>
            <a:ext cx="8915400" cy="8348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for name in </a:t>
            </a:r>
            <a:r>
              <a:rPr lang="en-US" dirty="0" err="1">
                <a:solidFill>
                  <a:schemeClr val="tx1"/>
                </a:solidFill>
              </a:rPr>
              <a:t>countries.values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print(name)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12F49E-C4AD-44C1-AF7F-3F44FE8C3E05}"/>
              </a:ext>
            </a:extLst>
          </p:cNvPr>
          <p:cNvSpPr txBox="1">
            <a:spLocks/>
          </p:cNvSpPr>
          <p:nvPr/>
        </p:nvSpPr>
        <p:spPr>
          <a:xfrm>
            <a:off x="2681977" y="3756994"/>
            <a:ext cx="8915400" cy="9872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Mexico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United States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Canada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4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083-6E81-41CC-B3ED-8AAD5A19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points(How to loop through keys and values)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B570-52B2-4B5C-AF62-E1D6D47E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return a view object. Since a view object is an iterator, you can iterate over its contents with a for loop.</a:t>
            </a:r>
          </a:p>
          <a:p>
            <a:r>
              <a:rPr lang="en-US" dirty="0"/>
              <a:t>You can use tuple unpacking to loop over each key/value pair in the view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F0F96-1B14-453F-8754-4BA50F0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C9B2-F611-4ADC-BF44-90E17510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between dictionaries and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A5EB-982A-40B7-891A-4167395C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constructors for creating dictionaries and lists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1355-0FBE-4FBC-B9AC-79D69314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D58D-FD0D-4CE3-8D2D-E13BD92D2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67946"/>
              </p:ext>
            </p:extLst>
          </p:nvPr>
        </p:nvGraphicFramePr>
        <p:xfrm>
          <a:off x="2734365" y="2588222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470549931"/>
                    </a:ext>
                  </a:extLst>
                </a:gridCol>
                <a:gridCol w="6449391">
                  <a:extLst>
                    <a:ext uri="{9D8B030D-6E8A-4147-A177-3AD203B41FA5}">
                      <a16:colId xmlns:a16="http://schemas.microsoft.com/office/drawing/2014/main" val="10791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6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list(view)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the specified view object to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en-US" dirty="0"/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the specified two-dimensional list or tuple to a dictionary. In the two-dimensional list or tuple, each row must contain exactly two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9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8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EBFB-F0EB-46DB-A329-ED388EDE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converts the keys of a dictionary to a list and sorts them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CDF-54BF-4351-9C93-BBC1B10E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E4B9-094C-4D78-A9F1-7D534F0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4B935-48FE-44B2-A423-5F4FAE905878}"/>
              </a:ext>
            </a:extLst>
          </p:cNvPr>
          <p:cNvSpPr txBox="1">
            <a:spLocks/>
          </p:cNvSpPr>
          <p:nvPr/>
        </p:nvSpPr>
        <p:spPr>
          <a:xfrm>
            <a:off x="2635595" y="2133600"/>
            <a:ext cx="8915400" cy="26868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countries = (“CA”, “Canada”,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“US”, “United States”,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“MX”, “Mexico”)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codes = list(</a:t>
            </a:r>
            <a:r>
              <a:rPr lang="en-US" dirty="0" err="1">
                <a:solidFill>
                  <a:schemeClr val="tx1"/>
                </a:solidFill>
              </a:rPr>
              <a:t>countries.keys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marL="0" indent="0">
              <a:buFont typeface="Wingdings 3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codes.sort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for code in codes: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print(code  + “              “ + countries[code])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133C982-CC87-4611-808B-D53F7B2F7E69}"/>
              </a:ext>
            </a:extLst>
          </p:cNvPr>
          <p:cNvSpPr txBox="1">
            <a:spLocks/>
          </p:cNvSpPr>
          <p:nvPr/>
        </p:nvSpPr>
        <p:spPr>
          <a:xfrm>
            <a:off x="2635595" y="5359240"/>
            <a:ext cx="8915400" cy="10548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CA      Canada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MX      Mexico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US       United States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F3DF-8586-4383-BF05-1E0C8C00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with 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702A-BB0D-407E-A414-95B8288E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list, a dictionary stores a collection of items. However, a list stores a collection of ordered items, and a dictionary stores a collection of unordered items. In other words, when you work with a list, the items always stay in the sequence in which you insert them. That’s why a list is known as a sequence. However, when you work with a dictionary, the items typically don’t stay in the sequence in which you insert them.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93740-C594-417E-B74F-589D8F0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4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EBFB-F0EB-46DB-A329-ED388EDE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converts a two-dimensional list to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CDF-54BF-4351-9C93-BBC1B10E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E4B9-094C-4D78-A9F1-7D534F0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4B935-48FE-44B2-A423-5F4FAE905878}"/>
              </a:ext>
            </a:extLst>
          </p:cNvPr>
          <p:cNvSpPr txBox="1">
            <a:spLocks/>
          </p:cNvSpPr>
          <p:nvPr/>
        </p:nvSpPr>
        <p:spPr>
          <a:xfrm>
            <a:off x="2635595" y="2133600"/>
            <a:ext cx="8915400" cy="20938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countries = [[“GB”, “United Kingdom”],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[“NL”, “Netherlands”],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[“DE”, “Germany”]]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countries = </a:t>
            </a:r>
            <a:r>
              <a:rPr lang="en-US" dirty="0" err="1">
                <a:solidFill>
                  <a:schemeClr val="tx1"/>
                </a:solidFill>
              </a:rPr>
              <a:t>dict</a:t>
            </a:r>
            <a:r>
              <a:rPr lang="en-US" dirty="0">
                <a:solidFill>
                  <a:schemeClr val="tx1"/>
                </a:solidFill>
              </a:rPr>
              <a:t>(countries)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print(countries)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133C982-CC87-4611-808B-D53F7B2F7E69}"/>
              </a:ext>
            </a:extLst>
          </p:cNvPr>
          <p:cNvSpPr txBox="1">
            <a:spLocks/>
          </p:cNvSpPr>
          <p:nvPr/>
        </p:nvSpPr>
        <p:spPr>
          <a:xfrm>
            <a:off x="2635595" y="4961676"/>
            <a:ext cx="8915400" cy="44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{‘NL’: ‘Netherlands’, ‘GB’: ‘United Kingdom’, ‘DE’ : ‘Germany’}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7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253-D0B7-4EAA-B4F5-ED39536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points(How to convert between dictionaries and lists)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BD10-97B4-435D-AA88-64A51BA4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two built-in constructors to convert between dictionaries and lists.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61DD-214F-47AC-ABC0-D2808248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8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253-D0B7-4EAA-B4F5-ED39536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Country Code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BD10-97B4-435D-AA88-64A51BA4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demo of example 1101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61DD-214F-47AC-ABC0-D2808248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6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253-D0B7-4EAA-B4F5-ED39536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 Counter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BD10-97B4-435D-AA88-64A51BA4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demo of example 1102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61DD-214F-47AC-ABC0-D2808248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2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56BC-39EA-4277-96B4-1DE82DD0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skills for working with 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8C80-DD75-4A32-AE07-F69DFE47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you’ve learned the basic skills for working with dictionaries. However, you may also need to work with dictionaries that store lists, tuples, or other dictionaries as their values.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7EAF2-6BAD-4252-9F0F-CA5B6765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7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DBA-AAB5-41AF-8080-A52F2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dictionaries with complex objects as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843D-A478-467E-B7A7-B50B80B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4CA2-4659-4513-BE1D-8D65FEE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that contains other dictionaries as values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9467158-53DA-44F8-BC4E-E99951D03AC3}"/>
              </a:ext>
            </a:extLst>
          </p:cNvPr>
          <p:cNvSpPr txBox="1">
            <a:spLocks/>
          </p:cNvSpPr>
          <p:nvPr/>
        </p:nvSpPr>
        <p:spPr>
          <a:xfrm>
            <a:off x="2695231" y="2521226"/>
            <a:ext cx="8809381" cy="36185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contacts = 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“Joel”: {“address”: “1500 </a:t>
            </a:r>
            <a:r>
              <a:rPr lang="en-US" dirty="0" err="1">
                <a:solidFill>
                  <a:schemeClr val="tx1"/>
                </a:solidFill>
              </a:rPr>
              <a:t>Anystreet</a:t>
            </a:r>
            <a:r>
              <a:rPr lang="en-US" dirty="0">
                <a:solidFill>
                  <a:schemeClr val="tx1"/>
                </a:solidFill>
              </a:rPr>
              <a:t>”, “city”: “San Francisco”,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“state”: “California”, “</a:t>
            </a:r>
            <a:r>
              <a:rPr lang="en-US" dirty="0" err="1">
                <a:solidFill>
                  <a:schemeClr val="tx1"/>
                </a:solidFill>
              </a:rPr>
              <a:t>postalCode</a:t>
            </a:r>
            <a:r>
              <a:rPr lang="en-US" dirty="0">
                <a:solidFill>
                  <a:schemeClr val="tx1"/>
                </a:solidFill>
              </a:rPr>
              <a:t>”: “94110”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“phone”: “555-555-1111”},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“Anne”: {“address”: “1000 </a:t>
            </a:r>
            <a:r>
              <a:rPr lang="en-US" dirty="0" err="1">
                <a:solidFill>
                  <a:schemeClr val="tx1"/>
                </a:solidFill>
              </a:rPr>
              <a:t>Somestreet</a:t>
            </a:r>
            <a:r>
              <a:rPr lang="en-US" dirty="0">
                <a:solidFill>
                  <a:schemeClr val="tx1"/>
                </a:solidFill>
              </a:rPr>
              <a:t>”, “city” : “Fresno”,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“state”: “California”, “</a:t>
            </a:r>
            <a:r>
              <a:rPr lang="en-US" dirty="0" err="1">
                <a:solidFill>
                  <a:schemeClr val="tx1"/>
                </a:solidFill>
              </a:rPr>
              <a:t>postalCode</a:t>
            </a:r>
            <a:r>
              <a:rPr lang="en-US" dirty="0">
                <a:solidFill>
                  <a:schemeClr val="tx1"/>
                </a:solidFill>
              </a:rPr>
              <a:t>”: “93704”,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“phone”: “125-555-2222”}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61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DBA-AAB5-41AF-8080-A52F2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values from embedded dictionaries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843D-A478-467E-B7A7-B50B80B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4CA2-4659-4513-BE1D-8D65FEE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9467158-53DA-44F8-BC4E-E99951D03AC3}"/>
              </a:ext>
            </a:extLst>
          </p:cNvPr>
          <p:cNvSpPr txBox="1">
            <a:spLocks/>
          </p:cNvSpPr>
          <p:nvPr/>
        </p:nvSpPr>
        <p:spPr>
          <a:xfrm>
            <a:off x="2695231" y="2133600"/>
            <a:ext cx="8809381" cy="9674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phone = contacts[“Anne”][“phone’]     # 555-555-1111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IN" dirty="0">
                <a:solidFill>
                  <a:schemeClr val="tx1"/>
                </a:solidFill>
              </a:rPr>
              <a:t>mail = contacts[“Anne”][“email”]        # </a:t>
            </a:r>
            <a:r>
              <a:rPr lang="en-IN" dirty="0" err="1">
                <a:solidFill>
                  <a:schemeClr val="tx1"/>
                </a:solidFill>
              </a:rPr>
              <a:t>KeyError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51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DBA-AAB5-41AF-8080-A52F2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checks whether a key exists within another key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843D-A478-467E-B7A7-B50B80B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4CA2-4659-4513-BE1D-8D65FEE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9467158-53DA-44F8-BC4E-E99951D03AC3}"/>
              </a:ext>
            </a:extLst>
          </p:cNvPr>
          <p:cNvSpPr txBox="1">
            <a:spLocks/>
          </p:cNvSpPr>
          <p:nvPr/>
        </p:nvSpPr>
        <p:spPr>
          <a:xfrm>
            <a:off x="2695231" y="2133600"/>
            <a:ext cx="8809381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key = “email”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if key in contacts[“Anne”]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email = contacts[“Anne”][key]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print (email)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print(“Sorry, there is no email address for this contact.”)</a:t>
            </a:r>
          </a:p>
        </p:txBody>
      </p:sp>
    </p:spTree>
    <p:extLst>
      <p:ext uri="{BB962C8B-B14F-4D97-AF65-F5344CB8AC3E}">
        <p14:creationId xmlns:p14="http://schemas.microsoft.com/office/powerpoint/2010/main" val="229709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DBA-AAB5-41AF-8080-A52F2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get() method with embedded dictionaries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843D-A478-467E-B7A7-B50B80B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4CA2-4659-4513-BE1D-8D65FEE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9467158-53DA-44F8-BC4E-E99951D03AC3}"/>
              </a:ext>
            </a:extLst>
          </p:cNvPr>
          <p:cNvSpPr txBox="1">
            <a:spLocks/>
          </p:cNvSpPr>
          <p:nvPr/>
        </p:nvSpPr>
        <p:spPr>
          <a:xfrm>
            <a:off x="2695231" y="2133600"/>
            <a:ext cx="8809381" cy="17227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phone = </a:t>
            </a:r>
            <a:r>
              <a:rPr lang="en-US" dirty="0" err="1">
                <a:solidFill>
                  <a:schemeClr val="tx1"/>
                </a:solidFill>
              </a:rPr>
              <a:t>contacts.get</a:t>
            </a:r>
            <a:r>
              <a:rPr lang="en-US" dirty="0">
                <a:solidFill>
                  <a:schemeClr val="tx1"/>
                </a:solidFill>
              </a:rPr>
              <a:t>(“Anne”).get(“phone”)       # 125-555-2222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phone = </a:t>
            </a:r>
            <a:r>
              <a:rPr lang="en-US" dirty="0" err="1">
                <a:solidFill>
                  <a:schemeClr val="tx1"/>
                </a:solidFill>
              </a:rPr>
              <a:t>contacts.get</a:t>
            </a:r>
            <a:r>
              <a:rPr lang="en-US" dirty="0">
                <a:solidFill>
                  <a:schemeClr val="tx1"/>
                </a:solidFill>
              </a:rPr>
              <a:t>(“Anne”).get(“email”)         # None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phone = </a:t>
            </a:r>
            <a:r>
              <a:rPr lang="en-US" dirty="0" err="1">
                <a:solidFill>
                  <a:schemeClr val="tx1"/>
                </a:solidFill>
              </a:rPr>
              <a:t>contacts.get</a:t>
            </a:r>
            <a:r>
              <a:rPr lang="en-US" dirty="0">
                <a:solidFill>
                  <a:schemeClr val="tx1"/>
                </a:solidFill>
              </a:rPr>
              <a:t>(“Mike”).get(“phone”)        # </a:t>
            </a:r>
            <a:r>
              <a:rPr lang="en-US" dirty="0" err="1">
                <a:solidFill>
                  <a:schemeClr val="tx1"/>
                </a:solidFill>
              </a:rPr>
              <a:t>AttributeError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phone = </a:t>
            </a:r>
            <a:r>
              <a:rPr lang="en-US" dirty="0" err="1">
                <a:solidFill>
                  <a:schemeClr val="tx1"/>
                </a:solidFill>
              </a:rPr>
              <a:t>contacts.get</a:t>
            </a:r>
            <a:r>
              <a:rPr lang="en-US" dirty="0">
                <a:solidFill>
                  <a:schemeClr val="tx1"/>
                </a:solidFill>
              </a:rPr>
              <a:t>(“Mike”, {}).get(“phone”)    # None</a:t>
            </a:r>
          </a:p>
        </p:txBody>
      </p:sp>
    </p:spTree>
    <p:extLst>
      <p:ext uri="{BB962C8B-B14F-4D97-AF65-F5344CB8AC3E}">
        <p14:creationId xmlns:p14="http://schemas.microsoft.com/office/powerpoint/2010/main" val="3913335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DBA-AAB5-41AF-8080-A52F221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dictionary that contains lists as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843D-A478-467E-B7A7-B50B80B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4CA2-4659-4513-BE1D-8D65FEE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IN" dirty="0"/>
              <a:t>ode that gets a value from an embedded list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9467158-53DA-44F8-BC4E-E99951D03AC3}"/>
              </a:ext>
            </a:extLst>
          </p:cNvPr>
          <p:cNvSpPr txBox="1">
            <a:spLocks/>
          </p:cNvSpPr>
          <p:nvPr/>
        </p:nvSpPr>
        <p:spPr>
          <a:xfrm>
            <a:off x="2695231" y="2133600"/>
            <a:ext cx="8809381" cy="144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students = {“Joel”: [85, 95, 70],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“Anne”: [95, 100, 100],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“Mike”: [77, 70, 80, 85]}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D021EEF-DD93-4023-8753-DD39AAB9DF25}"/>
              </a:ext>
            </a:extLst>
          </p:cNvPr>
          <p:cNvSpPr txBox="1">
            <a:spLocks/>
          </p:cNvSpPr>
          <p:nvPr/>
        </p:nvSpPr>
        <p:spPr>
          <a:xfrm>
            <a:off x="2695231" y="4193055"/>
            <a:ext cx="8809381" cy="7367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scores = students[“Joel”]                  # [85, 95, 70]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joel_score1 = students[“Joel”][0]     # 85</a:t>
            </a:r>
          </a:p>
        </p:txBody>
      </p:sp>
    </p:spTree>
    <p:extLst>
      <p:ext uri="{BB962C8B-B14F-4D97-AF65-F5344CB8AC3E}">
        <p14:creationId xmlns:p14="http://schemas.microsoft.com/office/powerpoint/2010/main" val="26563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3565-334C-48A3-AC67-C11D406D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920F-B50A-4512-9C60-2AE4F626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creating a dictionary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enclose the dictionary inside braces({}). Within these braces each dictionary entry consists of a key, followed by a colon, and a value that corresponds with the key. This is known as key/value pair. In other words, unlike lists, which are accessed by an integer index, dictionaries are accessed by a key that’s typically a string but can be any immutable data type.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F51-4A99-421A-86E9-AE60A03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2FEB-9FAD-436E-9196-99FBD692B7E5}"/>
              </a:ext>
            </a:extLst>
          </p:cNvPr>
          <p:cNvSpPr/>
          <p:nvPr/>
        </p:nvSpPr>
        <p:spPr>
          <a:xfrm>
            <a:off x="3048000" y="2570922"/>
            <a:ext cx="8348870" cy="6493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dictionary_name</a:t>
            </a:r>
            <a:r>
              <a:rPr lang="en-US" dirty="0">
                <a:solidFill>
                  <a:schemeClr val="tx1"/>
                </a:solidFill>
              </a:rPr>
              <a:t> = {key1:value1, key2:value2 …}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38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CA66-107C-4519-AA88-63C04315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points(More skills for working with dictionaries)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5188-1F47-487E-B7EA-EC2F7076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for a key can be complex data type such as another dictionary, a tuple, or a list.</a:t>
            </a:r>
          </a:p>
          <a:p>
            <a:r>
              <a:rPr lang="en-US" dirty="0"/>
              <a:t>You can use two sets of brackets to access an item in an embedded dictionary or list.</a:t>
            </a:r>
          </a:p>
          <a:p>
            <a:r>
              <a:rPr lang="en-US" dirty="0"/>
              <a:t>You can also use get() method chaining to access an item in an embedded dictionary.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D6942-0F25-4172-8145-2D8FE29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3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253-D0B7-4EAA-B4F5-ED39536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Catalog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BD10-97B4-435D-AA88-64A51BA4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demo of example 1103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61DD-214F-47AC-ABC0-D2808248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4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39938" name="Picture 2" descr="Image result for questions and answ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39" y="2872740"/>
            <a:ext cx="3019425" cy="15144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1028" name="Picture 4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127" y="2174430"/>
            <a:ext cx="4552950" cy="25622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3565-334C-48A3-AC67-C11D406D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920F-B50A-4512-9C60-2AE4F626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F51-4A99-421A-86E9-AE60A03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2FEB-9FAD-436E-9196-99FBD692B7E5}"/>
              </a:ext>
            </a:extLst>
          </p:cNvPr>
          <p:cNvSpPr/>
          <p:nvPr/>
        </p:nvSpPr>
        <p:spPr>
          <a:xfrm>
            <a:off x="2729947" y="2266121"/>
            <a:ext cx="8348870" cy="416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# strings as keys and values</a:t>
            </a:r>
          </a:p>
          <a:p>
            <a:r>
              <a:rPr lang="en-US" dirty="0">
                <a:solidFill>
                  <a:schemeClr val="tx1"/>
                </a:solidFill>
              </a:rPr>
              <a:t>countries = {“CA”: “Canada”, “US”: “United States”, “MX”: ”Mexico”}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numbers as keys, strings as values</a:t>
            </a:r>
          </a:p>
          <a:p>
            <a:r>
              <a:rPr lang="en-US" dirty="0">
                <a:solidFill>
                  <a:schemeClr val="tx1"/>
                </a:solidFill>
              </a:rPr>
              <a:t>numbers = {1: “One”, 2: “Two”, 3:”Three”, 4:”Four”, 5:”Five”}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strings as keys, values of mixed types</a:t>
            </a:r>
          </a:p>
          <a:p>
            <a:r>
              <a:rPr lang="en-US" dirty="0">
                <a:solidFill>
                  <a:schemeClr val="tx1"/>
                </a:solidFill>
              </a:rPr>
              <a:t>movie = {“name”: “The Holy Grail”, “year”: 1975, “price”: 9.99}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an empty dictionary</a:t>
            </a:r>
          </a:p>
          <a:p>
            <a:r>
              <a:rPr lang="en-US" dirty="0" err="1">
                <a:solidFill>
                  <a:schemeClr val="tx1"/>
                </a:solidFill>
              </a:rPr>
              <a:t>book_catalog</a:t>
            </a:r>
            <a:r>
              <a:rPr lang="en-US" dirty="0">
                <a:solidFill>
                  <a:schemeClr val="tx1"/>
                </a:solidFill>
              </a:rPr>
              <a:t> = {}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code that prints a dictionary to the console</a:t>
            </a:r>
          </a:p>
          <a:p>
            <a:r>
              <a:rPr lang="en-US" dirty="0">
                <a:solidFill>
                  <a:schemeClr val="tx1"/>
                </a:solidFill>
              </a:rPr>
              <a:t>print(countries) # </a:t>
            </a:r>
            <a:r>
              <a:rPr lang="en-US" sz="1600" dirty="0">
                <a:solidFill>
                  <a:schemeClr val="tx1"/>
                </a:solidFill>
              </a:rPr>
              <a:t>{‘MX’: ‘Mexico’, ‘CA’: ‘Canada’, ‘US’: ‘United States’}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F898-7227-4876-8DC1-12315E15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points(How to get started with dictionaries)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04D7-8BCD-409A-B243-BCAB8C7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a list, which is an ordered collection of items, a </a:t>
            </a:r>
            <a:r>
              <a:rPr lang="en-US" b="1" dirty="0"/>
              <a:t>dictionary</a:t>
            </a:r>
            <a:r>
              <a:rPr lang="en-US" dirty="0"/>
              <a:t> is an </a:t>
            </a:r>
            <a:r>
              <a:rPr lang="en-US" b="1" dirty="0"/>
              <a:t>unordered</a:t>
            </a:r>
            <a:r>
              <a:rPr lang="en-US" dirty="0"/>
              <a:t> collection of items. As a result, there’s no guarantee that the items in a dictionary remain in the same order.</a:t>
            </a:r>
          </a:p>
          <a:p>
            <a:r>
              <a:rPr lang="en-US" dirty="0"/>
              <a:t>In a dictionary, each item consists of a key/value pair where each value in the dictionary is </a:t>
            </a:r>
            <a:r>
              <a:rPr lang="en-US" b="1" dirty="0"/>
              <a:t>indexed</a:t>
            </a:r>
            <a:r>
              <a:rPr lang="en-US" dirty="0"/>
              <a:t> by a </a:t>
            </a:r>
            <a:r>
              <a:rPr lang="en-US" b="1" dirty="0"/>
              <a:t>unique</a:t>
            </a:r>
            <a:r>
              <a:rPr lang="en-US" dirty="0"/>
              <a:t> key.</a:t>
            </a:r>
          </a:p>
          <a:p>
            <a:r>
              <a:rPr lang="en-US" dirty="0"/>
              <a:t>The key can be any </a:t>
            </a:r>
            <a:r>
              <a:rPr lang="en-US" b="1" dirty="0"/>
              <a:t>immutable</a:t>
            </a:r>
            <a:r>
              <a:rPr lang="en-US" dirty="0"/>
              <a:t> data type, but it’s usually a string.</a:t>
            </a:r>
          </a:p>
          <a:p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for a </a:t>
            </a:r>
            <a:r>
              <a:rPr lang="en-US" b="1" dirty="0"/>
              <a:t>key</a:t>
            </a:r>
            <a:r>
              <a:rPr lang="en-US" dirty="0"/>
              <a:t> can be a </a:t>
            </a:r>
            <a:r>
              <a:rPr lang="en-US" b="1" dirty="0"/>
              <a:t>simple </a:t>
            </a:r>
            <a:r>
              <a:rPr lang="en-US" dirty="0"/>
              <a:t>data type such as a number or a string. Or, it can be a </a:t>
            </a:r>
            <a:r>
              <a:rPr lang="en-US" b="1" dirty="0"/>
              <a:t>complex</a:t>
            </a:r>
            <a:r>
              <a:rPr lang="en-US" dirty="0"/>
              <a:t> data type such as a list or another dictionary.</a:t>
            </a:r>
          </a:p>
          <a:p>
            <a:r>
              <a:rPr lang="en-US" dirty="0"/>
              <a:t>Whitespace is </a:t>
            </a:r>
            <a:r>
              <a:rPr lang="en-US" b="1" dirty="0"/>
              <a:t>ignored</a:t>
            </a:r>
            <a:r>
              <a:rPr lang="en-US" dirty="0"/>
              <a:t> between dictionary </a:t>
            </a:r>
            <a:r>
              <a:rPr lang="en-US" b="1" dirty="0"/>
              <a:t>items</a:t>
            </a:r>
            <a:r>
              <a:rPr lang="en-US" dirty="0"/>
              <a:t>. As a result, you can use whitespace to format a dictionary so the code is easier to read.</a:t>
            </a:r>
          </a:p>
          <a:p>
            <a:r>
              <a:rPr lang="en-US" dirty="0"/>
              <a:t>In some languages, dictionaries are called </a:t>
            </a:r>
            <a:r>
              <a:rPr lang="en-US" b="1" dirty="0"/>
              <a:t>associative arrays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512-A4E4-4477-BF37-D8835342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80A4-B9D4-4688-BEE6-6C1484B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get, set and add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48B-16CD-4330-9887-B10DFD55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countries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IN" dirty="0"/>
              <a:t>he syntax for accessing a value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6424-B6D2-4640-A4C4-14933D41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05E62-7D85-4DAD-AB47-2E1306EE4829}"/>
              </a:ext>
            </a:extLst>
          </p:cNvPr>
          <p:cNvSpPr/>
          <p:nvPr/>
        </p:nvSpPr>
        <p:spPr>
          <a:xfrm>
            <a:off x="3061252" y="2531165"/>
            <a:ext cx="8309113" cy="1457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countries = {“CA” : “Canada”,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“US” : “United States”,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“MX” : “Mexico”,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“GB” : “Great Britain”}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17162-A0F6-4CB6-8830-C7474250947A}"/>
              </a:ext>
            </a:extLst>
          </p:cNvPr>
          <p:cNvSpPr/>
          <p:nvPr/>
        </p:nvSpPr>
        <p:spPr>
          <a:xfrm>
            <a:off x="3061252" y="4575312"/>
            <a:ext cx="8309113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dictionary_name</a:t>
            </a:r>
            <a:r>
              <a:rPr lang="en-US" dirty="0">
                <a:solidFill>
                  <a:schemeClr val="tx1"/>
                </a:solidFill>
              </a:rPr>
              <a:t>[key]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5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AA88-6736-4636-BACD-9F543AC0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value from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6FD-70E6-4B78-94B8-D5ACFFAA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3540-87EA-417B-AAC5-C5CF52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B8D8-834F-4D28-A999-5B6482D47169}"/>
              </a:ext>
            </a:extLst>
          </p:cNvPr>
          <p:cNvSpPr/>
          <p:nvPr/>
        </p:nvSpPr>
        <p:spPr>
          <a:xfrm>
            <a:off x="2743200" y="2213113"/>
            <a:ext cx="8699058" cy="78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country = countries[“MX”]   # Mexico</a:t>
            </a:r>
          </a:p>
          <a:p>
            <a:r>
              <a:rPr lang="en-US" dirty="0">
                <a:solidFill>
                  <a:schemeClr val="tx1"/>
                </a:solidFill>
              </a:rPr>
              <a:t>country = countries[“IE”]      # </a:t>
            </a:r>
            <a:r>
              <a:rPr lang="en-US" dirty="0" err="1">
                <a:solidFill>
                  <a:schemeClr val="tx1"/>
                </a:solidFill>
              </a:rPr>
              <a:t>KeyError</a:t>
            </a:r>
            <a:r>
              <a:rPr lang="en-US" dirty="0">
                <a:solidFill>
                  <a:schemeClr val="tx1"/>
                </a:solidFill>
              </a:rPr>
              <a:t> : Key doesn’t exist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AA88-6736-4636-BACD-9F543AC0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sets a value if the key is in the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6FD-70E6-4B78-94B8-D5ACFFAA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3540-87EA-417B-AAC5-C5CF52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B8D8-834F-4D28-A999-5B6482D47169}"/>
              </a:ext>
            </a:extLst>
          </p:cNvPr>
          <p:cNvSpPr/>
          <p:nvPr/>
        </p:nvSpPr>
        <p:spPr>
          <a:xfrm>
            <a:off x="2703442" y="2213113"/>
            <a:ext cx="8738815" cy="78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countries</a:t>
            </a:r>
            <a:r>
              <a:rPr lang="en-US" dirty="0">
                <a:solidFill>
                  <a:schemeClr val="tx1"/>
                </a:solidFill>
              </a:rPr>
              <a:t>[“GB”] = “United Kingdom”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268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1454</TotalTime>
  <Words>2208</Words>
  <Application>Microsoft Office PowerPoint</Application>
  <PresentationFormat>Widescreen</PresentationFormat>
  <Paragraphs>308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 3</vt:lpstr>
      <vt:lpstr>Wisp</vt:lpstr>
      <vt:lpstr>How to work with dictionaries</vt:lpstr>
      <vt:lpstr>How to work with dictionaries</vt:lpstr>
      <vt:lpstr>How to get started with dictionaries</vt:lpstr>
      <vt:lpstr>How to create a dictionary</vt:lpstr>
      <vt:lpstr>Code that creates dictionaries</vt:lpstr>
      <vt:lpstr>Key points(How to get started with dictionaries)</vt:lpstr>
      <vt:lpstr>How to get, set and add items</vt:lpstr>
      <vt:lpstr>Code that gets a value from a dictionary</vt:lpstr>
      <vt:lpstr>Code that sets a value if the key is in the dictionary</vt:lpstr>
      <vt:lpstr>Code that adds a key/value pair if the key isn’t in the dictionary</vt:lpstr>
      <vt:lpstr>The syntax for checking whether a key is in a dictionary</vt:lpstr>
      <vt:lpstr>Code that checks if a key is in a dictionary before getting its value</vt:lpstr>
      <vt:lpstr>The get() method of a dictionary object</vt:lpstr>
      <vt:lpstr>Key points(How to get, set and add items)</vt:lpstr>
      <vt:lpstr>How to delete items</vt:lpstr>
      <vt:lpstr>Code that checks if a key is in a dictionary before deleting the item</vt:lpstr>
      <vt:lpstr>Two dictionary methods for deleting items</vt:lpstr>
      <vt:lpstr>Code that uses the pop() method to delete an item</vt:lpstr>
      <vt:lpstr>Code that uses the pop() method to prevent a KeyError from occuring</vt:lpstr>
      <vt:lpstr>Code that uses the clear() method to delete all items</vt:lpstr>
      <vt:lpstr>Key points(How to delete items)</vt:lpstr>
      <vt:lpstr>How to loop through keys and values</vt:lpstr>
      <vt:lpstr>Code that loops through all keys and values</vt:lpstr>
      <vt:lpstr>Another way to get the same result since the default iterator contains keys</vt:lpstr>
      <vt:lpstr>Code that unpacks a tuple as it loops through all keys and values</vt:lpstr>
      <vt:lpstr>Code that loops through all values</vt:lpstr>
      <vt:lpstr>Key points(How to loop through keys and values)</vt:lpstr>
      <vt:lpstr>How to convert between dictionaries and lists</vt:lpstr>
      <vt:lpstr>Code that converts the keys of a dictionary to a list and sorts them</vt:lpstr>
      <vt:lpstr>Code that converts a two-dimensional list to a dictionary</vt:lpstr>
      <vt:lpstr>Key points(How to convert between dictionaries and lists)</vt:lpstr>
      <vt:lpstr>The Country Code program</vt:lpstr>
      <vt:lpstr>The Word Counter program</vt:lpstr>
      <vt:lpstr>More skills for working with dictionaries</vt:lpstr>
      <vt:lpstr>How to use dictionaries with complex objects as values</vt:lpstr>
      <vt:lpstr>Code that gets values from embedded dictionaries</vt:lpstr>
      <vt:lpstr>Code that checks whether a key exists within another key</vt:lpstr>
      <vt:lpstr>Code that uses the get() method with embedded dictionaries</vt:lpstr>
      <vt:lpstr>A dictionary that contains lists as values</vt:lpstr>
      <vt:lpstr>Key points(More skills for working with dictionaries)</vt:lpstr>
      <vt:lpstr>The Book Catalog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>Python Programming</dc:subject>
  <dc:creator>Shaji Kalidasan</dc:creator>
  <cp:keywords>Python; Python Programming; Python Training</cp:keywords>
  <cp:lastModifiedBy>7759</cp:lastModifiedBy>
  <cp:revision>151</cp:revision>
  <dcterms:created xsi:type="dcterms:W3CDTF">2018-05-26T05:00:11Z</dcterms:created>
  <dcterms:modified xsi:type="dcterms:W3CDTF">2022-02-04T06:08:46Z</dcterms:modified>
</cp:coreProperties>
</file>