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2"/>
  </p:notesMasterIdLst>
  <p:handoutMasterIdLst>
    <p:handoutMasterId r:id="rId53"/>
  </p:handoutMasterIdLst>
  <p:sldIdLst>
    <p:sldId id="256" r:id="rId2"/>
    <p:sldId id="257" r:id="rId3"/>
    <p:sldId id="283" r:id="rId4"/>
    <p:sldId id="286" r:id="rId5"/>
    <p:sldId id="287" r:id="rId6"/>
    <p:sldId id="288" r:id="rId7"/>
    <p:sldId id="289" r:id="rId8"/>
    <p:sldId id="290" r:id="rId9"/>
    <p:sldId id="291" r:id="rId10"/>
    <p:sldId id="292" r:id="rId11"/>
    <p:sldId id="293" r:id="rId12"/>
    <p:sldId id="294" r:id="rId13"/>
    <p:sldId id="295" r:id="rId14"/>
    <p:sldId id="300" r:id="rId15"/>
    <p:sldId id="296" r:id="rId16"/>
    <p:sldId id="297" r:id="rId17"/>
    <p:sldId id="299"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284" r:id="rId50"/>
    <p:sldId id="2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lstStyle/>
          <a:p>
            <a:r>
              <a:rPr lang="en-IN" dirty="0"/>
              <a:t>How to work with file I/O</a:t>
            </a:r>
          </a:p>
        </p:txBody>
      </p:sp>
      <p:sp>
        <p:nvSpPr>
          <p:cNvPr id="3" name="Subtitle 2">
            <a:extLst>
              <a:ext uri="{FF2B5EF4-FFF2-40B4-BE49-F238E27FC236}">
                <a16:creationId xmlns:a16="http://schemas.microsoft.com/office/drawing/2014/main" id="{C61443D5-CF4B-4EF3-A25F-514B72875C5B}"/>
              </a:ext>
            </a:extLst>
          </p:cNvPr>
          <p:cNvSpPr>
            <a:spLocks noGrp="1"/>
          </p:cNvSpPr>
          <p:nvPr>
            <p:ph type="subTitle" idx="1"/>
          </p:nvPr>
        </p:nvSpPr>
        <p:spPr/>
        <p:txBody>
          <a:bodyPr>
            <a:normAutofit/>
          </a:bodyPr>
          <a:lstStyle/>
          <a:p>
            <a:r>
              <a:rPr lang="en-IN" dirty="0"/>
              <a:t>Prepared by</a:t>
            </a:r>
          </a:p>
          <a:p>
            <a:r>
              <a:rPr lang="en-IN" dirty="0"/>
              <a:t>Ravikumar R(Ravikumarr@gmail.com)</a:t>
            </a:r>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open a file in write mode and close the file manually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r>
              <a:rPr lang="en-US" dirty="0"/>
              <a:t>One of the main differences between the </a:t>
            </a:r>
            <a:r>
              <a:rPr lang="en-US" b="1" dirty="0"/>
              <a:t>read</a:t>
            </a:r>
            <a:r>
              <a:rPr lang="en-US" dirty="0"/>
              <a:t>, </a:t>
            </a:r>
            <a:r>
              <a:rPr lang="en-US" b="1" dirty="0"/>
              <a:t>write</a:t>
            </a:r>
            <a:r>
              <a:rPr lang="en-US" dirty="0"/>
              <a:t> and </a:t>
            </a:r>
            <a:r>
              <a:rPr lang="en-US" b="1" dirty="0"/>
              <a:t>append</a:t>
            </a:r>
            <a:r>
              <a:rPr lang="en-US" dirty="0"/>
              <a:t> modes is what they do if the open() function can’t find the file. In that case, the </a:t>
            </a:r>
            <a:r>
              <a:rPr lang="en-US" b="1" dirty="0"/>
              <a:t>read</a:t>
            </a:r>
            <a:r>
              <a:rPr lang="en-US" dirty="0"/>
              <a:t> </a:t>
            </a:r>
            <a:r>
              <a:rPr lang="en-US" b="1" dirty="0"/>
              <a:t>mode</a:t>
            </a:r>
            <a:r>
              <a:rPr lang="en-US" dirty="0"/>
              <a:t> causes a </a:t>
            </a:r>
            <a:r>
              <a:rPr lang="en-US" b="1" dirty="0"/>
              <a:t>file not found error </a:t>
            </a:r>
            <a:r>
              <a:rPr lang="en-US" dirty="0"/>
              <a:t>to occur. However, the </a:t>
            </a:r>
            <a:r>
              <a:rPr lang="en-US" b="1" dirty="0"/>
              <a:t>write</a:t>
            </a:r>
            <a:r>
              <a:rPr lang="en-US" dirty="0"/>
              <a:t> and </a:t>
            </a:r>
            <a:r>
              <a:rPr lang="en-US" b="1" dirty="0"/>
              <a:t>append</a:t>
            </a:r>
            <a:r>
              <a:rPr lang="en-US" dirty="0"/>
              <a:t> modes </a:t>
            </a:r>
            <a:r>
              <a:rPr lang="en-US" b="1" dirty="0"/>
              <a:t>create</a:t>
            </a:r>
            <a:r>
              <a:rPr lang="en-US" dirty="0"/>
              <a:t> the file and write the appropriate data to the file.</a:t>
            </a:r>
          </a:p>
          <a:p>
            <a:r>
              <a:rPr lang="en-US" dirty="0"/>
              <a:t>When you </a:t>
            </a:r>
            <a:r>
              <a:rPr lang="en-US" b="1" dirty="0"/>
              <a:t>open</a:t>
            </a:r>
            <a:r>
              <a:rPr lang="en-US" dirty="0"/>
              <a:t> a </a:t>
            </a:r>
            <a:r>
              <a:rPr lang="en-US" b="1" dirty="0"/>
              <a:t>file</a:t>
            </a:r>
            <a:r>
              <a:rPr lang="en-US" dirty="0"/>
              <a:t> </a:t>
            </a:r>
            <a:r>
              <a:rPr lang="en-US" b="1" dirty="0"/>
              <a:t>object</a:t>
            </a:r>
            <a:r>
              <a:rPr lang="en-US" dirty="0"/>
              <a:t>, some of the </a:t>
            </a:r>
            <a:r>
              <a:rPr lang="en-US" b="1" dirty="0"/>
              <a:t>operating system’s </a:t>
            </a:r>
            <a:r>
              <a:rPr lang="en-US" dirty="0"/>
              <a:t>resources are used to </a:t>
            </a:r>
            <a:r>
              <a:rPr lang="en-US" b="1" dirty="0"/>
              <a:t>work</a:t>
            </a:r>
            <a:r>
              <a:rPr lang="en-US" dirty="0"/>
              <a:t> with that object. As a result, when you’re done working with the file object, you should close the file object. This </a:t>
            </a:r>
            <a:r>
              <a:rPr lang="en-US" b="1" dirty="0"/>
              <a:t>frees</a:t>
            </a:r>
            <a:r>
              <a:rPr lang="en-US" dirty="0"/>
              <a:t> the resources that he file object is using and </a:t>
            </a:r>
            <a:r>
              <a:rPr lang="en-US" b="1" dirty="0"/>
              <a:t>prevents</a:t>
            </a:r>
            <a:r>
              <a:rPr lang="en-US" dirty="0"/>
              <a:t> problems that can occur if you don’t close the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69015986-7C9B-4587-9A5C-BBAAF3D90CCB}"/>
              </a:ext>
            </a:extLst>
          </p:cNvPr>
          <p:cNvSpPr/>
          <p:nvPr/>
        </p:nvSpPr>
        <p:spPr>
          <a:xfrm>
            <a:off x="2729948" y="1905000"/>
            <a:ext cx="8309113" cy="9442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outfile</a:t>
            </a:r>
            <a:r>
              <a:rPr lang="en-US" dirty="0">
                <a:solidFill>
                  <a:schemeClr val="tx1"/>
                </a:solidFill>
              </a:rPr>
              <a:t> = open(“test.txt”, “w”)</a:t>
            </a:r>
          </a:p>
          <a:p>
            <a:r>
              <a:rPr lang="en-US" dirty="0" err="1">
                <a:solidFill>
                  <a:schemeClr val="tx1"/>
                </a:solidFill>
              </a:rPr>
              <a:t>outfile.write</a:t>
            </a:r>
            <a:r>
              <a:rPr lang="en-US" dirty="0">
                <a:solidFill>
                  <a:schemeClr val="tx1"/>
                </a:solidFill>
              </a:rPr>
              <a:t>(“Test”)</a:t>
            </a:r>
          </a:p>
          <a:p>
            <a:r>
              <a:rPr lang="en-US" dirty="0" err="1">
                <a:solidFill>
                  <a:schemeClr val="tx1"/>
                </a:solidFill>
              </a:rPr>
              <a:t>outfile.close</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01828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‘with’ statements to open and close files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To close a file object, you can call the close() method, but if an exception occurs between the opening and closing of the file, the close statement is never executed and the resources aren’t released.</a:t>
            </a:r>
          </a:p>
          <a:p>
            <a:r>
              <a:rPr lang="en-US" dirty="0"/>
              <a:t>To avoid this, you should use a with statement to automatically close a file when you’re done using it, even if an error occurs.</a:t>
            </a:r>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69015986-7C9B-4587-9A5C-BBAAF3D90CCB}"/>
              </a:ext>
            </a:extLst>
          </p:cNvPr>
          <p:cNvSpPr/>
          <p:nvPr/>
        </p:nvSpPr>
        <p:spPr>
          <a:xfrm>
            <a:off x="2729948" y="1905000"/>
            <a:ext cx="8309113" cy="12808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syntax of the with statement for file I/O</a:t>
            </a:r>
          </a:p>
          <a:p>
            <a:endParaRPr lang="en-US" dirty="0">
              <a:solidFill>
                <a:schemeClr val="tx1"/>
              </a:solidFill>
            </a:endParaRPr>
          </a:p>
          <a:p>
            <a:r>
              <a:rPr lang="en-US" dirty="0">
                <a:solidFill>
                  <a:schemeClr val="tx1"/>
                </a:solidFill>
              </a:rPr>
              <a:t>with open(file, mode) as </a:t>
            </a:r>
            <a:r>
              <a:rPr lang="en-US" dirty="0" err="1">
                <a:solidFill>
                  <a:schemeClr val="tx1"/>
                </a:solidFill>
              </a:rPr>
              <a:t>file_object</a:t>
            </a:r>
            <a:r>
              <a:rPr lang="en-US" dirty="0">
                <a:solidFill>
                  <a:schemeClr val="tx1"/>
                </a:solidFill>
              </a:rPr>
              <a:t>:</a:t>
            </a:r>
          </a:p>
          <a:p>
            <a:r>
              <a:rPr lang="en-US" dirty="0">
                <a:solidFill>
                  <a:schemeClr val="tx1"/>
                </a:solidFill>
              </a:rPr>
              <a:t>    statements…</a:t>
            </a:r>
            <a:endParaRPr lang="en-IN" dirty="0">
              <a:solidFill>
                <a:schemeClr val="tx1"/>
              </a:solidFill>
            </a:endParaRPr>
          </a:p>
        </p:txBody>
      </p:sp>
    </p:spTree>
    <p:extLst>
      <p:ext uri="{BB962C8B-B14F-4D97-AF65-F5344CB8AC3E}">
        <p14:creationId xmlns:p14="http://schemas.microsoft.com/office/powerpoint/2010/main" val="238855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opens a text file in write mode and automatically closes it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69015986-7C9B-4587-9A5C-BBAAF3D90CCB}"/>
              </a:ext>
            </a:extLst>
          </p:cNvPr>
          <p:cNvSpPr/>
          <p:nvPr/>
        </p:nvSpPr>
        <p:spPr>
          <a:xfrm>
            <a:off x="2729948" y="1905000"/>
            <a:ext cx="8309113" cy="12808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open(“test.txt”, “w”) as </a:t>
            </a:r>
            <a:r>
              <a:rPr lang="en-US" dirty="0" err="1">
                <a:solidFill>
                  <a:schemeClr val="tx1"/>
                </a:solidFill>
              </a:rPr>
              <a:t>outfile</a:t>
            </a:r>
            <a:r>
              <a:rPr lang="en-US" dirty="0">
                <a:solidFill>
                  <a:schemeClr val="tx1"/>
                </a:solidFill>
              </a:rPr>
              <a:t>:</a:t>
            </a:r>
          </a:p>
          <a:p>
            <a:r>
              <a:rPr lang="en-US" dirty="0">
                <a:solidFill>
                  <a:schemeClr val="tx1"/>
                </a:solidFill>
              </a:rPr>
              <a:t>    </a:t>
            </a:r>
            <a:r>
              <a:rPr lang="en-US" dirty="0" err="1">
                <a:solidFill>
                  <a:schemeClr val="tx1"/>
                </a:solidFill>
              </a:rPr>
              <a:t>outfile.write</a:t>
            </a:r>
            <a:r>
              <a:rPr lang="en-US" dirty="0">
                <a:solidFill>
                  <a:schemeClr val="tx1"/>
                </a:solidFill>
              </a:rPr>
              <a:t>(“Test”)</a:t>
            </a:r>
            <a:endParaRPr lang="en-IN" dirty="0">
              <a:solidFill>
                <a:schemeClr val="tx1"/>
              </a:solidFill>
            </a:endParaRPr>
          </a:p>
        </p:txBody>
      </p:sp>
    </p:spTree>
    <p:extLst>
      <p:ext uri="{BB962C8B-B14F-4D97-AF65-F5344CB8AC3E}">
        <p14:creationId xmlns:p14="http://schemas.microsoft.com/office/powerpoint/2010/main" val="21858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opens a text file in read mode and automatically closes it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69015986-7C9B-4587-9A5C-BBAAF3D90CCB}"/>
              </a:ext>
            </a:extLst>
          </p:cNvPr>
          <p:cNvSpPr/>
          <p:nvPr/>
        </p:nvSpPr>
        <p:spPr>
          <a:xfrm>
            <a:off x="2729948" y="1905000"/>
            <a:ext cx="8309113" cy="12808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open(“test.txt”, “r”) as </a:t>
            </a:r>
            <a:r>
              <a:rPr lang="en-US" dirty="0" err="1">
                <a:solidFill>
                  <a:schemeClr val="tx1"/>
                </a:solidFill>
              </a:rPr>
              <a:t>infile</a:t>
            </a:r>
            <a:r>
              <a:rPr lang="en-US" dirty="0">
                <a:solidFill>
                  <a:schemeClr val="tx1"/>
                </a:solidFill>
              </a:rPr>
              <a:t>:</a:t>
            </a:r>
          </a:p>
          <a:p>
            <a:r>
              <a:rPr lang="en-US" dirty="0">
                <a:solidFill>
                  <a:schemeClr val="tx1"/>
                </a:solidFill>
              </a:rPr>
              <a:t>    print(</a:t>
            </a:r>
            <a:r>
              <a:rPr lang="en-US" dirty="0" err="1">
                <a:solidFill>
                  <a:schemeClr val="tx1"/>
                </a:solidFill>
              </a:rPr>
              <a:t>infile.readline</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6862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open and close a file)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r>
              <a:rPr lang="en-US" dirty="0"/>
              <a:t>When you open a file, you create a file object. Then, you can use the methods of the file object to work with the file.</a:t>
            </a:r>
          </a:p>
          <a:p>
            <a:r>
              <a:rPr lang="en-US" dirty="0"/>
              <a:t>When you use a with statement to open a file, it  automatically closes the file after executing its block of statements. That frees all resources used by the file, even if an exception occurs and the program ends prematurely.</a:t>
            </a:r>
          </a:p>
          <a:p>
            <a:r>
              <a:rPr lang="en-US" dirty="0"/>
              <a:t>If you don’t specify a path for the file, the open() function uses the working directory, which is usually the same directory as the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9483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text files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r>
              <a:rPr lang="en-US" b="1" dirty="0"/>
              <a:t>How to write to a text file</a:t>
            </a:r>
          </a:p>
          <a:p>
            <a:r>
              <a:rPr lang="en-US" dirty="0"/>
              <a:t>When you open a file object in write or append mode, you can use its write() method or write or append data to a text file. With either mode, you pass one string as an argument.</a:t>
            </a:r>
          </a:p>
          <a:p>
            <a:r>
              <a:rPr lang="en-US" dirty="0"/>
              <a:t>However, you can convert other data types such as int and float types to the str type before you write them to the file.</a:t>
            </a:r>
          </a:p>
          <a:p>
            <a:pPr marL="0" indent="0">
              <a:buNone/>
            </a:pPr>
            <a:r>
              <a:rPr lang="en-US" b="1" dirty="0"/>
              <a:t>The write() method of a file object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2EF84AA0-E9B9-4909-A606-2AB079CAA9D6}"/>
              </a:ext>
            </a:extLst>
          </p:cNvPr>
          <p:cNvGraphicFramePr>
            <a:graphicFrameLocks noGrp="1"/>
          </p:cNvGraphicFramePr>
          <p:nvPr>
            <p:extLst>
              <p:ext uri="{D42A27DB-BD31-4B8C-83A1-F6EECF244321}">
                <p14:modId xmlns:p14="http://schemas.microsoft.com/office/powerpoint/2010/main" val="3487653182"/>
              </p:ext>
            </p:extLst>
          </p:nvPr>
        </p:nvGraphicFramePr>
        <p:xfrm>
          <a:off x="2694609" y="4576049"/>
          <a:ext cx="8128000" cy="1010920"/>
        </p:xfrm>
        <a:graphic>
          <a:graphicData uri="http://schemas.openxmlformats.org/drawingml/2006/table">
            <a:tbl>
              <a:tblPr firstRow="1" bandRow="1">
                <a:tableStyleId>{5C22544A-7EE6-4342-B048-85BDC9FD1C3A}</a:tableStyleId>
              </a:tblPr>
              <a:tblGrid>
                <a:gridCol w="1479826">
                  <a:extLst>
                    <a:ext uri="{9D8B030D-6E8A-4147-A177-3AD203B41FA5}">
                      <a16:colId xmlns:a16="http://schemas.microsoft.com/office/drawing/2014/main" val="811937539"/>
                    </a:ext>
                  </a:extLst>
                </a:gridCol>
                <a:gridCol w="6648174">
                  <a:extLst>
                    <a:ext uri="{9D8B030D-6E8A-4147-A177-3AD203B41FA5}">
                      <a16:colId xmlns:a16="http://schemas.microsoft.com/office/drawing/2014/main" val="3012655948"/>
                    </a:ext>
                  </a:extLst>
                </a:gridCol>
              </a:tblGrid>
              <a:tr h="370840">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299160470"/>
                  </a:ext>
                </a:extLst>
              </a:tr>
              <a:tr h="370840">
                <a:tc>
                  <a:txBody>
                    <a:bodyPr/>
                    <a:lstStyle/>
                    <a:p>
                      <a:r>
                        <a:rPr lang="en-US" dirty="0"/>
                        <a:t>write(str)</a:t>
                      </a:r>
                      <a:endParaRPr lang="en-IN" dirty="0"/>
                    </a:p>
                  </a:txBody>
                  <a:tcPr/>
                </a:tc>
                <a:tc>
                  <a:txBody>
                    <a:bodyPr/>
                    <a:lstStyle/>
                    <a:p>
                      <a:r>
                        <a:rPr lang="en-US" dirty="0"/>
                        <a:t>Writes the specified string to the file. If you want to start a new line, you must include the new line character.</a:t>
                      </a:r>
                      <a:endParaRPr lang="en-IN" dirty="0"/>
                    </a:p>
                  </a:txBody>
                  <a:tcPr/>
                </a:tc>
                <a:extLst>
                  <a:ext uri="{0D108BD9-81ED-4DB2-BD59-A6C34878D82A}">
                    <a16:rowId xmlns:a16="http://schemas.microsoft.com/office/drawing/2014/main" val="2410098874"/>
                  </a:ext>
                </a:extLst>
              </a:tr>
            </a:tbl>
          </a:graphicData>
        </a:graphic>
      </p:graphicFrame>
    </p:spTree>
    <p:extLst>
      <p:ext uri="{BB962C8B-B14F-4D97-AF65-F5344CB8AC3E}">
        <p14:creationId xmlns:p14="http://schemas.microsoft.com/office/powerpoint/2010/main" val="205203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text file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r>
              <a:rPr lang="en-US" b="1" dirty="0"/>
              <a:t>How to write one line to a text file</a:t>
            </a:r>
          </a:p>
          <a:p>
            <a:pPr marL="0" indent="0">
              <a:buNone/>
            </a:pPr>
            <a:endParaRPr lang="en-US" dirty="0"/>
          </a:p>
          <a:p>
            <a:pPr marL="0" indent="0">
              <a:buNone/>
            </a:pPr>
            <a:endParaRPr lang="en-US" dirty="0"/>
          </a:p>
          <a:p>
            <a:pPr marL="0" indent="0">
              <a:buNone/>
            </a:pPr>
            <a:endParaRPr lang="en-US" dirty="0"/>
          </a:p>
          <a:p>
            <a:pPr marL="0" indent="0">
              <a:buNone/>
            </a:pPr>
            <a:r>
              <a:rPr lang="en-US" b="1" dirty="0"/>
              <a:t>How to append one line to a text file</a:t>
            </a:r>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9604D9DF-57C9-487E-86B4-85AA7460929C}"/>
              </a:ext>
            </a:extLst>
          </p:cNvPr>
          <p:cNvSpPr/>
          <p:nvPr/>
        </p:nvSpPr>
        <p:spPr>
          <a:xfrm>
            <a:off x="2716696" y="2584174"/>
            <a:ext cx="8640417" cy="84482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“w”) as file:</a:t>
            </a:r>
          </a:p>
          <a:p>
            <a:r>
              <a:rPr lang="en-US" dirty="0" err="1">
                <a:solidFill>
                  <a:schemeClr val="tx1"/>
                </a:solidFill>
              </a:rPr>
              <a:t>file.write</a:t>
            </a:r>
            <a:r>
              <a:rPr lang="en-US" dirty="0">
                <a:solidFill>
                  <a:schemeClr val="tx1"/>
                </a:solidFill>
              </a:rPr>
              <a:t>(“John Cleese\n”)</a:t>
            </a:r>
            <a:endParaRPr lang="en-IN" dirty="0">
              <a:solidFill>
                <a:schemeClr val="tx1"/>
              </a:solidFill>
            </a:endParaRPr>
          </a:p>
        </p:txBody>
      </p:sp>
      <p:sp>
        <p:nvSpPr>
          <p:cNvPr id="7" name="Rectangle 6">
            <a:extLst>
              <a:ext uri="{FF2B5EF4-FFF2-40B4-BE49-F238E27FC236}">
                <a16:creationId xmlns:a16="http://schemas.microsoft.com/office/drawing/2014/main" id="{BE33EB60-392A-4A25-985E-0B4C913385FB}"/>
              </a:ext>
            </a:extLst>
          </p:cNvPr>
          <p:cNvSpPr/>
          <p:nvPr/>
        </p:nvSpPr>
        <p:spPr>
          <a:xfrm>
            <a:off x="2716695" y="4290768"/>
            <a:ext cx="8640417" cy="84482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“a”) as file:</a:t>
            </a:r>
          </a:p>
          <a:p>
            <a:r>
              <a:rPr lang="en-US" dirty="0" err="1">
                <a:solidFill>
                  <a:schemeClr val="tx1"/>
                </a:solidFill>
              </a:rPr>
              <a:t>file.write</a:t>
            </a:r>
            <a:r>
              <a:rPr lang="en-US" dirty="0">
                <a:solidFill>
                  <a:schemeClr val="tx1"/>
                </a:solidFill>
              </a:rPr>
              <a:t>(“Eric Idle\n”)</a:t>
            </a:r>
            <a:endParaRPr lang="en-IN" dirty="0">
              <a:solidFill>
                <a:schemeClr val="tx1"/>
              </a:solidFill>
            </a:endParaRPr>
          </a:p>
        </p:txBody>
      </p:sp>
    </p:spTree>
    <p:extLst>
      <p:ext uri="{BB962C8B-B14F-4D97-AF65-F5344CB8AC3E}">
        <p14:creationId xmlns:p14="http://schemas.microsoft.com/office/powerpoint/2010/main" val="144351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contents of the text file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r>
              <a:rPr lang="en-US" b="1" dirty="0"/>
              <a:t>The contents of the text file after the two lines have been written</a:t>
            </a:r>
          </a:p>
          <a:p>
            <a:pPr marL="0" indent="0">
              <a:buNone/>
            </a:pPr>
            <a:endParaRPr lang="en-US" dirty="0"/>
          </a:p>
          <a:p>
            <a:pPr marL="0" indent="0">
              <a:buNone/>
            </a:pPr>
            <a:endParaRPr lang="en-US" b="1" dirty="0"/>
          </a:p>
          <a:p>
            <a:pPr marL="0" indent="0">
              <a:buNone/>
            </a:pPr>
            <a:r>
              <a:rPr lang="en-US" b="1" dirty="0"/>
              <a:t>The contents of the text file when viewed in a text editor</a:t>
            </a:r>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9604D9DF-57C9-487E-86B4-85AA7460929C}"/>
              </a:ext>
            </a:extLst>
          </p:cNvPr>
          <p:cNvSpPr/>
          <p:nvPr/>
        </p:nvSpPr>
        <p:spPr>
          <a:xfrm>
            <a:off x="2716696" y="2584174"/>
            <a:ext cx="8640417" cy="63610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John Cleese\</a:t>
            </a:r>
            <a:r>
              <a:rPr lang="en-US" dirty="0" err="1">
                <a:solidFill>
                  <a:schemeClr val="tx1"/>
                </a:solidFill>
              </a:rPr>
              <a:t>nEric</a:t>
            </a:r>
            <a:r>
              <a:rPr lang="en-US" dirty="0">
                <a:solidFill>
                  <a:schemeClr val="tx1"/>
                </a:solidFill>
              </a:rPr>
              <a:t> Idle\n</a:t>
            </a:r>
            <a:endParaRPr lang="en-IN" dirty="0">
              <a:solidFill>
                <a:schemeClr val="tx1"/>
              </a:solidFill>
            </a:endParaRPr>
          </a:p>
        </p:txBody>
      </p:sp>
      <p:sp>
        <p:nvSpPr>
          <p:cNvPr id="7" name="Rectangle 6">
            <a:extLst>
              <a:ext uri="{FF2B5EF4-FFF2-40B4-BE49-F238E27FC236}">
                <a16:creationId xmlns:a16="http://schemas.microsoft.com/office/drawing/2014/main" id="{BE33EB60-392A-4A25-985E-0B4C913385FB}"/>
              </a:ext>
            </a:extLst>
          </p:cNvPr>
          <p:cNvSpPr/>
          <p:nvPr/>
        </p:nvSpPr>
        <p:spPr>
          <a:xfrm>
            <a:off x="2690192" y="3793812"/>
            <a:ext cx="8640417" cy="84482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John Cleese</a:t>
            </a:r>
          </a:p>
          <a:p>
            <a:r>
              <a:rPr lang="en-US" dirty="0">
                <a:solidFill>
                  <a:schemeClr val="tx1"/>
                </a:solidFill>
              </a:rPr>
              <a:t>Eric Idle</a:t>
            </a:r>
            <a:endParaRPr lang="en-IN" dirty="0">
              <a:solidFill>
                <a:schemeClr val="tx1"/>
              </a:solidFill>
            </a:endParaRPr>
          </a:p>
        </p:txBody>
      </p:sp>
    </p:spTree>
    <p:extLst>
      <p:ext uri="{BB962C8B-B14F-4D97-AF65-F5344CB8AC3E}">
        <p14:creationId xmlns:p14="http://schemas.microsoft.com/office/powerpoint/2010/main" val="96928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BA18-2C4C-4ADF-91F0-64DB875113A2}"/>
              </a:ext>
            </a:extLst>
          </p:cNvPr>
          <p:cNvSpPr>
            <a:spLocks noGrp="1"/>
          </p:cNvSpPr>
          <p:nvPr>
            <p:ph type="title"/>
          </p:nvPr>
        </p:nvSpPr>
        <p:spPr/>
        <p:txBody>
          <a:bodyPr/>
          <a:lstStyle/>
          <a:p>
            <a:r>
              <a:rPr lang="en-US" dirty="0"/>
              <a:t>Key points (How to use text files)</a:t>
            </a:r>
            <a:endParaRPr lang="en-IN" dirty="0"/>
          </a:p>
        </p:txBody>
      </p:sp>
      <p:sp>
        <p:nvSpPr>
          <p:cNvPr id="3" name="Content Placeholder 2">
            <a:extLst>
              <a:ext uri="{FF2B5EF4-FFF2-40B4-BE49-F238E27FC236}">
                <a16:creationId xmlns:a16="http://schemas.microsoft.com/office/drawing/2014/main" id="{85EA8B1B-D9B0-4385-86FC-FF8B9CBD4398}"/>
              </a:ext>
            </a:extLst>
          </p:cNvPr>
          <p:cNvSpPr>
            <a:spLocks noGrp="1"/>
          </p:cNvSpPr>
          <p:nvPr>
            <p:ph idx="1"/>
          </p:nvPr>
        </p:nvSpPr>
        <p:spPr/>
        <p:txBody>
          <a:bodyPr/>
          <a:lstStyle/>
          <a:p>
            <a:r>
              <a:rPr lang="en-US" dirty="0"/>
              <a:t>To write data to a text file, you can use the write() method of its file object.</a:t>
            </a:r>
          </a:p>
          <a:p>
            <a:r>
              <a:rPr lang="en-US" dirty="0"/>
              <a:t>When you write data to a file, the data is written from main memory (RAM) to a file on a disk drive.</a:t>
            </a:r>
            <a:endParaRPr lang="en-IN" dirty="0"/>
          </a:p>
        </p:txBody>
      </p:sp>
      <p:sp>
        <p:nvSpPr>
          <p:cNvPr id="4" name="Slide Number Placeholder 3">
            <a:extLst>
              <a:ext uri="{FF2B5EF4-FFF2-40B4-BE49-F238E27FC236}">
                <a16:creationId xmlns:a16="http://schemas.microsoft.com/office/drawing/2014/main" id="{1B1BCABE-A99E-466D-B858-E3695809A13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9672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BA18-2C4C-4ADF-91F0-64DB875113A2}"/>
              </a:ext>
            </a:extLst>
          </p:cNvPr>
          <p:cNvSpPr>
            <a:spLocks noGrp="1"/>
          </p:cNvSpPr>
          <p:nvPr>
            <p:ph type="title"/>
          </p:nvPr>
        </p:nvSpPr>
        <p:spPr/>
        <p:txBody>
          <a:bodyPr/>
          <a:lstStyle/>
          <a:p>
            <a:r>
              <a:rPr lang="en-US" dirty="0"/>
              <a:t>How to read a text file</a:t>
            </a:r>
            <a:endParaRPr lang="en-IN" dirty="0"/>
          </a:p>
        </p:txBody>
      </p:sp>
      <p:sp>
        <p:nvSpPr>
          <p:cNvPr id="4" name="Slide Number Placeholder 3">
            <a:extLst>
              <a:ext uri="{FF2B5EF4-FFF2-40B4-BE49-F238E27FC236}">
                <a16:creationId xmlns:a16="http://schemas.microsoft.com/office/drawing/2014/main" id="{1B1BCABE-A99E-466D-B858-E3695809A13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Content Placeholder 6">
            <a:extLst>
              <a:ext uri="{FF2B5EF4-FFF2-40B4-BE49-F238E27FC236}">
                <a16:creationId xmlns:a16="http://schemas.microsoft.com/office/drawing/2014/main" id="{48CB8959-72FB-4D1D-8D7C-948F4B80B0DD}"/>
              </a:ext>
            </a:extLst>
          </p:cNvPr>
          <p:cNvSpPr>
            <a:spLocks noGrp="1"/>
          </p:cNvSpPr>
          <p:nvPr>
            <p:ph idx="1"/>
          </p:nvPr>
        </p:nvSpPr>
        <p:spPr/>
        <p:txBody>
          <a:bodyPr/>
          <a:lstStyle/>
          <a:p>
            <a:pPr marL="0" indent="0">
              <a:buNone/>
            </a:pPr>
            <a:r>
              <a:rPr lang="en-US" b="1" dirty="0"/>
              <a:t>Three read methods of a file object</a:t>
            </a:r>
          </a:p>
          <a:p>
            <a:pPr marL="0" indent="0">
              <a:buNone/>
            </a:pPr>
            <a:endParaRPr lang="en-IN" dirty="0"/>
          </a:p>
        </p:txBody>
      </p:sp>
      <p:graphicFrame>
        <p:nvGraphicFramePr>
          <p:cNvPr id="8" name="Table 7">
            <a:extLst>
              <a:ext uri="{FF2B5EF4-FFF2-40B4-BE49-F238E27FC236}">
                <a16:creationId xmlns:a16="http://schemas.microsoft.com/office/drawing/2014/main" id="{E1250B20-3283-4CA6-ACB2-7C16E52234A1}"/>
              </a:ext>
            </a:extLst>
          </p:cNvPr>
          <p:cNvGraphicFramePr>
            <a:graphicFrameLocks noGrp="1"/>
          </p:cNvGraphicFramePr>
          <p:nvPr>
            <p:extLst>
              <p:ext uri="{D42A27DB-BD31-4B8C-83A1-F6EECF244321}">
                <p14:modId xmlns:p14="http://schemas.microsoft.com/office/powerpoint/2010/main" val="2335419488"/>
              </p:ext>
            </p:extLst>
          </p:nvPr>
        </p:nvGraphicFramePr>
        <p:xfrm>
          <a:off x="2694609" y="2571459"/>
          <a:ext cx="8128000" cy="1752600"/>
        </p:xfrm>
        <a:graphic>
          <a:graphicData uri="http://schemas.openxmlformats.org/drawingml/2006/table">
            <a:tbl>
              <a:tblPr firstRow="1" bandRow="1">
                <a:tableStyleId>{5C22544A-7EE6-4342-B048-85BDC9FD1C3A}</a:tableStyleId>
              </a:tblPr>
              <a:tblGrid>
                <a:gridCol w="1519582">
                  <a:extLst>
                    <a:ext uri="{9D8B030D-6E8A-4147-A177-3AD203B41FA5}">
                      <a16:colId xmlns:a16="http://schemas.microsoft.com/office/drawing/2014/main" val="2782746123"/>
                    </a:ext>
                  </a:extLst>
                </a:gridCol>
                <a:gridCol w="6608418">
                  <a:extLst>
                    <a:ext uri="{9D8B030D-6E8A-4147-A177-3AD203B41FA5}">
                      <a16:colId xmlns:a16="http://schemas.microsoft.com/office/drawing/2014/main" val="4035423513"/>
                    </a:ext>
                  </a:extLst>
                </a:gridCol>
              </a:tblGrid>
              <a:tr h="370840">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029366900"/>
                  </a:ext>
                </a:extLst>
              </a:tr>
              <a:tr h="370840">
                <a:tc>
                  <a:txBody>
                    <a:bodyPr/>
                    <a:lstStyle/>
                    <a:p>
                      <a:r>
                        <a:rPr lang="en-US" dirty="0"/>
                        <a:t>read()</a:t>
                      </a:r>
                      <a:endParaRPr lang="en-IN" dirty="0"/>
                    </a:p>
                  </a:txBody>
                  <a:tcPr/>
                </a:tc>
                <a:tc>
                  <a:txBody>
                    <a:bodyPr/>
                    <a:lstStyle/>
                    <a:p>
                      <a:r>
                        <a:rPr lang="en-US" dirty="0"/>
                        <a:t>Reads the entire file and returns its contents as a string.</a:t>
                      </a:r>
                      <a:endParaRPr lang="en-IN" dirty="0"/>
                    </a:p>
                  </a:txBody>
                  <a:tcPr/>
                </a:tc>
                <a:extLst>
                  <a:ext uri="{0D108BD9-81ED-4DB2-BD59-A6C34878D82A}">
                    <a16:rowId xmlns:a16="http://schemas.microsoft.com/office/drawing/2014/main" val="3786478181"/>
                  </a:ext>
                </a:extLst>
              </a:tr>
              <a:tr h="370840">
                <a:tc>
                  <a:txBody>
                    <a:bodyPr/>
                    <a:lstStyle/>
                    <a:p>
                      <a:r>
                        <a:rPr lang="en-US" dirty="0" err="1"/>
                        <a:t>readlines</a:t>
                      </a:r>
                      <a:r>
                        <a:rPr lang="en-US" dirty="0"/>
                        <a:t>()</a:t>
                      </a:r>
                      <a:endParaRPr lang="en-IN" dirty="0"/>
                    </a:p>
                  </a:txBody>
                  <a:tcPr/>
                </a:tc>
                <a:tc>
                  <a:txBody>
                    <a:bodyPr/>
                    <a:lstStyle/>
                    <a:p>
                      <a:r>
                        <a:rPr lang="en-US" dirty="0"/>
                        <a:t>Reads the entire file and returns it as a list</a:t>
                      </a:r>
                      <a:endParaRPr lang="en-IN" dirty="0"/>
                    </a:p>
                  </a:txBody>
                  <a:tcPr/>
                </a:tc>
                <a:extLst>
                  <a:ext uri="{0D108BD9-81ED-4DB2-BD59-A6C34878D82A}">
                    <a16:rowId xmlns:a16="http://schemas.microsoft.com/office/drawing/2014/main" val="3754765130"/>
                  </a:ext>
                </a:extLst>
              </a:tr>
              <a:tr h="370840">
                <a:tc>
                  <a:txBody>
                    <a:bodyPr/>
                    <a:lstStyle/>
                    <a:p>
                      <a:r>
                        <a:rPr lang="en-US" dirty="0" err="1"/>
                        <a:t>readline</a:t>
                      </a:r>
                      <a:r>
                        <a:rPr lang="en-US" dirty="0"/>
                        <a:t>()</a:t>
                      </a:r>
                      <a:endParaRPr lang="en-IN" dirty="0"/>
                    </a:p>
                  </a:txBody>
                  <a:tcPr/>
                </a:tc>
                <a:tc>
                  <a:txBody>
                    <a:bodyPr/>
                    <a:lstStyle/>
                    <a:p>
                      <a:r>
                        <a:rPr lang="en-US" dirty="0"/>
                        <a:t>Reads the next line in the file and returns its contents as a string</a:t>
                      </a:r>
                      <a:endParaRPr lang="en-IN" dirty="0"/>
                    </a:p>
                  </a:txBody>
                  <a:tcPr/>
                </a:tc>
                <a:extLst>
                  <a:ext uri="{0D108BD9-81ED-4DB2-BD59-A6C34878D82A}">
                    <a16:rowId xmlns:a16="http://schemas.microsoft.com/office/drawing/2014/main" val="2539649363"/>
                  </a:ext>
                </a:extLst>
              </a:tr>
            </a:tbl>
          </a:graphicData>
        </a:graphic>
      </p:graphicFrame>
    </p:spTree>
    <p:extLst>
      <p:ext uri="{BB962C8B-B14F-4D97-AF65-F5344CB8AC3E}">
        <p14:creationId xmlns:p14="http://schemas.microsoft.com/office/powerpoint/2010/main" val="15305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file I/O</a:t>
            </a:r>
          </a:p>
        </p:txBody>
      </p:sp>
      <p:sp>
        <p:nvSpPr>
          <p:cNvPr id="3" name="Content Placeholder 2"/>
          <p:cNvSpPr>
            <a:spLocks noGrp="1"/>
          </p:cNvSpPr>
          <p:nvPr>
            <p:ph idx="1"/>
          </p:nvPr>
        </p:nvSpPr>
        <p:spPr/>
        <p:txBody>
          <a:bodyPr/>
          <a:lstStyle/>
          <a:p>
            <a:r>
              <a:rPr lang="en-US" dirty="0"/>
              <a:t>An introduction to file I/O</a:t>
            </a:r>
          </a:p>
          <a:p>
            <a:r>
              <a:rPr lang="en-US" dirty="0"/>
              <a:t>How to use text files</a:t>
            </a:r>
          </a:p>
          <a:p>
            <a:r>
              <a:rPr lang="en-US" dirty="0"/>
              <a:t>How to use CSV files</a:t>
            </a:r>
          </a:p>
          <a:p>
            <a:r>
              <a:rPr lang="en-US" dirty="0"/>
              <a:t>How to use binary files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D2FD-F222-4448-8A9E-BDE0E6F92A48}"/>
              </a:ext>
            </a:extLst>
          </p:cNvPr>
          <p:cNvSpPr>
            <a:spLocks noGrp="1"/>
          </p:cNvSpPr>
          <p:nvPr>
            <p:ph type="title"/>
          </p:nvPr>
        </p:nvSpPr>
        <p:spPr/>
        <p:txBody>
          <a:bodyPr/>
          <a:lstStyle/>
          <a:p>
            <a:r>
              <a:rPr lang="en-US" dirty="0"/>
              <a:t>How to use a ‘for’ statement to read each line of the file</a:t>
            </a:r>
            <a:endParaRPr lang="en-IN" dirty="0"/>
          </a:p>
        </p:txBody>
      </p:sp>
      <p:sp>
        <p:nvSpPr>
          <p:cNvPr id="3" name="Content Placeholder 2">
            <a:extLst>
              <a:ext uri="{FF2B5EF4-FFF2-40B4-BE49-F238E27FC236}">
                <a16:creationId xmlns:a16="http://schemas.microsoft.com/office/drawing/2014/main" id="{D0EA9AD1-6534-4257-9D95-60D4E35C9E76}"/>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4CE305CD-20F6-4C2D-94F5-3DC08ADDE86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Rectangle 4">
            <a:extLst>
              <a:ext uri="{FF2B5EF4-FFF2-40B4-BE49-F238E27FC236}">
                <a16:creationId xmlns:a16="http://schemas.microsoft.com/office/drawing/2014/main" id="{15E3DF1F-45BE-41A1-84FC-C0915C8A0959}"/>
              </a:ext>
            </a:extLst>
          </p:cNvPr>
          <p:cNvSpPr/>
          <p:nvPr/>
        </p:nvSpPr>
        <p:spPr>
          <a:xfrm>
            <a:off x="2716696" y="2213113"/>
            <a:ext cx="8693426" cy="1215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as file:</a:t>
            </a:r>
          </a:p>
          <a:p>
            <a:r>
              <a:rPr lang="en-US" dirty="0">
                <a:solidFill>
                  <a:schemeClr val="tx1"/>
                </a:solidFill>
              </a:rPr>
              <a:t>    for line in file:</a:t>
            </a:r>
          </a:p>
          <a:p>
            <a:r>
              <a:rPr lang="en-US" dirty="0">
                <a:solidFill>
                  <a:schemeClr val="tx1"/>
                </a:solidFill>
              </a:rPr>
              <a:t>        print(line, end=“”)</a:t>
            </a:r>
          </a:p>
          <a:p>
            <a:r>
              <a:rPr lang="en-US" dirty="0">
                <a:solidFill>
                  <a:schemeClr val="tx1"/>
                </a:solidFill>
              </a:rPr>
              <a:t>    print()</a:t>
            </a:r>
            <a:endParaRPr lang="en-IN" dirty="0">
              <a:solidFill>
                <a:schemeClr val="tx1"/>
              </a:solidFill>
            </a:endParaRPr>
          </a:p>
        </p:txBody>
      </p:sp>
    </p:spTree>
    <p:extLst>
      <p:ext uri="{BB962C8B-B14F-4D97-AF65-F5344CB8AC3E}">
        <p14:creationId xmlns:p14="http://schemas.microsoft.com/office/powerpoint/2010/main" val="111776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D2FD-F222-4448-8A9E-BDE0E6F92A48}"/>
              </a:ext>
            </a:extLst>
          </p:cNvPr>
          <p:cNvSpPr>
            <a:spLocks noGrp="1"/>
          </p:cNvSpPr>
          <p:nvPr>
            <p:ph type="title"/>
          </p:nvPr>
        </p:nvSpPr>
        <p:spPr/>
        <p:txBody>
          <a:bodyPr/>
          <a:lstStyle/>
          <a:p>
            <a:r>
              <a:rPr lang="en-US" dirty="0"/>
              <a:t>How to read the entire file as a string</a:t>
            </a:r>
            <a:endParaRPr lang="en-IN" dirty="0"/>
          </a:p>
        </p:txBody>
      </p:sp>
      <p:sp>
        <p:nvSpPr>
          <p:cNvPr id="3" name="Content Placeholder 2">
            <a:extLst>
              <a:ext uri="{FF2B5EF4-FFF2-40B4-BE49-F238E27FC236}">
                <a16:creationId xmlns:a16="http://schemas.microsoft.com/office/drawing/2014/main" id="{D0EA9AD1-6534-4257-9D95-60D4E35C9E76}"/>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4CE305CD-20F6-4C2D-94F5-3DC08ADDE86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Rectangle 4">
            <a:extLst>
              <a:ext uri="{FF2B5EF4-FFF2-40B4-BE49-F238E27FC236}">
                <a16:creationId xmlns:a16="http://schemas.microsoft.com/office/drawing/2014/main" id="{15E3DF1F-45BE-41A1-84FC-C0915C8A0959}"/>
              </a:ext>
            </a:extLst>
          </p:cNvPr>
          <p:cNvSpPr/>
          <p:nvPr/>
        </p:nvSpPr>
        <p:spPr>
          <a:xfrm>
            <a:off x="2716696" y="2213113"/>
            <a:ext cx="8693426" cy="1215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as file:</a:t>
            </a:r>
          </a:p>
          <a:p>
            <a:r>
              <a:rPr lang="en-US" dirty="0">
                <a:solidFill>
                  <a:schemeClr val="tx1"/>
                </a:solidFill>
              </a:rPr>
              <a:t>    contents = </a:t>
            </a:r>
            <a:r>
              <a:rPr lang="en-US" dirty="0" err="1">
                <a:solidFill>
                  <a:schemeClr val="tx1"/>
                </a:solidFill>
              </a:rPr>
              <a:t>file.read</a:t>
            </a:r>
            <a:r>
              <a:rPr lang="en-US" dirty="0">
                <a:solidFill>
                  <a:schemeClr val="tx1"/>
                </a:solidFill>
              </a:rPr>
              <a:t>()</a:t>
            </a:r>
          </a:p>
          <a:p>
            <a:r>
              <a:rPr lang="en-US" dirty="0">
                <a:solidFill>
                  <a:schemeClr val="tx1"/>
                </a:solidFill>
              </a:rPr>
              <a:t>    print(contents)</a:t>
            </a:r>
            <a:endParaRPr lang="en-IN" dirty="0">
              <a:solidFill>
                <a:schemeClr val="tx1"/>
              </a:solidFill>
            </a:endParaRPr>
          </a:p>
        </p:txBody>
      </p:sp>
    </p:spTree>
    <p:extLst>
      <p:ext uri="{BB962C8B-B14F-4D97-AF65-F5344CB8AC3E}">
        <p14:creationId xmlns:p14="http://schemas.microsoft.com/office/powerpoint/2010/main" val="406000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D2FD-F222-4448-8A9E-BDE0E6F92A48}"/>
              </a:ext>
            </a:extLst>
          </p:cNvPr>
          <p:cNvSpPr>
            <a:spLocks noGrp="1"/>
          </p:cNvSpPr>
          <p:nvPr>
            <p:ph type="title"/>
          </p:nvPr>
        </p:nvSpPr>
        <p:spPr/>
        <p:txBody>
          <a:bodyPr/>
          <a:lstStyle/>
          <a:p>
            <a:r>
              <a:rPr lang="en-US" dirty="0"/>
              <a:t>How to read the entire file as a list</a:t>
            </a:r>
            <a:endParaRPr lang="en-IN" dirty="0"/>
          </a:p>
        </p:txBody>
      </p:sp>
      <p:sp>
        <p:nvSpPr>
          <p:cNvPr id="3" name="Content Placeholder 2">
            <a:extLst>
              <a:ext uri="{FF2B5EF4-FFF2-40B4-BE49-F238E27FC236}">
                <a16:creationId xmlns:a16="http://schemas.microsoft.com/office/drawing/2014/main" id="{D0EA9AD1-6534-4257-9D95-60D4E35C9E76}"/>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4CE305CD-20F6-4C2D-94F5-3DC08ADDE86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Rectangle 4">
            <a:extLst>
              <a:ext uri="{FF2B5EF4-FFF2-40B4-BE49-F238E27FC236}">
                <a16:creationId xmlns:a16="http://schemas.microsoft.com/office/drawing/2014/main" id="{15E3DF1F-45BE-41A1-84FC-C0915C8A0959}"/>
              </a:ext>
            </a:extLst>
          </p:cNvPr>
          <p:cNvSpPr/>
          <p:nvPr/>
        </p:nvSpPr>
        <p:spPr>
          <a:xfrm>
            <a:off x="2716696" y="2213113"/>
            <a:ext cx="8693426" cy="1215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as file:</a:t>
            </a:r>
          </a:p>
          <a:p>
            <a:r>
              <a:rPr lang="en-US" dirty="0">
                <a:solidFill>
                  <a:schemeClr val="tx1"/>
                </a:solidFill>
              </a:rPr>
              <a:t>    members = </a:t>
            </a:r>
            <a:r>
              <a:rPr lang="en-US" dirty="0" err="1">
                <a:solidFill>
                  <a:schemeClr val="tx1"/>
                </a:solidFill>
              </a:rPr>
              <a:t>file.readlines</a:t>
            </a:r>
            <a:r>
              <a:rPr lang="en-US" dirty="0">
                <a:solidFill>
                  <a:schemeClr val="tx1"/>
                </a:solidFill>
              </a:rPr>
              <a:t>()</a:t>
            </a:r>
          </a:p>
          <a:p>
            <a:r>
              <a:rPr lang="en-US" dirty="0">
                <a:solidFill>
                  <a:schemeClr val="tx1"/>
                </a:solidFill>
              </a:rPr>
              <a:t>    print(members[0], end=“”)</a:t>
            </a:r>
          </a:p>
          <a:p>
            <a:r>
              <a:rPr lang="en-US" dirty="0">
                <a:solidFill>
                  <a:schemeClr val="tx1"/>
                </a:solidFill>
              </a:rPr>
              <a:t>    print(members[1])</a:t>
            </a:r>
            <a:endParaRPr lang="en-IN" dirty="0">
              <a:solidFill>
                <a:schemeClr val="tx1"/>
              </a:solidFill>
            </a:endParaRPr>
          </a:p>
        </p:txBody>
      </p:sp>
    </p:spTree>
    <p:extLst>
      <p:ext uri="{BB962C8B-B14F-4D97-AF65-F5344CB8AC3E}">
        <p14:creationId xmlns:p14="http://schemas.microsoft.com/office/powerpoint/2010/main" val="429348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D2FD-F222-4448-8A9E-BDE0E6F92A48}"/>
              </a:ext>
            </a:extLst>
          </p:cNvPr>
          <p:cNvSpPr>
            <a:spLocks noGrp="1"/>
          </p:cNvSpPr>
          <p:nvPr>
            <p:ph type="title"/>
          </p:nvPr>
        </p:nvSpPr>
        <p:spPr/>
        <p:txBody>
          <a:bodyPr/>
          <a:lstStyle/>
          <a:p>
            <a:r>
              <a:rPr lang="en-US" dirty="0"/>
              <a:t>How to read each line of the file</a:t>
            </a:r>
            <a:endParaRPr lang="en-IN" dirty="0"/>
          </a:p>
        </p:txBody>
      </p:sp>
      <p:sp>
        <p:nvSpPr>
          <p:cNvPr id="3" name="Content Placeholder 2">
            <a:extLst>
              <a:ext uri="{FF2B5EF4-FFF2-40B4-BE49-F238E27FC236}">
                <a16:creationId xmlns:a16="http://schemas.microsoft.com/office/drawing/2014/main" id="{D0EA9AD1-6534-4257-9D95-60D4E35C9E76}"/>
              </a:ext>
            </a:extLst>
          </p:cNvPr>
          <p:cNvSpPr>
            <a:spLocks noGrp="1"/>
          </p:cNvSpPr>
          <p:nvPr>
            <p:ph idx="1"/>
          </p:nvPr>
        </p:nvSpPr>
        <p:spPr/>
        <p:txBody>
          <a:bodyPr/>
          <a:lstStyle/>
          <a:p>
            <a:endParaRPr lang="en-US" dirty="0"/>
          </a:p>
          <a:p>
            <a:endParaRPr lang="en-US" dirty="0"/>
          </a:p>
          <a:p>
            <a:endParaRPr lang="en-US" dirty="0"/>
          </a:p>
          <a:p>
            <a:endParaRPr lang="en-US" dirty="0"/>
          </a:p>
          <a:p>
            <a:endParaRPr lang="en-US" b="1" dirty="0"/>
          </a:p>
          <a:p>
            <a:pPr marL="0" indent="0">
              <a:buNone/>
            </a:pPr>
            <a:r>
              <a:rPr lang="en-US" b="1" dirty="0"/>
              <a:t>T</a:t>
            </a:r>
            <a:r>
              <a:rPr lang="en-IN" b="1" dirty="0"/>
              <a:t>he result that’s printed to the console by all four examples</a:t>
            </a:r>
          </a:p>
          <a:p>
            <a:endParaRPr lang="en-US" dirty="0"/>
          </a:p>
          <a:p>
            <a:endParaRPr lang="en-IN" dirty="0"/>
          </a:p>
        </p:txBody>
      </p:sp>
      <p:sp>
        <p:nvSpPr>
          <p:cNvPr id="4" name="Slide Number Placeholder 3">
            <a:extLst>
              <a:ext uri="{FF2B5EF4-FFF2-40B4-BE49-F238E27FC236}">
                <a16:creationId xmlns:a16="http://schemas.microsoft.com/office/drawing/2014/main" id="{4CE305CD-20F6-4C2D-94F5-3DC08ADDE86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Rectangle 4">
            <a:extLst>
              <a:ext uri="{FF2B5EF4-FFF2-40B4-BE49-F238E27FC236}">
                <a16:creationId xmlns:a16="http://schemas.microsoft.com/office/drawing/2014/main" id="{15E3DF1F-45BE-41A1-84FC-C0915C8A0959}"/>
              </a:ext>
            </a:extLst>
          </p:cNvPr>
          <p:cNvSpPr/>
          <p:nvPr/>
        </p:nvSpPr>
        <p:spPr>
          <a:xfrm>
            <a:off x="2716696" y="2213112"/>
            <a:ext cx="8693426" cy="176253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open(“members.txt”) as file:</a:t>
            </a:r>
          </a:p>
          <a:p>
            <a:r>
              <a:rPr lang="en-US" dirty="0">
                <a:solidFill>
                  <a:schemeClr val="tx1"/>
                </a:solidFill>
              </a:rPr>
              <a:t>    member1 = </a:t>
            </a:r>
            <a:r>
              <a:rPr lang="en-US" dirty="0" err="1">
                <a:solidFill>
                  <a:schemeClr val="tx1"/>
                </a:solidFill>
              </a:rPr>
              <a:t>file.readline</a:t>
            </a:r>
            <a:r>
              <a:rPr lang="en-US" dirty="0">
                <a:solidFill>
                  <a:schemeClr val="tx1"/>
                </a:solidFill>
              </a:rPr>
              <a:t>()</a:t>
            </a:r>
          </a:p>
          <a:p>
            <a:r>
              <a:rPr lang="en-US" dirty="0">
                <a:solidFill>
                  <a:schemeClr val="tx1"/>
                </a:solidFill>
              </a:rPr>
              <a:t>    print(member1, end=“”)</a:t>
            </a:r>
          </a:p>
          <a:p>
            <a:r>
              <a:rPr lang="en-US" dirty="0">
                <a:solidFill>
                  <a:schemeClr val="tx1"/>
                </a:solidFill>
              </a:rPr>
              <a:t>    member2 = </a:t>
            </a:r>
            <a:r>
              <a:rPr lang="en-US" dirty="0" err="1">
                <a:solidFill>
                  <a:schemeClr val="tx1"/>
                </a:solidFill>
              </a:rPr>
              <a:t>file.readline</a:t>
            </a:r>
            <a:r>
              <a:rPr lang="en-US" dirty="0">
                <a:solidFill>
                  <a:schemeClr val="tx1"/>
                </a:solidFill>
              </a:rPr>
              <a:t>()</a:t>
            </a:r>
          </a:p>
          <a:p>
            <a:r>
              <a:rPr lang="en-US" dirty="0">
                <a:solidFill>
                  <a:schemeClr val="tx1"/>
                </a:solidFill>
              </a:rPr>
              <a:t>    print(member2)</a:t>
            </a:r>
            <a:endParaRPr lang="en-IN" dirty="0">
              <a:solidFill>
                <a:schemeClr val="tx1"/>
              </a:solidFill>
            </a:endParaRPr>
          </a:p>
        </p:txBody>
      </p:sp>
      <p:sp>
        <p:nvSpPr>
          <p:cNvPr id="6" name="Rectangle 5">
            <a:extLst>
              <a:ext uri="{FF2B5EF4-FFF2-40B4-BE49-F238E27FC236}">
                <a16:creationId xmlns:a16="http://schemas.microsoft.com/office/drawing/2014/main" id="{A7A5793B-CF7C-4DB1-8F90-8A496FFF2D23}"/>
              </a:ext>
            </a:extLst>
          </p:cNvPr>
          <p:cNvSpPr/>
          <p:nvPr/>
        </p:nvSpPr>
        <p:spPr>
          <a:xfrm>
            <a:off x="2716696" y="4612885"/>
            <a:ext cx="8693426" cy="80725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John Cleese</a:t>
            </a:r>
          </a:p>
          <a:p>
            <a:r>
              <a:rPr lang="en-US" dirty="0" err="1">
                <a:solidFill>
                  <a:schemeClr val="tx1"/>
                </a:solidFill>
              </a:rPr>
              <a:t>Erid</a:t>
            </a:r>
            <a:r>
              <a:rPr lang="en-US" dirty="0">
                <a:solidFill>
                  <a:schemeClr val="tx1"/>
                </a:solidFill>
              </a:rPr>
              <a:t> Idle</a:t>
            </a:r>
            <a:endParaRPr lang="en-IN" dirty="0">
              <a:solidFill>
                <a:schemeClr val="tx1"/>
              </a:solidFill>
            </a:endParaRPr>
          </a:p>
        </p:txBody>
      </p:sp>
    </p:spTree>
    <p:extLst>
      <p:ext uri="{BB962C8B-B14F-4D97-AF65-F5344CB8AC3E}">
        <p14:creationId xmlns:p14="http://schemas.microsoft.com/office/powerpoint/2010/main" val="680856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5F90-532C-4BA0-AAF0-FA55A9920A29}"/>
              </a:ext>
            </a:extLst>
          </p:cNvPr>
          <p:cNvSpPr>
            <a:spLocks noGrp="1"/>
          </p:cNvSpPr>
          <p:nvPr>
            <p:ph type="title"/>
          </p:nvPr>
        </p:nvSpPr>
        <p:spPr/>
        <p:txBody>
          <a:bodyPr/>
          <a:lstStyle/>
          <a:p>
            <a:r>
              <a:rPr lang="en-US" dirty="0"/>
              <a:t>Key points(How to read a text file)</a:t>
            </a:r>
            <a:endParaRPr lang="en-IN" dirty="0"/>
          </a:p>
        </p:txBody>
      </p:sp>
      <p:sp>
        <p:nvSpPr>
          <p:cNvPr id="3" name="Content Placeholder 2">
            <a:extLst>
              <a:ext uri="{FF2B5EF4-FFF2-40B4-BE49-F238E27FC236}">
                <a16:creationId xmlns:a16="http://schemas.microsoft.com/office/drawing/2014/main" id="{71A7CD8E-8C8E-463F-9DDF-3A57695F07CA}"/>
              </a:ext>
            </a:extLst>
          </p:cNvPr>
          <p:cNvSpPr>
            <a:spLocks noGrp="1"/>
          </p:cNvSpPr>
          <p:nvPr>
            <p:ph idx="1"/>
          </p:nvPr>
        </p:nvSpPr>
        <p:spPr/>
        <p:txBody>
          <a:bodyPr/>
          <a:lstStyle/>
          <a:p>
            <a:r>
              <a:rPr lang="en-US" dirty="0"/>
              <a:t>To read data from a text file, you can use a for statement to iterate through the lines in the file object. Or, you can call the read methods of the file object.</a:t>
            </a:r>
          </a:p>
          <a:p>
            <a:r>
              <a:rPr lang="en-US" dirty="0"/>
              <a:t>When you read data from a file, the data is read from the file on disk into main memory (RAM).</a:t>
            </a:r>
            <a:endParaRPr lang="en-IN" dirty="0"/>
          </a:p>
        </p:txBody>
      </p:sp>
      <p:sp>
        <p:nvSpPr>
          <p:cNvPr id="4" name="Slide Number Placeholder 3">
            <a:extLst>
              <a:ext uri="{FF2B5EF4-FFF2-40B4-BE49-F238E27FC236}">
                <a16:creationId xmlns:a16="http://schemas.microsoft.com/office/drawing/2014/main" id="{1B9F664D-E071-4B45-A014-E600B60E9EB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7885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30D9-BF48-403F-B81A-AFF639F0D2E7}"/>
              </a:ext>
            </a:extLst>
          </p:cNvPr>
          <p:cNvSpPr>
            <a:spLocks noGrp="1"/>
          </p:cNvSpPr>
          <p:nvPr>
            <p:ph type="title"/>
          </p:nvPr>
        </p:nvSpPr>
        <p:spPr/>
        <p:txBody>
          <a:bodyPr/>
          <a:lstStyle/>
          <a:p>
            <a:r>
              <a:rPr lang="en-US" dirty="0"/>
              <a:t>How to work with a list in a text file</a:t>
            </a:r>
            <a:endParaRPr lang="en-IN" dirty="0"/>
          </a:p>
        </p:txBody>
      </p:sp>
      <p:sp>
        <p:nvSpPr>
          <p:cNvPr id="3" name="Content Placeholder 2">
            <a:extLst>
              <a:ext uri="{FF2B5EF4-FFF2-40B4-BE49-F238E27FC236}">
                <a16:creationId xmlns:a16="http://schemas.microsoft.com/office/drawing/2014/main" id="{F4B611EB-37CC-4A5A-95D3-D4A71368B620}"/>
              </a:ext>
            </a:extLst>
          </p:cNvPr>
          <p:cNvSpPr>
            <a:spLocks noGrp="1"/>
          </p:cNvSpPr>
          <p:nvPr>
            <p:ph idx="1"/>
          </p:nvPr>
        </p:nvSpPr>
        <p:spPr/>
        <p:txBody>
          <a:bodyPr/>
          <a:lstStyle/>
          <a:p>
            <a:r>
              <a:rPr lang="en-US" b="1" dirty="0"/>
              <a:t>How to write the items in a list to a file</a:t>
            </a:r>
          </a:p>
          <a:p>
            <a:endParaRPr lang="en-IN" dirty="0"/>
          </a:p>
        </p:txBody>
      </p:sp>
      <p:sp>
        <p:nvSpPr>
          <p:cNvPr id="4" name="Slide Number Placeholder 3">
            <a:extLst>
              <a:ext uri="{FF2B5EF4-FFF2-40B4-BE49-F238E27FC236}">
                <a16:creationId xmlns:a16="http://schemas.microsoft.com/office/drawing/2014/main" id="{923741EA-CF84-40FD-93FB-ACB15D49000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Rectangle 4">
            <a:extLst>
              <a:ext uri="{FF2B5EF4-FFF2-40B4-BE49-F238E27FC236}">
                <a16:creationId xmlns:a16="http://schemas.microsoft.com/office/drawing/2014/main" id="{9E09779D-A183-4170-932A-232A692B9C28}"/>
              </a:ext>
            </a:extLst>
          </p:cNvPr>
          <p:cNvSpPr/>
          <p:nvPr/>
        </p:nvSpPr>
        <p:spPr>
          <a:xfrm>
            <a:off x="3034748" y="2597426"/>
            <a:ext cx="8242852" cy="143123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members = [“John Cleese”, “Eric Idle”]</a:t>
            </a:r>
          </a:p>
          <a:p>
            <a:r>
              <a:rPr lang="en-US" dirty="0">
                <a:solidFill>
                  <a:schemeClr val="tx1"/>
                </a:solidFill>
              </a:rPr>
              <a:t>with open(“members.txt”, “w”) as file:</a:t>
            </a:r>
          </a:p>
          <a:p>
            <a:r>
              <a:rPr lang="en-US" dirty="0">
                <a:solidFill>
                  <a:schemeClr val="tx1"/>
                </a:solidFill>
              </a:rPr>
              <a:t>    for m in members:</a:t>
            </a:r>
          </a:p>
          <a:p>
            <a:r>
              <a:rPr lang="en-US" dirty="0">
                <a:solidFill>
                  <a:schemeClr val="tx1"/>
                </a:solidFill>
              </a:rPr>
              <a:t>        </a:t>
            </a:r>
            <a:r>
              <a:rPr lang="en-US" dirty="0" err="1">
                <a:solidFill>
                  <a:schemeClr val="tx1"/>
                </a:solidFill>
              </a:rPr>
              <a:t>file.write</a:t>
            </a:r>
            <a:r>
              <a:rPr lang="en-US" dirty="0">
                <a:solidFill>
                  <a:schemeClr val="tx1"/>
                </a:solidFill>
              </a:rPr>
              <a:t>(m + “\n”)     # adds new line character</a:t>
            </a:r>
            <a:endParaRPr lang="en-IN" dirty="0">
              <a:solidFill>
                <a:schemeClr val="tx1"/>
              </a:solidFill>
            </a:endParaRPr>
          </a:p>
        </p:txBody>
      </p:sp>
    </p:spTree>
    <p:extLst>
      <p:ext uri="{BB962C8B-B14F-4D97-AF65-F5344CB8AC3E}">
        <p14:creationId xmlns:p14="http://schemas.microsoft.com/office/powerpoint/2010/main" val="233589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30D9-BF48-403F-B81A-AFF639F0D2E7}"/>
              </a:ext>
            </a:extLst>
          </p:cNvPr>
          <p:cNvSpPr>
            <a:spLocks noGrp="1"/>
          </p:cNvSpPr>
          <p:nvPr>
            <p:ph type="title"/>
          </p:nvPr>
        </p:nvSpPr>
        <p:spPr/>
        <p:txBody>
          <a:bodyPr/>
          <a:lstStyle/>
          <a:p>
            <a:r>
              <a:rPr lang="en-US" dirty="0"/>
              <a:t>How to work with a list in a text file</a:t>
            </a:r>
            <a:endParaRPr lang="en-IN" dirty="0"/>
          </a:p>
        </p:txBody>
      </p:sp>
      <p:sp>
        <p:nvSpPr>
          <p:cNvPr id="3" name="Content Placeholder 2">
            <a:extLst>
              <a:ext uri="{FF2B5EF4-FFF2-40B4-BE49-F238E27FC236}">
                <a16:creationId xmlns:a16="http://schemas.microsoft.com/office/drawing/2014/main" id="{F4B611EB-37CC-4A5A-95D3-D4A71368B620}"/>
              </a:ext>
            </a:extLst>
          </p:cNvPr>
          <p:cNvSpPr>
            <a:spLocks noGrp="1"/>
          </p:cNvSpPr>
          <p:nvPr>
            <p:ph idx="1"/>
          </p:nvPr>
        </p:nvSpPr>
        <p:spPr/>
        <p:txBody>
          <a:bodyPr/>
          <a:lstStyle/>
          <a:p>
            <a:r>
              <a:rPr lang="en-US" b="1" dirty="0"/>
              <a:t>How to read the lines in a file into a list</a:t>
            </a:r>
          </a:p>
          <a:p>
            <a:endParaRPr lang="en-US" b="1" dirty="0"/>
          </a:p>
          <a:p>
            <a:endParaRPr lang="en-US" b="1" dirty="0"/>
          </a:p>
          <a:p>
            <a:endParaRPr lang="en-US" b="1" dirty="0"/>
          </a:p>
          <a:p>
            <a:endParaRPr lang="en-US" b="1" dirty="0"/>
          </a:p>
          <a:p>
            <a:endParaRPr lang="en-US" b="1" dirty="0"/>
          </a:p>
          <a:p>
            <a:r>
              <a:rPr lang="en-US" b="1" dirty="0"/>
              <a:t>The result that’s printed to the console</a:t>
            </a:r>
          </a:p>
          <a:p>
            <a:endParaRPr lang="en-US" b="1" dirty="0"/>
          </a:p>
          <a:p>
            <a:endParaRPr lang="en-IN" dirty="0"/>
          </a:p>
        </p:txBody>
      </p:sp>
      <p:sp>
        <p:nvSpPr>
          <p:cNvPr id="4" name="Slide Number Placeholder 3">
            <a:extLst>
              <a:ext uri="{FF2B5EF4-FFF2-40B4-BE49-F238E27FC236}">
                <a16:creationId xmlns:a16="http://schemas.microsoft.com/office/drawing/2014/main" id="{923741EA-CF84-40FD-93FB-ACB15D49000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Rectangle 4">
            <a:extLst>
              <a:ext uri="{FF2B5EF4-FFF2-40B4-BE49-F238E27FC236}">
                <a16:creationId xmlns:a16="http://schemas.microsoft.com/office/drawing/2014/main" id="{9E09779D-A183-4170-932A-232A692B9C28}"/>
              </a:ext>
            </a:extLst>
          </p:cNvPr>
          <p:cNvSpPr/>
          <p:nvPr/>
        </p:nvSpPr>
        <p:spPr>
          <a:xfrm>
            <a:off x="3034748" y="2597426"/>
            <a:ext cx="8242852" cy="177579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members = []</a:t>
            </a:r>
          </a:p>
          <a:p>
            <a:r>
              <a:rPr lang="en-US" dirty="0">
                <a:solidFill>
                  <a:schemeClr val="tx1"/>
                </a:solidFill>
              </a:rPr>
              <a:t>with open(“members.txt”) as file:</a:t>
            </a:r>
          </a:p>
          <a:p>
            <a:r>
              <a:rPr lang="en-US" dirty="0">
                <a:solidFill>
                  <a:schemeClr val="tx1"/>
                </a:solidFill>
              </a:rPr>
              <a:t>    for line in file:</a:t>
            </a:r>
          </a:p>
          <a:p>
            <a:r>
              <a:rPr lang="en-US" dirty="0">
                <a:solidFill>
                  <a:schemeClr val="tx1"/>
                </a:solidFill>
              </a:rPr>
              <a:t>        line = </a:t>
            </a:r>
            <a:r>
              <a:rPr lang="en-US" dirty="0" err="1">
                <a:solidFill>
                  <a:schemeClr val="tx1"/>
                </a:solidFill>
              </a:rPr>
              <a:t>line.replace</a:t>
            </a:r>
            <a:r>
              <a:rPr lang="en-US" dirty="0">
                <a:solidFill>
                  <a:schemeClr val="tx1"/>
                </a:solidFill>
              </a:rPr>
              <a:t>(“\n”, “”)   # removes new line character</a:t>
            </a:r>
          </a:p>
          <a:p>
            <a:r>
              <a:rPr lang="en-US" dirty="0">
                <a:solidFill>
                  <a:schemeClr val="tx1"/>
                </a:solidFill>
              </a:rPr>
              <a:t>        </a:t>
            </a:r>
            <a:r>
              <a:rPr lang="en-US" dirty="0" err="1">
                <a:solidFill>
                  <a:schemeClr val="tx1"/>
                </a:solidFill>
              </a:rPr>
              <a:t>members.append</a:t>
            </a:r>
            <a:r>
              <a:rPr lang="en-US" dirty="0">
                <a:solidFill>
                  <a:schemeClr val="tx1"/>
                </a:solidFill>
              </a:rPr>
              <a:t>(line)</a:t>
            </a:r>
          </a:p>
          <a:p>
            <a:r>
              <a:rPr lang="en-US" dirty="0">
                <a:solidFill>
                  <a:schemeClr val="tx1"/>
                </a:solidFill>
              </a:rPr>
              <a:t>print(members)</a:t>
            </a:r>
            <a:endParaRPr lang="en-IN" dirty="0">
              <a:solidFill>
                <a:schemeClr val="tx1"/>
              </a:solidFill>
            </a:endParaRPr>
          </a:p>
        </p:txBody>
      </p:sp>
      <p:sp>
        <p:nvSpPr>
          <p:cNvPr id="6" name="Rectangle 5">
            <a:extLst>
              <a:ext uri="{FF2B5EF4-FFF2-40B4-BE49-F238E27FC236}">
                <a16:creationId xmlns:a16="http://schemas.microsoft.com/office/drawing/2014/main" id="{4CE1A7AD-D23B-42C4-B168-9F3E27E24D27}"/>
              </a:ext>
            </a:extLst>
          </p:cNvPr>
          <p:cNvSpPr/>
          <p:nvPr/>
        </p:nvSpPr>
        <p:spPr>
          <a:xfrm>
            <a:off x="3034747" y="4996822"/>
            <a:ext cx="8242851" cy="68836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[‘John Cleese’, ‘Eric Idle’]</a:t>
            </a:r>
            <a:endParaRPr lang="en-IN" dirty="0">
              <a:solidFill>
                <a:schemeClr val="tx1"/>
              </a:solidFill>
            </a:endParaRPr>
          </a:p>
        </p:txBody>
      </p:sp>
    </p:spTree>
    <p:extLst>
      <p:ext uri="{BB962C8B-B14F-4D97-AF65-F5344CB8AC3E}">
        <p14:creationId xmlns:p14="http://schemas.microsoft.com/office/powerpoint/2010/main" val="427223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30D9-BF48-403F-B81A-AFF639F0D2E7}"/>
              </a:ext>
            </a:extLst>
          </p:cNvPr>
          <p:cNvSpPr>
            <a:spLocks noGrp="1"/>
          </p:cNvSpPr>
          <p:nvPr>
            <p:ph type="title"/>
          </p:nvPr>
        </p:nvSpPr>
        <p:spPr/>
        <p:txBody>
          <a:bodyPr/>
          <a:lstStyle/>
          <a:p>
            <a:r>
              <a:rPr lang="en-US" dirty="0"/>
              <a:t>How to write and read a list of numbers</a:t>
            </a:r>
            <a:endParaRPr lang="en-IN" dirty="0"/>
          </a:p>
        </p:txBody>
      </p:sp>
      <p:sp>
        <p:nvSpPr>
          <p:cNvPr id="3" name="Content Placeholder 2">
            <a:extLst>
              <a:ext uri="{FF2B5EF4-FFF2-40B4-BE49-F238E27FC236}">
                <a16:creationId xmlns:a16="http://schemas.microsoft.com/office/drawing/2014/main" id="{F4B611EB-37CC-4A5A-95D3-D4A71368B620}"/>
              </a:ext>
            </a:extLst>
          </p:cNvPr>
          <p:cNvSpPr>
            <a:spLocks noGrp="1"/>
          </p:cNvSpPr>
          <p:nvPr>
            <p:ph idx="1"/>
          </p:nvPr>
        </p:nvSpPr>
        <p:spPr/>
        <p:txBody>
          <a:bodyPr/>
          <a:lstStyle/>
          <a:p>
            <a:r>
              <a:rPr lang="en-US" b="1" dirty="0"/>
              <a:t>How to write the items in a list to a file</a:t>
            </a:r>
          </a:p>
          <a:p>
            <a:endParaRPr lang="en-US" b="1" dirty="0"/>
          </a:p>
          <a:p>
            <a:endParaRPr lang="en-US" b="1" dirty="0"/>
          </a:p>
          <a:p>
            <a:endParaRPr lang="en-US" b="1" dirty="0"/>
          </a:p>
          <a:p>
            <a:endParaRPr lang="en-US" b="1" dirty="0"/>
          </a:p>
          <a:p>
            <a:endParaRPr lang="en-US" b="1" dirty="0"/>
          </a:p>
          <a:p>
            <a:endParaRPr lang="en-US" b="1" dirty="0"/>
          </a:p>
          <a:p>
            <a:endParaRPr lang="en-IN" dirty="0"/>
          </a:p>
        </p:txBody>
      </p:sp>
      <p:sp>
        <p:nvSpPr>
          <p:cNvPr id="4" name="Slide Number Placeholder 3">
            <a:extLst>
              <a:ext uri="{FF2B5EF4-FFF2-40B4-BE49-F238E27FC236}">
                <a16:creationId xmlns:a16="http://schemas.microsoft.com/office/drawing/2014/main" id="{923741EA-CF84-40FD-93FB-ACB15D49000D}"/>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Rectangle 4">
            <a:extLst>
              <a:ext uri="{FF2B5EF4-FFF2-40B4-BE49-F238E27FC236}">
                <a16:creationId xmlns:a16="http://schemas.microsoft.com/office/drawing/2014/main" id="{9E09779D-A183-4170-932A-232A692B9C28}"/>
              </a:ext>
            </a:extLst>
          </p:cNvPr>
          <p:cNvSpPr/>
          <p:nvPr/>
        </p:nvSpPr>
        <p:spPr>
          <a:xfrm>
            <a:off x="3034748" y="2597426"/>
            <a:ext cx="8242852" cy="132521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years = [1975, 1979, 1983]</a:t>
            </a:r>
          </a:p>
          <a:p>
            <a:r>
              <a:rPr lang="en-US" dirty="0">
                <a:solidFill>
                  <a:schemeClr val="tx1"/>
                </a:solidFill>
              </a:rPr>
              <a:t>with open(“years.txt”, “w”) as </a:t>
            </a:r>
            <a:r>
              <a:rPr lang="en-US" dirty="0" err="1">
                <a:solidFill>
                  <a:schemeClr val="tx1"/>
                </a:solidFill>
              </a:rPr>
              <a:t>years_file</a:t>
            </a:r>
            <a:r>
              <a:rPr lang="en-US" dirty="0">
                <a:solidFill>
                  <a:schemeClr val="tx1"/>
                </a:solidFill>
              </a:rPr>
              <a:t>:</a:t>
            </a:r>
          </a:p>
          <a:p>
            <a:r>
              <a:rPr lang="en-US" dirty="0">
                <a:solidFill>
                  <a:schemeClr val="tx1"/>
                </a:solidFill>
              </a:rPr>
              <a:t>    for year in years:</a:t>
            </a:r>
          </a:p>
          <a:p>
            <a:r>
              <a:rPr lang="en-US" dirty="0">
                <a:solidFill>
                  <a:schemeClr val="tx1"/>
                </a:solidFill>
              </a:rPr>
              <a:t>        </a:t>
            </a:r>
            <a:r>
              <a:rPr lang="en-US" dirty="0" err="1">
                <a:solidFill>
                  <a:schemeClr val="tx1"/>
                </a:solidFill>
              </a:rPr>
              <a:t>years_file.write</a:t>
            </a:r>
            <a:r>
              <a:rPr lang="en-US" dirty="0">
                <a:solidFill>
                  <a:schemeClr val="tx1"/>
                </a:solidFill>
              </a:rPr>
              <a:t>(str(year) + “\n”)  # converts int to str</a:t>
            </a:r>
            <a:endParaRPr lang="en-IN" dirty="0">
              <a:solidFill>
                <a:schemeClr val="tx1"/>
              </a:solidFill>
            </a:endParaRPr>
          </a:p>
        </p:txBody>
      </p:sp>
    </p:spTree>
    <p:extLst>
      <p:ext uri="{BB962C8B-B14F-4D97-AF65-F5344CB8AC3E}">
        <p14:creationId xmlns:p14="http://schemas.microsoft.com/office/powerpoint/2010/main" val="407801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30D9-BF48-403F-B81A-AFF639F0D2E7}"/>
              </a:ext>
            </a:extLst>
          </p:cNvPr>
          <p:cNvSpPr>
            <a:spLocks noGrp="1"/>
          </p:cNvSpPr>
          <p:nvPr>
            <p:ph type="title"/>
          </p:nvPr>
        </p:nvSpPr>
        <p:spPr/>
        <p:txBody>
          <a:bodyPr/>
          <a:lstStyle/>
          <a:p>
            <a:r>
              <a:rPr lang="en-US" dirty="0"/>
              <a:t>How to write and read a list of numbers</a:t>
            </a:r>
            <a:endParaRPr lang="en-IN" dirty="0"/>
          </a:p>
        </p:txBody>
      </p:sp>
      <p:sp>
        <p:nvSpPr>
          <p:cNvPr id="3" name="Content Placeholder 2">
            <a:extLst>
              <a:ext uri="{FF2B5EF4-FFF2-40B4-BE49-F238E27FC236}">
                <a16:creationId xmlns:a16="http://schemas.microsoft.com/office/drawing/2014/main" id="{F4B611EB-37CC-4A5A-95D3-D4A71368B620}"/>
              </a:ext>
            </a:extLst>
          </p:cNvPr>
          <p:cNvSpPr>
            <a:spLocks noGrp="1"/>
          </p:cNvSpPr>
          <p:nvPr>
            <p:ph idx="1"/>
          </p:nvPr>
        </p:nvSpPr>
        <p:spPr/>
        <p:txBody>
          <a:bodyPr/>
          <a:lstStyle/>
          <a:p>
            <a:r>
              <a:rPr lang="en-US" b="1" dirty="0"/>
              <a:t>How to read the items in a list from a file</a:t>
            </a:r>
          </a:p>
          <a:p>
            <a:endParaRPr lang="en-US" b="1" dirty="0"/>
          </a:p>
          <a:p>
            <a:endParaRPr lang="en-US" b="1" dirty="0"/>
          </a:p>
          <a:p>
            <a:endParaRPr lang="en-US" b="1" dirty="0"/>
          </a:p>
          <a:p>
            <a:endParaRPr lang="en-US" b="1" dirty="0"/>
          </a:p>
          <a:p>
            <a:endParaRPr lang="en-US" b="1" dirty="0"/>
          </a:p>
          <a:p>
            <a:r>
              <a:rPr lang="en-US" b="1" dirty="0"/>
              <a:t>The result that’s printed to the console</a:t>
            </a:r>
          </a:p>
          <a:p>
            <a:endParaRPr lang="en-US" b="1" dirty="0"/>
          </a:p>
          <a:p>
            <a:endParaRPr lang="en-IN" dirty="0"/>
          </a:p>
        </p:txBody>
      </p:sp>
      <p:sp>
        <p:nvSpPr>
          <p:cNvPr id="4" name="Slide Number Placeholder 3">
            <a:extLst>
              <a:ext uri="{FF2B5EF4-FFF2-40B4-BE49-F238E27FC236}">
                <a16:creationId xmlns:a16="http://schemas.microsoft.com/office/drawing/2014/main" id="{923741EA-CF84-40FD-93FB-ACB15D49000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Rectangle 4">
            <a:extLst>
              <a:ext uri="{FF2B5EF4-FFF2-40B4-BE49-F238E27FC236}">
                <a16:creationId xmlns:a16="http://schemas.microsoft.com/office/drawing/2014/main" id="{9E09779D-A183-4170-932A-232A692B9C28}"/>
              </a:ext>
            </a:extLst>
          </p:cNvPr>
          <p:cNvSpPr/>
          <p:nvPr/>
        </p:nvSpPr>
        <p:spPr>
          <a:xfrm>
            <a:off x="3034748" y="2597425"/>
            <a:ext cx="8242852" cy="177579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years = []</a:t>
            </a:r>
          </a:p>
          <a:p>
            <a:r>
              <a:rPr lang="en-US" dirty="0">
                <a:solidFill>
                  <a:schemeClr val="tx1"/>
                </a:solidFill>
              </a:rPr>
              <a:t>with open(“years.txt”) as file:</a:t>
            </a:r>
          </a:p>
          <a:p>
            <a:r>
              <a:rPr lang="en-US" dirty="0">
                <a:solidFill>
                  <a:schemeClr val="tx1"/>
                </a:solidFill>
              </a:rPr>
              <a:t>    for line in file:</a:t>
            </a:r>
          </a:p>
          <a:p>
            <a:r>
              <a:rPr lang="en-US" dirty="0">
                <a:solidFill>
                  <a:schemeClr val="tx1"/>
                </a:solidFill>
              </a:rPr>
              <a:t>        line = </a:t>
            </a:r>
            <a:r>
              <a:rPr lang="en-US" dirty="0" err="1">
                <a:solidFill>
                  <a:schemeClr val="tx1"/>
                </a:solidFill>
              </a:rPr>
              <a:t>line.replace</a:t>
            </a:r>
            <a:r>
              <a:rPr lang="en-US" dirty="0">
                <a:solidFill>
                  <a:schemeClr val="tx1"/>
                </a:solidFill>
              </a:rPr>
              <a:t>(“\n”, “”)</a:t>
            </a:r>
          </a:p>
          <a:p>
            <a:r>
              <a:rPr lang="en-US" dirty="0">
                <a:solidFill>
                  <a:schemeClr val="tx1"/>
                </a:solidFill>
              </a:rPr>
              <a:t>        </a:t>
            </a:r>
            <a:r>
              <a:rPr lang="en-US" dirty="0" err="1">
                <a:solidFill>
                  <a:schemeClr val="tx1"/>
                </a:solidFill>
              </a:rPr>
              <a:t>years.append</a:t>
            </a:r>
            <a:r>
              <a:rPr lang="en-US" dirty="0">
                <a:solidFill>
                  <a:schemeClr val="tx1"/>
                </a:solidFill>
              </a:rPr>
              <a:t>(int(line))    # converts str to int</a:t>
            </a:r>
          </a:p>
          <a:p>
            <a:r>
              <a:rPr lang="en-US" dirty="0">
                <a:solidFill>
                  <a:schemeClr val="tx1"/>
                </a:solidFill>
              </a:rPr>
              <a:t>print(years)</a:t>
            </a:r>
            <a:endParaRPr lang="en-IN" dirty="0">
              <a:solidFill>
                <a:schemeClr val="tx1"/>
              </a:solidFill>
            </a:endParaRPr>
          </a:p>
        </p:txBody>
      </p:sp>
      <p:sp>
        <p:nvSpPr>
          <p:cNvPr id="6" name="Rectangle 5">
            <a:extLst>
              <a:ext uri="{FF2B5EF4-FFF2-40B4-BE49-F238E27FC236}">
                <a16:creationId xmlns:a16="http://schemas.microsoft.com/office/drawing/2014/main" id="{4CE1A7AD-D23B-42C4-B168-9F3E27E24D27}"/>
              </a:ext>
            </a:extLst>
          </p:cNvPr>
          <p:cNvSpPr/>
          <p:nvPr/>
        </p:nvSpPr>
        <p:spPr>
          <a:xfrm>
            <a:off x="3034747" y="4996822"/>
            <a:ext cx="8242851" cy="68836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[1975, 1979, 1983]</a:t>
            </a:r>
            <a:endParaRPr lang="en-IN" dirty="0">
              <a:solidFill>
                <a:schemeClr val="tx1"/>
              </a:solidFill>
            </a:endParaRPr>
          </a:p>
        </p:txBody>
      </p:sp>
    </p:spTree>
    <p:extLst>
      <p:ext uri="{BB962C8B-B14F-4D97-AF65-F5344CB8AC3E}">
        <p14:creationId xmlns:p14="http://schemas.microsoft.com/office/powerpoint/2010/main" val="415464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D82E-6637-4B8C-8B14-745249E6E923}"/>
              </a:ext>
            </a:extLst>
          </p:cNvPr>
          <p:cNvSpPr>
            <a:spLocks noGrp="1"/>
          </p:cNvSpPr>
          <p:nvPr>
            <p:ph type="title"/>
          </p:nvPr>
        </p:nvSpPr>
        <p:spPr/>
        <p:txBody>
          <a:bodyPr/>
          <a:lstStyle/>
          <a:p>
            <a:r>
              <a:rPr lang="en-US" dirty="0"/>
              <a:t>Key points(How to work with a list in a text file)</a:t>
            </a:r>
            <a:endParaRPr lang="en-IN" dirty="0"/>
          </a:p>
        </p:txBody>
      </p:sp>
      <p:sp>
        <p:nvSpPr>
          <p:cNvPr id="3" name="Content Placeholder 2">
            <a:extLst>
              <a:ext uri="{FF2B5EF4-FFF2-40B4-BE49-F238E27FC236}">
                <a16:creationId xmlns:a16="http://schemas.microsoft.com/office/drawing/2014/main" id="{2264312B-D53C-482D-A159-062889DD631E}"/>
              </a:ext>
            </a:extLst>
          </p:cNvPr>
          <p:cNvSpPr>
            <a:spLocks noGrp="1"/>
          </p:cNvSpPr>
          <p:nvPr>
            <p:ph idx="1"/>
          </p:nvPr>
        </p:nvSpPr>
        <p:spPr/>
        <p:txBody>
          <a:bodyPr/>
          <a:lstStyle/>
          <a:p>
            <a:r>
              <a:rPr lang="en-US" dirty="0"/>
              <a:t>When you read a text file into a list, you typically want to remove the new line character that’s at the end of each line. To do that, you can use the replace() method of a string object.</a:t>
            </a:r>
          </a:p>
          <a:p>
            <a:r>
              <a:rPr lang="en-US" dirty="0"/>
              <a:t>Before you can write a non-string value to the text file, you must convert it to a string value. Later, when you read that string value, you can convert it back to its original data type.</a:t>
            </a:r>
            <a:endParaRPr lang="en-IN" dirty="0"/>
          </a:p>
        </p:txBody>
      </p:sp>
      <p:sp>
        <p:nvSpPr>
          <p:cNvPr id="4" name="Slide Number Placeholder 3">
            <a:extLst>
              <a:ext uri="{FF2B5EF4-FFF2-40B4-BE49-F238E27FC236}">
                <a16:creationId xmlns:a16="http://schemas.microsoft.com/office/drawing/2014/main" id="{34260D95-B99E-469E-8F2D-B1AF19D4EC7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9176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file I/O Works</a:t>
            </a:r>
          </a:p>
        </p:txBody>
      </p:sp>
      <p:sp>
        <p:nvSpPr>
          <p:cNvPr id="3" name="Content Placeholder 2"/>
          <p:cNvSpPr>
            <a:spLocks noGrp="1"/>
          </p:cNvSpPr>
          <p:nvPr>
            <p:ph idx="1"/>
          </p:nvPr>
        </p:nvSpPr>
        <p:spPr/>
        <p:txBody>
          <a:bodyPr>
            <a:normAutofit/>
          </a:bodyPr>
          <a:lstStyle/>
          <a:p>
            <a:r>
              <a:rPr lang="en-US" dirty="0"/>
              <a:t>To start, you should know that Python supports dozens of different file types. These file types can be broken down into the two general types i.e. text files and binary files.</a:t>
            </a:r>
          </a:p>
          <a:p>
            <a:r>
              <a:rPr lang="en-US" dirty="0"/>
              <a:t>A </a:t>
            </a:r>
            <a:r>
              <a:rPr lang="en-US" b="1" dirty="0"/>
              <a:t>text file </a:t>
            </a:r>
            <a:r>
              <a:rPr lang="en-US" dirty="0"/>
              <a:t>stores all of its data as characters and each line ends with a new line character.</a:t>
            </a:r>
          </a:p>
          <a:p>
            <a:r>
              <a:rPr lang="en-US" dirty="0"/>
              <a:t>Like a text file, a </a:t>
            </a:r>
            <a:r>
              <a:rPr lang="en-US" b="1" dirty="0"/>
              <a:t>binary file</a:t>
            </a:r>
            <a:r>
              <a:rPr lang="en-US" dirty="0"/>
              <a:t> can store character data. However, it can also store numeric data types such as the int and float types.</a:t>
            </a:r>
          </a:p>
          <a:p>
            <a:r>
              <a:rPr lang="en-US" dirty="0"/>
              <a:t>A </a:t>
            </a:r>
            <a:r>
              <a:rPr lang="en-US" b="1" dirty="0"/>
              <a:t>CSV</a:t>
            </a:r>
            <a:r>
              <a:rPr lang="en-US" dirty="0"/>
              <a:t>(comma-separated values) file is a type of text file that stores multiple values in each line. Typically, a CSV file uses commas to separate each value.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D82E-6637-4B8C-8B14-745249E6E923}"/>
              </a:ext>
            </a:extLst>
          </p:cNvPr>
          <p:cNvSpPr>
            <a:spLocks noGrp="1"/>
          </p:cNvSpPr>
          <p:nvPr>
            <p:ph type="title"/>
          </p:nvPr>
        </p:nvSpPr>
        <p:spPr/>
        <p:txBody>
          <a:bodyPr/>
          <a:lstStyle/>
          <a:p>
            <a:r>
              <a:rPr lang="en-US" dirty="0"/>
              <a:t>The Movie List 1.0 program</a:t>
            </a:r>
            <a:endParaRPr lang="en-IN" dirty="0"/>
          </a:p>
        </p:txBody>
      </p:sp>
      <p:sp>
        <p:nvSpPr>
          <p:cNvPr id="3" name="Content Placeholder 2">
            <a:extLst>
              <a:ext uri="{FF2B5EF4-FFF2-40B4-BE49-F238E27FC236}">
                <a16:creationId xmlns:a16="http://schemas.microsoft.com/office/drawing/2014/main" id="{2264312B-D53C-482D-A159-062889DD631E}"/>
              </a:ext>
            </a:extLst>
          </p:cNvPr>
          <p:cNvSpPr>
            <a:spLocks noGrp="1"/>
          </p:cNvSpPr>
          <p:nvPr>
            <p:ph idx="1"/>
          </p:nvPr>
        </p:nvSpPr>
        <p:spPr/>
        <p:txBody>
          <a:bodyPr/>
          <a:lstStyle/>
          <a:p>
            <a:r>
              <a:rPr lang="en-US" dirty="0">
                <a:solidFill>
                  <a:schemeClr val="tx1"/>
                </a:solidFill>
              </a:rPr>
              <a:t>A demo of example 0701</a:t>
            </a:r>
          </a:p>
          <a:p>
            <a:endParaRPr lang="en-IN" dirty="0"/>
          </a:p>
        </p:txBody>
      </p:sp>
      <p:sp>
        <p:nvSpPr>
          <p:cNvPr id="4" name="Slide Number Placeholder 3">
            <a:extLst>
              <a:ext uri="{FF2B5EF4-FFF2-40B4-BE49-F238E27FC236}">
                <a16:creationId xmlns:a16="http://schemas.microsoft.com/office/drawing/2014/main" id="{34260D95-B99E-469E-8F2D-B1AF19D4EC7E}"/>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192253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26B-67D3-4D92-9934-0F15C65BDF94}"/>
              </a:ext>
            </a:extLst>
          </p:cNvPr>
          <p:cNvSpPr>
            <a:spLocks noGrp="1"/>
          </p:cNvSpPr>
          <p:nvPr>
            <p:ph type="title"/>
          </p:nvPr>
        </p:nvSpPr>
        <p:spPr/>
        <p:txBody>
          <a:bodyPr/>
          <a:lstStyle/>
          <a:p>
            <a:r>
              <a:rPr lang="en-US" dirty="0"/>
              <a:t>How to use CSV file</a:t>
            </a:r>
            <a:endParaRPr lang="en-IN" dirty="0"/>
          </a:p>
        </p:txBody>
      </p:sp>
      <p:sp>
        <p:nvSpPr>
          <p:cNvPr id="3" name="Content Placeholder 2">
            <a:extLst>
              <a:ext uri="{FF2B5EF4-FFF2-40B4-BE49-F238E27FC236}">
                <a16:creationId xmlns:a16="http://schemas.microsoft.com/office/drawing/2014/main" id="{919DE002-9DD8-4516-AA42-236061B94A79}"/>
              </a:ext>
            </a:extLst>
          </p:cNvPr>
          <p:cNvSpPr>
            <a:spLocks noGrp="1"/>
          </p:cNvSpPr>
          <p:nvPr>
            <p:ph idx="1"/>
          </p:nvPr>
        </p:nvSpPr>
        <p:spPr/>
        <p:txBody>
          <a:bodyPr/>
          <a:lstStyle/>
          <a:p>
            <a:r>
              <a:rPr lang="en-US" dirty="0"/>
              <a:t>The </a:t>
            </a:r>
            <a:r>
              <a:rPr lang="en-US" b="1" dirty="0"/>
              <a:t>writer() </a:t>
            </a:r>
            <a:r>
              <a:rPr lang="en-US" dirty="0"/>
              <a:t>function of the CSV module</a:t>
            </a:r>
          </a:p>
          <a:p>
            <a:endParaRPr lang="en-US" dirty="0"/>
          </a:p>
          <a:p>
            <a:endParaRPr lang="en-US" dirty="0"/>
          </a:p>
          <a:p>
            <a:endParaRPr lang="en-US" dirty="0"/>
          </a:p>
          <a:p>
            <a:endParaRPr lang="en-US" dirty="0"/>
          </a:p>
          <a:p>
            <a:r>
              <a:rPr lang="en-US" dirty="0"/>
              <a:t>The </a:t>
            </a:r>
            <a:r>
              <a:rPr lang="en-US" b="1" dirty="0" err="1"/>
              <a:t>writerows</a:t>
            </a:r>
            <a:r>
              <a:rPr lang="en-US" b="1" dirty="0"/>
              <a:t>() </a:t>
            </a:r>
            <a:r>
              <a:rPr lang="en-US" dirty="0"/>
              <a:t>method of the CSV writer object</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29839EB6-01BB-42C8-9A3E-44070288D389}"/>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aphicFrame>
        <p:nvGraphicFramePr>
          <p:cNvPr id="5" name="Table 4">
            <a:extLst>
              <a:ext uri="{FF2B5EF4-FFF2-40B4-BE49-F238E27FC236}">
                <a16:creationId xmlns:a16="http://schemas.microsoft.com/office/drawing/2014/main" id="{9B9B0319-3082-44CC-BBD9-FCF347CC1C8D}"/>
              </a:ext>
            </a:extLst>
          </p:cNvPr>
          <p:cNvGraphicFramePr>
            <a:graphicFrameLocks noGrp="1"/>
          </p:cNvGraphicFramePr>
          <p:nvPr>
            <p:extLst>
              <p:ext uri="{D42A27DB-BD31-4B8C-83A1-F6EECF244321}">
                <p14:modId xmlns:p14="http://schemas.microsoft.com/office/powerpoint/2010/main" val="240415308"/>
              </p:ext>
            </p:extLst>
          </p:nvPr>
        </p:nvGraphicFramePr>
        <p:xfrm>
          <a:off x="2589212" y="2687320"/>
          <a:ext cx="8128000" cy="1285240"/>
        </p:xfrm>
        <a:graphic>
          <a:graphicData uri="http://schemas.openxmlformats.org/drawingml/2006/table">
            <a:tbl>
              <a:tblPr firstRow="1" bandRow="1">
                <a:tableStyleId>{5C22544A-7EE6-4342-B048-85BDC9FD1C3A}</a:tableStyleId>
              </a:tblPr>
              <a:tblGrid>
                <a:gridCol w="2208075">
                  <a:extLst>
                    <a:ext uri="{9D8B030D-6E8A-4147-A177-3AD203B41FA5}">
                      <a16:colId xmlns:a16="http://schemas.microsoft.com/office/drawing/2014/main" val="3920056818"/>
                    </a:ext>
                  </a:extLst>
                </a:gridCol>
                <a:gridCol w="5919925">
                  <a:extLst>
                    <a:ext uri="{9D8B030D-6E8A-4147-A177-3AD203B41FA5}">
                      <a16:colId xmlns:a16="http://schemas.microsoft.com/office/drawing/2014/main" val="3828782690"/>
                    </a:ext>
                  </a:extLst>
                </a:gridCol>
              </a:tblGrid>
              <a:tr h="370840">
                <a:tc>
                  <a:txBody>
                    <a:bodyPr/>
                    <a:lstStyle/>
                    <a:p>
                      <a:r>
                        <a:rPr lang="en-US" dirty="0"/>
                        <a:t>Function</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403103258"/>
                  </a:ext>
                </a:extLst>
              </a:tr>
              <a:tr h="370840">
                <a:tc>
                  <a:txBody>
                    <a:bodyPr/>
                    <a:lstStyle/>
                    <a:p>
                      <a:r>
                        <a:rPr lang="en-US" dirty="0"/>
                        <a:t>writer(file)</a:t>
                      </a:r>
                      <a:endParaRPr lang="en-IN" dirty="0"/>
                    </a:p>
                  </a:txBody>
                  <a:tcPr/>
                </a:tc>
                <a:tc>
                  <a:txBody>
                    <a:bodyPr/>
                    <a:lstStyle/>
                    <a:p>
                      <a:r>
                        <a:rPr lang="en-US" dirty="0"/>
                        <a:t>Returns a CSV writer object for the file. This writer object converts the data into comma-separated values.</a:t>
                      </a:r>
                      <a:endParaRPr lang="en-IN" dirty="0"/>
                    </a:p>
                  </a:txBody>
                  <a:tcPr/>
                </a:tc>
                <a:extLst>
                  <a:ext uri="{0D108BD9-81ED-4DB2-BD59-A6C34878D82A}">
                    <a16:rowId xmlns:a16="http://schemas.microsoft.com/office/drawing/2014/main" val="2318439724"/>
                  </a:ext>
                </a:extLst>
              </a:tr>
            </a:tbl>
          </a:graphicData>
        </a:graphic>
      </p:graphicFrame>
      <p:graphicFrame>
        <p:nvGraphicFramePr>
          <p:cNvPr id="6" name="Table 5">
            <a:extLst>
              <a:ext uri="{FF2B5EF4-FFF2-40B4-BE49-F238E27FC236}">
                <a16:creationId xmlns:a16="http://schemas.microsoft.com/office/drawing/2014/main" id="{B6B4ABAA-F03A-48FD-A536-776E8C6EB196}"/>
              </a:ext>
            </a:extLst>
          </p:cNvPr>
          <p:cNvGraphicFramePr>
            <a:graphicFrameLocks noGrp="1"/>
          </p:cNvGraphicFramePr>
          <p:nvPr>
            <p:extLst>
              <p:ext uri="{D42A27DB-BD31-4B8C-83A1-F6EECF244321}">
                <p14:modId xmlns:p14="http://schemas.microsoft.com/office/powerpoint/2010/main" val="902723090"/>
              </p:ext>
            </p:extLst>
          </p:nvPr>
        </p:nvGraphicFramePr>
        <p:xfrm>
          <a:off x="2589212" y="4721822"/>
          <a:ext cx="8128000" cy="1285240"/>
        </p:xfrm>
        <a:graphic>
          <a:graphicData uri="http://schemas.openxmlformats.org/drawingml/2006/table">
            <a:tbl>
              <a:tblPr firstRow="1" bandRow="1">
                <a:tableStyleId>{5C22544A-7EE6-4342-B048-85BDC9FD1C3A}</a:tableStyleId>
              </a:tblPr>
              <a:tblGrid>
                <a:gridCol w="2221327">
                  <a:extLst>
                    <a:ext uri="{9D8B030D-6E8A-4147-A177-3AD203B41FA5}">
                      <a16:colId xmlns:a16="http://schemas.microsoft.com/office/drawing/2014/main" val="2985036224"/>
                    </a:ext>
                  </a:extLst>
                </a:gridCol>
                <a:gridCol w="5906673">
                  <a:extLst>
                    <a:ext uri="{9D8B030D-6E8A-4147-A177-3AD203B41FA5}">
                      <a16:colId xmlns:a16="http://schemas.microsoft.com/office/drawing/2014/main" val="3619006312"/>
                    </a:ext>
                  </a:extLst>
                </a:gridCol>
              </a:tblGrid>
              <a:tr h="370840">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87796362"/>
                  </a:ext>
                </a:extLst>
              </a:tr>
              <a:tr h="370840">
                <a:tc>
                  <a:txBody>
                    <a:bodyPr/>
                    <a:lstStyle/>
                    <a:p>
                      <a:r>
                        <a:rPr lang="en-US" dirty="0" err="1"/>
                        <a:t>writerows</a:t>
                      </a:r>
                      <a:r>
                        <a:rPr lang="en-US" dirty="0"/>
                        <a:t>(rows)</a:t>
                      </a:r>
                      <a:endParaRPr lang="en-IN" dirty="0"/>
                    </a:p>
                  </a:txBody>
                  <a:tcPr/>
                </a:tc>
                <a:tc>
                  <a:txBody>
                    <a:bodyPr/>
                    <a:lstStyle/>
                    <a:p>
                      <a:r>
                        <a:rPr lang="en-US" dirty="0"/>
                        <a:t>Writes all specified rows to the file specified by the writer object using the CSV format specified by the writer object.</a:t>
                      </a:r>
                      <a:endParaRPr lang="en-IN" dirty="0"/>
                    </a:p>
                  </a:txBody>
                  <a:tcPr/>
                </a:tc>
                <a:extLst>
                  <a:ext uri="{0D108BD9-81ED-4DB2-BD59-A6C34878D82A}">
                    <a16:rowId xmlns:a16="http://schemas.microsoft.com/office/drawing/2014/main" val="2637513249"/>
                  </a:ext>
                </a:extLst>
              </a:tr>
            </a:tbl>
          </a:graphicData>
        </a:graphic>
      </p:graphicFrame>
    </p:spTree>
    <p:extLst>
      <p:ext uri="{BB962C8B-B14F-4D97-AF65-F5344CB8AC3E}">
        <p14:creationId xmlns:p14="http://schemas.microsoft.com/office/powerpoint/2010/main" val="86354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798-92D9-4442-8FB6-504343351160}"/>
              </a:ext>
            </a:extLst>
          </p:cNvPr>
          <p:cNvSpPr>
            <a:spLocks noGrp="1"/>
          </p:cNvSpPr>
          <p:nvPr>
            <p:ph type="title"/>
          </p:nvPr>
        </p:nvSpPr>
        <p:spPr/>
        <p:txBody>
          <a:bodyPr/>
          <a:lstStyle/>
          <a:p>
            <a:r>
              <a:rPr lang="en-US" dirty="0"/>
              <a:t>A 2-dimensional list with 3 rows and 2 columns</a:t>
            </a:r>
            <a:endParaRPr lang="en-IN" dirty="0"/>
          </a:p>
        </p:txBody>
      </p:sp>
      <p:sp>
        <p:nvSpPr>
          <p:cNvPr id="3" name="Content Placeholder 2">
            <a:extLst>
              <a:ext uri="{FF2B5EF4-FFF2-40B4-BE49-F238E27FC236}">
                <a16:creationId xmlns:a16="http://schemas.microsoft.com/office/drawing/2014/main" id="{8E961553-E942-4E49-AB6D-BCE16D6D1C5B}"/>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0ED2AA98-B7C9-4B5E-BE64-2F9C239F82E2}"/>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5" name="Rectangle 4">
            <a:extLst>
              <a:ext uri="{FF2B5EF4-FFF2-40B4-BE49-F238E27FC236}">
                <a16:creationId xmlns:a16="http://schemas.microsoft.com/office/drawing/2014/main" id="{469E29E9-69CA-4D67-A314-AA06C6D3A707}"/>
              </a:ext>
            </a:extLst>
          </p:cNvPr>
          <p:cNvSpPr/>
          <p:nvPr/>
        </p:nvSpPr>
        <p:spPr>
          <a:xfrm>
            <a:off x="2703444" y="2226365"/>
            <a:ext cx="8666922" cy="100716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movies = [[“Monty Python and the Holy Grail”, 1975],</a:t>
            </a:r>
          </a:p>
          <a:p>
            <a:r>
              <a:rPr lang="en-US" dirty="0">
                <a:solidFill>
                  <a:schemeClr val="tx1"/>
                </a:solidFill>
              </a:rPr>
              <a:t>                  [“Cat on a Hot Tin Roof”, 1958],</a:t>
            </a:r>
          </a:p>
          <a:p>
            <a:r>
              <a:rPr lang="en-US" dirty="0">
                <a:solidFill>
                  <a:schemeClr val="tx1"/>
                </a:solidFill>
              </a:rPr>
              <a:t>                  [“On the Waterfront”, 1954]]</a:t>
            </a:r>
            <a:endParaRPr lang="en-IN" dirty="0">
              <a:solidFill>
                <a:schemeClr val="tx1"/>
              </a:solidFill>
            </a:endParaRPr>
          </a:p>
        </p:txBody>
      </p:sp>
    </p:spTree>
    <p:extLst>
      <p:ext uri="{BB962C8B-B14F-4D97-AF65-F5344CB8AC3E}">
        <p14:creationId xmlns:p14="http://schemas.microsoft.com/office/powerpoint/2010/main" val="2249744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9E21-35D0-4D32-9902-9116B41066E9}"/>
              </a:ext>
            </a:extLst>
          </p:cNvPr>
          <p:cNvSpPr>
            <a:spLocks noGrp="1"/>
          </p:cNvSpPr>
          <p:nvPr>
            <p:ph type="title"/>
          </p:nvPr>
        </p:nvSpPr>
        <p:spPr/>
        <p:txBody>
          <a:bodyPr/>
          <a:lstStyle/>
          <a:p>
            <a:r>
              <a:rPr lang="en-US" dirty="0"/>
              <a:t>How to write a CSV file</a:t>
            </a:r>
            <a:endParaRPr lang="en-IN" dirty="0"/>
          </a:p>
        </p:txBody>
      </p:sp>
      <p:sp>
        <p:nvSpPr>
          <p:cNvPr id="3" name="Content Placeholder 2">
            <a:extLst>
              <a:ext uri="{FF2B5EF4-FFF2-40B4-BE49-F238E27FC236}">
                <a16:creationId xmlns:a16="http://schemas.microsoft.com/office/drawing/2014/main" id="{3B1BCE13-662F-477B-B844-F78239A12D6A}"/>
              </a:ext>
            </a:extLst>
          </p:cNvPr>
          <p:cNvSpPr>
            <a:spLocks noGrp="1"/>
          </p:cNvSpPr>
          <p:nvPr>
            <p:ph idx="1"/>
          </p:nvPr>
        </p:nvSpPr>
        <p:spPr/>
        <p:txBody>
          <a:bodyPr/>
          <a:lstStyle/>
          <a:p>
            <a:r>
              <a:rPr lang="en-US" dirty="0"/>
              <a:t>How to import the csv module</a:t>
            </a:r>
          </a:p>
          <a:p>
            <a:endParaRPr lang="en-US" dirty="0"/>
          </a:p>
          <a:p>
            <a:endParaRPr lang="en-US" dirty="0"/>
          </a:p>
          <a:p>
            <a:r>
              <a:rPr lang="en-US" dirty="0"/>
              <a:t>How to write the list to a CSV file</a:t>
            </a:r>
          </a:p>
          <a:p>
            <a:endParaRPr lang="en-US" dirty="0"/>
          </a:p>
          <a:p>
            <a:endParaRPr lang="en-US" dirty="0"/>
          </a:p>
          <a:p>
            <a:endParaRPr lang="en-US" dirty="0"/>
          </a:p>
          <a:p>
            <a:r>
              <a:rPr lang="en-US" dirty="0"/>
              <a:t>The contents of the CSV file</a:t>
            </a:r>
          </a:p>
          <a:p>
            <a:endParaRPr lang="en-US" dirty="0"/>
          </a:p>
          <a:p>
            <a:endParaRPr lang="en-IN" dirty="0"/>
          </a:p>
        </p:txBody>
      </p:sp>
      <p:sp>
        <p:nvSpPr>
          <p:cNvPr id="4" name="Slide Number Placeholder 3">
            <a:extLst>
              <a:ext uri="{FF2B5EF4-FFF2-40B4-BE49-F238E27FC236}">
                <a16:creationId xmlns:a16="http://schemas.microsoft.com/office/drawing/2014/main" id="{0D743617-EAD4-4F98-8397-AE8DDCD86C7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5" name="Rectangle 4">
            <a:extLst>
              <a:ext uri="{FF2B5EF4-FFF2-40B4-BE49-F238E27FC236}">
                <a16:creationId xmlns:a16="http://schemas.microsoft.com/office/drawing/2014/main" id="{6BB170F0-D256-49F7-87A9-FFF9E97FCEB1}"/>
              </a:ext>
            </a:extLst>
          </p:cNvPr>
          <p:cNvSpPr/>
          <p:nvPr/>
        </p:nvSpPr>
        <p:spPr>
          <a:xfrm>
            <a:off x="3034748" y="2531165"/>
            <a:ext cx="8282609" cy="46382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csv</a:t>
            </a:r>
            <a:endParaRPr lang="en-IN" dirty="0">
              <a:solidFill>
                <a:schemeClr val="tx1"/>
              </a:solidFill>
            </a:endParaRPr>
          </a:p>
        </p:txBody>
      </p:sp>
      <p:sp>
        <p:nvSpPr>
          <p:cNvPr id="6" name="Rectangle 5">
            <a:extLst>
              <a:ext uri="{FF2B5EF4-FFF2-40B4-BE49-F238E27FC236}">
                <a16:creationId xmlns:a16="http://schemas.microsoft.com/office/drawing/2014/main" id="{DB539048-796C-44F3-B8B3-549FE10892B3}"/>
              </a:ext>
            </a:extLst>
          </p:cNvPr>
          <p:cNvSpPr/>
          <p:nvPr/>
        </p:nvSpPr>
        <p:spPr>
          <a:xfrm>
            <a:off x="3034748" y="3757367"/>
            <a:ext cx="8282609" cy="86764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open(“movies.csv”, “w”, newline=“”) as file:</a:t>
            </a:r>
          </a:p>
          <a:p>
            <a:r>
              <a:rPr lang="en-US" dirty="0">
                <a:solidFill>
                  <a:schemeClr val="tx1"/>
                </a:solidFill>
              </a:rPr>
              <a:t>    writer = </a:t>
            </a:r>
            <a:r>
              <a:rPr lang="en-US" dirty="0" err="1">
                <a:solidFill>
                  <a:schemeClr val="tx1"/>
                </a:solidFill>
              </a:rPr>
              <a:t>csv.writer</a:t>
            </a:r>
            <a:r>
              <a:rPr lang="en-US" dirty="0">
                <a:solidFill>
                  <a:schemeClr val="tx1"/>
                </a:solidFill>
              </a:rPr>
              <a:t>(file)</a:t>
            </a:r>
          </a:p>
          <a:p>
            <a:r>
              <a:rPr lang="en-US" dirty="0">
                <a:solidFill>
                  <a:schemeClr val="tx1"/>
                </a:solidFill>
              </a:rPr>
              <a:t>    </a:t>
            </a:r>
            <a:r>
              <a:rPr lang="en-US" dirty="0" err="1">
                <a:solidFill>
                  <a:schemeClr val="tx1"/>
                </a:solidFill>
              </a:rPr>
              <a:t>writer.writerows</a:t>
            </a:r>
            <a:r>
              <a:rPr lang="en-US" dirty="0">
                <a:solidFill>
                  <a:schemeClr val="tx1"/>
                </a:solidFill>
              </a:rPr>
              <a:t>(movies)</a:t>
            </a:r>
            <a:endParaRPr lang="en-IN" dirty="0">
              <a:solidFill>
                <a:schemeClr val="tx1"/>
              </a:solidFill>
            </a:endParaRPr>
          </a:p>
        </p:txBody>
      </p:sp>
      <p:sp>
        <p:nvSpPr>
          <p:cNvPr id="7" name="Rectangle 6">
            <a:extLst>
              <a:ext uri="{FF2B5EF4-FFF2-40B4-BE49-F238E27FC236}">
                <a16:creationId xmlns:a16="http://schemas.microsoft.com/office/drawing/2014/main" id="{D5AD208E-0B4D-47AE-B2D2-E7E355029E3B}"/>
              </a:ext>
            </a:extLst>
          </p:cNvPr>
          <p:cNvSpPr/>
          <p:nvPr/>
        </p:nvSpPr>
        <p:spPr>
          <a:xfrm>
            <a:off x="3034748" y="5366248"/>
            <a:ext cx="8282609" cy="86764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Monty Python and the Holy Grail, 1975</a:t>
            </a:r>
          </a:p>
          <a:p>
            <a:r>
              <a:rPr lang="en-US" dirty="0">
                <a:solidFill>
                  <a:schemeClr val="tx1"/>
                </a:solidFill>
              </a:rPr>
              <a:t>Cat on a Hot Tin Roof, 1958</a:t>
            </a:r>
          </a:p>
          <a:p>
            <a:r>
              <a:rPr lang="en-US" dirty="0">
                <a:solidFill>
                  <a:schemeClr val="tx1"/>
                </a:solidFill>
              </a:rPr>
              <a:t>On the Waterfront, 1954</a:t>
            </a:r>
            <a:endParaRPr lang="en-IN" dirty="0">
              <a:solidFill>
                <a:schemeClr val="tx1"/>
              </a:solidFill>
            </a:endParaRPr>
          </a:p>
        </p:txBody>
      </p:sp>
    </p:spTree>
    <p:extLst>
      <p:ext uri="{BB962C8B-B14F-4D97-AF65-F5344CB8AC3E}">
        <p14:creationId xmlns:p14="http://schemas.microsoft.com/office/powerpoint/2010/main" val="387891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E2C-8C03-4B67-A848-51A8FED6F09C}"/>
              </a:ext>
            </a:extLst>
          </p:cNvPr>
          <p:cNvSpPr>
            <a:spLocks noGrp="1"/>
          </p:cNvSpPr>
          <p:nvPr>
            <p:ph type="title"/>
          </p:nvPr>
        </p:nvSpPr>
        <p:spPr/>
        <p:txBody>
          <a:bodyPr/>
          <a:lstStyle/>
          <a:p>
            <a:r>
              <a:rPr lang="en-US" dirty="0"/>
              <a:t>Key points(How to use CSV files)</a:t>
            </a:r>
            <a:endParaRPr lang="en-IN" dirty="0"/>
          </a:p>
        </p:txBody>
      </p:sp>
      <p:sp>
        <p:nvSpPr>
          <p:cNvPr id="3" name="Content Placeholder 2">
            <a:extLst>
              <a:ext uri="{FF2B5EF4-FFF2-40B4-BE49-F238E27FC236}">
                <a16:creationId xmlns:a16="http://schemas.microsoft.com/office/drawing/2014/main" id="{D73486DB-6367-4CBD-B526-F4D071A8E54F}"/>
              </a:ext>
            </a:extLst>
          </p:cNvPr>
          <p:cNvSpPr>
            <a:spLocks noGrp="1"/>
          </p:cNvSpPr>
          <p:nvPr>
            <p:ph idx="1"/>
          </p:nvPr>
        </p:nvSpPr>
        <p:spPr/>
        <p:txBody>
          <a:bodyPr/>
          <a:lstStyle/>
          <a:p>
            <a:r>
              <a:rPr lang="en-US" dirty="0"/>
              <a:t>A </a:t>
            </a:r>
            <a:r>
              <a:rPr lang="en-US" b="1" dirty="0"/>
              <a:t>comma-separated values </a:t>
            </a:r>
            <a:r>
              <a:rPr lang="en-US" dirty="0"/>
              <a:t>(CSV) file stores tabular data in a text file. Within this file, each line is a row that ends with a new line character, and each row contains one or more columns that are typically separated by commas.</a:t>
            </a:r>
          </a:p>
          <a:p>
            <a:r>
              <a:rPr lang="en-US" dirty="0"/>
              <a:t>Rows and columns can also be referred to as </a:t>
            </a:r>
            <a:r>
              <a:rPr lang="en-US" b="1" dirty="0"/>
              <a:t>records</a:t>
            </a:r>
            <a:r>
              <a:rPr lang="en-US" dirty="0"/>
              <a:t> and </a:t>
            </a:r>
            <a:r>
              <a:rPr lang="en-US" b="1" dirty="0"/>
              <a:t>fields</a:t>
            </a:r>
            <a:r>
              <a:rPr lang="en-US" dirty="0"/>
              <a:t>.</a:t>
            </a:r>
          </a:p>
          <a:p>
            <a:r>
              <a:rPr lang="en-US" dirty="0"/>
              <a:t>To write data to a CSV file, you use the writer() function of the csv module to get a </a:t>
            </a:r>
            <a:r>
              <a:rPr lang="en-US" b="1" dirty="0"/>
              <a:t>writer object</a:t>
            </a:r>
            <a:r>
              <a:rPr lang="en-US" dirty="0"/>
              <a:t>. Then, you use the methods of the writer object to write data.</a:t>
            </a:r>
          </a:p>
          <a:p>
            <a:r>
              <a:rPr lang="en-US" dirty="0"/>
              <a:t>When you open a CSV file for reading or writing, you typically specify an argument named newline with a value of an empty string. This enables </a:t>
            </a:r>
            <a:r>
              <a:rPr lang="en-US" b="1" dirty="0"/>
              <a:t>universal newlines mode</a:t>
            </a:r>
            <a:r>
              <a:rPr lang="en-US" dirty="0"/>
              <a:t>, so the reading and writing operations work correctly for all operating systems.</a:t>
            </a:r>
            <a:endParaRPr lang="en-IN" dirty="0"/>
          </a:p>
        </p:txBody>
      </p:sp>
      <p:sp>
        <p:nvSpPr>
          <p:cNvPr id="4" name="Slide Number Placeholder 3">
            <a:extLst>
              <a:ext uri="{FF2B5EF4-FFF2-40B4-BE49-F238E27FC236}">
                <a16:creationId xmlns:a16="http://schemas.microsoft.com/office/drawing/2014/main" id="{D8D3F35C-63D9-44A0-9A49-3E5134851D27}"/>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757877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E2C-8C03-4B67-A848-51A8FED6F09C}"/>
              </a:ext>
            </a:extLst>
          </p:cNvPr>
          <p:cNvSpPr>
            <a:spLocks noGrp="1"/>
          </p:cNvSpPr>
          <p:nvPr>
            <p:ph type="title"/>
          </p:nvPr>
        </p:nvSpPr>
        <p:spPr/>
        <p:txBody>
          <a:bodyPr/>
          <a:lstStyle/>
          <a:p>
            <a:r>
              <a:rPr lang="en-US" dirty="0"/>
              <a:t>How to use CSV file</a:t>
            </a:r>
            <a:endParaRPr lang="en-IN" dirty="0"/>
          </a:p>
        </p:txBody>
      </p:sp>
      <p:sp>
        <p:nvSpPr>
          <p:cNvPr id="3" name="Content Placeholder 2">
            <a:extLst>
              <a:ext uri="{FF2B5EF4-FFF2-40B4-BE49-F238E27FC236}">
                <a16:creationId xmlns:a16="http://schemas.microsoft.com/office/drawing/2014/main" id="{D73486DB-6367-4CBD-B526-F4D071A8E54F}"/>
              </a:ext>
            </a:extLst>
          </p:cNvPr>
          <p:cNvSpPr>
            <a:spLocks noGrp="1"/>
          </p:cNvSpPr>
          <p:nvPr>
            <p:ph idx="1"/>
          </p:nvPr>
        </p:nvSpPr>
        <p:spPr/>
        <p:txBody>
          <a:bodyPr/>
          <a:lstStyle/>
          <a:p>
            <a:r>
              <a:rPr lang="en-US" dirty="0"/>
              <a:t>A </a:t>
            </a:r>
            <a:r>
              <a:rPr lang="en-US" b="1" dirty="0"/>
              <a:t>comma-separated values </a:t>
            </a:r>
            <a:r>
              <a:rPr lang="en-US" dirty="0"/>
              <a:t>(CSV) file stores tabular data in a text file. Within this file, each line is a row that ends with a new line character, and each row contains one or more columns that are typically separated by commas.</a:t>
            </a:r>
          </a:p>
          <a:p>
            <a:r>
              <a:rPr lang="en-US" dirty="0"/>
              <a:t>Rows and columns can also be referred to as </a:t>
            </a:r>
            <a:r>
              <a:rPr lang="en-US" b="1" dirty="0"/>
              <a:t>records</a:t>
            </a:r>
            <a:r>
              <a:rPr lang="en-US" dirty="0"/>
              <a:t> and </a:t>
            </a:r>
            <a:r>
              <a:rPr lang="en-US" b="1" dirty="0"/>
              <a:t>fields</a:t>
            </a:r>
            <a:r>
              <a:rPr lang="en-US" dirty="0"/>
              <a:t>.</a:t>
            </a:r>
          </a:p>
          <a:p>
            <a:r>
              <a:rPr lang="en-US" dirty="0"/>
              <a:t>To write data to a CSV file, you use the writer() function of the csv module to get a </a:t>
            </a:r>
            <a:r>
              <a:rPr lang="en-US" b="1" dirty="0"/>
              <a:t>writer object</a:t>
            </a:r>
            <a:r>
              <a:rPr lang="en-US" dirty="0"/>
              <a:t>. Then, you use the methods of the writer object to write data.</a:t>
            </a:r>
          </a:p>
          <a:p>
            <a:r>
              <a:rPr lang="en-US" dirty="0"/>
              <a:t>When you open a CSV file for reading or writing, you typically specify an argument named newline with a value of an empty string. This enables </a:t>
            </a:r>
            <a:r>
              <a:rPr lang="en-US" b="1" dirty="0"/>
              <a:t>universal newlines mode</a:t>
            </a:r>
            <a:r>
              <a:rPr lang="en-US" dirty="0"/>
              <a:t>, so the reading and writing operations work correctly for all operating systems.</a:t>
            </a:r>
            <a:endParaRPr lang="en-IN" dirty="0"/>
          </a:p>
        </p:txBody>
      </p:sp>
      <p:sp>
        <p:nvSpPr>
          <p:cNvPr id="4" name="Slide Number Placeholder 3">
            <a:extLst>
              <a:ext uri="{FF2B5EF4-FFF2-40B4-BE49-F238E27FC236}">
                <a16:creationId xmlns:a16="http://schemas.microsoft.com/office/drawing/2014/main" id="{D8D3F35C-63D9-44A0-9A49-3E5134851D2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706246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8F6B-A061-41CD-9825-6BB037CF3ACD}"/>
              </a:ext>
            </a:extLst>
          </p:cNvPr>
          <p:cNvSpPr>
            <a:spLocks noGrp="1"/>
          </p:cNvSpPr>
          <p:nvPr>
            <p:ph type="title"/>
          </p:nvPr>
        </p:nvSpPr>
        <p:spPr/>
        <p:txBody>
          <a:bodyPr/>
          <a:lstStyle/>
          <a:p>
            <a:r>
              <a:rPr lang="en-US" dirty="0"/>
              <a:t>How to read a CSV file</a:t>
            </a:r>
            <a:endParaRPr lang="en-IN" dirty="0"/>
          </a:p>
        </p:txBody>
      </p:sp>
      <p:sp>
        <p:nvSpPr>
          <p:cNvPr id="3" name="Content Placeholder 2">
            <a:extLst>
              <a:ext uri="{FF2B5EF4-FFF2-40B4-BE49-F238E27FC236}">
                <a16:creationId xmlns:a16="http://schemas.microsoft.com/office/drawing/2014/main" id="{57759E1A-7B75-4FB7-98A8-7A4EA0618A5D}"/>
              </a:ext>
            </a:extLst>
          </p:cNvPr>
          <p:cNvSpPr>
            <a:spLocks noGrp="1"/>
          </p:cNvSpPr>
          <p:nvPr>
            <p:ph idx="1"/>
          </p:nvPr>
        </p:nvSpPr>
        <p:spPr/>
        <p:txBody>
          <a:bodyPr/>
          <a:lstStyle/>
          <a:p>
            <a:r>
              <a:rPr lang="en-US" dirty="0"/>
              <a:t>Historically, one of the problems with the CSV format has been that it doesn’t work correctly if the data itself contains commas, quotation marks, or new line characters. If for example, an address field contains a comma, the comma is interpreted as the end of the field and that start of another field.</a:t>
            </a:r>
          </a:p>
          <a:p>
            <a:r>
              <a:rPr lang="en-US" dirty="0"/>
              <a:t>With Python, though, the csv module automatically handles this by adding double quotes around any columns that contain special characters such as commas and new line characters. It does that before writing the data to disk, and it doesn’t enclose any other fields with double quotes. Then, when the csv module reads this data, it interprets the data correctly.</a:t>
            </a:r>
            <a:endParaRPr lang="en-IN" dirty="0"/>
          </a:p>
        </p:txBody>
      </p:sp>
      <p:sp>
        <p:nvSpPr>
          <p:cNvPr id="4" name="Slide Number Placeholder 3">
            <a:extLst>
              <a:ext uri="{FF2B5EF4-FFF2-40B4-BE49-F238E27FC236}">
                <a16:creationId xmlns:a16="http://schemas.microsoft.com/office/drawing/2014/main" id="{68C26B38-EFC6-4643-BE94-E82D3F7B725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104917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E7BE-FE27-4EFE-9729-ACD307956B86}"/>
              </a:ext>
            </a:extLst>
          </p:cNvPr>
          <p:cNvSpPr>
            <a:spLocks noGrp="1"/>
          </p:cNvSpPr>
          <p:nvPr>
            <p:ph type="title"/>
          </p:nvPr>
        </p:nvSpPr>
        <p:spPr>
          <a:xfrm>
            <a:off x="2596638" y="650615"/>
            <a:ext cx="8911687" cy="1280890"/>
          </a:xfrm>
        </p:spPr>
        <p:txBody>
          <a:bodyPr/>
          <a:lstStyle/>
          <a:p>
            <a:r>
              <a:rPr lang="en-US" dirty="0"/>
              <a:t>The reader() function of the csv module</a:t>
            </a:r>
            <a:endParaRPr lang="en-IN" dirty="0"/>
          </a:p>
        </p:txBody>
      </p:sp>
      <p:sp>
        <p:nvSpPr>
          <p:cNvPr id="4" name="Slide Number Placeholder 3">
            <a:extLst>
              <a:ext uri="{FF2B5EF4-FFF2-40B4-BE49-F238E27FC236}">
                <a16:creationId xmlns:a16="http://schemas.microsoft.com/office/drawing/2014/main" id="{D5BF7566-1994-4EF5-8441-BA475D0B5B8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Content Placeholder 5">
            <a:extLst>
              <a:ext uri="{FF2B5EF4-FFF2-40B4-BE49-F238E27FC236}">
                <a16:creationId xmlns:a16="http://schemas.microsoft.com/office/drawing/2014/main" id="{5C84559D-3851-4DE1-AE5B-DFD324F591C3}"/>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b="1" dirty="0"/>
              <a:t>How to read data from a CSV file</a:t>
            </a:r>
          </a:p>
          <a:p>
            <a:pPr marL="0" indent="0">
              <a:buNone/>
            </a:pPr>
            <a:endParaRPr lang="en-US" dirty="0"/>
          </a:p>
          <a:p>
            <a:pPr marL="0" indent="0">
              <a:buNone/>
            </a:pPr>
            <a:endParaRPr lang="en-US" dirty="0"/>
          </a:p>
          <a:p>
            <a:pPr marL="0" indent="0">
              <a:buNone/>
            </a:pPr>
            <a:endParaRPr lang="en-US" dirty="0"/>
          </a:p>
          <a:p>
            <a:pPr marL="0" indent="0">
              <a:buNone/>
            </a:pPr>
            <a:r>
              <a:rPr lang="en-US" b="1" dirty="0"/>
              <a:t>The console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8" name="Content Placeholder 4">
            <a:extLst>
              <a:ext uri="{FF2B5EF4-FFF2-40B4-BE49-F238E27FC236}">
                <a16:creationId xmlns:a16="http://schemas.microsoft.com/office/drawing/2014/main" id="{F08781A9-6FC3-4CCD-9755-126C6773E806}"/>
              </a:ext>
            </a:extLst>
          </p:cNvPr>
          <p:cNvGraphicFramePr>
            <a:graphicFrameLocks/>
          </p:cNvGraphicFramePr>
          <p:nvPr>
            <p:extLst>
              <p:ext uri="{D42A27DB-BD31-4B8C-83A1-F6EECF244321}">
                <p14:modId xmlns:p14="http://schemas.microsoft.com/office/powerpoint/2010/main" val="1464852382"/>
              </p:ext>
            </p:extLst>
          </p:nvPr>
        </p:nvGraphicFramePr>
        <p:xfrm>
          <a:off x="2633470" y="1958009"/>
          <a:ext cx="8871142" cy="1010920"/>
        </p:xfrm>
        <a:graphic>
          <a:graphicData uri="http://schemas.openxmlformats.org/drawingml/2006/table">
            <a:tbl>
              <a:tblPr firstRow="1" bandRow="1">
                <a:tableStyleId>{5C22544A-7EE6-4342-B048-85BDC9FD1C3A}</a:tableStyleId>
              </a:tblPr>
              <a:tblGrid>
                <a:gridCol w="1656471">
                  <a:extLst>
                    <a:ext uri="{9D8B030D-6E8A-4147-A177-3AD203B41FA5}">
                      <a16:colId xmlns:a16="http://schemas.microsoft.com/office/drawing/2014/main" val="3017473061"/>
                    </a:ext>
                  </a:extLst>
                </a:gridCol>
                <a:gridCol w="7214671">
                  <a:extLst>
                    <a:ext uri="{9D8B030D-6E8A-4147-A177-3AD203B41FA5}">
                      <a16:colId xmlns:a16="http://schemas.microsoft.com/office/drawing/2014/main" val="3171486331"/>
                    </a:ext>
                  </a:extLst>
                </a:gridCol>
              </a:tblGrid>
              <a:tr h="370840">
                <a:tc>
                  <a:txBody>
                    <a:bodyPr/>
                    <a:lstStyle/>
                    <a:p>
                      <a:r>
                        <a:rPr lang="en-US" dirty="0"/>
                        <a:t>Function</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203745754"/>
                  </a:ext>
                </a:extLst>
              </a:tr>
              <a:tr h="370840">
                <a:tc>
                  <a:txBody>
                    <a:bodyPr/>
                    <a:lstStyle/>
                    <a:p>
                      <a:r>
                        <a:rPr lang="en-US" dirty="0"/>
                        <a:t>reader(file)</a:t>
                      </a:r>
                      <a:endParaRPr lang="en-IN" dirty="0"/>
                    </a:p>
                  </a:txBody>
                  <a:tcPr/>
                </a:tc>
                <a:tc>
                  <a:txBody>
                    <a:bodyPr/>
                    <a:lstStyle/>
                    <a:p>
                      <a:r>
                        <a:rPr lang="en-US" dirty="0"/>
                        <a:t>Returns a CSV reader object for the file. This reader object gets the data from the CSV file.</a:t>
                      </a:r>
                      <a:endParaRPr lang="en-IN" dirty="0"/>
                    </a:p>
                  </a:txBody>
                  <a:tcPr/>
                </a:tc>
                <a:extLst>
                  <a:ext uri="{0D108BD9-81ED-4DB2-BD59-A6C34878D82A}">
                    <a16:rowId xmlns:a16="http://schemas.microsoft.com/office/drawing/2014/main" val="3056805942"/>
                  </a:ext>
                </a:extLst>
              </a:tr>
            </a:tbl>
          </a:graphicData>
        </a:graphic>
      </p:graphicFrame>
      <p:sp>
        <p:nvSpPr>
          <p:cNvPr id="9" name="Rectangle 8">
            <a:extLst>
              <a:ext uri="{FF2B5EF4-FFF2-40B4-BE49-F238E27FC236}">
                <a16:creationId xmlns:a16="http://schemas.microsoft.com/office/drawing/2014/main" id="{7347C15C-828F-4BDD-82AC-B62B0E18B23C}"/>
              </a:ext>
            </a:extLst>
          </p:cNvPr>
          <p:cNvSpPr/>
          <p:nvPr/>
        </p:nvSpPr>
        <p:spPr>
          <a:xfrm>
            <a:off x="2678464" y="3279471"/>
            <a:ext cx="8736895" cy="127220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open(“movies.csv, newline=“”) as file:</a:t>
            </a:r>
          </a:p>
          <a:p>
            <a:r>
              <a:rPr lang="en-US" dirty="0">
                <a:solidFill>
                  <a:schemeClr val="tx1"/>
                </a:solidFill>
              </a:rPr>
              <a:t>    reader = </a:t>
            </a:r>
            <a:r>
              <a:rPr lang="en-US" dirty="0" err="1">
                <a:solidFill>
                  <a:schemeClr val="tx1"/>
                </a:solidFill>
              </a:rPr>
              <a:t>csv.reader</a:t>
            </a:r>
            <a:r>
              <a:rPr lang="en-US" dirty="0">
                <a:solidFill>
                  <a:schemeClr val="tx1"/>
                </a:solidFill>
              </a:rPr>
              <a:t>(file)</a:t>
            </a:r>
          </a:p>
          <a:p>
            <a:r>
              <a:rPr lang="en-US" dirty="0">
                <a:solidFill>
                  <a:schemeClr val="tx1"/>
                </a:solidFill>
              </a:rPr>
              <a:t>    for row in reader:</a:t>
            </a:r>
          </a:p>
          <a:p>
            <a:r>
              <a:rPr lang="en-US" dirty="0">
                <a:solidFill>
                  <a:schemeClr val="tx1"/>
                </a:solidFill>
              </a:rPr>
              <a:t>        print(row[0] + “ (“ + str(row[1]) + “)”)</a:t>
            </a:r>
            <a:endParaRPr lang="en-IN" dirty="0">
              <a:solidFill>
                <a:schemeClr val="tx1"/>
              </a:solidFill>
            </a:endParaRPr>
          </a:p>
        </p:txBody>
      </p:sp>
      <p:sp>
        <p:nvSpPr>
          <p:cNvPr id="11" name="Rectangle 10">
            <a:extLst>
              <a:ext uri="{FF2B5EF4-FFF2-40B4-BE49-F238E27FC236}">
                <a16:creationId xmlns:a16="http://schemas.microsoft.com/office/drawing/2014/main" id="{499ACD82-1569-41DD-A028-D05E8F6D23BD}"/>
              </a:ext>
            </a:extLst>
          </p:cNvPr>
          <p:cNvSpPr/>
          <p:nvPr/>
        </p:nvSpPr>
        <p:spPr>
          <a:xfrm>
            <a:off x="2700593" y="4919739"/>
            <a:ext cx="8736895" cy="87146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Monty Python and the Holy Grail (1975)</a:t>
            </a:r>
          </a:p>
          <a:p>
            <a:r>
              <a:rPr lang="en-US" dirty="0">
                <a:solidFill>
                  <a:schemeClr val="tx1"/>
                </a:solidFill>
              </a:rPr>
              <a:t>Cat on the Hot Tin Roof (1958)</a:t>
            </a:r>
          </a:p>
          <a:p>
            <a:r>
              <a:rPr lang="en-US" dirty="0">
                <a:solidFill>
                  <a:schemeClr val="tx1"/>
                </a:solidFill>
              </a:rPr>
              <a:t>On the Waterfront (1954)</a:t>
            </a:r>
            <a:endParaRPr lang="en-IN" dirty="0">
              <a:solidFill>
                <a:schemeClr val="tx1"/>
              </a:solidFill>
            </a:endParaRPr>
          </a:p>
        </p:txBody>
      </p:sp>
    </p:spTree>
    <p:extLst>
      <p:ext uri="{BB962C8B-B14F-4D97-AF65-F5344CB8AC3E}">
        <p14:creationId xmlns:p14="http://schemas.microsoft.com/office/powerpoint/2010/main" val="1242663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5BC-E830-4BEB-B9CC-AED4140B5F60}"/>
              </a:ext>
            </a:extLst>
          </p:cNvPr>
          <p:cNvSpPr>
            <a:spLocks noGrp="1"/>
          </p:cNvSpPr>
          <p:nvPr>
            <p:ph type="title"/>
          </p:nvPr>
        </p:nvSpPr>
        <p:spPr/>
        <p:txBody>
          <a:bodyPr/>
          <a:lstStyle/>
          <a:p>
            <a:r>
              <a:rPr lang="en-US" dirty="0"/>
              <a:t>Some optional arguments that can be used to change the CSV format</a:t>
            </a:r>
            <a:endParaRPr lang="en-IN" dirty="0"/>
          </a:p>
        </p:txBody>
      </p:sp>
      <p:graphicFrame>
        <p:nvGraphicFramePr>
          <p:cNvPr id="5" name="Content Placeholder 4">
            <a:extLst>
              <a:ext uri="{FF2B5EF4-FFF2-40B4-BE49-F238E27FC236}">
                <a16:creationId xmlns:a16="http://schemas.microsoft.com/office/drawing/2014/main" id="{FC7411DB-CCAA-4731-8768-E3C8208D609F}"/>
              </a:ext>
            </a:extLst>
          </p:cNvPr>
          <p:cNvGraphicFramePr>
            <a:graphicFrameLocks noGrp="1"/>
          </p:cNvGraphicFramePr>
          <p:nvPr>
            <p:ph idx="1"/>
            <p:extLst>
              <p:ext uri="{D42A27DB-BD31-4B8C-83A1-F6EECF244321}">
                <p14:modId xmlns:p14="http://schemas.microsoft.com/office/powerpoint/2010/main" val="1000145875"/>
              </p:ext>
            </p:extLst>
          </p:nvPr>
        </p:nvGraphicFramePr>
        <p:xfrm>
          <a:off x="2589213" y="2133600"/>
          <a:ext cx="8023543" cy="4485640"/>
        </p:xfrm>
        <a:graphic>
          <a:graphicData uri="http://schemas.openxmlformats.org/drawingml/2006/table">
            <a:tbl>
              <a:tblPr firstRow="1" bandRow="1">
                <a:tableStyleId>{5C22544A-7EE6-4342-B048-85BDC9FD1C3A}</a:tableStyleId>
              </a:tblPr>
              <a:tblGrid>
                <a:gridCol w="3565843">
                  <a:extLst>
                    <a:ext uri="{9D8B030D-6E8A-4147-A177-3AD203B41FA5}">
                      <a16:colId xmlns:a16="http://schemas.microsoft.com/office/drawing/2014/main" val="1823374866"/>
                    </a:ext>
                  </a:extLst>
                </a:gridCol>
                <a:gridCol w="4457700">
                  <a:extLst>
                    <a:ext uri="{9D8B030D-6E8A-4147-A177-3AD203B41FA5}">
                      <a16:colId xmlns:a16="http://schemas.microsoft.com/office/drawing/2014/main" val="626867720"/>
                    </a:ext>
                  </a:extLst>
                </a:gridCol>
              </a:tblGrid>
              <a:tr h="370840">
                <a:tc>
                  <a:txBody>
                    <a:bodyPr/>
                    <a:lstStyle/>
                    <a:p>
                      <a:r>
                        <a:rPr lang="en-US" dirty="0"/>
                        <a:t>Argument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284719795"/>
                  </a:ext>
                </a:extLst>
              </a:tr>
              <a:tr h="370840">
                <a:tc>
                  <a:txBody>
                    <a:bodyPr/>
                    <a:lstStyle/>
                    <a:p>
                      <a:r>
                        <a:rPr lang="en-US" dirty="0"/>
                        <a:t>quoting=</a:t>
                      </a:r>
                      <a:r>
                        <a:rPr lang="en-US" dirty="0" err="1"/>
                        <a:t>csv.QUOTE_MINIMAL</a:t>
                      </a:r>
                      <a:endParaRPr lang="en-IN" dirty="0"/>
                    </a:p>
                  </a:txBody>
                  <a:tcPr/>
                </a:tc>
                <a:tc>
                  <a:txBody>
                    <a:bodyPr/>
                    <a:lstStyle/>
                    <a:p>
                      <a:r>
                        <a:rPr lang="en-US" dirty="0"/>
                        <a:t>Specifies when quotes are written and read. It can be set to any of the QUOTE constants in the csv module. It defaults to QUOTE_MINIMAL, which only adds quotes to columns that contain special characters such as delimiter, quote, or end of line characters.</a:t>
                      </a:r>
                      <a:endParaRPr lang="en-IN" dirty="0"/>
                    </a:p>
                  </a:txBody>
                  <a:tcPr/>
                </a:tc>
                <a:extLst>
                  <a:ext uri="{0D108BD9-81ED-4DB2-BD59-A6C34878D82A}">
                    <a16:rowId xmlns:a16="http://schemas.microsoft.com/office/drawing/2014/main" val="3566966605"/>
                  </a:ext>
                </a:extLst>
              </a:tr>
              <a:tr h="370840">
                <a:tc>
                  <a:txBody>
                    <a:bodyPr/>
                    <a:lstStyle/>
                    <a:p>
                      <a:r>
                        <a:rPr lang="en-US" dirty="0" err="1"/>
                        <a:t>quotechar</a:t>
                      </a:r>
                      <a:r>
                        <a:rPr lang="en-US" dirty="0"/>
                        <a:t>=‘”’</a:t>
                      </a:r>
                      <a:endParaRPr lang="en-IN" dirty="0"/>
                    </a:p>
                  </a:txBody>
                  <a:tcPr/>
                </a:tc>
                <a:tc>
                  <a:txBody>
                    <a:bodyPr/>
                    <a:lstStyle/>
                    <a:p>
                      <a:r>
                        <a:rPr lang="en-US" dirty="0"/>
                        <a:t>Specifies the character that’s used to quote columns. It defaults to a double quote(“).</a:t>
                      </a:r>
                      <a:endParaRPr lang="en-IN" dirty="0"/>
                    </a:p>
                  </a:txBody>
                  <a:tcPr/>
                </a:tc>
                <a:extLst>
                  <a:ext uri="{0D108BD9-81ED-4DB2-BD59-A6C34878D82A}">
                    <a16:rowId xmlns:a16="http://schemas.microsoft.com/office/drawing/2014/main" val="3965486658"/>
                  </a:ext>
                </a:extLst>
              </a:tr>
              <a:tr h="370840">
                <a:tc>
                  <a:txBody>
                    <a:bodyPr/>
                    <a:lstStyle/>
                    <a:p>
                      <a:r>
                        <a:rPr lang="en-US" dirty="0"/>
                        <a:t>delimiter=“,”</a:t>
                      </a:r>
                      <a:endParaRPr lang="en-IN" dirty="0"/>
                    </a:p>
                  </a:txBody>
                  <a:tcPr/>
                </a:tc>
                <a:tc>
                  <a:txBody>
                    <a:bodyPr/>
                    <a:lstStyle/>
                    <a:p>
                      <a:r>
                        <a:rPr lang="en-US" dirty="0"/>
                        <a:t>Specifies a one-character string used to separate fields. It defaults to a comma.</a:t>
                      </a:r>
                      <a:endParaRPr lang="en-IN" dirty="0"/>
                    </a:p>
                  </a:txBody>
                  <a:tcPr/>
                </a:tc>
                <a:extLst>
                  <a:ext uri="{0D108BD9-81ED-4DB2-BD59-A6C34878D82A}">
                    <a16:rowId xmlns:a16="http://schemas.microsoft.com/office/drawing/2014/main" val="102112041"/>
                  </a:ext>
                </a:extLst>
              </a:tr>
            </a:tbl>
          </a:graphicData>
        </a:graphic>
      </p:graphicFrame>
      <p:sp>
        <p:nvSpPr>
          <p:cNvPr id="4" name="Slide Number Placeholder 3">
            <a:extLst>
              <a:ext uri="{FF2B5EF4-FFF2-40B4-BE49-F238E27FC236}">
                <a16:creationId xmlns:a16="http://schemas.microsoft.com/office/drawing/2014/main" id="{825602C2-64BF-4702-B0FA-598B0186F244}"/>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89045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42C0-EE5B-47F8-96E4-78AD4B189D0F}"/>
              </a:ext>
            </a:extLst>
          </p:cNvPr>
          <p:cNvSpPr>
            <a:spLocks noGrp="1"/>
          </p:cNvSpPr>
          <p:nvPr>
            <p:ph type="title"/>
          </p:nvPr>
        </p:nvSpPr>
        <p:spPr/>
        <p:txBody>
          <a:bodyPr/>
          <a:lstStyle/>
          <a:p>
            <a:r>
              <a:rPr lang="en-US" dirty="0"/>
              <a:t>Code that changes the delimiter for the writer object</a:t>
            </a:r>
            <a:endParaRPr lang="en-IN" dirty="0"/>
          </a:p>
        </p:txBody>
      </p:sp>
      <p:sp>
        <p:nvSpPr>
          <p:cNvPr id="3" name="Content Placeholder 2">
            <a:extLst>
              <a:ext uri="{FF2B5EF4-FFF2-40B4-BE49-F238E27FC236}">
                <a16:creationId xmlns:a16="http://schemas.microsoft.com/office/drawing/2014/main" id="{1EBBAA2E-0A2C-4D84-8725-CE90A0D72CB5}"/>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59B85E51-DB21-427D-9A22-DC802CB91EDF}"/>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5" name="Rectangle 4">
            <a:extLst>
              <a:ext uri="{FF2B5EF4-FFF2-40B4-BE49-F238E27FC236}">
                <a16:creationId xmlns:a16="http://schemas.microsoft.com/office/drawing/2014/main" id="{F27D1158-56AD-4BA1-9E7F-8545A6D4622C}"/>
              </a:ext>
            </a:extLst>
          </p:cNvPr>
          <p:cNvSpPr/>
          <p:nvPr/>
        </p:nvSpPr>
        <p:spPr>
          <a:xfrm>
            <a:off x="2713451" y="2226366"/>
            <a:ext cx="8666922" cy="47707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writer = </a:t>
            </a:r>
            <a:r>
              <a:rPr lang="en-US" dirty="0" err="1">
                <a:solidFill>
                  <a:schemeClr val="tx1"/>
                </a:solidFill>
              </a:rPr>
              <a:t>csv.writer</a:t>
            </a:r>
            <a:r>
              <a:rPr lang="en-US" dirty="0">
                <a:solidFill>
                  <a:schemeClr val="tx1"/>
                </a:solidFill>
              </a:rPr>
              <a:t>(file, delimiter=“\t”)</a:t>
            </a:r>
            <a:endParaRPr lang="en-IN" dirty="0">
              <a:solidFill>
                <a:schemeClr val="tx1"/>
              </a:solidFill>
            </a:endParaRPr>
          </a:p>
        </p:txBody>
      </p:sp>
    </p:spTree>
    <p:extLst>
      <p:ext uri="{BB962C8B-B14F-4D97-AF65-F5344CB8AC3E}">
        <p14:creationId xmlns:p14="http://schemas.microsoft.com/office/powerpoint/2010/main" val="218885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files</a:t>
            </a:r>
          </a:p>
        </p:txBody>
      </p:sp>
      <p:graphicFrame>
        <p:nvGraphicFramePr>
          <p:cNvPr id="5" name="Content Placeholder 4">
            <a:extLst>
              <a:ext uri="{FF2B5EF4-FFF2-40B4-BE49-F238E27FC236}">
                <a16:creationId xmlns:a16="http://schemas.microsoft.com/office/drawing/2014/main" id="{AF45570A-54D8-45F6-9070-DCF05A25E437}"/>
              </a:ext>
            </a:extLst>
          </p:cNvPr>
          <p:cNvGraphicFramePr>
            <a:graphicFrameLocks noGrp="1"/>
          </p:cNvGraphicFramePr>
          <p:nvPr>
            <p:ph idx="1"/>
            <p:extLst>
              <p:ext uri="{D42A27DB-BD31-4B8C-83A1-F6EECF244321}">
                <p14:modId xmlns:p14="http://schemas.microsoft.com/office/powerpoint/2010/main" val="99688602"/>
              </p:ext>
            </p:extLst>
          </p:nvPr>
        </p:nvGraphicFramePr>
        <p:xfrm>
          <a:off x="2589213" y="2133600"/>
          <a:ext cx="8915400" cy="3845560"/>
        </p:xfrm>
        <a:graphic>
          <a:graphicData uri="http://schemas.openxmlformats.org/drawingml/2006/table">
            <a:tbl>
              <a:tblPr firstRow="1" bandRow="1">
                <a:tableStyleId>{5C22544A-7EE6-4342-B048-85BDC9FD1C3A}</a:tableStyleId>
              </a:tblPr>
              <a:tblGrid>
                <a:gridCol w="1903274">
                  <a:extLst>
                    <a:ext uri="{9D8B030D-6E8A-4147-A177-3AD203B41FA5}">
                      <a16:colId xmlns:a16="http://schemas.microsoft.com/office/drawing/2014/main" val="361972765"/>
                    </a:ext>
                  </a:extLst>
                </a:gridCol>
                <a:gridCol w="7012126">
                  <a:extLst>
                    <a:ext uri="{9D8B030D-6E8A-4147-A177-3AD203B41FA5}">
                      <a16:colId xmlns:a16="http://schemas.microsoft.com/office/drawing/2014/main" val="2912129111"/>
                    </a:ext>
                  </a:extLst>
                </a:gridCol>
              </a:tblGrid>
              <a:tr h="370840">
                <a:tc>
                  <a:txBody>
                    <a:bodyPr/>
                    <a:lstStyle/>
                    <a:p>
                      <a:r>
                        <a:rPr lang="en-US" dirty="0"/>
                        <a:t>Type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753322283"/>
                  </a:ext>
                </a:extLst>
              </a:tr>
              <a:tr h="370840">
                <a:tc>
                  <a:txBody>
                    <a:bodyPr/>
                    <a:lstStyle/>
                    <a:p>
                      <a:r>
                        <a:rPr lang="en-US" dirty="0"/>
                        <a:t>Text</a:t>
                      </a:r>
                      <a:endParaRPr lang="en-IN" dirty="0"/>
                    </a:p>
                  </a:txBody>
                  <a:tcPr/>
                </a:tc>
                <a:tc>
                  <a:txBody>
                    <a:bodyPr/>
                    <a:lstStyle/>
                    <a:p>
                      <a:r>
                        <a:rPr lang="en-US" dirty="0"/>
                        <a:t>Contains one or more lines that contain text characters. In a text file, each line ends with a new line character (\n). On Windows, this character is sometimes preceded by a carriage return character(\r)</a:t>
                      </a:r>
                      <a:endParaRPr lang="en-IN" dirty="0"/>
                    </a:p>
                  </a:txBody>
                  <a:tcPr/>
                </a:tc>
                <a:extLst>
                  <a:ext uri="{0D108BD9-81ED-4DB2-BD59-A6C34878D82A}">
                    <a16:rowId xmlns:a16="http://schemas.microsoft.com/office/drawing/2014/main" val="3654427107"/>
                  </a:ext>
                </a:extLst>
              </a:tr>
              <a:tr h="370840">
                <a:tc>
                  <a:txBody>
                    <a:bodyPr/>
                    <a:lstStyle/>
                    <a:p>
                      <a:r>
                        <a:rPr lang="en-US" dirty="0"/>
                        <a:t>Binary</a:t>
                      </a:r>
                      <a:endParaRPr lang="en-IN" dirty="0"/>
                    </a:p>
                  </a:txBody>
                  <a:tcPr/>
                </a:tc>
                <a:tc>
                  <a:txBody>
                    <a:bodyPr/>
                    <a:lstStyle/>
                    <a:p>
                      <a:r>
                        <a:rPr lang="en-US" dirty="0"/>
                        <a:t>Any file that isn’t a text file. Many binary file formats contain parts that can be interpreted as text. However, binary file types typically contain a sequence of bytes that are intended to be interpreted as something other than text characters.</a:t>
                      </a:r>
                    </a:p>
                    <a:p>
                      <a:endParaRPr lang="en-US" dirty="0"/>
                    </a:p>
                    <a:p>
                      <a:r>
                        <a:rPr lang="en-US" dirty="0"/>
                        <a:t>Common types include compiled programs files, image files, audio files, video files, database files, and compressed files.</a:t>
                      </a:r>
                      <a:endParaRPr lang="en-IN" dirty="0"/>
                    </a:p>
                  </a:txBody>
                  <a:tcPr/>
                </a:tc>
                <a:extLst>
                  <a:ext uri="{0D108BD9-81ED-4DB2-BD59-A6C34878D82A}">
                    <a16:rowId xmlns:a16="http://schemas.microsoft.com/office/drawing/2014/main" val="2721839640"/>
                  </a:ext>
                </a:extLst>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22164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42C0-EE5B-47F8-96E4-78AD4B189D0F}"/>
              </a:ext>
            </a:extLst>
          </p:cNvPr>
          <p:cNvSpPr>
            <a:spLocks noGrp="1"/>
          </p:cNvSpPr>
          <p:nvPr>
            <p:ph type="title"/>
          </p:nvPr>
        </p:nvSpPr>
        <p:spPr/>
        <p:txBody>
          <a:bodyPr/>
          <a:lstStyle/>
          <a:p>
            <a:r>
              <a:rPr lang="en-US" dirty="0"/>
              <a:t>Code that changes the delimiter for the reader object</a:t>
            </a:r>
            <a:endParaRPr lang="en-IN" dirty="0"/>
          </a:p>
        </p:txBody>
      </p:sp>
      <p:sp>
        <p:nvSpPr>
          <p:cNvPr id="3" name="Content Placeholder 2">
            <a:extLst>
              <a:ext uri="{FF2B5EF4-FFF2-40B4-BE49-F238E27FC236}">
                <a16:creationId xmlns:a16="http://schemas.microsoft.com/office/drawing/2014/main" id="{1EBBAA2E-0A2C-4D84-8725-CE90A0D72CB5}"/>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59B85E51-DB21-427D-9A22-DC802CB91EDF}"/>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5" name="Rectangle 4">
            <a:extLst>
              <a:ext uri="{FF2B5EF4-FFF2-40B4-BE49-F238E27FC236}">
                <a16:creationId xmlns:a16="http://schemas.microsoft.com/office/drawing/2014/main" id="{F27D1158-56AD-4BA1-9E7F-8545A6D4622C}"/>
              </a:ext>
            </a:extLst>
          </p:cNvPr>
          <p:cNvSpPr/>
          <p:nvPr/>
        </p:nvSpPr>
        <p:spPr>
          <a:xfrm>
            <a:off x="2713451" y="2226366"/>
            <a:ext cx="8666922" cy="47707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reader = </a:t>
            </a:r>
            <a:r>
              <a:rPr lang="en-US" dirty="0" err="1">
                <a:solidFill>
                  <a:schemeClr val="tx1"/>
                </a:solidFill>
              </a:rPr>
              <a:t>csv.reader</a:t>
            </a:r>
            <a:r>
              <a:rPr lang="en-US" dirty="0">
                <a:solidFill>
                  <a:schemeClr val="tx1"/>
                </a:solidFill>
              </a:rPr>
              <a:t>(file, delimiter=“\t”)</a:t>
            </a:r>
            <a:endParaRPr lang="en-IN" dirty="0">
              <a:solidFill>
                <a:schemeClr val="tx1"/>
              </a:solidFill>
            </a:endParaRPr>
          </a:p>
        </p:txBody>
      </p:sp>
    </p:spTree>
    <p:extLst>
      <p:ext uri="{BB962C8B-B14F-4D97-AF65-F5344CB8AC3E}">
        <p14:creationId xmlns:p14="http://schemas.microsoft.com/office/powerpoint/2010/main" val="207318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71BF-0385-4675-BEEE-998ADDADF243}"/>
              </a:ext>
            </a:extLst>
          </p:cNvPr>
          <p:cNvSpPr>
            <a:spLocks noGrp="1"/>
          </p:cNvSpPr>
          <p:nvPr>
            <p:ph type="title"/>
          </p:nvPr>
        </p:nvSpPr>
        <p:spPr/>
        <p:txBody>
          <a:bodyPr/>
          <a:lstStyle/>
          <a:p>
            <a:r>
              <a:rPr lang="en-US" dirty="0"/>
              <a:t>Key points(How to read a CSV file)</a:t>
            </a:r>
            <a:endParaRPr lang="en-IN" dirty="0"/>
          </a:p>
        </p:txBody>
      </p:sp>
      <p:sp>
        <p:nvSpPr>
          <p:cNvPr id="3" name="Content Placeholder 2">
            <a:extLst>
              <a:ext uri="{FF2B5EF4-FFF2-40B4-BE49-F238E27FC236}">
                <a16:creationId xmlns:a16="http://schemas.microsoft.com/office/drawing/2014/main" id="{89A68F36-AEC8-4EBD-83E4-71BA2D47DAEE}"/>
              </a:ext>
            </a:extLst>
          </p:cNvPr>
          <p:cNvSpPr>
            <a:spLocks noGrp="1"/>
          </p:cNvSpPr>
          <p:nvPr>
            <p:ph idx="1"/>
          </p:nvPr>
        </p:nvSpPr>
        <p:spPr/>
        <p:txBody>
          <a:bodyPr/>
          <a:lstStyle/>
          <a:p>
            <a:r>
              <a:rPr lang="en-US" dirty="0"/>
              <a:t>To read data from a CSV file, you use the reader() function of the csv module to create a </a:t>
            </a:r>
            <a:r>
              <a:rPr lang="en-US" b="1" dirty="0"/>
              <a:t>reader object</a:t>
            </a:r>
            <a:r>
              <a:rPr lang="en-US" dirty="0"/>
              <a:t>. Then, you can use a for statement with the reader object to read the data in the file.</a:t>
            </a:r>
          </a:p>
          <a:p>
            <a:r>
              <a:rPr lang="en-US" dirty="0"/>
              <a:t>By </a:t>
            </a:r>
            <a:r>
              <a:rPr lang="en-US" b="1" dirty="0"/>
              <a:t>default</a:t>
            </a:r>
            <a:r>
              <a:rPr lang="en-US" dirty="0"/>
              <a:t>, </a:t>
            </a:r>
            <a:r>
              <a:rPr lang="en-US" b="1" dirty="0"/>
              <a:t>reader</a:t>
            </a:r>
            <a:r>
              <a:rPr lang="en-US" dirty="0"/>
              <a:t> and </a:t>
            </a:r>
            <a:r>
              <a:rPr lang="en-US" b="1" dirty="0"/>
              <a:t>writer</a:t>
            </a:r>
            <a:r>
              <a:rPr lang="en-US" dirty="0"/>
              <a:t> objects use </a:t>
            </a:r>
            <a:r>
              <a:rPr lang="en-US" b="1" dirty="0"/>
              <a:t>commas</a:t>
            </a:r>
            <a:r>
              <a:rPr lang="en-US" dirty="0"/>
              <a:t> to delimit the columns of a row and only add quotes to columns when necessary. However, when you create reader and writer objects, you can specify arguments that change that behavior.</a:t>
            </a:r>
            <a:endParaRPr lang="en-IN" dirty="0"/>
          </a:p>
        </p:txBody>
      </p:sp>
      <p:sp>
        <p:nvSpPr>
          <p:cNvPr id="4" name="Slide Number Placeholder 3">
            <a:extLst>
              <a:ext uri="{FF2B5EF4-FFF2-40B4-BE49-F238E27FC236}">
                <a16:creationId xmlns:a16="http://schemas.microsoft.com/office/drawing/2014/main" id="{54210FBE-BE76-4B1A-AF58-539675832201}"/>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719067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D82E-6637-4B8C-8B14-745249E6E923}"/>
              </a:ext>
            </a:extLst>
          </p:cNvPr>
          <p:cNvSpPr>
            <a:spLocks noGrp="1"/>
          </p:cNvSpPr>
          <p:nvPr>
            <p:ph type="title"/>
          </p:nvPr>
        </p:nvSpPr>
        <p:spPr/>
        <p:txBody>
          <a:bodyPr/>
          <a:lstStyle/>
          <a:p>
            <a:r>
              <a:rPr lang="en-US" dirty="0"/>
              <a:t>The Movie List 2.0 program</a:t>
            </a:r>
            <a:endParaRPr lang="en-IN" dirty="0"/>
          </a:p>
        </p:txBody>
      </p:sp>
      <p:sp>
        <p:nvSpPr>
          <p:cNvPr id="3" name="Content Placeholder 2">
            <a:extLst>
              <a:ext uri="{FF2B5EF4-FFF2-40B4-BE49-F238E27FC236}">
                <a16:creationId xmlns:a16="http://schemas.microsoft.com/office/drawing/2014/main" id="{2264312B-D53C-482D-A159-062889DD631E}"/>
              </a:ext>
            </a:extLst>
          </p:cNvPr>
          <p:cNvSpPr>
            <a:spLocks noGrp="1"/>
          </p:cNvSpPr>
          <p:nvPr>
            <p:ph idx="1"/>
          </p:nvPr>
        </p:nvSpPr>
        <p:spPr/>
        <p:txBody>
          <a:bodyPr/>
          <a:lstStyle/>
          <a:p>
            <a:r>
              <a:rPr lang="en-US" dirty="0">
                <a:solidFill>
                  <a:schemeClr val="tx1"/>
                </a:solidFill>
              </a:rPr>
              <a:t>A demo of example 0702</a:t>
            </a:r>
          </a:p>
          <a:p>
            <a:endParaRPr lang="en-IN" dirty="0"/>
          </a:p>
        </p:txBody>
      </p:sp>
      <p:sp>
        <p:nvSpPr>
          <p:cNvPr id="4" name="Slide Number Placeholder 3">
            <a:extLst>
              <a:ext uri="{FF2B5EF4-FFF2-40B4-BE49-F238E27FC236}">
                <a16:creationId xmlns:a16="http://schemas.microsoft.com/office/drawing/2014/main" id="{34260D95-B99E-469E-8F2D-B1AF19D4EC7E}"/>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70753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AA2F-7FC1-408B-839C-B85A72144A76}"/>
              </a:ext>
            </a:extLst>
          </p:cNvPr>
          <p:cNvSpPr>
            <a:spLocks noGrp="1"/>
          </p:cNvSpPr>
          <p:nvPr>
            <p:ph type="title"/>
          </p:nvPr>
        </p:nvSpPr>
        <p:spPr/>
        <p:txBody>
          <a:bodyPr/>
          <a:lstStyle/>
          <a:p>
            <a:r>
              <a:rPr lang="en-US" dirty="0"/>
              <a:t>How to use binary files</a:t>
            </a:r>
            <a:endParaRPr lang="en-IN" dirty="0"/>
          </a:p>
        </p:txBody>
      </p:sp>
      <p:sp>
        <p:nvSpPr>
          <p:cNvPr id="3" name="Content Placeholder 2">
            <a:extLst>
              <a:ext uri="{FF2B5EF4-FFF2-40B4-BE49-F238E27FC236}">
                <a16:creationId xmlns:a16="http://schemas.microsoft.com/office/drawing/2014/main" id="{2F097A86-5B4F-4EF6-A76F-31E282887FAD}"/>
              </a:ext>
            </a:extLst>
          </p:cNvPr>
          <p:cNvSpPr>
            <a:spLocks noGrp="1"/>
          </p:cNvSpPr>
          <p:nvPr>
            <p:ph idx="1"/>
          </p:nvPr>
        </p:nvSpPr>
        <p:spPr/>
        <p:txBody>
          <a:bodyPr/>
          <a:lstStyle/>
          <a:p>
            <a:r>
              <a:rPr lang="en-US" dirty="0"/>
              <a:t>To make it easier to work with binary files, Python provides a standard pickle module. This module automates the process of storing an object in a binary file. Although this module works with most Python objects, it’s commonly used with lists.</a:t>
            </a:r>
          </a:p>
          <a:p>
            <a:r>
              <a:rPr lang="en-US" dirty="0"/>
              <a:t>Two methods of the pickle module</a:t>
            </a:r>
            <a:endParaRPr lang="en-IN" dirty="0"/>
          </a:p>
        </p:txBody>
      </p:sp>
      <p:sp>
        <p:nvSpPr>
          <p:cNvPr id="4" name="Slide Number Placeholder 3">
            <a:extLst>
              <a:ext uri="{FF2B5EF4-FFF2-40B4-BE49-F238E27FC236}">
                <a16:creationId xmlns:a16="http://schemas.microsoft.com/office/drawing/2014/main" id="{F49207EA-A00A-444B-9E7A-42403405EC3C}"/>
              </a:ext>
            </a:extLst>
          </p:cNvPr>
          <p:cNvSpPr>
            <a:spLocks noGrp="1"/>
          </p:cNvSpPr>
          <p:nvPr>
            <p:ph type="sldNum" sz="quarter" idx="12"/>
          </p:nvPr>
        </p:nvSpPr>
        <p:spPr/>
        <p:txBody>
          <a:bodyPr/>
          <a:lstStyle/>
          <a:p>
            <a:fld id="{D57F1E4F-1CFF-5643-939E-217C01CDF565}" type="slidenum">
              <a:rPr lang="en-US" smtClean="0"/>
              <a:pPr/>
              <a:t>43</a:t>
            </a:fld>
            <a:endParaRPr lang="en-US" dirty="0"/>
          </a:p>
        </p:txBody>
      </p:sp>
      <p:graphicFrame>
        <p:nvGraphicFramePr>
          <p:cNvPr id="5" name="Table 4">
            <a:extLst>
              <a:ext uri="{FF2B5EF4-FFF2-40B4-BE49-F238E27FC236}">
                <a16:creationId xmlns:a16="http://schemas.microsoft.com/office/drawing/2014/main" id="{D23EC9AA-94D1-45AC-95A9-044EC06F1EF1}"/>
              </a:ext>
            </a:extLst>
          </p:cNvPr>
          <p:cNvGraphicFramePr>
            <a:graphicFrameLocks noGrp="1"/>
          </p:cNvGraphicFramePr>
          <p:nvPr>
            <p:extLst>
              <p:ext uri="{D42A27DB-BD31-4B8C-83A1-F6EECF244321}">
                <p14:modId xmlns:p14="http://schemas.microsoft.com/office/powerpoint/2010/main" val="1019135211"/>
              </p:ext>
            </p:extLst>
          </p:nvPr>
        </p:nvGraphicFramePr>
        <p:xfrm>
          <a:off x="3035920" y="3780918"/>
          <a:ext cx="8521700" cy="1112520"/>
        </p:xfrm>
        <a:graphic>
          <a:graphicData uri="http://schemas.openxmlformats.org/drawingml/2006/table">
            <a:tbl>
              <a:tblPr firstRow="1" bandRow="1">
                <a:tableStyleId>{5C22544A-7EE6-4342-B048-85BDC9FD1C3A}</a:tableStyleId>
              </a:tblPr>
              <a:tblGrid>
                <a:gridCol w="2397471">
                  <a:extLst>
                    <a:ext uri="{9D8B030D-6E8A-4147-A177-3AD203B41FA5}">
                      <a16:colId xmlns:a16="http://schemas.microsoft.com/office/drawing/2014/main" val="1460006557"/>
                    </a:ext>
                  </a:extLst>
                </a:gridCol>
                <a:gridCol w="6124229">
                  <a:extLst>
                    <a:ext uri="{9D8B030D-6E8A-4147-A177-3AD203B41FA5}">
                      <a16:colId xmlns:a16="http://schemas.microsoft.com/office/drawing/2014/main" val="4027383545"/>
                    </a:ext>
                  </a:extLst>
                </a:gridCol>
              </a:tblGrid>
              <a:tr h="370840">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633450772"/>
                  </a:ext>
                </a:extLst>
              </a:tr>
              <a:tr h="370840">
                <a:tc>
                  <a:txBody>
                    <a:bodyPr/>
                    <a:lstStyle/>
                    <a:p>
                      <a:r>
                        <a:rPr lang="en-US" dirty="0"/>
                        <a:t>dump(object, </a:t>
                      </a:r>
                      <a:r>
                        <a:rPr lang="en-US" dirty="0" err="1"/>
                        <a:t>bfile</a:t>
                      </a:r>
                      <a:r>
                        <a:rPr lang="en-US" dirty="0"/>
                        <a:t>)</a:t>
                      </a:r>
                      <a:endParaRPr lang="en-IN" dirty="0"/>
                    </a:p>
                  </a:txBody>
                  <a:tcPr/>
                </a:tc>
                <a:tc>
                  <a:txBody>
                    <a:bodyPr/>
                    <a:lstStyle/>
                    <a:p>
                      <a:r>
                        <a:rPr lang="en-US" dirty="0"/>
                        <a:t>Writes the specified object to the binary file.</a:t>
                      </a:r>
                      <a:endParaRPr lang="en-IN" dirty="0"/>
                    </a:p>
                  </a:txBody>
                  <a:tcPr/>
                </a:tc>
                <a:extLst>
                  <a:ext uri="{0D108BD9-81ED-4DB2-BD59-A6C34878D82A}">
                    <a16:rowId xmlns:a16="http://schemas.microsoft.com/office/drawing/2014/main" val="2439006241"/>
                  </a:ext>
                </a:extLst>
              </a:tr>
              <a:tr h="370840">
                <a:tc>
                  <a:txBody>
                    <a:bodyPr/>
                    <a:lstStyle/>
                    <a:p>
                      <a:r>
                        <a:rPr lang="en-US" dirty="0"/>
                        <a:t>load(</a:t>
                      </a:r>
                      <a:r>
                        <a:rPr lang="en-US" dirty="0" err="1"/>
                        <a:t>bfile</a:t>
                      </a:r>
                      <a:r>
                        <a:rPr lang="en-US" dirty="0"/>
                        <a:t>)</a:t>
                      </a:r>
                      <a:endParaRPr lang="en-IN" dirty="0"/>
                    </a:p>
                  </a:txBody>
                  <a:tcPr/>
                </a:tc>
                <a:tc>
                  <a:txBody>
                    <a:bodyPr/>
                    <a:lstStyle/>
                    <a:p>
                      <a:r>
                        <a:rPr lang="en-US" dirty="0"/>
                        <a:t>Reads an object from the specified binary file.</a:t>
                      </a:r>
                      <a:endParaRPr lang="en-IN" dirty="0"/>
                    </a:p>
                  </a:txBody>
                  <a:tcPr/>
                </a:tc>
                <a:extLst>
                  <a:ext uri="{0D108BD9-81ED-4DB2-BD59-A6C34878D82A}">
                    <a16:rowId xmlns:a16="http://schemas.microsoft.com/office/drawing/2014/main" val="4148210850"/>
                  </a:ext>
                </a:extLst>
              </a:tr>
            </a:tbl>
          </a:graphicData>
        </a:graphic>
      </p:graphicFrame>
    </p:spTree>
    <p:extLst>
      <p:ext uri="{BB962C8B-B14F-4D97-AF65-F5344CB8AC3E}">
        <p14:creationId xmlns:p14="http://schemas.microsoft.com/office/powerpoint/2010/main" val="1964672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798-92D9-4442-8FB6-504343351160}"/>
              </a:ext>
            </a:extLst>
          </p:cNvPr>
          <p:cNvSpPr>
            <a:spLocks noGrp="1"/>
          </p:cNvSpPr>
          <p:nvPr>
            <p:ph type="title"/>
          </p:nvPr>
        </p:nvSpPr>
        <p:spPr/>
        <p:txBody>
          <a:bodyPr/>
          <a:lstStyle/>
          <a:p>
            <a:r>
              <a:rPr lang="en-US" dirty="0"/>
              <a:t>A 2-dimensional list with 3 rows and 2 columns</a:t>
            </a:r>
            <a:endParaRPr lang="en-IN" dirty="0"/>
          </a:p>
        </p:txBody>
      </p:sp>
      <p:sp>
        <p:nvSpPr>
          <p:cNvPr id="3" name="Content Placeholder 2">
            <a:extLst>
              <a:ext uri="{FF2B5EF4-FFF2-40B4-BE49-F238E27FC236}">
                <a16:creationId xmlns:a16="http://schemas.microsoft.com/office/drawing/2014/main" id="{8E961553-E942-4E49-AB6D-BCE16D6D1C5B}"/>
              </a:ext>
            </a:extLst>
          </p:cNvPr>
          <p:cNvSpPr>
            <a:spLocks noGrp="1"/>
          </p:cNvSpPr>
          <p:nvPr>
            <p:ph idx="1"/>
          </p:nvPr>
        </p:nvSpPr>
        <p:spPr/>
        <p:txBody>
          <a:bodyPr/>
          <a:lstStyle/>
          <a:p>
            <a:endParaRPr lang="en-US" dirty="0"/>
          </a:p>
          <a:p>
            <a:endParaRPr lang="en-US" dirty="0"/>
          </a:p>
          <a:p>
            <a:endParaRPr lang="en-US" dirty="0"/>
          </a:p>
          <a:p>
            <a:r>
              <a:rPr lang="en-US" dirty="0"/>
              <a:t>H</a:t>
            </a:r>
            <a:r>
              <a:rPr lang="en-IN" dirty="0"/>
              <a:t>ow to import the pickle module</a:t>
            </a:r>
          </a:p>
          <a:p>
            <a:endParaRPr lang="en-IN" dirty="0"/>
          </a:p>
        </p:txBody>
      </p:sp>
      <p:sp>
        <p:nvSpPr>
          <p:cNvPr id="4" name="Slide Number Placeholder 3">
            <a:extLst>
              <a:ext uri="{FF2B5EF4-FFF2-40B4-BE49-F238E27FC236}">
                <a16:creationId xmlns:a16="http://schemas.microsoft.com/office/drawing/2014/main" id="{0ED2AA98-B7C9-4B5E-BE64-2F9C239F82E2}"/>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5" name="Rectangle 4">
            <a:extLst>
              <a:ext uri="{FF2B5EF4-FFF2-40B4-BE49-F238E27FC236}">
                <a16:creationId xmlns:a16="http://schemas.microsoft.com/office/drawing/2014/main" id="{469E29E9-69CA-4D67-A314-AA06C6D3A707}"/>
              </a:ext>
            </a:extLst>
          </p:cNvPr>
          <p:cNvSpPr/>
          <p:nvPr/>
        </p:nvSpPr>
        <p:spPr>
          <a:xfrm>
            <a:off x="2703444" y="2226365"/>
            <a:ext cx="8666922" cy="100716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movies = [[“Monty Python and the Holy Grail”, 1975],</a:t>
            </a:r>
          </a:p>
          <a:p>
            <a:r>
              <a:rPr lang="en-US" dirty="0">
                <a:solidFill>
                  <a:schemeClr val="tx1"/>
                </a:solidFill>
              </a:rPr>
              <a:t>                  [“Cat on a Hot Tin Roof”, 1958],</a:t>
            </a:r>
          </a:p>
          <a:p>
            <a:r>
              <a:rPr lang="en-US" dirty="0">
                <a:solidFill>
                  <a:schemeClr val="tx1"/>
                </a:solidFill>
              </a:rPr>
              <a:t>                  [“On the Waterfront”, 1954]]</a:t>
            </a:r>
            <a:endParaRPr lang="en-IN" dirty="0">
              <a:solidFill>
                <a:schemeClr val="tx1"/>
              </a:solidFill>
            </a:endParaRPr>
          </a:p>
        </p:txBody>
      </p:sp>
      <p:sp>
        <p:nvSpPr>
          <p:cNvPr id="6" name="Rectangle 5">
            <a:extLst>
              <a:ext uri="{FF2B5EF4-FFF2-40B4-BE49-F238E27FC236}">
                <a16:creationId xmlns:a16="http://schemas.microsoft.com/office/drawing/2014/main" id="{3A29DC56-2376-4AE3-BD50-7908206222FB}"/>
              </a:ext>
            </a:extLst>
          </p:cNvPr>
          <p:cNvSpPr/>
          <p:nvPr/>
        </p:nvSpPr>
        <p:spPr>
          <a:xfrm>
            <a:off x="2713451" y="3783496"/>
            <a:ext cx="8666922" cy="4439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pickle</a:t>
            </a:r>
            <a:endParaRPr lang="en-IN" dirty="0">
              <a:solidFill>
                <a:schemeClr val="tx1"/>
              </a:solidFill>
            </a:endParaRPr>
          </a:p>
        </p:txBody>
      </p:sp>
    </p:spTree>
    <p:extLst>
      <p:ext uri="{BB962C8B-B14F-4D97-AF65-F5344CB8AC3E}">
        <p14:creationId xmlns:p14="http://schemas.microsoft.com/office/powerpoint/2010/main" val="3606502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F666-4E20-46EF-BDAE-4274FE88A071}"/>
              </a:ext>
            </a:extLst>
          </p:cNvPr>
          <p:cNvSpPr>
            <a:spLocks noGrp="1"/>
          </p:cNvSpPr>
          <p:nvPr>
            <p:ph type="title"/>
          </p:nvPr>
        </p:nvSpPr>
        <p:spPr/>
        <p:txBody>
          <a:bodyPr/>
          <a:lstStyle/>
          <a:p>
            <a:r>
              <a:rPr lang="en-US" dirty="0"/>
              <a:t>How to write an object to a binary file</a:t>
            </a:r>
            <a:endParaRPr lang="en-IN" dirty="0"/>
          </a:p>
        </p:txBody>
      </p:sp>
      <p:sp>
        <p:nvSpPr>
          <p:cNvPr id="3" name="Content Placeholder 2">
            <a:extLst>
              <a:ext uri="{FF2B5EF4-FFF2-40B4-BE49-F238E27FC236}">
                <a16:creationId xmlns:a16="http://schemas.microsoft.com/office/drawing/2014/main" id="{C207FA4E-9066-40FC-B507-A779DEA6D5C7}"/>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2A8A7A12-0131-4010-95E4-9696000AA6E8}"/>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5" name="Rectangle 4">
            <a:extLst>
              <a:ext uri="{FF2B5EF4-FFF2-40B4-BE49-F238E27FC236}">
                <a16:creationId xmlns:a16="http://schemas.microsoft.com/office/drawing/2014/main" id="{A479ECC2-8D1F-406D-A3A1-885C94A22CE3}"/>
              </a:ext>
            </a:extLst>
          </p:cNvPr>
          <p:cNvSpPr/>
          <p:nvPr/>
        </p:nvSpPr>
        <p:spPr>
          <a:xfrm>
            <a:off x="2686946" y="2226365"/>
            <a:ext cx="8709923" cy="92765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a:t>
            </a:r>
            <a:r>
              <a:rPr lang="en-US" dirty="0" err="1">
                <a:solidFill>
                  <a:schemeClr val="tx1"/>
                </a:solidFill>
              </a:rPr>
              <a:t>movies.bin</a:t>
            </a:r>
            <a:r>
              <a:rPr lang="en-US" dirty="0">
                <a:solidFill>
                  <a:schemeClr val="tx1"/>
                </a:solidFill>
              </a:rPr>
              <a:t>”, “</a:t>
            </a:r>
            <a:r>
              <a:rPr lang="en-US" dirty="0" err="1">
                <a:solidFill>
                  <a:schemeClr val="tx1"/>
                </a:solidFill>
              </a:rPr>
              <a:t>wb</a:t>
            </a:r>
            <a:r>
              <a:rPr lang="en-US" dirty="0">
                <a:solidFill>
                  <a:schemeClr val="tx1"/>
                </a:solidFill>
              </a:rPr>
              <a:t>”) as file:    # use </a:t>
            </a:r>
            <a:r>
              <a:rPr lang="en-US" dirty="0" err="1">
                <a:solidFill>
                  <a:schemeClr val="tx1"/>
                </a:solidFill>
              </a:rPr>
              <a:t>wb</a:t>
            </a:r>
            <a:r>
              <a:rPr lang="en-US" dirty="0">
                <a:solidFill>
                  <a:schemeClr val="tx1"/>
                </a:solidFill>
              </a:rPr>
              <a:t> mode for write binary</a:t>
            </a:r>
          </a:p>
          <a:p>
            <a:r>
              <a:rPr lang="en-US" dirty="0">
                <a:solidFill>
                  <a:schemeClr val="tx1"/>
                </a:solidFill>
              </a:rPr>
              <a:t>    </a:t>
            </a:r>
            <a:r>
              <a:rPr lang="en-US" dirty="0" err="1">
                <a:solidFill>
                  <a:schemeClr val="tx1"/>
                </a:solidFill>
              </a:rPr>
              <a:t>pickle.dump</a:t>
            </a:r>
            <a:r>
              <a:rPr lang="en-US" dirty="0">
                <a:solidFill>
                  <a:schemeClr val="tx1"/>
                </a:solidFill>
              </a:rPr>
              <a:t>(movies, file)</a:t>
            </a:r>
            <a:endParaRPr lang="en-IN" dirty="0">
              <a:solidFill>
                <a:schemeClr val="tx1"/>
              </a:solidFill>
            </a:endParaRPr>
          </a:p>
        </p:txBody>
      </p:sp>
    </p:spTree>
    <p:extLst>
      <p:ext uri="{BB962C8B-B14F-4D97-AF65-F5344CB8AC3E}">
        <p14:creationId xmlns:p14="http://schemas.microsoft.com/office/powerpoint/2010/main" val="491906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F666-4E20-46EF-BDAE-4274FE88A071}"/>
              </a:ext>
            </a:extLst>
          </p:cNvPr>
          <p:cNvSpPr>
            <a:spLocks noGrp="1"/>
          </p:cNvSpPr>
          <p:nvPr>
            <p:ph type="title"/>
          </p:nvPr>
        </p:nvSpPr>
        <p:spPr/>
        <p:txBody>
          <a:bodyPr/>
          <a:lstStyle/>
          <a:p>
            <a:r>
              <a:rPr lang="en-US" dirty="0"/>
              <a:t>How to read an object from a binary file</a:t>
            </a:r>
            <a:endParaRPr lang="en-IN" dirty="0"/>
          </a:p>
        </p:txBody>
      </p:sp>
      <p:sp>
        <p:nvSpPr>
          <p:cNvPr id="3" name="Content Placeholder 2">
            <a:extLst>
              <a:ext uri="{FF2B5EF4-FFF2-40B4-BE49-F238E27FC236}">
                <a16:creationId xmlns:a16="http://schemas.microsoft.com/office/drawing/2014/main" id="{C207FA4E-9066-40FC-B507-A779DEA6D5C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b="1" dirty="0"/>
              <a:t>The console</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2A8A7A12-0131-4010-95E4-9696000AA6E8}"/>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5" name="Rectangle 4">
            <a:extLst>
              <a:ext uri="{FF2B5EF4-FFF2-40B4-BE49-F238E27FC236}">
                <a16:creationId xmlns:a16="http://schemas.microsoft.com/office/drawing/2014/main" id="{A479ECC2-8D1F-406D-A3A1-885C94A22CE3}"/>
              </a:ext>
            </a:extLst>
          </p:cNvPr>
          <p:cNvSpPr/>
          <p:nvPr/>
        </p:nvSpPr>
        <p:spPr>
          <a:xfrm>
            <a:off x="2686946" y="2226365"/>
            <a:ext cx="8709923" cy="92765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with open(“</a:t>
            </a:r>
            <a:r>
              <a:rPr lang="en-US" dirty="0" err="1">
                <a:solidFill>
                  <a:schemeClr val="tx1"/>
                </a:solidFill>
              </a:rPr>
              <a:t>movies.bin</a:t>
            </a:r>
            <a:r>
              <a:rPr lang="en-US" dirty="0">
                <a:solidFill>
                  <a:schemeClr val="tx1"/>
                </a:solidFill>
              </a:rPr>
              <a:t>”, “</a:t>
            </a:r>
            <a:r>
              <a:rPr lang="en-US" dirty="0" err="1">
                <a:solidFill>
                  <a:schemeClr val="tx1"/>
                </a:solidFill>
              </a:rPr>
              <a:t>rb</a:t>
            </a:r>
            <a:r>
              <a:rPr lang="en-US" dirty="0">
                <a:solidFill>
                  <a:schemeClr val="tx1"/>
                </a:solidFill>
              </a:rPr>
              <a:t>”) as file:    # use </a:t>
            </a:r>
            <a:r>
              <a:rPr lang="en-US" dirty="0" err="1">
                <a:solidFill>
                  <a:schemeClr val="tx1"/>
                </a:solidFill>
              </a:rPr>
              <a:t>rb</a:t>
            </a:r>
            <a:r>
              <a:rPr lang="en-US" dirty="0">
                <a:solidFill>
                  <a:schemeClr val="tx1"/>
                </a:solidFill>
              </a:rPr>
              <a:t> mode for read binary</a:t>
            </a:r>
          </a:p>
          <a:p>
            <a:r>
              <a:rPr lang="en-US" dirty="0">
                <a:solidFill>
                  <a:schemeClr val="tx1"/>
                </a:solidFill>
              </a:rPr>
              <a:t>    </a:t>
            </a:r>
            <a:r>
              <a:rPr lang="en-US" dirty="0" err="1">
                <a:solidFill>
                  <a:schemeClr val="tx1"/>
                </a:solidFill>
              </a:rPr>
              <a:t>movie_list</a:t>
            </a:r>
            <a:r>
              <a:rPr lang="en-US" dirty="0">
                <a:solidFill>
                  <a:schemeClr val="tx1"/>
                </a:solidFill>
              </a:rPr>
              <a:t> = </a:t>
            </a:r>
            <a:r>
              <a:rPr lang="en-US" dirty="0" err="1">
                <a:solidFill>
                  <a:schemeClr val="tx1"/>
                </a:solidFill>
              </a:rPr>
              <a:t>pickle.load</a:t>
            </a:r>
            <a:r>
              <a:rPr lang="en-US" dirty="0">
                <a:solidFill>
                  <a:schemeClr val="tx1"/>
                </a:solidFill>
              </a:rPr>
              <a:t>(file)</a:t>
            </a:r>
          </a:p>
          <a:p>
            <a:r>
              <a:rPr lang="en-US" dirty="0">
                <a:solidFill>
                  <a:schemeClr val="tx1"/>
                </a:solidFill>
              </a:rPr>
              <a:t>    print(</a:t>
            </a:r>
            <a:r>
              <a:rPr lang="en-US" dirty="0" err="1">
                <a:solidFill>
                  <a:schemeClr val="tx1"/>
                </a:solidFill>
              </a:rPr>
              <a:t>movie_list</a:t>
            </a:r>
            <a:r>
              <a:rPr lang="en-US" dirty="0">
                <a:solidFill>
                  <a:schemeClr val="tx1"/>
                </a:solidFill>
              </a:rPr>
              <a:t>)</a:t>
            </a:r>
            <a:endParaRPr lang="en-IN" dirty="0">
              <a:solidFill>
                <a:schemeClr val="tx1"/>
              </a:solidFill>
            </a:endParaRPr>
          </a:p>
        </p:txBody>
      </p:sp>
      <p:sp>
        <p:nvSpPr>
          <p:cNvPr id="6" name="Rectangle 5">
            <a:extLst>
              <a:ext uri="{FF2B5EF4-FFF2-40B4-BE49-F238E27FC236}">
                <a16:creationId xmlns:a16="http://schemas.microsoft.com/office/drawing/2014/main" id="{26003807-D3E8-4DFD-83D6-5E9B51A3BE56}"/>
              </a:ext>
            </a:extLst>
          </p:cNvPr>
          <p:cNvSpPr/>
          <p:nvPr/>
        </p:nvSpPr>
        <p:spPr>
          <a:xfrm>
            <a:off x="2693806" y="3810000"/>
            <a:ext cx="8709923" cy="92765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[[‘Monty Python and the Holy Grail’, 1975], [‘Cat on a Hot Tin Roof’, 1958], [‘On the Waterfront’, 1954]]</a:t>
            </a:r>
            <a:endParaRPr lang="en-IN" dirty="0">
              <a:solidFill>
                <a:schemeClr val="tx1"/>
              </a:solidFill>
            </a:endParaRPr>
          </a:p>
        </p:txBody>
      </p:sp>
    </p:spTree>
    <p:extLst>
      <p:ext uri="{BB962C8B-B14F-4D97-AF65-F5344CB8AC3E}">
        <p14:creationId xmlns:p14="http://schemas.microsoft.com/office/powerpoint/2010/main" val="3622551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1B17-8760-4B18-8B6E-C67156428913}"/>
              </a:ext>
            </a:extLst>
          </p:cNvPr>
          <p:cNvSpPr>
            <a:spLocks noGrp="1"/>
          </p:cNvSpPr>
          <p:nvPr>
            <p:ph type="title"/>
          </p:nvPr>
        </p:nvSpPr>
        <p:spPr/>
        <p:txBody>
          <a:bodyPr/>
          <a:lstStyle/>
          <a:p>
            <a:r>
              <a:rPr lang="en-US" dirty="0"/>
              <a:t>Key points(How to use binary files)</a:t>
            </a:r>
            <a:endParaRPr lang="en-IN" dirty="0"/>
          </a:p>
        </p:txBody>
      </p:sp>
      <p:sp>
        <p:nvSpPr>
          <p:cNvPr id="3" name="Content Placeholder 2">
            <a:extLst>
              <a:ext uri="{FF2B5EF4-FFF2-40B4-BE49-F238E27FC236}">
                <a16:creationId xmlns:a16="http://schemas.microsoft.com/office/drawing/2014/main" id="{1F95634A-6971-4D14-A250-6192A2940112}"/>
              </a:ext>
            </a:extLst>
          </p:cNvPr>
          <p:cNvSpPr>
            <a:spLocks noGrp="1"/>
          </p:cNvSpPr>
          <p:nvPr>
            <p:ph idx="1"/>
          </p:nvPr>
        </p:nvSpPr>
        <p:spPr/>
        <p:txBody>
          <a:bodyPr/>
          <a:lstStyle/>
          <a:p>
            <a:r>
              <a:rPr lang="en-US" dirty="0"/>
              <a:t>You can use methods of the </a:t>
            </a:r>
            <a:r>
              <a:rPr lang="en-US" b="1" dirty="0"/>
              <a:t>pickle</a:t>
            </a:r>
            <a:r>
              <a:rPr lang="en-US" dirty="0"/>
              <a:t> module to work with binary files. It can be used to </a:t>
            </a:r>
            <a:r>
              <a:rPr lang="en-US" b="1" dirty="0"/>
              <a:t>dump(write) </a:t>
            </a:r>
            <a:r>
              <a:rPr lang="en-US" dirty="0"/>
              <a:t>an object like a list to a file and to </a:t>
            </a:r>
            <a:r>
              <a:rPr lang="en-US" b="1" dirty="0"/>
              <a:t>load(read) </a:t>
            </a:r>
            <a:r>
              <a:rPr lang="en-US" dirty="0"/>
              <a:t>an object like a list from a binary file.</a:t>
            </a:r>
          </a:p>
          <a:p>
            <a:r>
              <a:rPr lang="en-US" b="1" dirty="0"/>
              <a:t>Storing</a:t>
            </a:r>
            <a:r>
              <a:rPr lang="en-US" dirty="0"/>
              <a:t> an object in a binary file is known as </a:t>
            </a:r>
            <a:r>
              <a:rPr lang="en-US" b="1" dirty="0"/>
              <a:t>object serialization</a:t>
            </a:r>
            <a:r>
              <a:rPr lang="en-US" dirty="0"/>
              <a:t>, and </a:t>
            </a:r>
            <a:r>
              <a:rPr lang="en-US" b="1" dirty="0"/>
              <a:t>reading</a:t>
            </a:r>
            <a:r>
              <a:rPr lang="en-US" dirty="0"/>
              <a:t> an object from a binary file is known as </a:t>
            </a:r>
            <a:r>
              <a:rPr lang="en-US" b="1" dirty="0"/>
              <a:t>de-serialization</a:t>
            </a:r>
            <a:r>
              <a:rPr lang="en-US" dirty="0"/>
              <a:t>.</a:t>
            </a:r>
            <a:endParaRPr lang="en-IN" dirty="0"/>
          </a:p>
        </p:txBody>
      </p:sp>
      <p:sp>
        <p:nvSpPr>
          <p:cNvPr id="4" name="Slide Number Placeholder 3">
            <a:extLst>
              <a:ext uri="{FF2B5EF4-FFF2-40B4-BE49-F238E27FC236}">
                <a16:creationId xmlns:a16="http://schemas.microsoft.com/office/drawing/2014/main" id="{A39D9A61-8319-43F0-BFA9-9A869638351C}"/>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413375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D82E-6637-4B8C-8B14-745249E6E923}"/>
              </a:ext>
            </a:extLst>
          </p:cNvPr>
          <p:cNvSpPr>
            <a:spLocks noGrp="1"/>
          </p:cNvSpPr>
          <p:nvPr>
            <p:ph type="title"/>
          </p:nvPr>
        </p:nvSpPr>
        <p:spPr/>
        <p:txBody>
          <a:bodyPr/>
          <a:lstStyle/>
          <a:p>
            <a:r>
              <a:rPr lang="en-US" dirty="0"/>
              <a:t>The Movie List 3.0 program</a:t>
            </a:r>
            <a:endParaRPr lang="en-IN" dirty="0"/>
          </a:p>
        </p:txBody>
      </p:sp>
      <p:sp>
        <p:nvSpPr>
          <p:cNvPr id="3" name="Content Placeholder 2">
            <a:extLst>
              <a:ext uri="{FF2B5EF4-FFF2-40B4-BE49-F238E27FC236}">
                <a16:creationId xmlns:a16="http://schemas.microsoft.com/office/drawing/2014/main" id="{2264312B-D53C-482D-A159-062889DD631E}"/>
              </a:ext>
            </a:extLst>
          </p:cNvPr>
          <p:cNvSpPr>
            <a:spLocks noGrp="1"/>
          </p:cNvSpPr>
          <p:nvPr>
            <p:ph idx="1"/>
          </p:nvPr>
        </p:nvSpPr>
        <p:spPr/>
        <p:txBody>
          <a:bodyPr/>
          <a:lstStyle/>
          <a:p>
            <a:r>
              <a:rPr lang="en-US" dirty="0">
                <a:solidFill>
                  <a:schemeClr val="tx1"/>
                </a:solidFill>
              </a:rPr>
              <a:t>A demo of example 0703</a:t>
            </a:r>
          </a:p>
          <a:p>
            <a:endParaRPr lang="en-IN" dirty="0"/>
          </a:p>
        </p:txBody>
      </p:sp>
      <p:sp>
        <p:nvSpPr>
          <p:cNvPr id="4" name="Slide Number Placeholder 3">
            <a:extLst>
              <a:ext uri="{FF2B5EF4-FFF2-40B4-BE49-F238E27FC236}">
                <a16:creationId xmlns:a16="http://schemas.microsoft.com/office/drawing/2014/main" id="{34260D95-B99E-469E-8F2D-B1AF19D4EC7E}"/>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815945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39938" name="Picture 2" descr="Image result for questions and answers"/>
          <p:cNvPicPr>
            <a:picLocks noChangeAspect="1" noChangeArrowheads="1"/>
          </p:cNvPicPr>
          <p:nvPr/>
        </p:nvPicPr>
        <p:blipFill>
          <a:blip r:embed="rId2"/>
          <a:srcRect/>
          <a:stretch>
            <a:fillRect/>
          </a:stretch>
        </p:blipFill>
        <p:spPr bwMode="auto">
          <a:xfrm>
            <a:off x="4934839" y="2872740"/>
            <a:ext cx="3019425" cy="1514475"/>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sequence of file operations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r>
              <a:rPr lang="en-US" dirty="0"/>
              <a:t>The sequence of file operations</a:t>
            </a:r>
          </a:p>
          <a:p>
            <a:pPr marL="0" indent="0">
              <a:buNone/>
            </a:pPr>
            <a:endParaRPr lang="en-US" dirty="0"/>
          </a:p>
          <a:p>
            <a:pPr>
              <a:buFont typeface="+mj-lt"/>
              <a:buAutoNum type="arabicPeriod"/>
            </a:pPr>
            <a:r>
              <a:rPr lang="en-US" dirty="0"/>
              <a:t>Open the file.</a:t>
            </a:r>
          </a:p>
          <a:p>
            <a:pPr>
              <a:buFont typeface="+mj-lt"/>
              <a:buAutoNum type="arabicPeriod"/>
            </a:pPr>
            <a:r>
              <a:rPr lang="en-US" dirty="0"/>
              <a:t>Write data to the file or read data from the file.</a:t>
            </a:r>
          </a:p>
          <a:p>
            <a:pPr>
              <a:buFont typeface="+mj-lt"/>
              <a:buAutoNum type="arabicPeriod"/>
            </a:pPr>
            <a:r>
              <a:rPr lang="en-US" dirty="0"/>
              <a:t>Close the file.</a:t>
            </a:r>
            <a:endParaRPr lang="en-IN" dirty="0"/>
          </a:p>
          <a:p>
            <a:endParaRPr lang="en-US" dirty="0"/>
          </a:p>
        </p:txBody>
      </p:sp>
    </p:spTree>
    <p:extLst>
      <p:ext uri="{BB962C8B-B14F-4D97-AF65-F5344CB8AC3E}">
        <p14:creationId xmlns:p14="http://schemas.microsoft.com/office/powerpoint/2010/main" val="3582308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(An introduction to file I/O)</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r>
              <a:rPr lang="en-US" dirty="0"/>
              <a:t>Data that’s in main memory (RAM) is lost when a program ends. But data that’s saved in files on disk is available the next time a program needs to access it. Since this data persists across program restarts, this is known as persistent data storage.</a:t>
            </a:r>
          </a:p>
          <a:p>
            <a:r>
              <a:rPr lang="en-US" dirty="0"/>
              <a:t>A CSV(comma-separated values) file is a type of text file that stores multiple values per line, typically using commas to separate each value.</a:t>
            </a:r>
          </a:p>
          <a:p>
            <a:r>
              <a:rPr lang="en-US" dirty="0"/>
              <a:t>When I/O operations like opening, reading, or writing data to a file fail, an exception occurs.</a:t>
            </a:r>
            <a:endParaRPr lang="en-IN" dirty="0"/>
          </a:p>
          <a:p>
            <a:endParaRPr lang="en-US" dirty="0"/>
          </a:p>
        </p:txBody>
      </p:sp>
    </p:spTree>
    <p:extLst>
      <p:ext uri="{BB962C8B-B14F-4D97-AF65-F5344CB8AC3E}">
        <p14:creationId xmlns:p14="http://schemas.microsoft.com/office/powerpoint/2010/main" val="28762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open and close a file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r>
              <a:rPr lang="en-US" dirty="0"/>
              <a:t>The built-in open() function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03D3329A-2B61-4E14-BA31-BDE98F618CE2}"/>
              </a:ext>
            </a:extLst>
          </p:cNvPr>
          <p:cNvGraphicFramePr>
            <a:graphicFrameLocks noGrp="1"/>
          </p:cNvGraphicFramePr>
          <p:nvPr>
            <p:extLst>
              <p:ext uri="{D42A27DB-BD31-4B8C-83A1-F6EECF244321}">
                <p14:modId xmlns:p14="http://schemas.microsoft.com/office/powerpoint/2010/main" val="1475208811"/>
              </p:ext>
            </p:extLst>
          </p:nvPr>
        </p:nvGraphicFramePr>
        <p:xfrm>
          <a:off x="2694609" y="2588223"/>
          <a:ext cx="8128000" cy="1010920"/>
        </p:xfrm>
        <a:graphic>
          <a:graphicData uri="http://schemas.openxmlformats.org/drawingml/2006/table">
            <a:tbl>
              <a:tblPr firstRow="1" bandRow="1">
                <a:tableStyleId>{5C22544A-7EE6-4342-B048-85BDC9FD1C3A}</a:tableStyleId>
              </a:tblPr>
              <a:tblGrid>
                <a:gridCol w="2924313">
                  <a:extLst>
                    <a:ext uri="{9D8B030D-6E8A-4147-A177-3AD203B41FA5}">
                      <a16:colId xmlns:a16="http://schemas.microsoft.com/office/drawing/2014/main" val="1749520178"/>
                    </a:ext>
                  </a:extLst>
                </a:gridCol>
                <a:gridCol w="5203687">
                  <a:extLst>
                    <a:ext uri="{9D8B030D-6E8A-4147-A177-3AD203B41FA5}">
                      <a16:colId xmlns:a16="http://schemas.microsoft.com/office/drawing/2014/main" val="3627016356"/>
                    </a:ext>
                  </a:extLst>
                </a:gridCol>
              </a:tblGrid>
              <a:tr h="370840">
                <a:tc>
                  <a:txBody>
                    <a:bodyPr/>
                    <a:lstStyle/>
                    <a:p>
                      <a:r>
                        <a:rPr lang="en-US" dirty="0"/>
                        <a:t>Function</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595805762"/>
                  </a:ext>
                </a:extLst>
              </a:tr>
              <a:tr h="370840">
                <a:tc>
                  <a:txBody>
                    <a:bodyPr/>
                    <a:lstStyle/>
                    <a:p>
                      <a:r>
                        <a:rPr lang="en-US" dirty="0"/>
                        <a:t>open(file, mode)</a:t>
                      </a:r>
                      <a:endParaRPr lang="en-IN" dirty="0"/>
                    </a:p>
                  </a:txBody>
                  <a:tcPr/>
                </a:tc>
                <a:tc>
                  <a:txBody>
                    <a:bodyPr/>
                    <a:lstStyle/>
                    <a:p>
                      <a:r>
                        <a:rPr lang="en-US" dirty="0"/>
                        <a:t>Returns a file object for the specified file with the specified mode.</a:t>
                      </a:r>
                      <a:endParaRPr lang="en-IN" dirty="0"/>
                    </a:p>
                  </a:txBody>
                  <a:tcPr/>
                </a:tc>
                <a:extLst>
                  <a:ext uri="{0D108BD9-81ED-4DB2-BD59-A6C34878D82A}">
                    <a16:rowId xmlns:a16="http://schemas.microsoft.com/office/drawing/2014/main" val="945256829"/>
                  </a:ext>
                </a:extLst>
              </a:tr>
            </a:tbl>
          </a:graphicData>
        </a:graphic>
      </p:graphicFrame>
    </p:spTree>
    <p:extLst>
      <p:ext uri="{BB962C8B-B14F-4D97-AF65-F5344CB8AC3E}">
        <p14:creationId xmlns:p14="http://schemas.microsoft.com/office/powerpoint/2010/main" val="412587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of the modes of the open() function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6BA23BF1-A069-4D71-A34E-A9B58A7C4666}"/>
              </a:ext>
            </a:extLst>
          </p:cNvPr>
          <p:cNvGraphicFramePr>
            <a:graphicFrameLocks noGrp="1"/>
          </p:cNvGraphicFramePr>
          <p:nvPr>
            <p:extLst>
              <p:ext uri="{D42A27DB-BD31-4B8C-83A1-F6EECF244321}">
                <p14:modId xmlns:p14="http://schemas.microsoft.com/office/powerpoint/2010/main" val="1478486257"/>
              </p:ext>
            </p:extLst>
          </p:nvPr>
        </p:nvGraphicFramePr>
        <p:xfrm>
          <a:off x="2694608" y="1963912"/>
          <a:ext cx="8127999" cy="3210560"/>
        </p:xfrm>
        <a:graphic>
          <a:graphicData uri="http://schemas.openxmlformats.org/drawingml/2006/table">
            <a:tbl>
              <a:tblPr firstRow="1" bandRow="1">
                <a:tableStyleId>{5C22544A-7EE6-4342-B048-85BDC9FD1C3A}</a:tableStyleId>
              </a:tblPr>
              <a:tblGrid>
                <a:gridCol w="1360557">
                  <a:extLst>
                    <a:ext uri="{9D8B030D-6E8A-4147-A177-3AD203B41FA5}">
                      <a16:colId xmlns:a16="http://schemas.microsoft.com/office/drawing/2014/main" val="3618180715"/>
                    </a:ext>
                  </a:extLst>
                </a:gridCol>
                <a:gridCol w="1152939">
                  <a:extLst>
                    <a:ext uri="{9D8B030D-6E8A-4147-A177-3AD203B41FA5}">
                      <a16:colId xmlns:a16="http://schemas.microsoft.com/office/drawing/2014/main" val="678066982"/>
                    </a:ext>
                  </a:extLst>
                </a:gridCol>
                <a:gridCol w="5614503">
                  <a:extLst>
                    <a:ext uri="{9D8B030D-6E8A-4147-A177-3AD203B41FA5}">
                      <a16:colId xmlns:a16="http://schemas.microsoft.com/office/drawing/2014/main" val="2251518332"/>
                    </a:ext>
                  </a:extLst>
                </a:gridCol>
              </a:tblGrid>
              <a:tr h="370840">
                <a:tc>
                  <a:txBody>
                    <a:bodyPr/>
                    <a:lstStyle/>
                    <a:p>
                      <a:r>
                        <a:rPr lang="en-US" dirty="0"/>
                        <a:t>Character</a:t>
                      </a:r>
                      <a:endParaRPr lang="en-IN" dirty="0"/>
                    </a:p>
                  </a:txBody>
                  <a:tcPr/>
                </a:tc>
                <a:tc>
                  <a:txBody>
                    <a:bodyPr/>
                    <a:lstStyle/>
                    <a:p>
                      <a:r>
                        <a:rPr lang="en-US" dirty="0"/>
                        <a:t>Mode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96884843"/>
                  </a:ext>
                </a:extLst>
              </a:tr>
              <a:tr h="370840">
                <a:tc>
                  <a:txBody>
                    <a:bodyPr/>
                    <a:lstStyle/>
                    <a:p>
                      <a:pPr algn="ctr"/>
                      <a:r>
                        <a:rPr lang="en-US" dirty="0"/>
                        <a:t>r</a:t>
                      </a:r>
                      <a:endParaRPr lang="en-IN" dirty="0"/>
                    </a:p>
                  </a:txBody>
                  <a:tcPr/>
                </a:tc>
                <a:tc>
                  <a:txBody>
                    <a:bodyPr/>
                    <a:lstStyle/>
                    <a:p>
                      <a:r>
                        <a:rPr lang="en-US" dirty="0"/>
                        <a:t>Read</a:t>
                      </a:r>
                      <a:endParaRPr lang="en-IN" dirty="0"/>
                    </a:p>
                  </a:txBody>
                  <a:tcPr/>
                </a:tc>
                <a:tc>
                  <a:txBody>
                    <a:bodyPr/>
                    <a:lstStyle/>
                    <a:p>
                      <a:r>
                        <a:rPr lang="en-US" dirty="0"/>
                        <a:t>If the file doesn’t exist, this mode causes a file not found error.</a:t>
                      </a:r>
                      <a:endParaRPr lang="en-IN" dirty="0"/>
                    </a:p>
                  </a:txBody>
                  <a:tcPr/>
                </a:tc>
                <a:extLst>
                  <a:ext uri="{0D108BD9-81ED-4DB2-BD59-A6C34878D82A}">
                    <a16:rowId xmlns:a16="http://schemas.microsoft.com/office/drawing/2014/main" val="1077464162"/>
                  </a:ext>
                </a:extLst>
              </a:tr>
              <a:tr h="370840">
                <a:tc>
                  <a:txBody>
                    <a:bodyPr/>
                    <a:lstStyle/>
                    <a:p>
                      <a:pPr algn="ctr"/>
                      <a:r>
                        <a:rPr lang="en-US" dirty="0"/>
                        <a:t>w</a:t>
                      </a:r>
                      <a:endParaRPr lang="en-IN" dirty="0"/>
                    </a:p>
                  </a:txBody>
                  <a:tcPr/>
                </a:tc>
                <a:tc>
                  <a:txBody>
                    <a:bodyPr/>
                    <a:lstStyle/>
                    <a:p>
                      <a:r>
                        <a:rPr lang="en-US" dirty="0"/>
                        <a:t>Write</a:t>
                      </a:r>
                      <a:endParaRPr lang="en-IN" dirty="0"/>
                    </a:p>
                  </a:txBody>
                  <a:tcPr/>
                </a:tc>
                <a:tc>
                  <a:txBody>
                    <a:bodyPr/>
                    <a:lstStyle/>
                    <a:p>
                      <a:r>
                        <a:rPr lang="en-US" dirty="0"/>
                        <a:t>If the file doesn’t exist, this mode creates it. If the file already exists, this mode erases all existing data.</a:t>
                      </a:r>
                      <a:endParaRPr lang="en-IN" dirty="0"/>
                    </a:p>
                  </a:txBody>
                  <a:tcPr/>
                </a:tc>
                <a:extLst>
                  <a:ext uri="{0D108BD9-81ED-4DB2-BD59-A6C34878D82A}">
                    <a16:rowId xmlns:a16="http://schemas.microsoft.com/office/drawing/2014/main" val="3530321152"/>
                  </a:ext>
                </a:extLst>
              </a:tr>
              <a:tr h="370840">
                <a:tc>
                  <a:txBody>
                    <a:bodyPr/>
                    <a:lstStyle/>
                    <a:p>
                      <a:pPr algn="ctr"/>
                      <a:r>
                        <a:rPr lang="en-US" dirty="0"/>
                        <a:t>a</a:t>
                      </a:r>
                      <a:endParaRPr lang="en-IN" dirty="0"/>
                    </a:p>
                  </a:txBody>
                  <a:tcPr/>
                </a:tc>
                <a:tc>
                  <a:txBody>
                    <a:bodyPr/>
                    <a:lstStyle/>
                    <a:p>
                      <a:r>
                        <a:rPr lang="en-US" dirty="0"/>
                        <a:t>Append</a:t>
                      </a:r>
                      <a:endParaRPr lang="en-IN" dirty="0"/>
                    </a:p>
                  </a:txBody>
                  <a:tcPr/>
                </a:tc>
                <a:tc>
                  <a:txBody>
                    <a:bodyPr/>
                    <a:lstStyle/>
                    <a:p>
                      <a:r>
                        <a:rPr lang="en-US" dirty="0"/>
                        <a:t>If the file doesn’t exist, this mode creates it. If the file already exists, the mode appends the data to the end of the file.</a:t>
                      </a:r>
                      <a:endParaRPr lang="en-IN" dirty="0"/>
                    </a:p>
                  </a:txBody>
                  <a:tcPr/>
                </a:tc>
                <a:extLst>
                  <a:ext uri="{0D108BD9-81ED-4DB2-BD59-A6C34878D82A}">
                    <a16:rowId xmlns:a16="http://schemas.microsoft.com/office/drawing/2014/main" val="1383429799"/>
                  </a:ext>
                </a:extLst>
              </a:tr>
              <a:tr h="370840">
                <a:tc>
                  <a:txBody>
                    <a:bodyPr/>
                    <a:lstStyle/>
                    <a:p>
                      <a:pPr algn="ctr"/>
                      <a:r>
                        <a:rPr lang="en-US" dirty="0"/>
                        <a:t>b</a:t>
                      </a:r>
                      <a:endParaRPr lang="en-IN" dirty="0"/>
                    </a:p>
                  </a:txBody>
                  <a:tcPr/>
                </a:tc>
                <a:tc>
                  <a:txBody>
                    <a:bodyPr/>
                    <a:lstStyle/>
                    <a:p>
                      <a:r>
                        <a:rPr lang="en-US" dirty="0"/>
                        <a:t>Binary</a:t>
                      </a:r>
                      <a:endParaRPr lang="en-IN" dirty="0"/>
                    </a:p>
                  </a:txBody>
                  <a:tcPr/>
                </a:tc>
                <a:tc>
                  <a:txBody>
                    <a:bodyPr/>
                    <a:lstStyle/>
                    <a:p>
                      <a:r>
                        <a:rPr lang="en-US" dirty="0"/>
                        <a:t>Use for binary files along with “r” or “w” mode.</a:t>
                      </a:r>
                      <a:endParaRPr lang="en-IN" dirty="0"/>
                    </a:p>
                  </a:txBody>
                  <a:tcPr/>
                </a:tc>
                <a:extLst>
                  <a:ext uri="{0D108BD9-81ED-4DB2-BD59-A6C34878D82A}">
                    <a16:rowId xmlns:a16="http://schemas.microsoft.com/office/drawing/2014/main" val="3365035182"/>
                  </a:ext>
                </a:extLst>
              </a:tr>
            </a:tbl>
          </a:graphicData>
        </a:graphic>
      </p:graphicFrame>
    </p:spTree>
    <p:extLst>
      <p:ext uri="{BB962C8B-B14F-4D97-AF65-F5344CB8AC3E}">
        <p14:creationId xmlns:p14="http://schemas.microsoft.com/office/powerpoint/2010/main" val="26566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close() method of a file object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Content Placeholder 5">
            <a:extLst>
              <a:ext uri="{FF2B5EF4-FFF2-40B4-BE49-F238E27FC236}">
                <a16:creationId xmlns:a16="http://schemas.microsoft.com/office/drawing/2014/main" id="{CAC5DFD9-A3FB-4864-B151-08457B68A11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6BA23BF1-A069-4D71-A34E-A9B58A7C4666}"/>
              </a:ext>
            </a:extLst>
          </p:cNvPr>
          <p:cNvGraphicFramePr>
            <a:graphicFrameLocks noGrp="1"/>
          </p:cNvGraphicFramePr>
          <p:nvPr>
            <p:extLst>
              <p:ext uri="{D42A27DB-BD31-4B8C-83A1-F6EECF244321}">
                <p14:modId xmlns:p14="http://schemas.microsoft.com/office/powerpoint/2010/main" val="363407310"/>
              </p:ext>
            </p:extLst>
          </p:nvPr>
        </p:nvGraphicFramePr>
        <p:xfrm>
          <a:off x="2694608" y="1963912"/>
          <a:ext cx="8127999" cy="1010920"/>
        </p:xfrm>
        <a:graphic>
          <a:graphicData uri="http://schemas.openxmlformats.org/drawingml/2006/table">
            <a:tbl>
              <a:tblPr firstRow="1" bandRow="1">
                <a:tableStyleId>{5C22544A-7EE6-4342-B048-85BDC9FD1C3A}</a:tableStyleId>
              </a:tblPr>
              <a:tblGrid>
                <a:gridCol w="1360557">
                  <a:extLst>
                    <a:ext uri="{9D8B030D-6E8A-4147-A177-3AD203B41FA5}">
                      <a16:colId xmlns:a16="http://schemas.microsoft.com/office/drawing/2014/main" val="3618180715"/>
                    </a:ext>
                  </a:extLst>
                </a:gridCol>
                <a:gridCol w="6767442">
                  <a:extLst>
                    <a:ext uri="{9D8B030D-6E8A-4147-A177-3AD203B41FA5}">
                      <a16:colId xmlns:a16="http://schemas.microsoft.com/office/drawing/2014/main" val="678066982"/>
                    </a:ext>
                  </a:extLst>
                </a:gridCol>
              </a:tblGrid>
              <a:tr h="370840">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96884843"/>
                  </a:ext>
                </a:extLst>
              </a:tr>
              <a:tr h="370840">
                <a:tc>
                  <a:txBody>
                    <a:bodyPr/>
                    <a:lstStyle/>
                    <a:p>
                      <a:pPr algn="ctr"/>
                      <a:r>
                        <a:rPr lang="en-US" dirty="0"/>
                        <a:t>close()</a:t>
                      </a:r>
                      <a:endParaRPr lang="en-IN" dirty="0"/>
                    </a:p>
                  </a:txBody>
                  <a:tcPr/>
                </a:tc>
                <a:tc>
                  <a:txBody>
                    <a:bodyPr/>
                    <a:lstStyle/>
                    <a:p>
                      <a:r>
                        <a:rPr lang="en-US" dirty="0"/>
                        <a:t>Closes the file, which ends all operations and frees all resources.</a:t>
                      </a:r>
                      <a:endParaRPr lang="en-IN" dirty="0"/>
                    </a:p>
                  </a:txBody>
                  <a:tcPr/>
                </a:tc>
                <a:extLst>
                  <a:ext uri="{0D108BD9-81ED-4DB2-BD59-A6C34878D82A}">
                    <a16:rowId xmlns:a16="http://schemas.microsoft.com/office/drawing/2014/main" val="1077464162"/>
                  </a:ext>
                </a:extLst>
              </a:tr>
            </a:tbl>
          </a:graphicData>
        </a:graphic>
      </p:graphicFrame>
    </p:spTree>
    <p:extLst>
      <p:ext uri="{BB962C8B-B14F-4D97-AF65-F5344CB8AC3E}">
        <p14:creationId xmlns:p14="http://schemas.microsoft.com/office/powerpoint/2010/main" val="8916521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1685</TotalTime>
  <Words>3419</Words>
  <Application>Microsoft Office PowerPoint</Application>
  <PresentationFormat>Widescreen</PresentationFormat>
  <Paragraphs>409</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Gothic</vt:lpstr>
      <vt:lpstr>Wingdings 3</vt:lpstr>
      <vt:lpstr>Wisp</vt:lpstr>
      <vt:lpstr>How to work with file I/O</vt:lpstr>
      <vt:lpstr>Introduction to file I/O</vt:lpstr>
      <vt:lpstr>How file I/O Works</vt:lpstr>
      <vt:lpstr>Two types of files</vt:lpstr>
      <vt:lpstr>The sequence of file operations</vt:lpstr>
      <vt:lpstr>Key Points (An introduction to file I/O)</vt:lpstr>
      <vt:lpstr>How to open and close a file</vt:lpstr>
      <vt:lpstr>Few of the modes of the open() function</vt:lpstr>
      <vt:lpstr>The close() method of a file object</vt:lpstr>
      <vt:lpstr>How to open a file in write mode and close the file manually</vt:lpstr>
      <vt:lpstr>How to use ‘with’ statements to open and close files </vt:lpstr>
      <vt:lpstr>Code that opens a text file in write mode and automatically closes it</vt:lpstr>
      <vt:lpstr>Code that opens a text file in read mode and automatically closes it</vt:lpstr>
      <vt:lpstr>Key points (How to open and close a file)</vt:lpstr>
      <vt:lpstr>How to use text files</vt:lpstr>
      <vt:lpstr>How to write a text file</vt:lpstr>
      <vt:lpstr>The contents of the text file</vt:lpstr>
      <vt:lpstr>Key points (How to use text files)</vt:lpstr>
      <vt:lpstr>How to read a text file</vt:lpstr>
      <vt:lpstr>How to use a ‘for’ statement to read each line of the file</vt:lpstr>
      <vt:lpstr>How to read the entire file as a string</vt:lpstr>
      <vt:lpstr>How to read the entire file as a list</vt:lpstr>
      <vt:lpstr>How to read each line of the file</vt:lpstr>
      <vt:lpstr>Key points(How to read a text file)</vt:lpstr>
      <vt:lpstr>How to work with a list in a text file</vt:lpstr>
      <vt:lpstr>How to work with a list in a text file</vt:lpstr>
      <vt:lpstr>How to write and read a list of numbers</vt:lpstr>
      <vt:lpstr>How to write and read a list of numbers</vt:lpstr>
      <vt:lpstr>Key points(How to work with a list in a text file)</vt:lpstr>
      <vt:lpstr>The Movie List 1.0 program</vt:lpstr>
      <vt:lpstr>How to use CSV file</vt:lpstr>
      <vt:lpstr>A 2-dimensional list with 3 rows and 2 columns</vt:lpstr>
      <vt:lpstr>How to write a CSV file</vt:lpstr>
      <vt:lpstr>Key points(How to use CSV files)</vt:lpstr>
      <vt:lpstr>How to use CSV file</vt:lpstr>
      <vt:lpstr>How to read a CSV file</vt:lpstr>
      <vt:lpstr>The reader() function of the csv module</vt:lpstr>
      <vt:lpstr>Some optional arguments that can be used to change the CSV format</vt:lpstr>
      <vt:lpstr>Code that changes the delimiter for the writer object</vt:lpstr>
      <vt:lpstr>Code that changes the delimiter for the reader object</vt:lpstr>
      <vt:lpstr>Key points(How to read a CSV file)</vt:lpstr>
      <vt:lpstr>The Movie List 2.0 program</vt:lpstr>
      <vt:lpstr>How to use binary files</vt:lpstr>
      <vt:lpstr>A 2-dimensional list with 3 rows and 2 columns</vt:lpstr>
      <vt:lpstr>How to write an object to a binary file</vt:lpstr>
      <vt:lpstr>How to read an object from a binary file</vt:lpstr>
      <vt:lpstr>Key points(How to use binary files)</vt:lpstr>
      <vt:lpstr>The Movie List 3.0 program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file IO</dc:title>
  <dc:subject>Python Programming</dc:subject>
  <dc:creator>Shaji Kalidasan</dc:creator>
  <cp:keywords>Python; Python Programming; Python Training</cp:keywords>
  <cp:lastModifiedBy>7759</cp:lastModifiedBy>
  <cp:revision>170</cp:revision>
  <dcterms:created xsi:type="dcterms:W3CDTF">2018-05-26T05:00:11Z</dcterms:created>
  <dcterms:modified xsi:type="dcterms:W3CDTF">2022-02-04T06:08:09Z</dcterms:modified>
</cp:coreProperties>
</file>