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284" r:id="rId55"/>
    <p:sldId id="28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BD0F-4C90-48EB-A620-C993E5A0E493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EF3D4-ABA6-4492-8814-6B6C04660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86047-916B-4180-B0D5-62A53DE058C0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8FEB-E10B-4F1D-B2C5-94A431836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A0E9-25CF-4788-834D-73DE58637B25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D4D2-9E06-4B3F-9DAB-E6D0B258491E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3B1F-3CD5-49A2-ACB4-B6AF29C2B7A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3E45-E1D9-4B60-A4E8-56B7D4D59086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FE56-A8CD-4EF1-986A-0D4494E72A4C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BE22-BF0F-438F-AAD7-5F2D1779E0FE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5CC-7F22-44A9-816E-B340E5362FE6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9A1D-3EC0-433F-A29D-8364BAFA1985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8873-FA24-497E-BD41-0D573E20C070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F4B0-78B6-4C98-AC6E-F7BBC67CD604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4AEB-58B9-479E-BCC1-0BA3C0B46B5C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6ECE-2C1B-48EA-AD58-2B727C12DC81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22FE-5692-45C7-94D6-2C5E38AF21F9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76E-7E0F-4DE5-890A-4B649BA88931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2CDA-C445-4FA8-A644-9E859C00AA97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408B-9676-49AF-B9EC-7F5AFA2CED09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067E-846C-4D02-8D5B-CC34DC8E4224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E5A7-1920-49B2-BD20-4D399E751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How to work with lists and tuples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43D5-CF4B-4EF3-A25F-514B72875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Prepared by</a:t>
            </a:r>
          </a:p>
          <a:p>
            <a:r>
              <a:rPr lang="en-IN" dirty="0"/>
              <a:t>Ravikumar R(Ravikumarr@gmail.com)</a:t>
            </a:r>
          </a:p>
        </p:txBody>
      </p:sp>
    </p:spTree>
    <p:extLst>
      <p:ext uri="{BB962C8B-B14F-4D97-AF65-F5344CB8AC3E}">
        <p14:creationId xmlns:p14="http://schemas.microsoft.com/office/powerpoint/2010/main" val="17788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and remove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methods for modifying a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0B99A6-2FBF-456A-B63F-72224BC4F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50157"/>
              </p:ext>
            </p:extLst>
          </p:nvPr>
        </p:nvGraphicFramePr>
        <p:xfrm>
          <a:off x="2982912" y="2588222"/>
          <a:ext cx="81280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210">
                  <a:extLst>
                    <a:ext uri="{9D8B030D-6E8A-4147-A177-3AD203B41FA5}">
                      <a16:colId xmlns:a16="http://schemas.microsoft.com/office/drawing/2014/main" val="474997142"/>
                    </a:ext>
                  </a:extLst>
                </a:gridCol>
                <a:gridCol w="5796790">
                  <a:extLst>
                    <a:ext uri="{9D8B030D-6E8A-4147-A177-3AD203B41FA5}">
                      <a16:colId xmlns:a16="http://schemas.microsoft.com/office/drawing/2014/main" val="2929206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9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append(item)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Appends the specified item to the end of the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insert(index, item)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the specified item at the specified index.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8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remove(item)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the first item in the list that is equal to the specified item.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3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index(item)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index of the first occurrence of the specified item in the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1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pop([index])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no index argument is specified, this method gets the last item from the list and removes it. Otherwise, this method gets the item at the specified index and removes it.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4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48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append(), insert(), and remove()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80CA8-4F50-4244-97DC-2FE5B716BA00}"/>
              </a:ext>
            </a:extLst>
          </p:cNvPr>
          <p:cNvSpPr/>
          <p:nvPr/>
        </p:nvSpPr>
        <p:spPr>
          <a:xfrm>
            <a:off x="2690191" y="2279374"/>
            <a:ext cx="8719931" cy="254441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stats = [48.0, 30.5, 20.2, 100.0]</a:t>
            </a:r>
          </a:p>
          <a:p>
            <a:r>
              <a:rPr lang="en-US" dirty="0">
                <a:solidFill>
                  <a:schemeClr val="tx1"/>
                </a:solidFill>
              </a:rPr>
              <a:t>inventory = [“staff”, “hat”, “shoes”, “bread”, “potion”]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stats.append</a:t>
            </a:r>
            <a:r>
              <a:rPr lang="en-US" dirty="0">
                <a:solidFill>
                  <a:schemeClr val="tx1"/>
                </a:solidFill>
              </a:rPr>
              <a:t>(99.5)  # stats = [48.0, 30.5, 20.2, 100.0, 99.5]</a:t>
            </a:r>
          </a:p>
          <a:p>
            <a:r>
              <a:rPr lang="en-US" dirty="0" err="1">
                <a:solidFill>
                  <a:schemeClr val="tx1"/>
                </a:solidFill>
              </a:rPr>
              <a:t>inventory.insert</a:t>
            </a:r>
            <a:r>
              <a:rPr lang="en-US" dirty="0">
                <a:solidFill>
                  <a:schemeClr val="tx1"/>
                </a:solidFill>
              </a:rPr>
              <a:t>(3, “robe”)     # inventory = [“staff”, “hat”, “shoes”, “robe”,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“bread”, “potion”]</a:t>
            </a:r>
          </a:p>
          <a:p>
            <a:r>
              <a:rPr lang="en-US" dirty="0" err="1">
                <a:solidFill>
                  <a:schemeClr val="tx1"/>
                </a:solidFill>
              </a:rPr>
              <a:t>inventory.remove</a:t>
            </a:r>
            <a:r>
              <a:rPr lang="en-US" dirty="0">
                <a:solidFill>
                  <a:schemeClr val="tx1"/>
                </a:solidFill>
              </a:rPr>
              <a:t>(“shoes”)   # inventory = [“staff”, “hat”, “robe”, “bread”,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“potion”]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4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pop()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80CA8-4F50-4244-97DC-2FE5B716BA00}"/>
              </a:ext>
            </a:extLst>
          </p:cNvPr>
          <p:cNvSpPr/>
          <p:nvPr/>
        </p:nvSpPr>
        <p:spPr>
          <a:xfrm>
            <a:off x="2690191" y="2279374"/>
            <a:ext cx="8719931" cy="161676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inventory = [“staff”, “hat”, “robe”, “bread”]</a:t>
            </a:r>
          </a:p>
          <a:p>
            <a:r>
              <a:rPr lang="en-US" dirty="0">
                <a:solidFill>
                  <a:schemeClr val="tx1"/>
                </a:solidFill>
              </a:rPr>
              <a:t>item = </a:t>
            </a:r>
            <a:r>
              <a:rPr lang="en-US" dirty="0" err="1">
                <a:solidFill>
                  <a:schemeClr val="tx1"/>
                </a:solidFill>
              </a:rPr>
              <a:t>inventory.pop</a:t>
            </a:r>
            <a:r>
              <a:rPr lang="en-US" dirty="0">
                <a:solidFill>
                  <a:schemeClr val="tx1"/>
                </a:solidFill>
              </a:rPr>
              <a:t>()     # item = “bread”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# inventory = [“staff”, “hat”, “robe”]</a:t>
            </a:r>
          </a:p>
          <a:p>
            <a:r>
              <a:rPr lang="en-US" dirty="0">
                <a:solidFill>
                  <a:schemeClr val="tx1"/>
                </a:solidFill>
              </a:rPr>
              <a:t>item = </a:t>
            </a:r>
            <a:r>
              <a:rPr lang="en-US" dirty="0" err="1">
                <a:solidFill>
                  <a:schemeClr val="tx1"/>
                </a:solidFill>
              </a:rPr>
              <a:t>inventory.pop</a:t>
            </a:r>
            <a:r>
              <a:rPr lang="en-US" dirty="0">
                <a:solidFill>
                  <a:schemeClr val="tx1"/>
                </a:solidFill>
              </a:rPr>
              <a:t>(1)   # item = “hat”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# inventory = [“staff”, “robe”]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3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remove an item by using the index() and pop()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remove() and index() methods don’t find the item, they cause a </a:t>
            </a:r>
            <a:r>
              <a:rPr lang="en-US" b="1" dirty="0" err="1"/>
              <a:t>ValueError</a:t>
            </a:r>
            <a:r>
              <a:rPr lang="en-US" dirty="0"/>
              <a:t> exception to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80CA8-4F50-4244-97DC-2FE5B716BA00}"/>
              </a:ext>
            </a:extLst>
          </p:cNvPr>
          <p:cNvSpPr/>
          <p:nvPr/>
        </p:nvSpPr>
        <p:spPr>
          <a:xfrm>
            <a:off x="2690191" y="2279375"/>
            <a:ext cx="8719931" cy="11496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inventory = [“staff”, “hat”, “robe”, “bread”]</a:t>
            </a:r>
          </a:p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inventory.index</a:t>
            </a:r>
            <a:r>
              <a:rPr lang="en-US" dirty="0">
                <a:solidFill>
                  <a:schemeClr val="tx1"/>
                </a:solidFill>
              </a:rPr>
              <a:t>(“hat”)     #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1</a:t>
            </a:r>
          </a:p>
          <a:p>
            <a:r>
              <a:rPr lang="en-US" dirty="0" err="1">
                <a:solidFill>
                  <a:schemeClr val="tx1"/>
                </a:solidFill>
              </a:rPr>
              <a:t>inventory.pop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                    # inventory = [“staff”, “robe”, “bread”]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0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built-in function for getting the length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built-in function for getting the length of a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330154-A786-4C35-A4D4-DF4B724B6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92124"/>
              </p:ext>
            </p:extLst>
          </p:nvPr>
        </p:nvGraphicFramePr>
        <p:xfrm>
          <a:off x="2703444" y="2548466"/>
          <a:ext cx="803965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304">
                  <a:extLst>
                    <a:ext uri="{9D8B030D-6E8A-4147-A177-3AD203B41FA5}">
                      <a16:colId xmlns:a16="http://schemas.microsoft.com/office/drawing/2014/main" val="1784424799"/>
                    </a:ext>
                  </a:extLst>
                </a:gridCol>
                <a:gridCol w="6184349">
                  <a:extLst>
                    <a:ext uri="{9D8B030D-6E8A-4147-A177-3AD203B41FA5}">
                      <a16:colId xmlns:a16="http://schemas.microsoft.com/office/drawing/2014/main" val="1505499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length of the list, which is the number of items in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1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7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in keyword to check whether an item is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89BD4-0E34-4527-960B-2D235715EC6E}"/>
              </a:ext>
            </a:extLst>
          </p:cNvPr>
          <p:cNvSpPr/>
          <p:nvPr/>
        </p:nvSpPr>
        <p:spPr>
          <a:xfrm>
            <a:off x="2716696" y="2252870"/>
            <a:ext cx="8666921" cy="143123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inventory = [“staff”, “hat”, “bread”, “potion”]</a:t>
            </a:r>
          </a:p>
          <a:p>
            <a:r>
              <a:rPr lang="en-US" dirty="0">
                <a:solidFill>
                  <a:schemeClr val="tx1"/>
                </a:solidFill>
              </a:rPr>
              <a:t>item = “bread”</a:t>
            </a:r>
          </a:p>
          <a:p>
            <a:r>
              <a:rPr lang="en-US" dirty="0">
                <a:solidFill>
                  <a:schemeClr val="tx1"/>
                </a:solidFill>
              </a:rPr>
              <a:t>If item in inventory: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inventory.remove</a:t>
            </a:r>
            <a:r>
              <a:rPr lang="en-US" dirty="0">
                <a:solidFill>
                  <a:schemeClr val="tx1"/>
                </a:solidFill>
              </a:rPr>
              <a:t>(item)   # inventory = [“staff”, “hat”, “potion”]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3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print a list to the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89BD4-0E34-4527-960B-2D235715EC6E}"/>
              </a:ext>
            </a:extLst>
          </p:cNvPr>
          <p:cNvSpPr/>
          <p:nvPr/>
        </p:nvSpPr>
        <p:spPr>
          <a:xfrm>
            <a:off x="2716696" y="2252870"/>
            <a:ext cx="8666921" cy="8613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inventory = [“staff”, “hat”, “shoes”, “bread”, “potion”]</a:t>
            </a:r>
          </a:p>
          <a:p>
            <a:r>
              <a:rPr lang="en-US" dirty="0">
                <a:solidFill>
                  <a:schemeClr val="tx1"/>
                </a:solidFill>
              </a:rPr>
              <a:t>print(inventory)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20379-EAFA-414E-A942-A4BCCD633D4F}"/>
              </a:ext>
            </a:extLst>
          </p:cNvPr>
          <p:cNvSpPr/>
          <p:nvPr/>
        </p:nvSpPr>
        <p:spPr>
          <a:xfrm>
            <a:off x="2713451" y="3743741"/>
            <a:ext cx="8666921" cy="536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[‘staff’, ‘hat’, ‘shoes’, ‘bread’, ‘potion’]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a for statement that loops through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that prints each item in a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console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89BD4-0E34-4527-960B-2D235715EC6E}"/>
              </a:ext>
            </a:extLst>
          </p:cNvPr>
          <p:cNvSpPr/>
          <p:nvPr/>
        </p:nvSpPr>
        <p:spPr>
          <a:xfrm>
            <a:off x="2716696" y="2252870"/>
            <a:ext cx="8666921" cy="8613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 item in list:</a:t>
            </a:r>
          </a:p>
          <a:p>
            <a:r>
              <a:rPr lang="en-US" dirty="0">
                <a:solidFill>
                  <a:schemeClr val="tx1"/>
                </a:solidFill>
              </a:rPr>
              <a:t>    statements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0BC65-F8D8-4A9B-83D6-FDF6477F22B0}"/>
              </a:ext>
            </a:extLst>
          </p:cNvPr>
          <p:cNvSpPr/>
          <p:nvPr/>
        </p:nvSpPr>
        <p:spPr>
          <a:xfrm>
            <a:off x="2713451" y="3743740"/>
            <a:ext cx="8666921" cy="8613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inventory = [“staff”, “hat”, “shoes”]</a:t>
            </a:r>
          </a:p>
          <a:p>
            <a:r>
              <a:rPr lang="en-US" dirty="0">
                <a:solidFill>
                  <a:schemeClr val="tx1"/>
                </a:solidFill>
              </a:rPr>
              <a:t>for item in inventory:</a:t>
            </a:r>
          </a:p>
          <a:p>
            <a:r>
              <a:rPr lang="en-US" dirty="0">
                <a:solidFill>
                  <a:schemeClr val="tx1"/>
                </a:solidFill>
              </a:rPr>
              <a:t>    print(item)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2A9F2-34F1-4332-A8C3-2BF8A52D25C5}"/>
              </a:ext>
            </a:extLst>
          </p:cNvPr>
          <p:cNvSpPr/>
          <p:nvPr/>
        </p:nvSpPr>
        <p:spPr>
          <a:xfrm>
            <a:off x="2713451" y="5374509"/>
            <a:ext cx="8666921" cy="8407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staff</a:t>
            </a:r>
          </a:p>
          <a:p>
            <a:r>
              <a:rPr lang="en-US" dirty="0">
                <a:solidFill>
                  <a:schemeClr val="bg1"/>
                </a:solidFill>
              </a:rPr>
              <a:t>hat</a:t>
            </a:r>
          </a:p>
          <a:p>
            <a:r>
              <a:rPr lang="en-US" dirty="0">
                <a:solidFill>
                  <a:schemeClr val="bg1"/>
                </a:solidFill>
              </a:rPr>
              <a:t>shoes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6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process the items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a for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a while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89BD4-0E34-4527-960B-2D235715EC6E}"/>
              </a:ext>
            </a:extLst>
          </p:cNvPr>
          <p:cNvSpPr/>
          <p:nvPr/>
        </p:nvSpPr>
        <p:spPr>
          <a:xfrm>
            <a:off x="2713451" y="2567609"/>
            <a:ext cx="8666921" cy="139479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scores = [70, 80, 90, 100]</a:t>
            </a:r>
          </a:p>
          <a:p>
            <a:r>
              <a:rPr lang="en-US" dirty="0">
                <a:solidFill>
                  <a:schemeClr val="tx1"/>
                </a:solidFill>
              </a:rPr>
              <a:t>total = 0</a:t>
            </a:r>
          </a:p>
          <a:p>
            <a:r>
              <a:rPr lang="en-US" dirty="0">
                <a:solidFill>
                  <a:schemeClr val="tx1"/>
                </a:solidFill>
              </a:rPr>
              <a:t>for score in scores:</a:t>
            </a:r>
          </a:p>
          <a:p>
            <a:r>
              <a:rPr lang="en-US" dirty="0">
                <a:solidFill>
                  <a:schemeClr val="tx1"/>
                </a:solidFill>
              </a:rPr>
              <a:t>    total += score</a:t>
            </a:r>
          </a:p>
          <a:p>
            <a:r>
              <a:rPr lang="en-US" dirty="0">
                <a:solidFill>
                  <a:schemeClr val="tx1"/>
                </a:solidFill>
              </a:rPr>
              <a:t>print(total)                             # total = 340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1211F-C07F-47B9-BAE0-7998B4ECBABE}"/>
              </a:ext>
            </a:extLst>
          </p:cNvPr>
          <p:cNvSpPr/>
          <p:nvPr/>
        </p:nvSpPr>
        <p:spPr>
          <a:xfrm>
            <a:off x="2713451" y="4516430"/>
            <a:ext cx="8666921" cy="20301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scores = [70, 80, 90, 100]</a:t>
            </a:r>
          </a:p>
          <a:p>
            <a:r>
              <a:rPr lang="en-US" dirty="0">
                <a:solidFill>
                  <a:schemeClr val="tx1"/>
                </a:solidFill>
              </a:rPr>
              <a:t>total = 0</a:t>
            </a:r>
          </a:p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  <a:p>
            <a:r>
              <a:rPr lang="en-US" dirty="0">
                <a:solidFill>
                  <a:schemeClr val="tx1"/>
                </a:solidFill>
              </a:rPr>
              <a:t>while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(scores):</a:t>
            </a:r>
          </a:p>
          <a:p>
            <a:r>
              <a:rPr lang="en-US" dirty="0">
                <a:solidFill>
                  <a:schemeClr val="tx1"/>
                </a:solidFill>
              </a:rPr>
              <a:t>    total += scores[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1</a:t>
            </a:r>
          </a:p>
          <a:p>
            <a:r>
              <a:rPr lang="en-US" dirty="0">
                <a:solidFill>
                  <a:schemeClr val="tx1"/>
                </a:solidFill>
              </a:rPr>
              <a:t>print(total)                             # total = 340</a:t>
            </a:r>
          </a:p>
        </p:txBody>
      </p:sp>
    </p:spTree>
    <p:extLst>
      <p:ext uri="{BB962C8B-B14F-4D97-AF65-F5344CB8AC3E}">
        <p14:creationId xmlns:p14="http://schemas.microsoft.com/office/powerpoint/2010/main" val="2447401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lists are passed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uses objects to store data of all data types including strings, integers, floating-point numbers, Boolean values, and lists.</a:t>
            </a:r>
          </a:p>
          <a:p>
            <a:r>
              <a:rPr lang="en-US" dirty="0"/>
              <a:t>When you write code, you often create objects without realizing it. For example, when you create a literal value of “staff”, you are using the str type to create a str object for that value. Similarly, when you code a literal value of 1, you are using the int type to create an int object for that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5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and debug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skills for working with lists</a:t>
            </a:r>
          </a:p>
          <a:p>
            <a:r>
              <a:rPr lang="en-US" dirty="0"/>
              <a:t>How to work with a list of lists</a:t>
            </a:r>
          </a:p>
          <a:p>
            <a:r>
              <a:rPr lang="en-US" dirty="0"/>
              <a:t>More skills for working with lists</a:t>
            </a:r>
          </a:p>
          <a:p>
            <a:r>
              <a:rPr lang="en-US" dirty="0"/>
              <a:t>How to work with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immutable types and 1 mutable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immutable 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mutable type</a:t>
            </a:r>
          </a:p>
          <a:p>
            <a:endParaRPr lang="en-US" dirty="0"/>
          </a:p>
          <a:p>
            <a:r>
              <a:rPr lang="en-US" dirty="0"/>
              <a:t>You need to know that the str, int, float and bool data types are </a:t>
            </a:r>
            <a:r>
              <a:rPr lang="en-US" b="1" dirty="0"/>
              <a:t>immutable types. </a:t>
            </a:r>
            <a:r>
              <a:rPr lang="en-US" dirty="0"/>
              <a:t>This means that you can’t change the data that’s stored in these objects. In contrast, a list object is </a:t>
            </a:r>
            <a:r>
              <a:rPr lang="en-US" b="1" dirty="0"/>
              <a:t>mutable type. </a:t>
            </a:r>
            <a:r>
              <a:rPr lang="en-US" dirty="0"/>
              <a:t>This means that you can change the data in the list. If, for example, you append an item to a list, it directly changes the list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E7B41-0C22-4D9A-A80B-77DC4DCC6573}"/>
              </a:ext>
            </a:extLst>
          </p:cNvPr>
          <p:cNvSpPr/>
          <p:nvPr/>
        </p:nvSpPr>
        <p:spPr>
          <a:xfrm>
            <a:off x="3048000" y="2544418"/>
            <a:ext cx="8309113" cy="3313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str, int, float, bool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76B7A-3DB1-4C79-8AD1-77735F0A4F69}"/>
              </a:ext>
            </a:extLst>
          </p:cNvPr>
          <p:cNvSpPr/>
          <p:nvPr/>
        </p:nvSpPr>
        <p:spPr>
          <a:xfrm>
            <a:off x="3048000" y="3286540"/>
            <a:ext cx="8309113" cy="3313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list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the arguments of the immutable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double_the_number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calling code in the main()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E7B41-0C22-4D9A-A80B-77DC4DCC6573}"/>
              </a:ext>
            </a:extLst>
          </p:cNvPr>
          <p:cNvSpPr/>
          <p:nvPr/>
        </p:nvSpPr>
        <p:spPr>
          <a:xfrm>
            <a:off x="3048000" y="2544418"/>
            <a:ext cx="8309113" cy="11396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double_the_number</a:t>
            </a:r>
            <a:r>
              <a:rPr lang="en-US" dirty="0">
                <a:solidFill>
                  <a:schemeClr val="tx1"/>
                </a:solidFill>
              </a:rPr>
              <a:t>(value):</a:t>
            </a:r>
          </a:p>
          <a:p>
            <a:r>
              <a:rPr lang="en-US" dirty="0">
                <a:solidFill>
                  <a:schemeClr val="tx1"/>
                </a:solidFill>
              </a:rPr>
              <a:t>    value = value * 2         # a new int object is created</a:t>
            </a:r>
          </a:p>
          <a:p>
            <a:r>
              <a:rPr lang="en-US" dirty="0">
                <a:solidFill>
                  <a:schemeClr val="tx1"/>
                </a:solidFill>
              </a:rPr>
              <a:t>    return value                 # the new int object must be returned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76B7A-3DB1-4C79-8AD1-77735F0A4F69}"/>
              </a:ext>
            </a:extLst>
          </p:cNvPr>
          <p:cNvSpPr/>
          <p:nvPr/>
        </p:nvSpPr>
        <p:spPr>
          <a:xfrm>
            <a:off x="3048000" y="4227819"/>
            <a:ext cx="8309113" cy="13248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value1 = 25                                                 # an int object is created</a:t>
            </a:r>
          </a:p>
          <a:p>
            <a:r>
              <a:rPr lang="en-US" dirty="0">
                <a:solidFill>
                  <a:schemeClr val="tx1"/>
                </a:solidFill>
              </a:rPr>
              <a:t>value2 = </a:t>
            </a:r>
            <a:r>
              <a:rPr lang="en-US" dirty="0" err="1">
                <a:solidFill>
                  <a:schemeClr val="tx1"/>
                </a:solidFill>
              </a:rPr>
              <a:t>double_the_number</a:t>
            </a:r>
            <a:r>
              <a:rPr lang="en-US" dirty="0">
                <a:solidFill>
                  <a:schemeClr val="tx1"/>
                </a:solidFill>
              </a:rPr>
              <a:t>(value1)</a:t>
            </a:r>
          </a:p>
          <a:p>
            <a:r>
              <a:rPr lang="en-US" dirty="0">
                <a:solidFill>
                  <a:schemeClr val="tx1"/>
                </a:solidFill>
              </a:rPr>
              <a:t>print(value1)                                               # 25</a:t>
            </a:r>
          </a:p>
          <a:p>
            <a:r>
              <a:rPr lang="en-US" dirty="0">
                <a:solidFill>
                  <a:schemeClr val="tx1"/>
                </a:solidFill>
              </a:rPr>
              <a:t>print(value2)                                               # 50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84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the arguments of the mutable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add_to_list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calling code in the main()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E7B41-0C22-4D9A-A80B-77DC4DCC6573}"/>
              </a:ext>
            </a:extLst>
          </p:cNvPr>
          <p:cNvSpPr/>
          <p:nvPr/>
        </p:nvSpPr>
        <p:spPr>
          <a:xfrm>
            <a:off x="3048000" y="2544418"/>
            <a:ext cx="8309113" cy="993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add_to_list</a:t>
            </a:r>
            <a:r>
              <a:rPr lang="en-US" dirty="0">
                <a:solidFill>
                  <a:schemeClr val="tx1"/>
                </a:solidFill>
              </a:rPr>
              <a:t>(list, item):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list.append</a:t>
            </a:r>
            <a:r>
              <a:rPr lang="en-US" dirty="0">
                <a:solidFill>
                  <a:schemeClr val="tx1"/>
                </a:solidFill>
              </a:rPr>
              <a:t>(item)             # the list object is changed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76B7A-3DB1-4C79-8AD1-77735F0A4F69}"/>
              </a:ext>
            </a:extLst>
          </p:cNvPr>
          <p:cNvSpPr/>
          <p:nvPr/>
        </p:nvSpPr>
        <p:spPr>
          <a:xfrm>
            <a:off x="3048000" y="4227819"/>
            <a:ext cx="8309113" cy="109992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inventory = [“staff”, “hat”, “bread”]    # the list object is created</a:t>
            </a:r>
          </a:p>
          <a:p>
            <a:r>
              <a:rPr lang="en-US" dirty="0" err="1">
                <a:solidFill>
                  <a:schemeClr val="tx1"/>
                </a:solidFill>
              </a:rPr>
              <a:t>add_to_list</a:t>
            </a:r>
            <a:r>
              <a:rPr lang="en-US" dirty="0">
                <a:solidFill>
                  <a:schemeClr val="tx1"/>
                </a:solidFill>
              </a:rPr>
              <a:t>(inventory, “robe”)</a:t>
            </a:r>
          </a:p>
          <a:p>
            <a:r>
              <a:rPr lang="en-US" dirty="0">
                <a:solidFill>
                  <a:schemeClr val="tx1"/>
                </a:solidFill>
              </a:rPr>
              <a:t>print(inventory)                                       # [“staff”, “hat”, “bread”, “robe”]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07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(How lists are passed to functions)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uses objects to store data of all data types including strings, integers, floating-point numbers, Boolean values, and lists. </a:t>
            </a:r>
          </a:p>
          <a:p>
            <a:r>
              <a:rPr lang="en-US" dirty="0"/>
              <a:t>An object that’s created form an immutable type such as the str or int type can’t be changed, but you can create new object that’s based on it.</a:t>
            </a:r>
          </a:p>
          <a:p>
            <a:r>
              <a:rPr lang="en-US" dirty="0"/>
              <a:t>An object that’s created from a mutable type such as a list can be changed.</a:t>
            </a:r>
          </a:p>
          <a:p>
            <a:r>
              <a:rPr lang="en-US" dirty="0"/>
              <a:t>When you pass an object to a function, the argument name in the function refers to the same object as the variable name in the calling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0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(How lists are passed to functions) -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pass an immutable object to a function, the function can use the argument name to create a new object. But then, it must return that object to make it available to the calling code.</a:t>
            </a:r>
          </a:p>
          <a:p>
            <a:r>
              <a:rPr lang="en-US" dirty="0"/>
              <a:t>When you pass a mutable object like a list to a function, the function can change the object. In that case, the function doesn’t need to return the object to the calling code because it already has a variable that refers to that object.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3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Movie List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demo of example 0601</a:t>
            </a:r>
          </a:p>
          <a:p>
            <a:r>
              <a:rPr lang="en-US" dirty="0">
                <a:solidFill>
                  <a:schemeClr val="tx1"/>
                </a:solidFill>
              </a:rPr>
              <a:t>The hierarchy chart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D12A8-2C9B-498B-8A97-8FB8AD19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77" y="3024809"/>
            <a:ext cx="4448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0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a list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You can create a list of lists by storing a list in each item of another list. Since this lets you store data in two dimensions that you can think of as rows and columns, a list of lists is also referred to as a two-dimensional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0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list of lists with 3 rows and 4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2A968-0E81-4247-88BE-C6EAACAE09AC}"/>
              </a:ext>
            </a:extLst>
          </p:cNvPr>
          <p:cNvSpPr/>
          <p:nvPr/>
        </p:nvSpPr>
        <p:spPr>
          <a:xfrm>
            <a:off x="2739955" y="2239617"/>
            <a:ext cx="8613913" cy="11893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students  =  [[“Joel”, 85, 95, 70],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[“Anne”, 95, 100, 100],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[“Mike”, 77, 70, 80, 85]]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26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list of lists with 3 rows and 3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2A968-0E81-4247-88BE-C6EAACAE09AC}"/>
              </a:ext>
            </a:extLst>
          </p:cNvPr>
          <p:cNvSpPr/>
          <p:nvPr/>
        </p:nvSpPr>
        <p:spPr>
          <a:xfrm>
            <a:off x="2739955" y="2239617"/>
            <a:ext cx="8613913" cy="11893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movies = [[“The Holy Grail”, 1975, 9.99],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[“Life of Brian”, 1979, 12.30],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[“The Meaning of Life”, 1983, 7.50]]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196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to a list of lists through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2A968-0E81-4247-88BE-C6EAACAE09AC}"/>
              </a:ext>
            </a:extLst>
          </p:cNvPr>
          <p:cNvSpPr/>
          <p:nvPr/>
        </p:nvSpPr>
        <p:spPr>
          <a:xfrm>
            <a:off x="2739955" y="2239617"/>
            <a:ext cx="8613913" cy="23986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movies = [[“The Holy Grail”, 1975, 9.99],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[“Life of Brian”, 1979, 12.30]]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movie = []                                                  # Create empty list for next movie</a:t>
            </a:r>
          </a:p>
          <a:p>
            <a:r>
              <a:rPr lang="en-US" dirty="0" err="1">
                <a:solidFill>
                  <a:schemeClr val="tx1"/>
                </a:solidFill>
              </a:rPr>
              <a:t>movie.append</a:t>
            </a:r>
            <a:r>
              <a:rPr lang="en-US" dirty="0">
                <a:solidFill>
                  <a:schemeClr val="tx1"/>
                </a:solidFill>
              </a:rPr>
              <a:t>(“The Meaning of Life”) # Add movie name to movie list</a:t>
            </a:r>
          </a:p>
          <a:p>
            <a:r>
              <a:rPr lang="en-US" dirty="0" err="1">
                <a:solidFill>
                  <a:schemeClr val="tx1"/>
                </a:solidFill>
              </a:rPr>
              <a:t>movie.append</a:t>
            </a:r>
            <a:r>
              <a:rPr lang="en-US" dirty="0">
                <a:solidFill>
                  <a:schemeClr val="tx1"/>
                </a:solidFill>
              </a:rPr>
              <a:t>(1983)                               # Add movie year to movie list</a:t>
            </a:r>
          </a:p>
          <a:p>
            <a:r>
              <a:rPr lang="en-US" dirty="0" err="1">
                <a:solidFill>
                  <a:schemeClr val="tx1"/>
                </a:solidFill>
              </a:rPr>
              <a:t>movie.append</a:t>
            </a:r>
            <a:r>
              <a:rPr lang="en-US" dirty="0">
                <a:solidFill>
                  <a:schemeClr val="tx1"/>
                </a:solidFill>
              </a:rPr>
              <a:t>(7.5)                                  # Add movie price to movie list</a:t>
            </a:r>
          </a:p>
          <a:p>
            <a:r>
              <a:rPr lang="en-US" dirty="0" err="1">
                <a:solidFill>
                  <a:schemeClr val="tx1"/>
                </a:solidFill>
              </a:rPr>
              <a:t>movies.append</a:t>
            </a:r>
            <a:r>
              <a:rPr lang="en-US" dirty="0">
                <a:solidFill>
                  <a:schemeClr val="tx1"/>
                </a:solidFill>
              </a:rPr>
              <a:t>(movie)                           # Add movie list to movies list</a:t>
            </a:r>
          </a:p>
        </p:txBody>
      </p:sp>
    </p:spTree>
    <p:extLst>
      <p:ext uri="{BB962C8B-B14F-4D97-AF65-F5344CB8AC3E}">
        <p14:creationId xmlns:p14="http://schemas.microsoft.com/office/powerpoint/2010/main" val="332386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skills for working with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implies, a list lets you store a list of items. Since a list stores these items in the sequence in which they are added to the list, lists are a type of data structure known as a sequence.</a:t>
            </a:r>
          </a:p>
          <a:p>
            <a:r>
              <a:rPr lang="en-US" dirty="0"/>
              <a:t>In some languages, this structure is referred to as an array and the items in the array are referred to as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7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 items in the list of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2A968-0E81-4247-88BE-C6EAACAE09AC}"/>
              </a:ext>
            </a:extLst>
          </p:cNvPr>
          <p:cNvSpPr/>
          <p:nvPr/>
        </p:nvSpPr>
        <p:spPr>
          <a:xfrm>
            <a:off x="2713451" y="2239617"/>
            <a:ext cx="8613913" cy="15637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movies[0][0]                                  # “The Holy Grail”</a:t>
            </a:r>
          </a:p>
          <a:p>
            <a:r>
              <a:rPr lang="en-US" dirty="0">
                <a:solidFill>
                  <a:schemeClr val="tx1"/>
                </a:solidFill>
              </a:rPr>
              <a:t>movies[0][2]                                  # 9.99</a:t>
            </a:r>
          </a:p>
          <a:p>
            <a:r>
              <a:rPr lang="en-US" dirty="0">
                <a:solidFill>
                  <a:schemeClr val="tx1"/>
                </a:solidFill>
              </a:rPr>
              <a:t>movies[0][3]                                  # </a:t>
            </a:r>
            <a:r>
              <a:rPr lang="en-US" dirty="0" err="1">
                <a:solidFill>
                  <a:schemeClr val="tx1"/>
                </a:solidFill>
              </a:rPr>
              <a:t>IndexError</a:t>
            </a:r>
            <a:r>
              <a:rPr lang="en-US" dirty="0">
                <a:solidFill>
                  <a:schemeClr val="tx1"/>
                </a:solidFill>
              </a:rPr>
              <a:t>: index out of range</a:t>
            </a:r>
          </a:p>
          <a:p>
            <a:r>
              <a:rPr lang="en-US" dirty="0">
                <a:solidFill>
                  <a:schemeClr val="tx1"/>
                </a:solidFill>
              </a:rPr>
              <a:t>movies[1][0]                                  # “Life of Brian”</a:t>
            </a:r>
          </a:p>
          <a:p>
            <a:r>
              <a:rPr lang="en-US" dirty="0">
                <a:solidFill>
                  <a:schemeClr val="tx1"/>
                </a:solidFill>
              </a:rPr>
              <a:t>movies[3][0]                                  # </a:t>
            </a:r>
            <a:r>
              <a:rPr lang="en-US" dirty="0" err="1">
                <a:solidFill>
                  <a:schemeClr val="tx1"/>
                </a:solidFill>
              </a:rPr>
              <a:t>IndexError</a:t>
            </a:r>
            <a:r>
              <a:rPr lang="en-US" dirty="0">
                <a:solidFill>
                  <a:schemeClr val="tx1"/>
                </a:solidFill>
              </a:rPr>
              <a:t>: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112436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print a two-dimensional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console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2A968-0E81-4247-88BE-C6EAACAE09AC}"/>
              </a:ext>
            </a:extLst>
          </p:cNvPr>
          <p:cNvSpPr/>
          <p:nvPr/>
        </p:nvSpPr>
        <p:spPr>
          <a:xfrm>
            <a:off x="2713451" y="2239617"/>
            <a:ext cx="8613913" cy="4770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print(movies)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02DA7-5FAD-4577-B02C-5C9ED5533C3F}"/>
              </a:ext>
            </a:extLst>
          </p:cNvPr>
          <p:cNvSpPr/>
          <p:nvPr/>
        </p:nvSpPr>
        <p:spPr>
          <a:xfrm>
            <a:off x="2713451" y="3414490"/>
            <a:ext cx="8613913" cy="574414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[[‘The Holy Grail’, 1975, 9.99], [‘Life of Brian’, 1979, 12.3], [‘The Meaning of Life’, 1983, 7.5]]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330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loop through the rows and columns of a 2-dimensional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console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2A968-0E81-4247-88BE-C6EAACAE09AC}"/>
              </a:ext>
            </a:extLst>
          </p:cNvPr>
          <p:cNvSpPr/>
          <p:nvPr/>
        </p:nvSpPr>
        <p:spPr>
          <a:xfrm>
            <a:off x="2713451" y="2239617"/>
            <a:ext cx="8613913" cy="14179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 movie in movies:</a:t>
            </a:r>
          </a:p>
          <a:p>
            <a:r>
              <a:rPr lang="en-US" dirty="0">
                <a:solidFill>
                  <a:schemeClr val="tx1"/>
                </a:solidFill>
              </a:rPr>
              <a:t>    for item in movie:</a:t>
            </a:r>
          </a:p>
          <a:p>
            <a:r>
              <a:rPr lang="en-US" dirty="0">
                <a:solidFill>
                  <a:schemeClr val="tx1"/>
                </a:solidFill>
              </a:rPr>
              <a:t>        print(item, end=“ | “)</a:t>
            </a:r>
          </a:p>
          <a:p>
            <a:r>
              <a:rPr lang="en-US" dirty="0">
                <a:solidFill>
                  <a:schemeClr val="tx1"/>
                </a:solidFill>
              </a:rPr>
              <a:t>    print()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02DA7-5FAD-4577-B02C-5C9ED5533C3F}"/>
              </a:ext>
            </a:extLst>
          </p:cNvPr>
          <p:cNvSpPr/>
          <p:nvPr/>
        </p:nvSpPr>
        <p:spPr>
          <a:xfrm>
            <a:off x="2713451" y="4141304"/>
            <a:ext cx="8613913" cy="104029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Holy Grail | 1975 | 9.99</a:t>
            </a:r>
          </a:p>
          <a:p>
            <a:r>
              <a:rPr lang="en-US" dirty="0"/>
              <a:t>Life of Brian | 1979 | 12.3</a:t>
            </a:r>
          </a:p>
          <a:p>
            <a:r>
              <a:rPr lang="en-US" dirty="0"/>
              <a:t>The Meaning of Life |1983 | 7.5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948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(How to work with list of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Python list of lists is a list in which the items are other lists. Then, to access the items in the list of lists, you use two indexes.</a:t>
            </a:r>
          </a:p>
          <a:p>
            <a:r>
              <a:rPr lang="en-US" dirty="0"/>
              <a:t>This can also be referred to as a two-dimensional list, and you can think of the data as columns within rows.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16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Movie List 2D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demo of example 0602</a:t>
            </a:r>
          </a:p>
          <a:p>
            <a:r>
              <a:rPr lang="en-US" dirty="0">
                <a:solidFill>
                  <a:schemeClr val="tx1"/>
                </a:solidFill>
              </a:rPr>
              <a:t>The hierarchy chart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D12A8-2C9B-498B-8A97-8FB8AD19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277" y="3024809"/>
            <a:ext cx="4448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17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count, reverse, and sort the items in a list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778893-92AB-4C3D-9B4F-27B22FEBB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394998"/>
              </p:ext>
            </p:extLst>
          </p:nvPr>
        </p:nvGraphicFramePr>
        <p:xfrm>
          <a:off x="2695230" y="2107096"/>
          <a:ext cx="89154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874">
                  <a:extLst>
                    <a:ext uri="{9D8B030D-6E8A-4147-A177-3AD203B41FA5}">
                      <a16:colId xmlns:a16="http://schemas.microsoft.com/office/drawing/2014/main" val="1899671283"/>
                    </a:ext>
                  </a:extLst>
                </a:gridCol>
                <a:gridCol w="6402526">
                  <a:extLst>
                    <a:ext uri="{9D8B030D-6E8A-4147-A177-3AD203B41FA5}">
                      <a16:colId xmlns:a16="http://schemas.microsoft.com/office/drawing/2014/main" val="1561971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3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count(item)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occurrences of an item in the list. If the item isn’t found in the list, this method returns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1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Reverses the order of the items in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8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sort([key=function])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Sorts the list items in place. The optional key argument specifies a function to be called on each item before sorting.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486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74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sort() method with mixed-case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79C1E-FF19-4D47-8817-287182FC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in a simple sort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use the key argument to fix the sort order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F57DB-9D85-4B22-BBF8-4EF4D08DCA22}"/>
              </a:ext>
            </a:extLst>
          </p:cNvPr>
          <p:cNvSpPr/>
          <p:nvPr/>
        </p:nvSpPr>
        <p:spPr>
          <a:xfrm>
            <a:off x="3064633" y="2570922"/>
            <a:ext cx="8439979" cy="70236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foodlist</a:t>
            </a:r>
            <a:r>
              <a:rPr lang="en-US" dirty="0">
                <a:solidFill>
                  <a:schemeClr val="tx1"/>
                </a:solidFill>
              </a:rPr>
              <a:t> = [“orange”, “apple”, “Pear”, “banana”]</a:t>
            </a:r>
          </a:p>
          <a:p>
            <a:r>
              <a:rPr lang="en-US" dirty="0" err="1">
                <a:solidFill>
                  <a:schemeClr val="tx1"/>
                </a:solidFill>
              </a:rPr>
              <a:t>foodlist.sort</a:t>
            </a:r>
            <a:r>
              <a:rPr lang="en-US" dirty="0">
                <a:solidFill>
                  <a:schemeClr val="tx1"/>
                </a:solidFill>
              </a:rPr>
              <a:t>()                 # [“Pear”, “apple”, “banana”, “orange”]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63EB5-7C50-4D3D-BD5E-4F5459D77D71}"/>
              </a:ext>
            </a:extLst>
          </p:cNvPr>
          <p:cNvSpPr/>
          <p:nvPr/>
        </p:nvSpPr>
        <p:spPr>
          <a:xfrm>
            <a:off x="3064632" y="3710609"/>
            <a:ext cx="8439979" cy="70236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foodlist.sort</a:t>
            </a:r>
            <a:r>
              <a:rPr lang="en-US" dirty="0">
                <a:solidFill>
                  <a:schemeClr val="tx1"/>
                </a:solidFill>
              </a:rPr>
              <a:t>(key=</a:t>
            </a:r>
            <a:r>
              <a:rPr lang="en-US" dirty="0" err="1">
                <a:solidFill>
                  <a:schemeClr val="tx1"/>
                </a:solidFill>
              </a:rPr>
              <a:t>str.lower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# result: [“apple”, “banana”, “orange”, “peach”, “Pear”]</a:t>
            </a:r>
          </a:p>
        </p:txBody>
      </p:sp>
    </p:spTree>
    <p:extLst>
      <p:ext uri="{BB962C8B-B14F-4D97-AF65-F5344CB8AC3E}">
        <p14:creationId xmlns:p14="http://schemas.microsoft.com/office/powerpoint/2010/main" val="2453503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count(), reverse(), and sort()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079C1E-FF19-4D47-8817-287182FC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F57DB-9D85-4B22-BBF8-4EF4D08DCA22}"/>
              </a:ext>
            </a:extLst>
          </p:cNvPr>
          <p:cNvSpPr/>
          <p:nvPr/>
        </p:nvSpPr>
        <p:spPr>
          <a:xfrm>
            <a:off x="2703443" y="2279374"/>
            <a:ext cx="8680174" cy="13384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numlist</a:t>
            </a:r>
            <a:r>
              <a:rPr lang="en-US" dirty="0">
                <a:solidFill>
                  <a:schemeClr val="tx1"/>
                </a:solidFill>
              </a:rPr>
              <a:t> = [5, 15, 84, 3, 14, 2, 8, 10, 14, 25]</a:t>
            </a:r>
          </a:p>
          <a:p>
            <a:r>
              <a:rPr lang="en-US" dirty="0">
                <a:solidFill>
                  <a:schemeClr val="tx1"/>
                </a:solidFill>
              </a:rPr>
              <a:t>count = </a:t>
            </a:r>
            <a:r>
              <a:rPr lang="en-US" dirty="0" err="1">
                <a:solidFill>
                  <a:schemeClr val="tx1"/>
                </a:solidFill>
              </a:rPr>
              <a:t>numlist.count</a:t>
            </a:r>
            <a:r>
              <a:rPr lang="en-US" dirty="0">
                <a:solidFill>
                  <a:schemeClr val="tx1"/>
                </a:solidFill>
              </a:rPr>
              <a:t>(14)                    # count = 2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IN" dirty="0" err="1">
                <a:solidFill>
                  <a:schemeClr val="tx1"/>
                </a:solidFill>
              </a:rPr>
              <a:t>umlist.reverse</a:t>
            </a:r>
            <a:r>
              <a:rPr lang="en-IN" dirty="0">
                <a:solidFill>
                  <a:schemeClr val="tx1"/>
                </a:solidFill>
              </a:rPr>
              <a:t>()                                    # [25, 14, 10, 8, 2, 14, 3, 84, 15, 5]</a:t>
            </a:r>
          </a:p>
          <a:p>
            <a:r>
              <a:rPr lang="en-US" dirty="0" err="1">
                <a:solidFill>
                  <a:schemeClr val="tx1"/>
                </a:solidFill>
              </a:rPr>
              <a:t>numlist.sort</a:t>
            </a:r>
            <a:r>
              <a:rPr lang="en-US" dirty="0">
                <a:solidFill>
                  <a:schemeClr val="tx1"/>
                </a:solidFill>
              </a:rPr>
              <a:t>()                                          # [2, 3, 5, 8, 10, 14, 14, 15, 25, 84]</a:t>
            </a:r>
          </a:p>
        </p:txBody>
      </p:sp>
    </p:spTree>
    <p:extLst>
      <p:ext uri="{BB962C8B-B14F-4D97-AF65-F5344CB8AC3E}">
        <p14:creationId xmlns:p14="http://schemas.microsoft.com/office/powerpoint/2010/main" val="899942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built-in function for sorting the items in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4ABA62C-5C69-45D0-9CC0-E401938E5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659979"/>
              </p:ext>
            </p:extLst>
          </p:nvPr>
        </p:nvGraphicFramePr>
        <p:xfrm>
          <a:off x="2589213" y="2133600"/>
          <a:ext cx="89154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013">
                  <a:extLst>
                    <a:ext uri="{9D8B030D-6E8A-4147-A177-3AD203B41FA5}">
                      <a16:colId xmlns:a16="http://schemas.microsoft.com/office/drawing/2014/main" val="3026448255"/>
                    </a:ext>
                  </a:extLst>
                </a:gridCol>
                <a:gridCol w="5554387">
                  <a:extLst>
                    <a:ext uri="{9D8B030D-6E8A-4147-A177-3AD203B41FA5}">
                      <a16:colId xmlns:a16="http://schemas.microsoft.com/office/drawing/2014/main" val="3226903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94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sorted(list[, key=function])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new list consisting of the sorted items of the original list. The optional key argument specifies a function to be called on each item before sorting.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1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904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sorted() function with mixed-case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happens in a simple sort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</a:t>
            </a:r>
            <a:r>
              <a:rPr lang="en-IN" dirty="0"/>
              <a:t>ow to use the key argument to fix the sort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Note that the sorted() function creates a new list, but the sort() method doesn’t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04FE2-F6B9-4141-B30C-CA850D825479}"/>
              </a:ext>
            </a:extLst>
          </p:cNvPr>
          <p:cNvSpPr/>
          <p:nvPr/>
        </p:nvSpPr>
        <p:spPr>
          <a:xfrm>
            <a:off x="3061252" y="2584174"/>
            <a:ext cx="8269357" cy="8448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foodlist</a:t>
            </a:r>
            <a:r>
              <a:rPr lang="en-US" dirty="0">
                <a:solidFill>
                  <a:schemeClr val="tx1"/>
                </a:solidFill>
              </a:rPr>
              <a:t> = [“orange”, “apple”, “Pear”, “banana”]</a:t>
            </a:r>
          </a:p>
          <a:p>
            <a:r>
              <a:rPr lang="en-US" dirty="0" err="1">
                <a:solidFill>
                  <a:schemeClr val="tx1"/>
                </a:solidFill>
              </a:rPr>
              <a:t>sorted_foodlist</a:t>
            </a:r>
            <a:r>
              <a:rPr lang="en-US" dirty="0">
                <a:solidFill>
                  <a:schemeClr val="tx1"/>
                </a:solidFill>
              </a:rPr>
              <a:t> = sorted(</a:t>
            </a:r>
            <a:r>
              <a:rPr lang="en-US" dirty="0" err="1">
                <a:solidFill>
                  <a:schemeClr val="tx1"/>
                </a:solidFill>
              </a:rPr>
              <a:t>foodlist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sorted_foodlist</a:t>
            </a:r>
            <a:r>
              <a:rPr lang="en-US" dirty="0">
                <a:solidFill>
                  <a:schemeClr val="tx1"/>
                </a:solidFill>
              </a:rPr>
              <a:t>)  # [“Pear”, “apple”, “banana”, “orange”]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8BF6E-139B-4D81-895A-0063848BAE56}"/>
              </a:ext>
            </a:extLst>
          </p:cNvPr>
          <p:cNvSpPr/>
          <p:nvPr/>
        </p:nvSpPr>
        <p:spPr>
          <a:xfrm>
            <a:off x="3061252" y="4148308"/>
            <a:ext cx="8269357" cy="84482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sorted_foodlist</a:t>
            </a:r>
            <a:r>
              <a:rPr lang="en-US" dirty="0">
                <a:solidFill>
                  <a:schemeClr val="tx1"/>
                </a:solidFill>
              </a:rPr>
              <a:t> = sorted(</a:t>
            </a:r>
            <a:r>
              <a:rPr lang="en-US" dirty="0" err="1">
                <a:solidFill>
                  <a:schemeClr val="tx1"/>
                </a:solidFill>
              </a:rPr>
              <a:t>foodlist</a:t>
            </a:r>
            <a:r>
              <a:rPr lang="en-US" dirty="0">
                <a:solidFill>
                  <a:schemeClr val="tx1"/>
                </a:solidFill>
              </a:rPr>
              <a:t>, key=</a:t>
            </a:r>
            <a:r>
              <a:rPr lang="en-US" dirty="0" err="1">
                <a:solidFill>
                  <a:schemeClr val="tx1"/>
                </a:solidFill>
              </a:rPr>
              <a:t>str.lower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sorted_foodlist</a:t>
            </a:r>
            <a:r>
              <a:rPr lang="en-US" dirty="0">
                <a:solidFill>
                  <a:schemeClr val="tx1"/>
                </a:solidFill>
              </a:rPr>
              <a:t>)   # [“apple”, “banana”, “orange”, “Pear”]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2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syntax for creating a list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Code that creates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of the time, a list contains items that have the same data type, however, you may need to create lists that contains items of different data types.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FB9B4-2D41-4C7F-8973-0A8987A27EE4}"/>
              </a:ext>
            </a:extLst>
          </p:cNvPr>
          <p:cNvSpPr/>
          <p:nvPr/>
        </p:nvSpPr>
        <p:spPr>
          <a:xfrm>
            <a:off x="2690191" y="2557670"/>
            <a:ext cx="8680174" cy="54996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mylist</a:t>
            </a:r>
            <a:r>
              <a:rPr lang="en-US" dirty="0">
                <a:solidFill>
                  <a:schemeClr val="tx1"/>
                </a:solidFill>
              </a:rPr>
              <a:t> = [item1, item2, …]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E5520-02C0-48AA-B955-BCA44A234F00}"/>
              </a:ext>
            </a:extLst>
          </p:cNvPr>
          <p:cNvSpPr/>
          <p:nvPr/>
        </p:nvSpPr>
        <p:spPr>
          <a:xfrm>
            <a:off x="2690191" y="3750365"/>
            <a:ext cx="8680174" cy="13252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temps = [48.0, 30.5, 20.2, 100.0, 42.0]         # 5 float values</a:t>
            </a:r>
          </a:p>
          <a:p>
            <a:r>
              <a:rPr lang="en-US" dirty="0">
                <a:solidFill>
                  <a:schemeClr val="tx1"/>
                </a:solidFill>
              </a:rPr>
              <a:t>inventory = [“staff”, “hat”, “shoes”]           # 3 str values</a:t>
            </a:r>
          </a:p>
          <a:p>
            <a:r>
              <a:rPr lang="en-US" dirty="0">
                <a:solidFill>
                  <a:schemeClr val="tx1"/>
                </a:solidFill>
              </a:rPr>
              <a:t>movie = [“The Holy Grail”, 1975, 9.99]        # str, int, and float values</a:t>
            </a:r>
          </a:p>
          <a:p>
            <a:r>
              <a:rPr lang="en-US" dirty="0" err="1">
                <a:solidFill>
                  <a:schemeClr val="tx1"/>
                </a:solidFill>
              </a:rPr>
              <a:t>test_scores</a:t>
            </a:r>
            <a:r>
              <a:rPr lang="en-US" dirty="0">
                <a:solidFill>
                  <a:schemeClr val="tx1"/>
                </a:solidFill>
              </a:rPr>
              <a:t> = []                                              # an empty list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32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min() and max()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8BF6E-139B-4D81-895A-0063848BAE56}"/>
              </a:ext>
            </a:extLst>
          </p:cNvPr>
          <p:cNvSpPr/>
          <p:nvPr/>
        </p:nvSpPr>
        <p:spPr>
          <a:xfrm>
            <a:off x="2721113" y="4247698"/>
            <a:ext cx="8269357" cy="1112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numlist</a:t>
            </a:r>
            <a:r>
              <a:rPr lang="en-US" dirty="0">
                <a:solidFill>
                  <a:schemeClr val="tx1"/>
                </a:solidFill>
              </a:rPr>
              <a:t> = [5, 15, 84, 3, 14, 2, 8, 10, 14, 25]</a:t>
            </a:r>
          </a:p>
          <a:p>
            <a:r>
              <a:rPr lang="en-US" dirty="0">
                <a:solidFill>
                  <a:schemeClr val="tx1"/>
                </a:solidFill>
              </a:rPr>
              <a:t>minimum = min(</a:t>
            </a:r>
            <a:r>
              <a:rPr lang="en-US" dirty="0" err="1">
                <a:solidFill>
                  <a:schemeClr val="tx1"/>
                </a:solidFill>
              </a:rPr>
              <a:t>numlist</a:t>
            </a:r>
            <a:r>
              <a:rPr lang="en-US" dirty="0">
                <a:solidFill>
                  <a:schemeClr val="tx1"/>
                </a:solidFill>
              </a:rPr>
              <a:t>)                 # 2</a:t>
            </a:r>
          </a:p>
          <a:p>
            <a:r>
              <a:rPr lang="en-US" dirty="0">
                <a:solidFill>
                  <a:schemeClr val="tx1"/>
                </a:solidFill>
              </a:rPr>
              <a:t>maximum = max(</a:t>
            </a:r>
            <a:r>
              <a:rPr lang="en-US" dirty="0" err="1">
                <a:solidFill>
                  <a:schemeClr val="tx1"/>
                </a:solidFill>
              </a:rPr>
              <a:t>numlist</a:t>
            </a:r>
            <a:r>
              <a:rPr lang="en-US" dirty="0">
                <a:solidFill>
                  <a:schemeClr val="tx1"/>
                </a:solidFill>
              </a:rPr>
              <a:t>)              # 84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9EF19-58C9-4BB5-8894-3E1C1F703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68013"/>
              </p:ext>
            </p:extLst>
          </p:nvPr>
        </p:nvGraphicFramePr>
        <p:xfrm>
          <a:off x="2721113" y="23164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452">
                  <a:extLst>
                    <a:ext uri="{9D8B030D-6E8A-4147-A177-3AD203B41FA5}">
                      <a16:colId xmlns:a16="http://schemas.microsoft.com/office/drawing/2014/main" val="4149068976"/>
                    </a:ext>
                  </a:extLst>
                </a:gridCol>
                <a:gridCol w="5879548">
                  <a:extLst>
                    <a:ext uri="{9D8B030D-6E8A-4147-A177-3AD203B41FA5}">
                      <a16:colId xmlns:a16="http://schemas.microsoft.com/office/drawing/2014/main" val="147730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0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minimum value in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0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maximum value in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3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132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functions of the random module that work with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How to use the choice and shuffle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8BF6E-139B-4D81-895A-0063848BAE56}"/>
              </a:ext>
            </a:extLst>
          </p:cNvPr>
          <p:cNvSpPr/>
          <p:nvPr/>
        </p:nvSpPr>
        <p:spPr>
          <a:xfrm>
            <a:off x="2721113" y="4247698"/>
            <a:ext cx="8269357" cy="12917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import random</a:t>
            </a:r>
          </a:p>
          <a:p>
            <a:r>
              <a:rPr lang="en-US" dirty="0" err="1">
                <a:solidFill>
                  <a:schemeClr val="tx1"/>
                </a:solidFill>
              </a:rPr>
              <a:t>numlist</a:t>
            </a:r>
            <a:r>
              <a:rPr lang="en-US" dirty="0">
                <a:solidFill>
                  <a:schemeClr val="tx1"/>
                </a:solidFill>
              </a:rPr>
              <a:t> = [5, 15, 84, 3, 14, 2, 8, 10, 14]</a:t>
            </a:r>
          </a:p>
          <a:p>
            <a:r>
              <a:rPr lang="en-US" dirty="0">
                <a:solidFill>
                  <a:schemeClr val="tx1"/>
                </a:solidFill>
              </a:rPr>
              <a:t>choice = </a:t>
            </a:r>
            <a:r>
              <a:rPr lang="en-US" dirty="0" err="1">
                <a:solidFill>
                  <a:schemeClr val="tx1"/>
                </a:solidFill>
              </a:rPr>
              <a:t>random.choice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numlist</a:t>
            </a:r>
            <a:r>
              <a:rPr lang="en-US" dirty="0">
                <a:solidFill>
                  <a:schemeClr val="tx1"/>
                </a:solidFill>
              </a:rPr>
              <a:t>)  # returns random item from </a:t>
            </a:r>
            <a:r>
              <a:rPr lang="en-US" dirty="0" err="1">
                <a:solidFill>
                  <a:schemeClr val="tx1"/>
                </a:solidFill>
              </a:rPr>
              <a:t>numlist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random.shuffle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numlist</a:t>
            </a:r>
            <a:r>
              <a:rPr lang="en-US" dirty="0">
                <a:solidFill>
                  <a:schemeClr val="tx1"/>
                </a:solidFill>
              </a:rPr>
              <a:t>)   # shuffles </a:t>
            </a:r>
            <a:r>
              <a:rPr lang="en-US" dirty="0" err="1">
                <a:solidFill>
                  <a:schemeClr val="tx1"/>
                </a:solidFill>
              </a:rPr>
              <a:t>numlist</a:t>
            </a:r>
            <a:r>
              <a:rPr lang="en-US" dirty="0">
                <a:solidFill>
                  <a:schemeClr val="tx1"/>
                </a:solidFill>
              </a:rPr>
              <a:t> items randomly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9EF19-58C9-4BB5-8894-3E1C1F703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01451"/>
              </p:ext>
            </p:extLst>
          </p:nvPr>
        </p:nvGraphicFramePr>
        <p:xfrm>
          <a:off x="2721113" y="23164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452">
                  <a:extLst>
                    <a:ext uri="{9D8B030D-6E8A-4147-A177-3AD203B41FA5}">
                      <a16:colId xmlns:a16="http://schemas.microsoft.com/office/drawing/2014/main" val="4149068976"/>
                    </a:ext>
                  </a:extLst>
                </a:gridCol>
                <a:gridCol w="5879548">
                  <a:extLst>
                    <a:ext uri="{9D8B030D-6E8A-4147-A177-3AD203B41FA5}">
                      <a16:colId xmlns:a16="http://schemas.microsoft.com/office/drawing/2014/main" val="147730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0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choice(list)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randomly selected item from the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0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shuffle(list)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Shuffles the items in the list on a random basis.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3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594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shallow copy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make a </a:t>
            </a:r>
            <a:r>
              <a:rPr lang="en-US" b="1" dirty="0"/>
              <a:t>shallow copy </a:t>
            </a:r>
            <a:r>
              <a:rPr lang="en-US" dirty="0"/>
              <a:t>of a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</a:t>
            </a:r>
            <a:r>
              <a:rPr lang="en-IN" dirty="0"/>
              <a:t>o make a shallow copy of a list, you assign a variable that contains a list to another variable. Since a list is a mutable type, this causes both variables to refer to the same list. As a result, if you use one variable to change the list, those changes are also available to the other variable.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8BF6E-139B-4D81-895A-0063848BAE56}"/>
              </a:ext>
            </a:extLst>
          </p:cNvPr>
          <p:cNvSpPr/>
          <p:nvPr/>
        </p:nvSpPr>
        <p:spPr>
          <a:xfrm>
            <a:off x="2707861" y="2564671"/>
            <a:ext cx="8269357" cy="18217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list_one</a:t>
            </a:r>
            <a:r>
              <a:rPr lang="en-US" dirty="0">
                <a:solidFill>
                  <a:schemeClr val="tx1"/>
                </a:solidFill>
              </a:rPr>
              <a:t> = [1, 2, 3, 4, 5]</a:t>
            </a:r>
          </a:p>
          <a:p>
            <a:r>
              <a:rPr lang="en-US" dirty="0" err="1">
                <a:solidFill>
                  <a:schemeClr val="tx1"/>
                </a:solidFill>
              </a:rPr>
              <a:t>list_two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list_one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list_two</a:t>
            </a:r>
            <a:r>
              <a:rPr lang="en-US" dirty="0">
                <a:solidFill>
                  <a:schemeClr val="tx1"/>
                </a:solidFill>
              </a:rPr>
              <a:t>[1] = 4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list_one</a:t>
            </a:r>
            <a:r>
              <a:rPr lang="en-US" dirty="0">
                <a:solidFill>
                  <a:schemeClr val="tx1"/>
                </a:solidFill>
              </a:rPr>
              <a:t>)      # [1, 4, 3, 4, 5]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list_two</a:t>
            </a:r>
            <a:r>
              <a:rPr lang="en-US" dirty="0">
                <a:solidFill>
                  <a:schemeClr val="tx1"/>
                </a:solidFill>
              </a:rPr>
              <a:t>)       #[1, 4, 3, 4, 5]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44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deepcopy</a:t>
            </a:r>
            <a:r>
              <a:rPr lang="en-US" dirty="0"/>
              <a:t>() function of the copy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make a </a:t>
            </a:r>
            <a:r>
              <a:rPr lang="en-US" b="1" dirty="0"/>
              <a:t>deep copy </a:t>
            </a:r>
            <a:r>
              <a:rPr lang="en-US" dirty="0"/>
              <a:t>of a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8BF6E-139B-4D81-895A-0063848BAE56}"/>
              </a:ext>
            </a:extLst>
          </p:cNvPr>
          <p:cNvSpPr/>
          <p:nvPr/>
        </p:nvSpPr>
        <p:spPr>
          <a:xfrm>
            <a:off x="2694610" y="3850132"/>
            <a:ext cx="8269357" cy="206109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import copy</a:t>
            </a:r>
          </a:p>
          <a:p>
            <a:r>
              <a:rPr lang="en-US" dirty="0" err="1">
                <a:solidFill>
                  <a:schemeClr val="tx1"/>
                </a:solidFill>
              </a:rPr>
              <a:t>list_one</a:t>
            </a:r>
            <a:r>
              <a:rPr lang="en-US" dirty="0">
                <a:solidFill>
                  <a:schemeClr val="tx1"/>
                </a:solidFill>
              </a:rPr>
              <a:t> = [1, 2, 3, 4, 5]</a:t>
            </a:r>
          </a:p>
          <a:p>
            <a:r>
              <a:rPr lang="en-US" dirty="0" err="1">
                <a:solidFill>
                  <a:schemeClr val="tx1"/>
                </a:solidFill>
              </a:rPr>
              <a:t>list_two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copy.deepcopy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list_one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>
                <a:solidFill>
                  <a:schemeClr val="tx1"/>
                </a:solidFill>
              </a:rPr>
              <a:t>list_two</a:t>
            </a:r>
            <a:r>
              <a:rPr lang="en-US" dirty="0">
                <a:solidFill>
                  <a:schemeClr val="tx1"/>
                </a:solidFill>
              </a:rPr>
              <a:t>[1] = 4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list_one</a:t>
            </a:r>
            <a:r>
              <a:rPr lang="en-US" dirty="0">
                <a:solidFill>
                  <a:schemeClr val="tx1"/>
                </a:solidFill>
              </a:rPr>
              <a:t>)      # [1, 2, 3, 4, 5]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list_two</a:t>
            </a:r>
            <a:r>
              <a:rPr lang="en-US" dirty="0">
                <a:solidFill>
                  <a:schemeClr val="tx1"/>
                </a:solidFill>
              </a:rPr>
              <a:t>)      # [1, 4, 3, 4, 5]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53330A-3206-4A24-9527-CCE18D534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13299"/>
              </p:ext>
            </p:extLst>
          </p:nvPr>
        </p:nvGraphicFramePr>
        <p:xfrm>
          <a:off x="2668723" y="2266188"/>
          <a:ext cx="82693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199">
                  <a:extLst>
                    <a:ext uri="{9D8B030D-6E8A-4147-A177-3AD203B41FA5}">
                      <a16:colId xmlns:a16="http://schemas.microsoft.com/office/drawing/2014/main" val="3470185927"/>
                    </a:ext>
                  </a:extLst>
                </a:gridCol>
                <a:gridCol w="5807158">
                  <a:extLst>
                    <a:ext uri="{9D8B030D-6E8A-4147-A177-3AD203B41FA5}">
                      <a16:colId xmlns:a16="http://schemas.microsoft.com/office/drawing/2014/main" val="400214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2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deepcopy</a:t>
                      </a:r>
                      <a:r>
                        <a:rPr lang="en-US" dirty="0"/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deep copy of the list. The deep copy is a separate list with no relation to the original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9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584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slice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Syntax for slicing a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that slices with the start and the end arguments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that slices with the step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E8A78-6FCB-468B-B76E-406771E90F1D}"/>
              </a:ext>
            </a:extLst>
          </p:cNvPr>
          <p:cNvSpPr/>
          <p:nvPr/>
        </p:nvSpPr>
        <p:spPr>
          <a:xfrm>
            <a:off x="2716696" y="2531165"/>
            <a:ext cx="8534400" cy="39756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mylist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start:end:step</a:t>
            </a:r>
            <a:r>
              <a:rPr lang="en-US" dirty="0">
                <a:solidFill>
                  <a:schemeClr val="tx1"/>
                </a:solidFill>
              </a:rPr>
              <a:t>]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30003-2529-421C-8840-7F8152ADE4A4}"/>
              </a:ext>
            </a:extLst>
          </p:cNvPr>
          <p:cNvSpPr/>
          <p:nvPr/>
        </p:nvSpPr>
        <p:spPr>
          <a:xfrm>
            <a:off x="2716696" y="3326295"/>
            <a:ext cx="8534400" cy="14577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numbers = [52, 54, 56, 58, 60, 62]</a:t>
            </a:r>
          </a:p>
          <a:p>
            <a:r>
              <a:rPr lang="en-US" dirty="0">
                <a:solidFill>
                  <a:schemeClr val="tx1"/>
                </a:solidFill>
              </a:rPr>
              <a:t>numbers[0:2]         # [52, 54]</a:t>
            </a:r>
          </a:p>
          <a:p>
            <a:r>
              <a:rPr lang="en-US" dirty="0">
                <a:solidFill>
                  <a:schemeClr val="tx1"/>
                </a:solidFill>
              </a:rPr>
              <a:t>numbers[:2]           # [52, 54]</a:t>
            </a:r>
          </a:p>
          <a:p>
            <a:r>
              <a:rPr lang="en-US" dirty="0">
                <a:solidFill>
                  <a:schemeClr val="tx1"/>
                </a:solidFill>
              </a:rPr>
              <a:t>numbers[4:]           # [60, 62]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CD5EA0-076B-4E53-AB9C-B9B1F31C28A0}"/>
              </a:ext>
            </a:extLst>
          </p:cNvPr>
          <p:cNvSpPr/>
          <p:nvPr/>
        </p:nvSpPr>
        <p:spPr>
          <a:xfrm>
            <a:off x="2716696" y="5387761"/>
            <a:ext cx="8534400" cy="7222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numbers[0:4:2]        # [52, 56]</a:t>
            </a:r>
          </a:p>
          <a:p>
            <a:r>
              <a:rPr lang="en-US" dirty="0">
                <a:solidFill>
                  <a:schemeClr val="tx1"/>
                </a:solidFill>
              </a:rPr>
              <a:t>numbers[::-1]           # [62, 60, 58, 56, 54, 52]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11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concatenate two lists with the + and +=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30003-2529-421C-8840-7F8152ADE4A4}"/>
              </a:ext>
            </a:extLst>
          </p:cNvPr>
          <p:cNvSpPr/>
          <p:nvPr/>
        </p:nvSpPr>
        <p:spPr>
          <a:xfrm>
            <a:off x="2726704" y="2342322"/>
            <a:ext cx="8534400" cy="19381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inventory = [“staff”, “robe”]</a:t>
            </a:r>
          </a:p>
          <a:p>
            <a:r>
              <a:rPr lang="en-US" dirty="0">
                <a:solidFill>
                  <a:schemeClr val="tx1"/>
                </a:solidFill>
              </a:rPr>
              <a:t>chest = [“scroll”, “pestle”]</a:t>
            </a:r>
          </a:p>
          <a:p>
            <a:r>
              <a:rPr lang="en-US" dirty="0">
                <a:solidFill>
                  <a:schemeClr val="tx1"/>
                </a:solidFill>
              </a:rPr>
              <a:t>combined = inventory + chest  # [“staff”, “robe”, “scroll”, “pestle”]</a:t>
            </a:r>
          </a:p>
          <a:p>
            <a:r>
              <a:rPr lang="en-US" dirty="0">
                <a:solidFill>
                  <a:schemeClr val="tx1"/>
                </a:solidFill>
              </a:rPr>
              <a:t>print(inventory)                            # [“staff”, “robe”]</a:t>
            </a:r>
          </a:p>
          <a:p>
            <a:r>
              <a:rPr lang="en-US" dirty="0">
                <a:solidFill>
                  <a:schemeClr val="tx1"/>
                </a:solidFill>
              </a:rPr>
              <a:t>inventory += chest                      # [“staff”, “robe”, “scroll”, “pestle”]</a:t>
            </a:r>
          </a:p>
          <a:p>
            <a:r>
              <a:rPr lang="en-US" dirty="0">
                <a:solidFill>
                  <a:schemeClr val="tx1"/>
                </a:solidFill>
              </a:rPr>
              <a:t>print(inventory)                            # [“staff”, “robe”, “scroll”, “pestle”]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21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(How to copy, slice and concatenate lists)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assignment operator makes a shallow copy of a list, so both list variable refer to the same list. In contrast, the </a:t>
            </a:r>
            <a:r>
              <a:rPr lang="en-US" dirty="0" err="1"/>
              <a:t>deepcopy</a:t>
            </a:r>
            <a:r>
              <a:rPr lang="en-US" dirty="0"/>
              <a:t>() function of the copy module makes a deep copy of the list so the list variables refer to two different lists.</a:t>
            </a:r>
          </a:p>
          <a:p>
            <a:r>
              <a:rPr lang="en-US" dirty="0"/>
              <a:t>You can slice a list to get a subset of the original list. And you can concatenate lists by using the + operator or the += 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72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tuple is a sequence that works much like a list. As a result, you can use many of the same skills that you learned for working with lists when you’re working with tuples.</a:t>
            </a:r>
          </a:p>
          <a:p>
            <a:r>
              <a:rPr lang="en-US" dirty="0"/>
              <a:t>The difference is that tuples are immutable, so they can’t be changed. As a result, you can’t use any of the skills for adding, modifying, or removing items.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25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that creates tuples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FD37D2-1ACB-4486-BDF2-2FD89A851DCF}"/>
              </a:ext>
            </a:extLst>
          </p:cNvPr>
          <p:cNvSpPr/>
          <p:nvPr/>
        </p:nvSpPr>
        <p:spPr>
          <a:xfrm>
            <a:off x="2746582" y="2591176"/>
            <a:ext cx="8600660" cy="286247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# a tuple of 5 floating-point numbers</a:t>
            </a:r>
          </a:p>
          <a:p>
            <a:r>
              <a:rPr lang="en-US" dirty="0">
                <a:solidFill>
                  <a:schemeClr val="tx1"/>
                </a:solidFill>
              </a:rPr>
              <a:t>stats = (48.0, 30.5, 20.2, 100.0, 48.0)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 a tuple of 6 strings</a:t>
            </a:r>
          </a:p>
          <a:p>
            <a:r>
              <a:rPr lang="en-US" dirty="0">
                <a:solidFill>
                  <a:schemeClr val="tx1"/>
                </a:solidFill>
              </a:rPr>
              <a:t>herbs = (“lavender”, “pokeroot”, “chamomile”,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“valerian”, “nettles”, “</a:t>
            </a:r>
            <a:r>
              <a:rPr lang="en-US" dirty="0" err="1">
                <a:solidFill>
                  <a:schemeClr val="tx1"/>
                </a:solidFill>
              </a:rPr>
              <a:t>oatstraw</a:t>
            </a:r>
            <a:r>
              <a:rPr lang="en-US" dirty="0">
                <a:solidFill>
                  <a:schemeClr val="tx1"/>
                </a:solidFill>
              </a:rPr>
              <a:t>”)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 a tuple that stores the data for a movie</a:t>
            </a:r>
          </a:p>
          <a:p>
            <a:r>
              <a:rPr lang="en-US" dirty="0">
                <a:solidFill>
                  <a:schemeClr val="tx1"/>
                </a:solidFill>
              </a:rPr>
              <a:t>movie = (“Monty Python and the Holy Grail”, 1975, 9.99)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43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accesses items in a 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FD37D2-1ACB-4486-BDF2-2FD89A851DCF}"/>
              </a:ext>
            </a:extLst>
          </p:cNvPr>
          <p:cNvSpPr/>
          <p:nvPr/>
        </p:nvSpPr>
        <p:spPr>
          <a:xfrm>
            <a:off x="2746582" y="2379141"/>
            <a:ext cx="8600660" cy="19145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herbs[0]        # lavender</a:t>
            </a:r>
          </a:p>
          <a:p>
            <a:r>
              <a:rPr lang="en-US" dirty="0">
                <a:solidFill>
                  <a:schemeClr val="tx1"/>
                </a:solidFill>
              </a:rPr>
              <a:t>herbs[-1]       # </a:t>
            </a:r>
            <a:r>
              <a:rPr lang="en-US" dirty="0" err="1">
                <a:solidFill>
                  <a:schemeClr val="tx1"/>
                </a:solidFill>
              </a:rPr>
              <a:t>oatstraw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herbs[1:4]     # (‘pokeroot’, ‘chamomile’, ‘valerian’)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herbs[1]  = “red clover”</a:t>
            </a:r>
          </a:p>
          <a:p>
            <a:r>
              <a:rPr lang="en-US" dirty="0">
                <a:solidFill>
                  <a:schemeClr val="tx1"/>
                </a:solidFill>
              </a:rPr>
              <a:t># </a:t>
            </a:r>
            <a:r>
              <a:rPr lang="en-US" dirty="0" err="1">
                <a:solidFill>
                  <a:schemeClr val="tx1"/>
                </a:solidFill>
              </a:rPr>
              <a:t>TypeError</a:t>
            </a:r>
            <a:r>
              <a:rPr lang="en-US" dirty="0">
                <a:solidFill>
                  <a:schemeClr val="tx1"/>
                </a:solidFill>
              </a:rPr>
              <a:t>: ‘tuple’ object does not support item assignment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4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repetition operator(*) to create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for example, you create a list with one item that contains a zero, you can use the repetition operator to repeat that item as many times as you want.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FB9B4-2D41-4C7F-8973-0A8987A27EE4}"/>
              </a:ext>
            </a:extLst>
          </p:cNvPr>
          <p:cNvSpPr/>
          <p:nvPr/>
        </p:nvSpPr>
        <p:spPr>
          <a:xfrm>
            <a:off x="3038129" y="2819400"/>
            <a:ext cx="8466483" cy="11164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scores = [0] * 5                     # test scores = [0, 0, 0, 0, 0]</a:t>
            </a:r>
          </a:p>
          <a:p>
            <a:r>
              <a:rPr lang="en-US" dirty="0">
                <a:solidFill>
                  <a:schemeClr val="tx1"/>
                </a:solidFill>
              </a:rPr>
              <a:t>company = [“</a:t>
            </a:r>
            <a:r>
              <a:rPr lang="en-US" dirty="0" err="1">
                <a:solidFill>
                  <a:schemeClr val="tx1"/>
                </a:solidFill>
              </a:rPr>
              <a:t>Laksh</a:t>
            </a:r>
            <a:r>
              <a:rPr lang="en-US" dirty="0">
                <a:solidFill>
                  <a:schemeClr val="tx1"/>
                </a:solidFill>
              </a:rPr>
              <a:t>”] * 3    # test company = [“</a:t>
            </a:r>
            <a:r>
              <a:rPr lang="en-US" dirty="0" err="1">
                <a:solidFill>
                  <a:schemeClr val="tx1"/>
                </a:solidFill>
              </a:rPr>
              <a:t>Laksh</a:t>
            </a:r>
            <a:r>
              <a:rPr lang="en-US" dirty="0">
                <a:solidFill>
                  <a:schemeClr val="tx1"/>
                </a:solidFill>
              </a:rPr>
              <a:t>”, “</a:t>
            </a:r>
            <a:r>
              <a:rPr lang="en-US" dirty="0" err="1">
                <a:solidFill>
                  <a:schemeClr val="tx1"/>
                </a:solidFill>
              </a:rPr>
              <a:t>Laksh</a:t>
            </a:r>
            <a:r>
              <a:rPr lang="en-US" dirty="0">
                <a:solidFill>
                  <a:schemeClr val="tx1"/>
                </a:solidFill>
              </a:rPr>
              <a:t>”, “</a:t>
            </a:r>
            <a:r>
              <a:rPr lang="en-US" dirty="0" err="1">
                <a:solidFill>
                  <a:schemeClr val="tx1"/>
                </a:solidFill>
              </a:rPr>
              <a:t>Laksh</a:t>
            </a:r>
            <a:r>
              <a:rPr lang="en-US" dirty="0">
                <a:solidFill>
                  <a:schemeClr val="tx1"/>
                </a:solidFill>
              </a:rPr>
              <a:t>”]</a:t>
            </a:r>
          </a:p>
          <a:p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[2.5] * 4                    # test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[2.4, 2.4, 2.4, 2.4]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09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that unpacks a 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FD37D2-1ACB-4486-BDF2-2FD89A851DCF}"/>
              </a:ext>
            </a:extLst>
          </p:cNvPr>
          <p:cNvSpPr/>
          <p:nvPr/>
        </p:nvSpPr>
        <p:spPr>
          <a:xfrm>
            <a:off x="2746582" y="2379142"/>
            <a:ext cx="8600660" cy="8676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tuple_values</a:t>
            </a:r>
            <a:r>
              <a:rPr lang="en-US" dirty="0">
                <a:solidFill>
                  <a:schemeClr val="tx1"/>
                </a:solidFill>
              </a:rPr>
              <a:t> = (1, 2, 3)</a:t>
            </a:r>
          </a:p>
          <a:p>
            <a:r>
              <a:rPr lang="en-US" dirty="0">
                <a:solidFill>
                  <a:schemeClr val="tx1"/>
                </a:solidFill>
              </a:rPr>
              <a:t>a, b, c = </a:t>
            </a:r>
            <a:r>
              <a:rPr lang="en-US" dirty="0" err="1">
                <a:solidFill>
                  <a:schemeClr val="tx1"/>
                </a:solidFill>
              </a:rPr>
              <a:t>tuple_values</a:t>
            </a:r>
            <a:r>
              <a:rPr lang="en-US" dirty="0">
                <a:solidFill>
                  <a:schemeClr val="tx1"/>
                </a:solidFill>
              </a:rPr>
              <a:t>       # a = 1, b = 2, c = 3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32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that returns a 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BD12-11C7-47E0-B9F0-8CB349EC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that calls the </a:t>
            </a:r>
            <a:r>
              <a:rPr lang="en-US" dirty="0" err="1"/>
              <a:t>get_location</a:t>
            </a:r>
            <a:r>
              <a:rPr lang="en-US" dirty="0"/>
              <a:t> function and unpacks the returned tuple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FD37D2-1ACB-4486-BDF2-2FD89A851DCF}"/>
              </a:ext>
            </a:extLst>
          </p:cNvPr>
          <p:cNvSpPr/>
          <p:nvPr/>
        </p:nvSpPr>
        <p:spPr>
          <a:xfrm>
            <a:off x="2746582" y="2379142"/>
            <a:ext cx="8600660" cy="121219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get_location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  <a:p>
            <a:r>
              <a:rPr lang="en-US" dirty="0">
                <a:solidFill>
                  <a:schemeClr val="tx1"/>
                </a:solidFill>
              </a:rPr>
              <a:t>    # the code that computes the values for x, y, and z goes here</a:t>
            </a:r>
          </a:p>
          <a:p>
            <a:r>
              <a:rPr lang="en-US" dirty="0">
                <a:solidFill>
                  <a:schemeClr val="tx1"/>
                </a:solidFill>
              </a:rPr>
              <a:t>    return x, y, z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0335AB-A1C3-405F-B98F-F16138B6ADF9}"/>
              </a:ext>
            </a:extLst>
          </p:cNvPr>
          <p:cNvSpPr/>
          <p:nvPr/>
        </p:nvSpPr>
        <p:spPr>
          <a:xfrm>
            <a:off x="2746582" y="4189192"/>
            <a:ext cx="8600660" cy="5620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x, y, z = </a:t>
            </a:r>
            <a:r>
              <a:rPr lang="en-US" dirty="0" err="1">
                <a:solidFill>
                  <a:schemeClr val="tx1"/>
                </a:solidFill>
              </a:rPr>
              <a:t>get_location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1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333-AF79-420D-8424-026E3798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(How to work with tuples)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898F-3869-411A-8DB6-9C8CFAA8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lists, tuples are data structures that can contain multiple items</a:t>
            </a:r>
          </a:p>
          <a:p>
            <a:r>
              <a:rPr lang="en-US" dirty="0"/>
              <a:t>Unlike lists, tuples are immutable. In other words, after a tuple has been created, you can’t add, remove, or set items.</a:t>
            </a:r>
          </a:p>
          <a:p>
            <a:r>
              <a:rPr lang="en-US" dirty="0"/>
              <a:t>You can unpack the values of a tuple into multiple variables by using a multiple assignment statement.</a:t>
            </a:r>
          </a:p>
          <a:p>
            <a:r>
              <a:rPr lang="en-US" dirty="0"/>
              <a:t>Because tuples are immutable, they are more efficient than lists. As a result, you should use a tuple whenever you know the items won’t be changed.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68558-D2F6-42B3-A7C1-19632F0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3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333-AF79-420D-8424-026E3798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The Number Crunching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898F-3869-411A-8DB6-9C8CFAA8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demo of example 0603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68558-D2F6-42B3-A7C1-19632F0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6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/>
          </a:p>
        </p:txBody>
      </p:sp>
      <p:pic>
        <p:nvPicPr>
          <p:cNvPr id="39938" name="Picture 2" descr="Image result for questions and answ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4839" y="2872740"/>
            <a:ext cx="3019425" cy="15144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dirty="0"/>
          </a:p>
        </p:txBody>
      </p:sp>
      <p:pic>
        <p:nvPicPr>
          <p:cNvPr id="1028" name="Picture 4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127" y="2174430"/>
            <a:ext cx="4552950" cy="25622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positive and negative index values for the 5 items in the temps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FB9B4-2D41-4C7F-8973-0A8987A27EE4}"/>
              </a:ext>
            </a:extLst>
          </p:cNvPr>
          <p:cNvSpPr/>
          <p:nvPr/>
        </p:nvSpPr>
        <p:spPr>
          <a:xfrm>
            <a:off x="3038129" y="3464162"/>
            <a:ext cx="8466483" cy="158491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temps[0]      temps[-5]                      # returns 48.0</a:t>
            </a:r>
          </a:p>
          <a:p>
            <a:r>
              <a:rPr lang="en-US" dirty="0">
                <a:solidFill>
                  <a:schemeClr val="tx1"/>
                </a:solidFill>
              </a:rPr>
              <a:t>temps[1]      temps[-4]                      # returns 30.5</a:t>
            </a:r>
          </a:p>
          <a:p>
            <a:r>
              <a:rPr lang="en-US" dirty="0">
                <a:solidFill>
                  <a:schemeClr val="tx1"/>
                </a:solidFill>
              </a:rPr>
              <a:t>temps[2]      temps[-3]                      # returns 20.2</a:t>
            </a:r>
          </a:p>
          <a:p>
            <a:r>
              <a:rPr lang="en-US" dirty="0">
                <a:solidFill>
                  <a:schemeClr val="tx1"/>
                </a:solidFill>
              </a:rPr>
              <a:t>temps[3]      temps[-2]                      # returns 100.0</a:t>
            </a:r>
          </a:p>
          <a:p>
            <a:r>
              <a:rPr lang="en-US" dirty="0">
                <a:solidFill>
                  <a:schemeClr val="tx1"/>
                </a:solidFill>
              </a:rPr>
              <a:t>temps[4]      temps[-1]                      # returns 42.0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908A1-806D-4A37-B0E6-C124A4A9D517}"/>
              </a:ext>
            </a:extLst>
          </p:cNvPr>
          <p:cNvSpPr/>
          <p:nvPr/>
        </p:nvSpPr>
        <p:spPr>
          <a:xfrm>
            <a:off x="3038129" y="2478157"/>
            <a:ext cx="8466483" cy="5698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temps = [48.0, 30.5, 20.2, 100.0, 42.0]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3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an item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that gets items from the temps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Code that gets items from the inventory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FB9B4-2D41-4C7F-8973-0A8987A27EE4}"/>
              </a:ext>
            </a:extLst>
          </p:cNvPr>
          <p:cNvSpPr/>
          <p:nvPr/>
        </p:nvSpPr>
        <p:spPr>
          <a:xfrm>
            <a:off x="3051382" y="2536510"/>
            <a:ext cx="8466483" cy="158491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temps = [48.0, 30.5, 20.2, 100.0, 42.0]</a:t>
            </a:r>
          </a:p>
          <a:p>
            <a:r>
              <a:rPr lang="en-US" dirty="0">
                <a:solidFill>
                  <a:schemeClr val="tx1"/>
                </a:solidFill>
              </a:rPr>
              <a:t>temp = temps[0]                   # temp = 48.0</a:t>
            </a:r>
          </a:p>
          <a:p>
            <a:r>
              <a:rPr lang="en-US" dirty="0">
                <a:solidFill>
                  <a:schemeClr val="tx1"/>
                </a:solidFill>
              </a:rPr>
              <a:t>temp = temps[4]                   # temp = 42.0</a:t>
            </a:r>
          </a:p>
          <a:p>
            <a:r>
              <a:rPr lang="en-US" dirty="0">
                <a:solidFill>
                  <a:schemeClr val="tx1"/>
                </a:solidFill>
              </a:rPr>
              <a:t>temp = temps[5]                   # </a:t>
            </a:r>
            <a:r>
              <a:rPr lang="en-US" dirty="0" err="1">
                <a:solidFill>
                  <a:schemeClr val="tx1"/>
                </a:solidFill>
              </a:rPr>
              <a:t>IndexError</a:t>
            </a:r>
            <a:r>
              <a:rPr lang="en-US" dirty="0">
                <a:solidFill>
                  <a:schemeClr val="tx1"/>
                </a:solidFill>
              </a:rPr>
              <a:t>: index out of range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16E6D-72C7-476E-9BB0-24DB2A936BFA}"/>
              </a:ext>
            </a:extLst>
          </p:cNvPr>
          <p:cNvSpPr/>
          <p:nvPr/>
        </p:nvSpPr>
        <p:spPr>
          <a:xfrm>
            <a:off x="3051382" y="4554907"/>
            <a:ext cx="8466483" cy="158491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inventory = [“staff”, “hat”, “shoes”, “bread”, “potion”, “scroll”]</a:t>
            </a:r>
          </a:p>
          <a:p>
            <a:r>
              <a:rPr lang="en-US" dirty="0">
                <a:solidFill>
                  <a:schemeClr val="tx1"/>
                </a:solidFill>
              </a:rPr>
              <a:t>item = inventory[5]                # item = “scroll”</a:t>
            </a:r>
          </a:p>
          <a:p>
            <a:r>
              <a:rPr lang="en-US" dirty="0">
                <a:solidFill>
                  <a:schemeClr val="tx1"/>
                </a:solidFill>
              </a:rPr>
              <a:t>item = inventory[3]                # item = “bread”</a:t>
            </a:r>
          </a:p>
          <a:p>
            <a:r>
              <a:rPr lang="en-US" dirty="0">
                <a:solidFill>
                  <a:schemeClr val="tx1"/>
                </a:solidFill>
              </a:rPr>
              <a:t>item = inventory[6]                # </a:t>
            </a:r>
            <a:r>
              <a:rPr lang="en-US" dirty="0" err="1">
                <a:solidFill>
                  <a:schemeClr val="tx1"/>
                </a:solidFill>
              </a:rPr>
              <a:t>IndexError</a:t>
            </a:r>
            <a:r>
              <a:rPr lang="en-US" dirty="0">
                <a:solidFill>
                  <a:schemeClr val="tx1"/>
                </a:solidFill>
              </a:rPr>
              <a:t>: index out of range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3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an item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that gets items from the temps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FB9B4-2D41-4C7F-8973-0A8987A27EE4}"/>
              </a:ext>
            </a:extLst>
          </p:cNvPr>
          <p:cNvSpPr/>
          <p:nvPr/>
        </p:nvSpPr>
        <p:spPr>
          <a:xfrm>
            <a:off x="3051382" y="2536510"/>
            <a:ext cx="8466483" cy="158491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temps = [48.0, 30.5, 20.2, 100.0, 42.0]</a:t>
            </a:r>
          </a:p>
          <a:p>
            <a:r>
              <a:rPr lang="en-US" dirty="0">
                <a:solidFill>
                  <a:schemeClr val="tx1"/>
                </a:solidFill>
              </a:rPr>
              <a:t>temps[3] = 98.0                  # replaces 100.0 with 98.0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inventory = [“staff”, “hat”, “shoes”, “bread”, “potion”, “scroll”]</a:t>
            </a:r>
          </a:p>
          <a:p>
            <a:r>
              <a:rPr lang="en-US" dirty="0">
                <a:solidFill>
                  <a:schemeClr val="tx1"/>
                </a:solidFill>
              </a:rPr>
              <a:t>inventory[4] = “ration”      # replaces “potion” with “ration”</a:t>
            </a:r>
          </a:p>
        </p:txBody>
      </p:sp>
    </p:spTree>
    <p:extLst>
      <p:ext uri="{BB962C8B-B14F-4D97-AF65-F5344CB8AC3E}">
        <p14:creationId xmlns:p14="http://schemas.microsoft.com/office/powerpoint/2010/main" val="47690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(Basic skills for working with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contains a collection of items.</a:t>
            </a:r>
          </a:p>
          <a:p>
            <a:r>
              <a:rPr lang="en-US" dirty="0"/>
              <a:t>To refer to the items in a list, you use an index where 0 refers to the first item, 1 refers to the second item, and so on.</a:t>
            </a:r>
          </a:p>
          <a:p>
            <a:r>
              <a:rPr lang="en-US" dirty="0"/>
              <a:t>You can also use negative values for an index where -1 refers to the last item in the list, -2 refers to the second last item, and so on.</a:t>
            </a:r>
          </a:p>
          <a:p>
            <a:r>
              <a:rPr lang="en-US" dirty="0"/>
              <a:t>You can use the repetition operator (*) to repeat the items in a list. This can be a good way to set the items in new list to default values.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799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1996</TotalTime>
  <Words>4141</Words>
  <Application>Microsoft Office PowerPoint</Application>
  <PresentationFormat>Widescreen</PresentationFormat>
  <Paragraphs>512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Century Gothic</vt:lpstr>
      <vt:lpstr>Wingdings 3</vt:lpstr>
      <vt:lpstr>Wisp</vt:lpstr>
      <vt:lpstr>How to work with lists and tuples</vt:lpstr>
      <vt:lpstr>How to test and debug a program</vt:lpstr>
      <vt:lpstr>Basic skills for working with lists</vt:lpstr>
      <vt:lpstr>How to create a list</vt:lpstr>
      <vt:lpstr>How to use the repetition operator(*) to create a list</vt:lpstr>
      <vt:lpstr>The positive and negative index values for the 5 items in the temps list</vt:lpstr>
      <vt:lpstr>How to get an item in a list</vt:lpstr>
      <vt:lpstr>How to set an item in a list</vt:lpstr>
      <vt:lpstr>Key points (Basic skills for working with lists)</vt:lpstr>
      <vt:lpstr>How to add and remove items</vt:lpstr>
      <vt:lpstr>How to use the append(), insert(), and remove() methods</vt:lpstr>
      <vt:lpstr>How to use the pop() method</vt:lpstr>
      <vt:lpstr>How to remove an item by using the index() and pop() methods</vt:lpstr>
      <vt:lpstr>A built-in function for getting the length of a list</vt:lpstr>
      <vt:lpstr>How to use the in keyword to check whether an item is in a list</vt:lpstr>
      <vt:lpstr>How to print a list to the console</vt:lpstr>
      <vt:lpstr>The syntax of a for statement that loops through a list</vt:lpstr>
      <vt:lpstr>How to process the items in a list</vt:lpstr>
      <vt:lpstr>How lists are passed to functions</vt:lpstr>
      <vt:lpstr>4 immutable types and 1 mutable types</vt:lpstr>
      <vt:lpstr>How to work with the arguments of the immutable type</vt:lpstr>
      <vt:lpstr>How to work with the arguments of the mutable type</vt:lpstr>
      <vt:lpstr>Key points (How lists are passed to functions)</vt:lpstr>
      <vt:lpstr>Key points (How lists are passed to functions) - Continued…</vt:lpstr>
      <vt:lpstr>The Movie List program</vt:lpstr>
      <vt:lpstr>How to work with a list of lists</vt:lpstr>
      <vt:lpstr>How to define a list of lists with 3 rows and 4 columns</vt:lpstr>
      <vt:lpstr>How to define a list of lists with 3 rows and 3 columns</vt:lpstr>
      <vt:lpstr>How to add to a list of lists through programming</vt:lpstr>
      <vt:lpstr>How to access the items in the list of movies</vt:lpstr>
      <vt:lpstr>How to print a two-dimensional list</vt:lpstr>
      <vt:lpstr>How to loop through the rows and columns of a 2-dimensional list</vt:lpstr>
      <vt:lpstr>Key points (How to work with list of lists)</vt:lpstr>
      <vt:lpstr>The Movie List 2D program</vt:lpstr>
      <vt:lpstr>How to count, reverse, and sort the items in a list</vt:lpstr>
      <vt:lpstr>How to use sort() method with mixed-case lists</vt:lpstr>
      <vt:lpstr>How to use the count(), reverse(), and sort() methods</vt:lpstr>
      <vt:lpstr>A built-in function for sorting the items in a list</vt:lpstr>
      <vt:lpstr>How to use the sorted() function with mixed-case lists</vt:lpstr>
      <vt:lpstr>How to use min() and max() functions</vt:lpstr>
      <vt:lpstr>Two functions of the random module that work with lists</vt:lpstr>
      <vt:lpstr>How to make a shallow copy of the list</vt:lpstr>
      <vt:lpstr>The deepcopy() function of the copy module</vt:lpstr>
      <vt:lpstr>How to slice a list</vt:lpstr>
      <vt:lpstr>How to concatenate two lists with the + and += operators</vt:lpstr>
      <vt:lpstr>Key points (How to copy, slice and concatenate lists)</vt:lpstr>
      <vt:lpstr>How to work with tuples</vt:lpstr>
      <vt:lpstr>How to create a tuple</vt:lpstr>
      <vt:lpstr>Code that accesses items in a tuple</vt:lpstr>
      <vt:lpstr>Code that unpacks a tuple</vt:lpstr>
      <vt:lpstr>A function that returns a tuple</vt:lpstr>
      <vt:lpstr>Key points (How to work with tuples)</vt:lpstr>
      <vt:lpstr>The Number Crunching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test and debug a program</dc:title>
  <dc:subject>Python Programming</dc:subject>
  <dc:creator>Shaji Kalidasan</dc:creator>
  <cp:keywords>Python; Python Programming; Python Training</cp:keywords>
  <cp:lastModifiedBy>7759</cp:lastModifiedBy>
  <cp:revision>177</cp:revision>
  <dcterms:created xsi:type="dcterms:W3CDTF">2018-05-26T05:00:11Z</dcterms:created>
  <dcterms:modified xsi:type="dcterms:W3CDTF">2022-02-04T06:07:34Z</dcterms:modified>
</cp:coreProperties>
</file>