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0"/>
  </p:notesMasterIdLst>
  <p:handoutMasterIdLst>
    <p:handoutMasterId r:id="rId61"/>
  </p:handoutMasterIdLst>
  <p:sldIdLst>
    <p:sldId id="256" r:id="rId2"/>
    <p:sldId id="257" r:id="rId3"/>
    <p:sldId id="286" r:id="rId4"/>
    <p:sldId id="287" r:id="rId5"/>
    <p:sldId id="288" r:id="rId6"/>
    <p:sldId id="289" r:id="rId7"/>
    <p:sldId id="290" r:id="rId8"/>
    <p:sldId id="291" r:id="rId9"/>
    <p:sldId id="292" r:id="rId10"/>
    <p:sldId id="293" r:id="rId11"/>
    <p:sldId id="299" r:id="rId12"/>
    <p:sldId id="294" r:id="rId13"/>
    <p:sldId id="295" r:id="rId14"/>
    <p:sldId id="296" r:id="rId15"/>
    <p:sldId id="297" r:id="rId16"/>
    <p:sldId id="298"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284" r:id="rId58"/>
    <p:sldId id="28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4660"/>
  </p:normalViewPr>
  <p:slideViewPr>
    <p:cSldViewPr snapToGrid="0">
      <p:cViewPr varScale="1">
        <p:scale>
          <a:sx n="76" d="100"/>
          <a:sy n="76" d="100"/>
        </p:scale>
        <p:origin x="7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lstStyle/>
          <a:p>
            <a:r>
              <a:rPr lang="en-IN" dirty="0"/>
              <a:t>How to work with modules</a:t>
            </a:r>
          </a:p>
        </p:txBody>
      </p:sp>
      <p:sp>
        <p:nvSpPr>
          <p:cNvPr id="3" name="Subtitle 2">
            <a:extLst>
              <a:ext uri="{FF2B5EF4-FFF2-40B4-BE49-F238E27FC236}">
                <a16:creationId xmlns:a16="http://schemas.microsoft.com/office/drawing/2014/main" id="{C61443D5-CF4B-4EF3-A25F-514B72875C5B}"/>
              </a:ext>
            </a:extLst>
          </p:cNvPr>
          <p:cNvSpPr>
            <a:spLocks noGrp="1"/>
          </p:cNvSpPr>
          <p:nvPr>
            <p:ph type="subTitle" idx="1"/>
          </p:nvPr>
        </p:nvSpPr>
        <p:spPr/>
        <p:txBody>
          <a:bodyPr>
            <a:normAutofit/>
          </a:bodyPr>
          <a:lstStyle/>
          <a:p>
            <a:r>
              <a:rPr lang="en-IN" dirty="0"/>
              <a:t>Prepared by</a:t>
            </a:r>
          </a:p>
          <a:p>
            <a:r>
              <a:rPr lang="en-IN" dirty="0"/>
              <a:t>Ravikumar R(</a:t>
            </a:r>
            <a:r>
              <a:rPr lang="en-IN" err="1"/>
              <a:t>Ravikumarr</a:t>
            </a:r>
            <a:r>
              <a:rPr lang="en-IN"/>
              <a:t>@gmail.com)</a:t>
            </a:r>
            <a:endParaRPr lang="en-IN" dirty="0"/>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getopt</a:t>
            </a:r>
            <a:r>
              <a:rPr lang="en-US" dirty="0"/>
              <a:t> module	</a:t>
            </a:r>
          </a:p>
        </p:txBody>
      </p:sp>
      <p:sp>
        <p:nvSpPr>
          <p:cNvPr id="3" name="Content Placeholder 2"/>
          <p:cNvSpPr>
            <a:spLocks noGrp="1"/>
          </p:cNvSpPr>
          <p:nvPr>
            <p:ph idx="1"/>
          </p:nvPr>
        </p:nvSpPr>
        <p:spPr/>
        <p:txBody>
          <a:bodyPr>
            <a:normAutofit/>
          </a:bodyPr>
          <a:lstStyle/>
          <a:p>
            <a:r>
              <a:rPr lang="en-US" dirty="0"/>
              <a:t>Parsing command line arguments is a very common task, python </a:t>
            </a:r>
            <a:r>
              <a:rPr lang="en-US" dirty="0" err="1"/>
              <a:t>getopt</a:t>
            </a:r>
            <a:r>
              <a:rPr lang="en-US" dirty="0"/>
              <a:t> module is one of the option to parse python command line arguments.</a:t>
            </a:r>
          </a:p>
          <a:p>
            <a:r>
              <a:rPr lang="en-US" dirty="0" err="1"/>
              <a:t>getopt</a:t>
            </a:r>
            <a:r>
              <a:rPr lang="en-US" dirty="0"/>
              <a:t> is the first function provided by the module with same name.</a:t>
            </a:r>
          </a:p>
          <a:p>
            <a:r>
              <a:rPr lang="en-US" dirty="0"/>
              <a:t>It parses the command line options and parameter list. The signature of this function is mentioned below:</a:t>
            </a:r>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Rectangle 4">
            <a:extLst>
              <a:ext uri="{FF2B5EF4-FFF2-40B4-BE49-F238E27FC236}">
                <a16:creationId xmlns:a16="http://schemas.microsoft.com/office/drawing/2014/main" id="{7D4D3D25-74E0-4F02-ACA9-A3FCB311F9BF}"/>
              </a:ext>
            </a:extLst>
          </p:cNvPr>
          <p:cNvSpPr/>
          <p:nvPr/>
        </p:nvSpPr>
        <p:spPr>
          <a:xfrm>
            <a:off x="3034747" y="3882887"/>
            <a:ext cx="8335618" cy="255104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getopt.getopt</a:t>
            </a:r>
            <a:r>
              <a:rPr lang="en-US" dirty="0">
                <a:solidFill>
                  <a:schemeClr val="tx1"/>
                </a:solidFill>
              </a:rPr>
              <a:t>(</a:t>
            </a:r>
            <a:r>
              <a:rPr lang="en-US" dirty="0" err="1">
                <a:solidFill>
                  <a:schemeClr val="tx1"/>
                </a:solidFill>
              </a:rPr>
              <a:t>args</a:t>
            </a:r>
            <a:r>
              <a:rPr lang="en-US" dirty="0">
                <a:solidFill>
                  <a:schemeClr val="tx1"/>
                </a:solidFill>
              </a:rPr>
              <a:t>, </a:t>
            </a:r>
            <a:r>
              <a:rPr lang="en-US" dirty="0" err="1">
                <a:solidFill>
                  <a:schemeClr val="tx1"/>
                </a:solidFill>
              </a:rPr>
              <a:t>shortopts</a:t>
            </a:r>
            <a:r>
              <a:rPr lang="en-US" dirty="0">
                <a:solidFill>
                  <a:schemeClr val="tx1"/>
                </a:solidFill>
              </a:rPr>
              <a:t>, </a:t>
            </a:r>
            <a:r>
              <a:rPr lang="en-US" dirty="0" err="1">
                <a:solidFill>
                  <a:schemeClr val="tx1"/>
                </a:solidFill>
              </a:rPr>
              <a:t>longopts</a:t>
            </a:r>
            <a:r>
              <a:rPr lang="en-US" dirty="0">
                <a:solidFill>
                  <a:schemeClr val="tx1"/>
                </a:solidFill>
              </a:rPr>
              <a:t>=[])</a:t>
            </a:r>
          </a:p>
          <a:p>
            <a:endParaRPr lang="en-US" dirty="0">
              <a:solidFill>
                <a:schemeClr val="tx1"/>
              </a:solidFill>
            </a:endParaRPr>
          </a:p>
          <a:p>
            <a:r>
              <a:rPr lang="en-US" dirty="0">
                <a:solidFill>
                  <a:schemeClr val="tx1"/>
                </a:solidFill>
              </a:rPr>
              <a:t>Its arguments includes:</a:t>
            </a:r>
          </a:p>
          <a:p>
            <a:endParaRPr lang="en-US" dirty="0">
              <a:solidFill>
                <a:schemeClr val="tx1"/>
              </a:solidFill>
            </a:endParaRPr>
          </a:p>
          <a:p>
            <a:pPr marL="285750" indent="-285750">
              <a:buFont typeface="Arial" panose="020B0604020202020204" pitchFamily="34" charset="0"/>
              <a:buChar char="•"/>
            </a:pPr>
            <a:r>
              <a:rPr lang="en-US" b="1" dirty="0" err="1">
                <a:solidFill>
                  <a:schemeClr val="tx1"/>
                </a:solidFill>
              </a:rPr>
              <a:t>args</a:t>
            </a:r>
            <a:r>
              <a:rPr lang="en-US" dirty="0">
                <a:solidFill>
                  <a:schemeClr val="tx1"/>
                </a:solidFill>
              </a:rPr>
              <a:t> are the arguments to be passed.</a:t>
            </a:r>
          </a:p>
          <a:p>
            <a:pPr marL="285750" indent="-285750">
              <a:buFont typeface="Arial" panose="020B0604020202020204" pitchFamily="34" charset="0"/>
              <a:buChar char="•"/>
            </a:pPr>
            <a:r>
              <a:rPr lang="en-US" b="1" dirty="0" err="1">
                <a:solidFill>
                  <a:schemeClr val="tx1"/>
                </a:solidFill>
              </a:rPr>
              <a:t>shortopts</a:t>
            </a:r>
            <a:r>
              <a:rPr lang="en-US" dirty="0">
                <a:solidFill>
                  <a:schemeClr val="tx1"/>
                </a:solidFill>
              </a:rPr>
              <a:t> is the options this script accepts.</a:t>
            </a:r>
          </a:p>
          <a:p>
            <a:pPr marL="285750" indent="-285750">
              <a:buFont typeface="Arial" panose="020B0604020202020204" pitchFamily="34" charset="0"/>
              <a:buChar char="•"/>
            </a:pPr>
            <a:r>
              <a:rPr lang="en-US" dirty="0">
                <a:solidFill>
                  <a:schemeClr val="tx1"/>
                </a:solidFill>
              </a:rPr>
              <a:t>Optional parameter, </a:t>
            </a:r>
            <a:r>
              <a:rPr lang="en-US" b="1" dirty="0" err="1">
                <a:solidFill>
                  <a:schemeClr val="tx1"/>
                </a:solidFill>
              </a:rPr>
              <a:t>longopts</a:t>
            </a:r>
            <a:r>
              <a:rPr lang="en-US" dirty="0">
                <a:solidFill>
                  <a:schemeClr val="tx1"/>
                </a:solidFill>
              </a:rPr>
              <a:t> is the list of String parameters this function accepts which should be supported. Note that the </a:t>
            </a:r>
            <a:r>
              <a:rPr lang="en-US" b="1" dirty="0">
                <a:solidFill>
                  <a:schemeClr val="tx1"/>
                </a:solidFill>
              </a:rPr>
              <a:t>--</a:t>
            </a:r>
            <a:r>
              <a:rPr lang="en-US" dirty="0">
                <a:solidFill>
                  <a:schemeClr val="tx1"/>
                </a:solidFill>
              </a:rPr>
              <a:t> should not be prepended with option names.</a:t>
            </a:r>
            <a:endParaRPr lang="en-IN" dirty="0">
              <a:solidFill>
                <a:schemeClr val="tx1"/>
              </a:solidFill>
            </a:endParaRPr>
          </a:p>
        </p:txBody>
      </p:sp>
    </p:spTree>
    <p:extLst>
      <p:ext uri="{BB962C8B-B14F-4D97-AF65-F5344CB8AC3E}">
        <p14:creationId xmlns:p14="http://schemas.microsoft.com/office/powerpoint/2010/main" val="328607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getopt</a:t>
            </a:r>
            <a:r>
              <a:rPr lang="en-US" dirty="0"/>
              <a:t> module	</a:t>
            </a:r>
          </a:p>
        </p:txBody>
      </p:sp>
      <p:sp>
        <p:nvSpPr>
          <p:cNvPr id="3" name="Content Placeholder 2"/>
          <p:cNvSpPr>
            <a:spLocks noGrp="1"/>
          </p:cNvSpPr>
          <p:nvPr>
            <p:ph idx="1"/>
          </p:nvPr>
        </p:nvSpPr>
        <p:spPr/>
        <p:txBody>
          <a:bodyPr>
            <a:normAutofit/>
          </a:bodyPr>
          <a:lstStyle/>
          <a:p>
            <a:r>
              <a:rPr lang="en-US" dirty="0"/>
              <a:t>Parsing command line arguments is a very common task, python </a:t>
            </a:r>
            <a:r>
              <a:rPr lang="en-US" dirty="0" err="1"/>
              <a:t>getopt</a:t>
            </a:r>
            <a:r>
              <a:rPr lang="en-US" dirty="0"/>
              <a:t> module is one of the option to parse python command line arguments.</a:t>
            </a:r>
          </a:p>
          <a:p>
            <a:r>
              <a:rPr lang="en-US" dirty="0" err="1"/>
              <a:t>getopt</a:t>
            </a:r>
            <a:r>
              <a:rPr lang="en-US" dirty="0"/>
              <a:t> is the first function provided by the module with same name.</a:t>
            </a:r>
          </a:p>
          <a:p>
            <a:r>
              <a:rPr lang="en-US" dirty="0"/>
              <a:t>It parses the command line options and parameter list. The signature of this function is mentioned below:</a:t>
            </a:r>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Rectangle 4">
            <a:extLst>
              <a:ext uri="{FF2B5EF4-FFF2-40B4-BE49-F238E27FC236}">
                <a16:creationId xmlns:a16="http://schemas.microsoft.com/office/drawing/2014/main" id="{7D4D3D25-74E0-4F02-ACA9-A3FCB311F9BF}"/>
              </a:ext>
            </a:extLst>
          </p:cNvPr>
          <p:cNvSpPr/>
          <p:nvPr/>
        </p:nvSpPr>
        <p:spPr>
          <a:xfrm>
            <a:off x="3034747" y="3882887"/>
            <a:ext cx="8335618" cy="255104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getopt.getopt</a:t>
            </a:r>
            <a:r>
              <a:rPr lang="en-US" dirty="0">
                <a:solidFill>
                  <a:schemeClr val="tx1"/>
                </a:solidFill>
              </a:rPr>
              <a:t>(</a:t>
            </a:r>
            <a:r>
              <a:rPr lang="en-US" dirty="0" err="1">
                <a:solidFill>
                  <a:schemeClr val="tx1"/>
                </a:solidFill>
              </a:rPr>
              <a:t>args</a:t>
            </a:r>
            <a:r>
              <a:rPr lang="en-US" dirty="0">
                <a:solidFill>
                  <a:schemeClr val="tx1"/>
                </a:solidFill>
              </a:rPr>
              <a:t>, </a:t>
            </a:r>
            <a:r>
              <a:rPr lang="en-US" dirty="0" err="1">
                <a:solidFill>
                  <a:schemeClr val="tx1"/>
                </a:solidFill>
              </a:rPr>
              <a:t>shortopts</a:t>
            </a:r>
            <a:r>
              <a:rPr lang="en-US" dirty="0">
                <a:solidFill>
                  <a:schemeClr val="tx1"/>
                </a:solidFill>
              </a:rPr>
              <a:t>, </a:t>
            </a:r>
            <a:r>
              <a:rPr lang="en-US" dirty="0" err="1">
                <a:solidFill>
                  <a:schemeClr val="tx1"/>
                </a:solidFill>
              </a:rPr>
              <a:t>longopts</a:t>
            </a:r>
            <a:r>
              <a:rPr lang="en-US" dirty="0">
                <a:solidFill>
                  <a:schemeClr val="tx1"/>
                </a:solidFill>
              </a:rPr>
              <a:t>=[])</a:t>
            </a:r>
          </a:p>
          <a:p>
            <a:endParaRPr lang="en-US" dirty="0">
              <a:solidFill>
                <a:schemeClr val="tx1"/>
              </a:solidFill>
            </a:endParaRPr>
          </a:p>
          <a:p>
            <a:r>
              <a:rPr lang="en-US" dirty="0">
                <a:solidFill>
                  <a:schemeClr val="tx1"/>
                </a:solidFill>
              </a:rPr>
              <a:t>Its arguments includes:</a:t>
            </a:r>
          </a:p>
          <a:p>
            <a:endParaRPr lang="en-US" dirty="0">
              <a:solidFill>
                <a:schemeClr val="tx1"/>
              </a:solidFill>
            </a:endParaRPr>
          </a:p>
          <a:p>
            <a:pPr marL="285750" indent="-285750">
              <a:buFont typeface="Arial" panose="020B0604020202020204" pitchFamily="34" charset="0"/>
              <a:buChar char="•"/>
            </a:pPr>
            <a:r>
              <a:rPr lang="en-US" b="1" dirty="0" err="1">
                <a:solidFill>
                  <a:schemeClr val="tx1"/>
                </a:solidFill>
              </a:rPr>
              <a:t>args</a:t>
            </a:r>
            <a:r>
              <a:rPr lang="en-US" dirty="0">
                <a:solidFill>
                  <a:schemeClr val="tx1"/>
                </a:solidFill>
              </a:rPr>
              <a:t> are the arguments to be passed.</a:t>
            </a:r>
          </a:p>
          <a:p>
            <a:pPr marL="285750" indent="-285750">
              <a:buFont typeface="Arial" panose="020B0604020202020204" pitchFamily="34" charset="0"/>
              <a:buChar char="•"/>
            </a:pPr>
            <a:r>
              <a:rPr lang="en-US" b="1" dirty="0" err="1">
                <a:solidFill>
                  <a:schemeClr val="tx1"/>
                </a:solidFill>
              </a:rPr>
              <a:t>shortopts</a:t>
            </a:r>
            <a:r>
              <a:rPr lang="en-US" dirty="0">
                <a:solidFill>
                  <a:schemeClr val="tx1"/>
                </a:solidFill>
              </a:rPr>
              <a:t> is the options this script accepts.</a:t>
            </a:r>
          </a:p>
          <a:p>
            <a:pPr marL="285750" indent="-285750">
              <a:buFont typeface="Arial" panose="020B0604020202020204" pitchFamily="34" charset="0"/>
              <a:buChar char="•"/>
            </a:pPr>
            <a:r>
              <a:rPr lang="en-US" dirty="0">
                <a:solidFill>
                  <a:schemeClr val="tx1"/>
                </a:solidFill>
              </a:rPr>
              <a:t>Optional parameter, </a:t>
            </a:r>
            <a:r>
              <a:rPr lang="en-US" b="1" dirty="0" err="1">
                <a:solidFill>
                  <a:schemeClr val="tx1"/>
                </a:solidFill>
              </a:rPr>
              <a:t>longopts</a:t>
            </a:r>
            <a:r>
              <a:rPr lang="en-US" dirty="0">
                <a:solidFill>
                  <a:schemeClr val="tx1"/>
                </a:solidFill>
              </a:rPr>
              <a:t> is the list of String parameters this function accepts which should be supported. Note that the </a:t>
            </a:r>
            <a:r>
              <a:rPr lang="en-US" b="1" dirty="0">
                <a:solidFill>
                  <a:schemeClr val="tx1"/>
                </a:solidFill>
              </a:rPr>
              <a:t>--</a:t>
            </a:r>
            <a:r>
              <a:rPr lang="en-US" dirty="0">
                <a:solidFill>
                  <a:schemeClr val="tx1"/>
                </a:solidFill>
              </a:rPr>
              <a:t> should not be prepended with option names.</a:t>
            </a:r>
            <a:endParaRPr lang="en-IN" dirty="0">
              <a:solidFill>
                <a:schemeClr val="tx1"/>
              </a:solidFill>
            </a:endParaRPr>
          </a:p>
        </p:txBody>
      </p:sp>
    </p:spTree>
    <p:extLst>
      <p:ext uri="{BB962C8B-B14F-4D97-AF65-F5344CB8AC3E}">
        <p14:creationId xmlns:p14="http://schemas.microsoft.com/office/powerpoint/2010/main" val="428609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getopt</a:t>
            </a:r>
            <a:r>
              <a:rPr lang="en-US" dirty="0"/>
              <a:t> module example	</a:t>
            </a:r>
          </a:p>
        </p:txBody>
      </p:sp>
      <p:sp>
        <p:nvSpPr>
          <p:cNvPr id="3" name="Content Placeholder 2"/>
          <p:cNvSpPr>
            <a:spLocks noGrp="1"/>
          </p:cNvSpPr>
          <p:nvPr>
            <p:ph idx="1"/>
          </p:nvPr>
        </p:nvSpPr>
        <p:spPr/>
        <p:txBody>
          <a:bodyPr>
            <a:normAutofit/>
          </a:bodyPr>
          <a:lstStyle/>
          <a:p>
            <a:r>
              <a:rPr lang="en-US" dirty="0"/>
              <a:t>Here is the code snippet</a:t>
            </a:r>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Rectangle 4">
            <a:extLst>
              <a:ext uri="{FF2B5EF4-FFF2-40B4-BE49-F238E27FC236}">
                <a16:creationId xmlns:a16="http://schemas.microsoft.com/office/drawing/2014/main" id="{7D4D3D25-74E0-4F02-ACA9-A3FCB311F9BF}"/>
              </a:ext>
            </a:extLst>
          </p:cNvPr>
          <p:cNvSpPr/>
          <p:nvPr/>
        </p:nvSpPr>
        <p:spPr>
          <a:xfrm>
            <a:off x="3023222" y="2746889"/>
            <a:ext cx="8335618" cy="348700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getopt</a:t>
            </a:r>
            <a:endParaRPr lang="en-IN" dirty="0">
              <a:solidFill>
                <a:schemeClr val="tx1"/>
              </a:solidFill>
            </a:endParaRPr>
          </a:p>
          <a:p>
            <a:r>
              <a:rPr lang="en-IN" dirty="0">
                <a:solidFill>
                  <a:schemeClr val="tx1"/>
                </a:solidFill>
              </a:rPr>
              <a:t>import sys</a:t>
            </a:r>
          </a:p>
          <a:p>
            <a:endParaRPr lang="en-IN" dirty="0">
              <a:solidFill>
                <a:schemeClr val="tx1"/>
              </a:solidFill>
            </a:endParaRPr>
          </a:p>
          <a:p>
            <a:r>
              <a:rPr lang="en-IN" dirty="0" err="1">
                <a:solidFill>
                  <a:schemeClr val="tx1"/>
                </a:solidFill>
              </a:rPr>
              <a:t>argv</a:t>
            </a:r>
            <a:r>
              <a:rPr lang="en-IN" dirty="0">
                <a:solidFill>
                  <a:schemeClr val="tx1"/>
                </a:solidFill>
              </a:rPr>
              <a:t> = </a:t>
            </a:r>
            <a:r>
              <a:rPr lang="en-IN" dirty="0" err="1">
                <a:solidFill>
                  <a:schemeClr val="tx1"/>
                </a:solidFill>
              </a:rPr>
              <a:t>sys.argv</a:t>
            </a:r>
            <a:r>
              <a:rPr lang="en-IN" dirty="0">
                <a:solidFill>
                  <a:schemeClr val="tx1"/>
                </a:solidFill>
              </a:rPr>
              <a:t>[1:]</a:t>
            </a:r>
          </a:p>
          <a:p>
            <a:r>
              <a:rPr lang="en-IN" dirty="0">
                <a:solidFill>
                  <a:schemeClr val="tx1"/>
                </a:solidFill>
              </a:rPr>
              <a:t>try:</a:t>
            </a:r>
          </a:p>
          <a:p>
            <a:r>
              <a:rPr lang="en-IN" dirty="0">
                <a:solidFill>
                  <a:schemeClr val="tx1"/>
                </a:solidFill>
              </a:rPr>
              <a:t>    opts, </a:t>
            </a:r>
            <a:r>
              <a:rPr lang="en-IN" dirty="0" err="1">
                <a:solidFill>
                  <a:schemeClr val="tx1"/>
                </a:solidFill>
              </a:rPr>
              <a:t>args</a:t>
            </a:r>
            <a:r>
              <a:rPr lang="en-IN" dirty="0">
                <a:solidFill>
                  <a:schemeClr val="tx1"/>
                </a:solidFill>
              </a:rPr>
              <a:t> = </a:t>
            </a:r>
            <a:r>
              <a:rPr lang="en-IN" dirty="0" err="1">
                <a:solidFill>
                  <a:schemeClr val="tx1"/>
                </a:solidFill>
              </a:rPr>
              <a:t>getopt.getopt</a:t>
            </a:r>
            <a:r>
              <a:rPr lang="en-IN" dirty="0">
                <a:solidFill>
                  <a:schemeClr val="tx1"/>
                </a:solidFill>
              </a:rPr>
              <a:t>(</a:t>
            </a:r>
            <a:r>
              <a:rPr lang="en-IN" dirty="0" err="1">
                <a:solidFill>
                  <a:schemeClr val="tx1"/>
                </a:solidFill>
              </a:rPr>
              <a:t>argv</a:t>
            </a:r>
            <a:r>
              <a:rPr lang="en-IN" dirty="0">
                <a:solidFill>
                  <a:schemeClr val="tx1"/>
                </a:solidFill>
              </a:rPr>
              <a:t>, '</a:t>
            </a:r>
            <a:r>
              <a:rPr lang="en-IN" dirty="0" err="1">
                <a:solidFill>
                  <a:schemeClr val="tx1"/>
                </a:solidFill>
              </a:rPr>
              <a:t>hm:d</a:t>
            </a:r>
            <a:r>
              <a:rPr lang="en-IN" dirty="0">
                <a:solidFill>
                  <a:schemeClr val="tx1"/>
                </a:solidFill>
              </a:rPr>
              <a:t>', ['help', '</a:t>
            </a:r>
            <a:r>
              <a:rPr lang="en-IN" dirty="0" err="1">
                <a:solidFill>
                  <a:schemeClr val="tx1"/>
                </a:solidFill>
              </a:rPr>
              <a:t>my_file</a:t>
            </a:r>
            <a:r>
              <a:rPr lang="en-IN" dirty="0">
                <a:solidFill>
                  <a:schemeClr val="tx1"/>
                </a:solidFill>
              </a:rPr>
              <a:t>='])</a:t>
            </a:r>
          </a:p>
          <a:p>
            <a:r>
              <a:rPr lang="en-IN" dirty="0">
                <a:solidFill>
                  <a:schemeClr val="tx1"/>
                </a:solidFill>
              </a:rPr>
              <a:t>    print(opts)</a:t>
            </a:r>
          </a:p>
          <a:p>
            <a:r>
              <a:rPr lang="en-IN" dirty="0">
                <a:solidFill>
                  <a:schemeClr val="tx1"/>
                </a:solidFill>
              </a:rPr>
              <a:t>    print(</a:t>
            </a:r>
            <a:r>
              <a:rPr lang="en-IN" dirty="0" err="1">
                <a:solidFill>
                  <a:schemeClr val="tx1"/>
                </a:solidFill>
              </a:rPr>
              <a:t>args</a:t>
            </a:r>
            <a:r>
              <a:rPr lang="en-IN" dirty="0">
                <a:solidFill>
                  <a:schemeClr val="tx1"/>
                </a:solidFill>
              </a:rPr>
              <a:t>)</a:t>
            </a:r>
          </a:p>
          <a:p>
            <a:r>
              <a:rPr lang="en-IN" dirty="0">
                <a:solidFill>
                  <a:schemeClr val="tx1"/>
                </a:solidFill>
              </a:rPr>
              <a:t>except </a:t>
            </a:r>
            <a:r>
              <a:rPr lang="en-IN" dirty="0" err="1">
                <a:solidFill>
                  <a:schemeClr val="tx1"/>
                </a:solidFill>
              </a:rPr>
              <a:t>getopt.GetoptError</a:t>
            </a:r>
            <a:r>
              <a:rPr lang="en-IN" dirty="0">
                <a:solidFill>
                  <a:schemeClr val="tx1"/>
                </a:solidFill>
              </a:rPr>
              <a:t>:</a:t>
            </a:r>
          </a:p>
          <a:p>
            <a:r>
              <a:rPr lang="en-IN" dirty="0">
                <a:solidFill>
                  <a:schemeClr val="tx1"/>
                </a:solidFill>
              </a:rPr>
              <a:t>    #Print a message or do something useful</a:t>
            </a:r>
          </a:p>
          <a:p>
            <a:r>
              <a:rPr lang="en-IN" dirty="0">
                <a:solidFill>
                  <a:schemeClr val="tx1"/>
                </a:solidFill>
              </a:rPr>
              <a:t>    print('Something went wrong!')</a:t>
            </a:r>
          </a:p>
          <a:p>
            <a:r>
              <a:rPr lang="en-IN" dirty="0">
                <a:solidFill>
                  <a:schemeClr val="tx1"/>
                </a:solidFill>
              </a:rPr>
              <a:t>    </a:t>
            </a:r>
            <a:r>
              <a:rPr lang="en-IN" dirty="0" err="1">
                <a:solidFill>
                  <a:schemeClr val="tx1"/>
                </a:solidFill>
              </a:rPr>
              <a:t>sys.exit</a:t>
            </a:r>
            <a:r>
              <a:rPr lang="en-IN" dirty="0">
                <a:solidFill>
                  <a:schemeClr val="tx1"/>
                </a:solidFill>
              </a:rPr>
              <a:t>(2)</a:t>
            </a:r>
          </a:p>
        </p:txBody>
      </p:sp>
    </p:spTree>
    <p:extLst>
      <p:ext uri="{BB962C8B-B14F-4D97-AF65-F5344CB8AC3E}">
        <p14:creationId xmlns:p14="http://schemas.microsoft.com/office/powerpoint/2010/main" val="196102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a:t>
            </a:r>
          </a:p>
        </p:txBody>
      </p:sp>
      <p:sp>
        <p:nvSpPr>
          <p:cNvPr id="3" name="Content Placeholder 2"/>
          <p:cNvSpPr>
            <a:spLocks noGrp="1"/>
          </p:cNvSpPr>
          <p:nvPr>
            <p:ph idx="1"/>
          </p:nvPr>
        </p:nvSpPr>
        <p:spPr/>
        <p:txBody>
          <a:bodyPr>
            <a:normAutofit lnSpcReduction="10000"/>
          </a:bodyPr>
          <a:lstStyle/>
          <a:p>
            <a:r>
              <a:rPr lang="en-US" dirty="0"/>
              <a:t>In </a:t>
            </a:r>
            <a:r>
              <a:rPr lang="en-US" dirty="0" err="1"/>
              <a:t>sys.argv</a:t>
            </a:r>
            <a:r>
              <a:rPr lang="en-US" dirty="0"/>
              <a:t>[1:], we are using starting index as 1 as </a:t>
            </a:r>
            <a:r>
              <a:rPr lang="en-US" dirty="0" err="1"/>
              <a:t>sys.argv</a:t>
            </a:r>
            <a:r>
              <a:rPr lang="en-US" dirty="0"/>
              <a:t>[0] is the name of the script that we’re running which we need not access in our script.</a:t>
            </a:r>
          </a:p>
          <a:p>
            <a:pPr marL="0" indent="0">
              <a:buNone/>
            </a:pPr>
            <a:r>
              <a:rPr lang="en-US" b="1" dirty="0"/>
              <a:t>Now, the </a:t>
            </a:r>
            <a:r>
              <a:rPr lang="en-US" b="1" dirty="0" err="1"/>
              <a:t>getopt</a:t>
            </a:r>
            <a:r>
              <a:rPr lang="en-US" b="1" dirty="0"/>
              <a:t> function takes in three parameters:</a:t>
            </a:r>
          </a:p>
          <a:p>
            <a:r>
              <a:rPr lang="en-US" dirty="0"/>
              <a:t>the command-line argument list which we get from </a:t>
            </a:r>
            <a:r>
              <a:rPr lang="en-US" dirty="0" err="1"/>
              <a:t>sys.argv</a:t>
            </a:r>
            <a:r>
              <a:rPr lang="en-US" dirty="0"/>
              <a:t>[1:], a string containing all accepted single-character command-line options that the script accepts, and a list of longer command-line options that are equivalent to the single-character versions.</a:t>
            </a:r>
          </a:p>
          <a:p>
            <a:r>
              <a:rPr lang="en-US" dirty="0"/>
              <a:t>If anything wrong happens with the </a:t>
            </a:r>
            <a:r>
              <a:rPr lang="en-US" dirty="0" err="1"/>
              <a:t>getopt</a:t>
            </a:r>
            <a:r>
              <a:rPr lang="en-US" dirty="0"/>
              <a:t> call, we can also catch the Exception and handle it gracefully. Here, we just exited the script execution.</a:t>
            </a:r>
          </a:p>
          <a:p>
            <a:r>
              <a:rPr lang="en-US" dirty="0"/>
              <a:t>As in any other commands in any operating system, it is wise to print details when a user runs a script incorrectly.</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6458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 what does the </a:t>
            </a:r>
            <a:r>
              <a:rPr lang="en-US" dirty="0" err="1"/>
              <a:t>hm:d</a:t>
            </a:r>
            <a:r>
              <a:rPr lang="en-US" dirty="0"/>
              <a:t> means? See here:</a:t>
            </a:r>
          </a:p>
          <a:p>
            <a:pPr marL="0" indent="0">
              <a:buNone/>
            </a:pPr>
            <a:r>
              <a:rPr lang="en-US" b="1" dirty="0"/>
              <a:t>-h</a:t>
            </a:r>
          </a:p>
          <a:p>
            <a:pPr marL="0" indent="0">
              <a:buNone/>
            </a:pPr>
            <a:r>
              <a:rPr lang="en-US" dirty="0"/>
              <a:t>  print help and usage message</a:t>
            </a:r>
          </a:p>
          <a:p>
            <a:pPr marL="0" indent="0">
              <a:buNone/>
            </a:pPr>
            <a:r>
              <a:rPr lang="en-US" b="1" dirty="0"/>
              <a:t>-m:</a:t>
            </a:r>
          </a:p>
          <a:p>
            <a:pPr marL="0" indent="0">
              <a:buNone/>
            </a:pPr>
            <a:r>
              <a:rPr lang="en-US" dirty="0"/>
              <a:t>  accept custom option value</a:t>
            </a:r>
          </a:p>
          <a:p>
            <a:pPr marL="0" indent="0">
              <a:buNone/>
            </a:pPr>
            <a:r>
              <a:rPr lang="en-US" b="1" dirty="0"/>
              <a:t>-d</a:t>
            </a:r>
          </a:p>
          <a:p>
            <a:pPr marL="0" indent="0">
              <a:buNone/>
            </a:pPr>
            <a:r>
              <a:rPr lang="en-US" dirty="0"/>
              <a:t>  run the script in debug mode  </a:t>
            </a:r>
          </a:p>
          <a:p>
            <a:pPr marL="0" indent="0">
              <a:buNone/>
            </a:pPr>
            <a:r>
              <a:rPr lang="en-US" dirty="0"/>
              <a:t>The first and last options are defaults. We use a custom option as m:, notice the colon? Colon means that this option can get any type of value. Finally, the single-character versions are same as longer versions, h is same as help. You can mention any one.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0238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dirty="0" err="1"/>
              <a:t>getopt</a:t>
            </a:r>
            <a:r>
              <a:rPr lang="en-US" dirty="0"/>
              <a:t> usage	</a:t>
            </a:r>
          </a:p>
        </p:txBody>
      </p:sp>
      <p:sp>
        <p:nvSpPr>
          <p:cNvPr id="3" name="Content Placeholder 2"/>
          <p:cNvSpPr>
            <a:spLocks noGrp="1"/>
          </p:cNvSpPr>
          <p:nvPr>
            <p:ph idx="1"/>
          </p:nvPr>
        </p:nvSpPr>
        <p:spPr/>
        <p:txBody>
          <a:bodyPr>
            <a:normAutofit/>
          </a:bodyPr>
          <a:lstStyle/>
          <a:p>
            <a:pPr marL="0" indent="0">
              <a:buNone/>
            </a:pPr>
            <a:r>
              <a:rPr lang="en-US" dirty="0"/>
              <a:t>Demo of example 1307_getopt_usage.py</a:t>
            </a:r>
          </a:p>
          <a:p>
            <a:pPr marL="0" indent="0">
              <a:buNone/>
            </a:pPr>
            <a:endParaRPr lang="en-US" dirty="0"/>
          </a:p>
          <a:p>
            <a:pPr marL="0" indent="0">
              <a:buNone/>
            </a:pPr>
            <a:r>
              <a:rPr lang="en-US" b="1" dirty="0"/>
              <a:t>Example Usage</a:t>
            </a:r>
          </a:p>
          <a:p>
            <a:pPr marL="0" indent="0">
              <a:buNone/>
            </a:pPr>
            <a:endParaRPr lang="en-US" dirty="0"/>
          </a:p>
          <a:p>
            <a:pPr marL="0" indent="0">
              <a:buNone/>
            </a:pPr>
            <a:r>
              <a:rPr lang="en-US" b="1" dirty="0"/>
              <a:t>Short Form</a:t>
            </a:r>
          </a:p>
          <a:p>
            <a:pPr marL="0" indent="0">
              <a:buNone/>
            </a:pPr>
            <a:r>
              <a:rPr lang="en-US" dirty="0"/>
              <a:t>python 1307_getopt_usage.py -s 2018-06-16 -e 2020-01-01</a:t>
            </a:r>
          </a:p>
          <a:p>
            <a:pPr marL="0" indent="0">
              <a:buNone/>
            </a:pPr>
            <a:endParaRPr lang="en-US" dirty="0"/>
          </a:p>
          <a:p>
            <a:pPr marL="0" indent="0">
              <a:buNone/>
            </a:pPr>
            <a:r>
              <a:rPr lang="en-US" b="1" dirty="0"/>
              <a:t>Long Form</a:t>
            </a:r>
          </a:p>
          <a:p>
            <a:pPr marL="0" indent="0">
              <a:buNone/>
            </a:pPr>
            <a:r>
              <a:rPr lang="en-US" dirty="0"/>
              <a:t>python 1307_getopt_usage.py --</a:t>
            </a:r>
            <a:r>
              <a:rPr lang="en-US" dirty="0" err="1"/>
              <a:t>start_date</a:t>
            </a:r>
            <a:r>
              <a:rPr lang="en-US" dirty="0"/>
              <a:t> 2016-02-24 --</a:t>
            </a:r>
            <a:r>
              <a:rPr lang="en-US" dirty="0" err="1"/>
              <a:t>end_date</a:t>
            </a:r>
            <a:r>
              <a:rPr lang="en-US" dirty="0"/>
              <a:t> 2020-01-14</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40022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argparse</a:t>
            </a:r>
            <a:r>
              <a:rPr lang="en-US" dirty="0"/>
              <a:t> module	</a:t>
            </a:r>
          </a:p>
        </p:txBody>
      </p:sp>
      <p:sp>
        <p:nvSpPr>
          <p:cNvPr id="3" name="Content Placeholder 2"/>
          <p:cNvSpPr>
            <a:spLocks noGrp="1"/>
          </p:cNvSpPr>
          <p:nvPr>
            <p:ph idx="1"/>
          </p:nvPr>
        </p:nvSpPr>
        <p:spPr/>
        <p:txBody>
          <a:bodyPr>
            <a:normAutofit/>
          </a:bodyPr>
          <a:lstStyle/>
          <a:p>
            <a:r>
              <a:rPr lang="en-US" dirty="0" err="1"/>
              <a:t>Argparse</a:t>
            </a:r>
            <a:r>
              <a:rPr lang="en-US" dirty="0"/>
              <a:t> is the recommended command-line argument parsing module in Python.</a:t>
            </a:r>
          </a:p>
          <a:p>
            <a:r>
              <a:rPr lang="en-US" dirty="0"/>
              <a:t>It is very common to the </a:t>
            </a:r>
            <a:r>
              <a:rPr lang="en-US" dirty="0" err="1"/>
              <a:t>getopt</a:t>
            </a:r>
            <a:r>
              <a:rPr lang="en-US" dirty="0"/>
              <a:t> module but that is a little complicated and usually need more code for the same task.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02764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Python </a:t>
            </a:r>
            <a:r>
              <a:rPr lang="en-US" dirty="0" err="1"/>
              <a:t>argparse</a:t>
            </a:r>
            <a:r>
              <a:rPr lang="en-US" dirty="0"/>
              <a:t> module? 	</a:t>
            </a:r>
          </a:p>
        </p:txBody>
      </p:sp>
      <p:sp>
        <p:nvSpPr>
          <p:cNvPr id="3" name="Content Placeholder 2"/>
          <p:cNvSpPr>
            <a:spLocks noGrp="1"/>
          </p:cNvSpPr>
          <p:nvPr>
            <p:ph idx="1"/>
          </p:nvPr>
        </p:nvSpPr>
        <p:spPr/>
        <p:txBody>
          <a:bodyPr>
            <a:normAutofit/>
          </a:bodyPr>
          <a:lstStyle/>
          <a:p>
            <a:r>
              <a:rPr lang="en-US" dirty="0"/>
              <a:t>We will try to establish our need for </a:t>
            </a:r>
            <a:r>
              <a:rPr lang="en-US" dirty="0" err="1"/>
              <a:t>argparse</a:t>
            </a:r>
            <a:r>
              <a:rPr lang="en-US" dirty="0"/>
              <a:t> module by looking at a simple example of using sys module:</a:t>
            </a:r>
          </a:p>
          <a:p>
            <a:endParaRPr lang="en-US" dirty="0"/>
          </a:p>
          <a:p>
            <a:endParaRPr lang="en-US" dirty="0"/>
          </a:p>
          <a:p>
            <a:endParaRPr lang="en-US" dirty="0"/>
          </a:p>
          <a:p>
            <a:endParaRPr lang="en-US" dirty="0"/>
          </a:p>
          <a:p>
            <a:r>
              <a:rPr lang="en-US" dirty="0"/>
              <a:t>With no arguments passed, the output will be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Rectangle 4">
            <a:extLst>
              <a:ext uri="{FF2B5EF4-FFF2-40B4-BE49-F238E27FC236}">
                <a16:creationId xmlns:a16="http://schemas.microsoft.com/office/drawing/2014/main" id="{D1AFEA92-F525-4D89-B4C6-1FC749454576}"/>
              </a:ext>
            </a:extLst>
          </p:cNvPr>
          <p:cNvSpPr/>
          <p:nvPr/>
        </p:nvSpPr>
        <p:spPr>
          <a:xfrm>
            <a:off x="3008243" y="2782958"/>
            <a:ext cx="8335618" cy="16167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import sys</a:t>
            </a:r>
          </a:p>
          <a:p>
            <a:endParaRPr lang="en-IN" sz="1400" dirty="0">
              <a:solidFill>
                <a:schemeClr val="tx1"/>
              </a:solidFill>
            </a:endParaRPr>
          </a:p>
          <a:p>
            <a:r>
              <a:rPr lang="en-IN" sz="1400" dirty="0">
                <a:solidFill>
                  <a:schemeClr val="tx1"/>
                </a:solidFill>
              </a:rPr>
              <a:t>if </a:t>
            </a:r>
            <a:r>
              <a:rPr lang="en-IN" sz="1400" dirty="0" err="1">
                <a:solidFill>
                  <a:schemeClr val="tx1"/>
                </a:solidFill>
              </a:rPr>
              <a:t>len</a:t>
            </a:r>
            <a:r>
              <a:rPr lang="en-IN" sz="1400" dirty="0">
                <a:solidFill>
                  <a:schemeClr val="tx1"/>
                </a:solidFill>
              </a:rPr>
              <a:t>(</a:t>
            </a:r>
            <a:r>
              <a:rPr lang="en-IN" sz="1400" dirty="0" err="1">
                <a:solidFill>
                  <a:schemeClr val="tx1"/>
                </a:solidFill>
              </a:rPr>
              <a:t>sys.argv</a:t>
            </a:r>
            <a:r>
              <a:rPr lang="en-IN" sz="1400" dirty="0">
                <a:solidFill>
                  <a:schemeClr val="tx1"/>
                </a:solidFill>
              </a:rPr>
              <a:t>) &gt; 1:</a:t>
            </a:r>
          </a:p>
          <a:p>
            <a:r>
              <a:rPr lang="en-IN" sz="1400" dirty="0">
                <a:solidFill>
                  <a:schemeClr val="tx1"/>
                </a:solidFill>
              </a:rPr>
              <a:t>    print("Argument 1: {}".format(</a:t>
            </a:r>
            <a:r>
              <a:rPr lang="en-IN" sz="1400" dirty="0" err="1">
                <a:solidFill>
                  <a:schemeClr val="tx1"/>
                </a:solidFill>
              </a:rPr>
              <a:t>sys.argv</a:t>
            </a:r>
            <a:r>
              <a:rPr lang="en-IN" sz="1400" dirty="0">
                <a:solidFill>
                  <a:schemeClr val="tx1"/>
                </a:solidFill>
              </a:rPr>
              <a:t>[0]))</a:t>
            </a:r>
          </a:p>
          <a:p>
            <a:r>
              <a:rPr lang="en-IN" sz="1400" dirty="0">
                <a:solidFill>
                  <a:schemeClr val="tx1"/>
                </a:solidFill>
              </a:rPr>
              <a:t>    print("Argument 2: {}".format(</a:t>
            </a:r>
            <a:r>
              <a:rPr lang="en-IN" sz="1400" dirty="0" err="1">
                <a:solidFill>
                  <a:schemeClr val="tx1"/>
                </a:solidFill>
              </a:rPr>
              <a:t>sys.argv</a:t>
            </a:r>
            <a:r>
              <a:rPr lang="en-IN" sz="1400" dirty="0">
                <a:solidFill>
                  <a:schemeClr val="tx1"/>
                </a:solidFill>
              </a:rPr>
              <a:t>[1]))</a:t>
            </a:r>
          </a:p>
          <a:p>
            <a:r>
              <a:rPr lang="en-IN" sz="1400" dirty="0">
                <a:solidFill>
                  <a:schemeClr val="tx1"/>
                </a:solidFill>
              </a:rPr>
              <a:t>else:</a:t>
            </a:r>
          </a:p>
          <a:p>
            <a:r>
              <a:rPr lang="en-IN" sz="1400" dirty="0">
                <a:solidFill>
                  <a:schemeClr val="tx1"/>
                </a:solidFill>
              </a:rPr>
              <a:t>    print("No arguments passed.")</a:t>
            </a:r>
          </a:p>
        </p:txBody>
      </p:sp>
      <p:sp>
        <p:nvSpPr>
          <p:cNvPr id="7" name="Rectangle 6">
            <a:extLst>
              <a:ext uri="{FF2B5EF4-FFF2-40B4-BE49-F238E27FC236}">
                <a16:creationId xmlns:a16="http://schemas.microsoft.com/office/drawing/2014/main" id="{83AB7B9E-9D45-484C-B333-99419130CA34}"/>
              </a:ext>
            </a:extLst>
          </p:cNvPr>
          <p:cNvSpPr/>
          <p:nvPr/>
        </p:nvSpPr>
        <p:spPr>
          <a:xfrm>
            <a:off x="3009970" y="4764907"/>
            <a:ext cx="8335618" cy="161676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rPr>
              <a:t>C:\Users\Shaji\Documents\Corporate Training\Python\Classroom examples\Chapter 013&gt;python 1309_why_argparse.py</a:t>
            </a:r>
          </a:p>
          <a:p>
            <a:r>
              <a:rPr lang="en-IN" sz="1400" dirty="0">
                <a:solidFill>
                  <a:schemeClr val="bg1"/>
                </a:solidFill>
              </a:rPr>
              <a:t>No arguments passed.</a:t>
            </a:r>
          </a:p>
          <a:p>
            <a:r>
              <a:rPr lang="en-IN" sz="1400" dirty="0">
                <a:solidFill>
                  <a:schemeClr val="bg1"/>
                </a:solidFill>
              </a:rPr>
              <a:t>C:\Users\Shaji\Documents\Corporate Training\Python\Classroom examples\Chapter 013&gt;python 1309_why_argparse.py </a:t>
            </a:r>
            <a:r>
              <a:rPr lang="en-IN" sz="1400" dirty="0" err="1">
                <a:solidFill>
                  <a:schemeClr val="bg1"/>
                </a:solidFill>
              </a:rPr>
              <a:t>Laksh</a:t>
            </a:r>
            <a:endParaRPr lang="en-IN" sz="1400" dirty="0">
              <a:solidFill>
                <a:schemeClr val="bg1"/>
              </a:solidFill>
            </a:endParaRPr>
          </a:p>
          <a:p>
            <a:r>
              <a:rPr lang="en-IN" sz="1400" dirty="0">
                <a:solidFill>
                  <a:schemeClr val="bg1"/>
                </a:solidFill>
              </a:rPr>
              <a:t>Argument 1: 1309_why_argparse.py</a:t>
            </a:r>
          </a:p>
          <a:p>
            <a:r>
              <a:rPr lang="en-IN" sz="1400" dirty="0">
                <a:solidFill>
                  <a:schemeClr val="bg1"/>
                </a:solidFill>
              </a:rPr>
              <a:t>Argument 2: </a:t>
            </a:r>
            <a:r>
              <a:rPr lang="en-IN" sz="1400" dirty="0" err="1">
                <a:solidFill>
                  <a:schemeClr val="bg1"/>
                </a:solidFill>
              </a:rPr>
              <a:t>Laksh</a:t>
            </a:r>
            <a:endParaRPr lang="en-IN" sz="1400" dirty="0">
              <a:solidFill>
                <a:schemeClr val="bg1"/>
              </a:solidFill>
            </a:endParaRPr>
          </a:p>
        </p:txBody>
      </p:sp>
    </p:spTree>
    <p:extLst>
      <p:ext uri="{BB962C8B-B14F-4D97-AF65-F5344CB8AC3E}">
        <p14:creationId xmlns:p14="http://schemas.microsoft.com/office/powerpoint/2010/main" val="358811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err="1"/>
              <a:t>argparse</a:t>
            </a:r>
            <a:r>
              <a:rPr lang="en-US" dirty="0"/>
              <a:t> positional arguments	</a:t>
            </a:r>
          </a:p>
        </p:txBody>
      </p:sp>
      <p:sp>
        <p:nvSpPr>
          <p:cNvPr id="3" name="Content Placeholder 2"/>
          <p:cNvSpPr>
            <a:spLocks noGrp="1"/>
          </p:cNvSpPr>
          <p:nvPr>
            <p:ph idx="1"/>
          </p:nvPr>
        </p:nvSpPr>
        <p:spPr/>
        <p:txBody>
          <a:bodyPr>
            <a:normAutofit/>
          </a:bodyPr>
          <a:lstStyle/>
          <a:p>
            <a:r>
              <a:rPr lang="en-US" dirty="0"/>
              <a:t>Sometimes we need an argument which need to be mandatorily be passed to the script on execution. We will see an error if not passed.</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Rectangle 4">
            <a:extLst>
              <a:ext uri="{FF2B5EF4-FFF2-40B4-BE49-F238E27FC236}">
                <a16:creationId xmlns:a16="http://schemas.microsoft.com/office/drawing/2014/main" id="{2239C499-E747-4CF9-92E3-3D6EB1BD8E05}"/>
              </a:ext>
            </a:extLst>
          </p:cNvPr>
          <p:cNvSpPr/>
          <p:nvPr/>
        </p:nvSpPr>
        <p:spPr>
          <a:xfrm>
            <a:off x="3034748" y="2928730"/>
            <a:ext cx="8216348" cy="276970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argparse</a:t>
            </a:r>
            <a:endParaRPr lang="en-IN" dirty="0">
              <a:solidFill>
                <a:schemeClr val="tx1"/>
              </a:solidFill>
            </a:endParaRPr>
          </a:p>
          <a:p>
            <a:endParaRPr lang="en-IN" dirty="0">
              <a:solidFill>
                <a:schemeClr val="tx1"/>
              </a:solidFill>
            </a:endParaRPr>
          </a:p>
          <a:p>
            <a:r>
              <a:rPr lang="en-IN" dirty="0">
                <a:solidFill>
                  <a:schemeClr val="tx1"/>
                </a:solidFill>
              </a:rPr>
              <a:t>parser = </a:t>
            </a:r>
            <a:r>
              <a:rPr lang="en-IN" dirty="0" err="1">
                <a:solidFill>
                  <a:schemeClr val="tx1"/>
                </a:solidFill>
              </a:rPr>
              <a:t>argparse.ArgumentParser</a:t>
            </a:r>
            <a:r>
              <a:rPr lang="en-IN" dirty="0">
                <a:solidFill>
                  <a:schemeClr val="tx1"/>
                </a:solidFill>
              </a:rPr>
              <a:t>()</a:t>
            </a:r>
          </a:p>
          <a:p>
            <a:r>
              <a:rPr lang="en-IN" dirty="0" err="1">
                <a:solidFill>
                  <a:schemeClr val="tx1"/>
                </a:solidFill>
              </a:rPr>
              <a:t>parser.add_argument</a:t>
            </a:r>
            <a:r>
              <a:rPr lang="en-IN" dirty="0">
                <a:solidFill>
                  <a:schemeClr val="tx1"/>
                </a:solidFill>
              </a:rPr>
              <a:t>("company")</a:t>
            </a:r>
          </a:p>
          <a:p>
            <a:r>
              <a:rPr lang="en-IN" dirty="0" err="1">
                <a:solidFill>
                  <a:schemeClr val="tx1"/>
                </a:solidFill>
              </a:rPr>
              <a:t>args</a:t>
            </a:r>
            <a:r>
              <a:rPr lang="en-IN" dirty="0">
                <a:solidFill>
                  <a:schemeClr val="tx1"/>
                </a:solidFill>
              </a:rPr>
              <a:t> = </a:t>
            </a:r>
            <a:r>
              <a:rPr lang="en-IN" dirty="0" err="1">
                <a:solidFill>
                  <a:schemeClr val="tx1"/>
                </a:solidFill>
              </a:rPr>
              <a:t>parser.parse_args</a:t>
            </a:r>
            <a:r>
              <a:rPr lang="en-IN" dirty="0">
                <a:solidFill>
                  <a:schemeClr val="tx1"/>
                </a:solidFill>
              </a:rPr>
              <a:t>()</a:t>
            </a:r>
          </a:p>
          <a:p>
            <a:endParaRPr lang="en-IN" dirty="0">
              <a:solidFill>
                <a:schemeClr val="tx1"/>
              </a:solidFill>
            </a:endParaRPr>
          </a:p>
          <a:p>
            <a:r>
              <a:rPr lang="en-IN" dirty="0">
                <a:solidFill>
                  <a:schemeClr val="tx1"/>
                </a:solidFill>
              </a:rPr>
              <a:t>if </a:t>
            </a:r>
            <a:r>
              <a:rPr lang="en-IN" dirty="0" err="1">
                <a:solidFill>
                  <a:schemeClr val="tx1"/>
                </a:solidFill>
              </a:rPr>
              <a:t>args.company</a:t>
            </a:r>
            <a:r>
              <a:rPr lang="en-IN" dirty="0">
                <a:solidFill>
                  <a:schemeClr val="tx1"/>
                </a:solidFill>
              </a:rPr>
              <a:t> == '</a:t>
            </a:r>
            <a:r>
              <a:rPr lang="en-IN" dirty="0" err="1">
                <a:solidFill>
                  <a:schemeClr val="tx1"/>
                </a:solidFill>
              </a:rPr>
              <a:t>Laksh</a:t>
            </a:r>
            <a:r>
              <a:rPr lang="en-IN" dirty="0">
                <a:solidFill>
                  <a:schemeClr val="tx1"/>
                </a:solidFill>
              </a:rPr>
              <a:t>':</a:t>
            </a:r>
          </a:p>
          <a:p>
            <a:r>
              <a:rPr lang="en-IN" dirty="0">
                <a:solidFill>
                  <a:schemeClr val="tx1"/>
                </a:solidFill>
              </a:rPr>
              <a:t>    print('You made it!')</a:t>
            </a:r>
          </a:p>
          <a:p>
            <a:r>
              <a:rPr lang="en-IN" dirty="0">
                <a:solidFill>
                  <a:schemeClr val="tx1"/>
                </a:solidFill>
              </a:rPr>
              <a:t>else:</a:t>
            </a:r>
          </a:p>
          <a:p>
            <a:r>
              <a:rPr lang="en-IN" dirty="0">
                <a:solidFill>
                  <a:schemeClr val="tx1"/>
                </a:solidFill>
              </a:rPr>
              <a:t>    print("Didn't make it!")</a:t>
            </a:r>
          </a:p>
        </p:txBody>
      </p:sp>
    </p:spTree>
    <p:extLst>
      <p:ext uri="{BB962C8B-B14F-4D97-AF65-F5344CB8AC3E}">
        <p14:creationId xmlns:p14="http://schemas.microsoft.com/office/powerpoint/2010/main" val="213191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err="1"/>
              <a:t>argparse</a:t>
            </a:r>
            <a:r>
              <a:rPr lang="en-US" dirty="0"/>
              <a:t> positional arguments	</a:t>
            </a:r>
          </a:p>
        </p:txBody>
      </p:sp>
      <p:sp>
        <p:nvSpPr>
          <p:cNvPr id="3" name="Content Placeholder 2"/>
          <p:cNvSpPr>
            <a:spLocks noGrp="1"/>
          </p:cNvSpPr>
          <p:nvPr>
            <p:ph idx="1"/>
          </p:nvPr>
        </p:nvSpPr>
        <p:spPr>
          <a:xfrm>
            <a:off x="2589212" y="2133600"/>
            <a:ext cx="8915400" cy="4100290"/>
          </a:xfrm>
        </p:spPr>
        <p:txBody>
          <a:bodyPr>
            <a:normAutofit fontScale="92500" lnSpcReduction="10000"/>
          </a:bodyPr>
          <a:lstStyle/>
          <a:p>
            <a:r>
              <a:rPr lang="en-US" dirty="0"/>
              <a:t>When we run the script with different parameters, none, correct and something else: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this way we can show an error when the argument is not passed and manage different values as well when it is passed.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4">
            <a:extLst>
              <a:ext uri="{FF2B5EF4-FFF2-40B4-BE49-F238E27FC236}">
                <a16:creationId xmlns:a16="http://schemas.microsoft.com/office/drawing/2014/main" id="{2239C499-E747-4CF9-92E3-3D6EB1BD8E05}"/>
              </a:ext>
            </a:extLst>
          </p:cNvPr>
          <p:cNvSpPr/>
          <p:nvPr/>
        </p:nvSpPr>
        <p:spPr>
          <a:xfrm>
            <a:off x="3048001" y="2769702"/>
            <a:ext cx="8216348" cy="266368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rPr>
              <a:t>C:\Users\Shaji\Documents\Corporate Training\Python\Classroom examples\Chapter 013&gt;</a:t>
            </a:r>
            <a:r>
              <a:rPr lang="en-IN" sz="1400" b="1" dirty="0">
                <a:solidFill>
                  <a:schemeClr val="bg1"/>
                </a:solidFill>
              </a:rPr>
              <a:t>python 1310_positional_arguments.py</a:t>
            </a:r>
          </a:p>
          <a:p>
            <a:r>
              <a:rPr lang="en-IN" sz="1400" dirty="0">
                <a:solidFill>
                  <a:schemeClr val="bg1"/>
                </a:solidFill>
              </a:rPr>
              <a:t>usage: 1310_positional_arguments.py [-h] company</a:t>
            </a:r>
          </a:p>
          <a:p>
            <a:r>
              <a:rPr lang="en-IN" sz="1400" dirty="0">
                <a:solidFill>
                  <a:schemeClr val="bg1"/>
                </a:solidFill>
              </a:rPr>
              <a:t>1310_positional_arguments.py: error: the following arguments are required: company</a:t>
            </a:r>
          </a:p>
          <a:p>
            <a:endParaRPr lang="en-IN" sz="1400" dirty="0">
              <a:solidFill>
                <a:schemeClr val="bg1"/>
              </a:solidFill>
            </a:endParaRPr>
          </a:p>
          <a:p>
            <a:r>
              <a:rPr lang="en-IN" sz="1400" dirty="0">
                <a:solidFill>
                  <a:schemeClr val="bg1"/>
                </a:solidFill>
              </a:rPr>
              <a:t>C:\Users\Shaji\Documents\Corporate Training\Python\Classroom examples\Chapter 013&gt;</a:t>
            </a:r>
            <a:r>
              <a:rPr lang="en-IN" sz="1400" b="1" dirty="0">
                <a:solidFill>
                  <a:schemeClr val="bg1"/>
                </a:solidFill>
              </a:rPr>
              <a:t>python 1310_positional_arguments.py </a:t>
            </a:r>
            <a:r>
              <a:rPr lang="en-IN" sz="1400" b="1" dirty="0" err="1">
                <a:solidFill>
                  <a:schemeClr val="bg1"/>
                </a:solidFill>
              </a:rPr>
              <a:t>Laksh</a:t>
            </a:r>
            <a:endParaRPr lang="en-IN" sz="1400" b="1" dirty="0">
              <a:solidFill>
                <a:schemeClr val="bg1"/>
              </a:solidFill>
            </a:endParaRPr>
          </a:p>
          <a:p>
            <a:r>
              <a:rPr lang="en-IN" sz="1400" dirty="0">
                <a:solidFill>
                  <a:schemeClr val="bg1"/>
                </a:solidFill>
              </a:rPr>
              <a:t>You made it!</a:t>
            </a:r>
          </a:p>
          <a:p>
            <a:endParaRPr lang="en-US" sz="1400" dirty="0">
              <a:solidFill>
                <a:schemeClr val="bg1"/>
              </a:solidFill>
            </a:endParaRPr>
          </a:p>
          <a:p>
            <a:r>
              <a:rPr lang="en-US" sz="1400" dirty="0">
                <a:solidFill>
                  <a:schemeClr val="bg1"/>
                </a:solidFill>
              </a:rPr>
              <a:t>C:\Users\Shaji\Documents\Corporate Training\Python\Classroom examples\Chapter 013&gt;</a:t>
            </a:r>
            <a:r>
              <a:rPr lang="en-US" sz="1400" b="1" dirty="0">
                <a:solidFill>
                  <a:schemeClr val="bg1"/>
                </a:solidFill>
              </a:rPr>
              <a:t>python 1310_positional_arguments.py IBM</a:t>
            </a:r>
          </a:p>
          <a:p>
            <a:r>
              <a:rPr lang="en-US" sz="1400" dirty="0">
                <a:solidFill>
                  <a:schemeClr val="bg1"/>
                </a:solidFill>
              </a:rPr>
              <a:t>Didn't make it!</a:t>
            </a:r>
            <a:endParaRPr lang="en-IN" sz="1400" dirty="0">
              <a:solidFill>
                <a:schemeClr val="bg1"/>
              </a:solidFill>
            </a:endParaRPr>
          </a:p>
        </p:txBody>
      </p:sp>
    </p:spTree>
    <p:extLst>
      <p:ext uri="{BB962C8B-B14F-4D97-AF65-F5344CB8AC3E}">
        <p14:creationId xmlns:p14="http://schemas.microsoft.com/office/powerpoint/2010/main" val="222998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work with modules</a:t>
            </a:r>
          </a:p>
        </p:txBody>
      </p:sp>
      <p:sp>
        <p:nvSpPr>
          <p:cNvPr id="3" name="Content Placeholder 2"/>
          <p:cNvSpPr>
            <a:spLocks noGrp="1"/>
          </p:cNvSpPr>
          <p:nvPr>
            <p:ph idx="1"/>
          </p:nvPr>
        </p:nvSpPr>
        <p:spPr/>
        <p:txBody>
          <a:bodyPr/>
          <a:lstStyle/>
          <a:p>
            <a:r>
              <a:rPr lang="en-US" dirty="0"/>
              <a:t>The sys module</a:t>
            </a:r>
          </a:p>
          <a:p>
            <a:r>
              <a:rPr lang="en-US" dirty="0"/>
              <a:t>The </a:t>
            </a:r>
            <a:r>
              <a:rPr lang="en-US" dirty="0" err="1"/>
              <a:t>getopt</a:t>
            </a:r>
            <a:r>
              <a:rPr lang="en-US" dirty="0"/>
              <a:t> module</a:t>
            </a:r>
          </a:p>
          <a:p>
            <a:r>
              <a:rPr lang="en-US" dirty="0"/>
              <a:t>The </a:t>
            </a:r>
            <a:r>
              <a:rPr lang="en-US" dirty="0" err="1"/>
              <a:t>argparse</a:t>
            </a:r>
            <a:r>
              <a:rPr lang="en-US" dirty="0"/>
              <a:t> module</a:t>
            </a:r>
          </a:p>
          <a:p>
            <a:r>
              <a:rPr lang="en-US" dirty="0"/>
              <a:t>The </a:t>
            </a:r>
            <a:r>
              <a:rPr lang="en-US" dirty="0" err="1"/>
              <a:t>os.path</a:t>
            </a:r>
            <a:r>
              <a:rPr lang="en-US" dirty="0"/>
              <a:t> module</a:t>
            </a:r>
          </a:p>
          <a:p>
            <a:r>
              <a:rPr lang="en-US" dirty="0"/>
              <a:t>The </a:t>
            </a:r>
            <a:r>
              <a:rPr lang="en-US" dirty="0" err="1"/>
              <a:t>os</a:t>
            </a:r>
            <a:r>
              <a:rPr lang="en-US" dirty="0"/>
              <a:t> module</a:t>
            </a:r>
          </a:p>
          <a:p>
            <a:r>
              <a:rPr lang="en-US" dirty="0"/>
              <a:t>The operator module</a:t>
            </a:r>
          </a:p>
          <a:p>
            <a:r>
              <a:rPr lang="en-US" dirty="0"/>
              <a:t>The </a:t>
            </a:r>
            <a:r>
              <a:rPr lang="en-US" dirty="0" err="1"/>
              <a:t>gzip</a:t>
            </a:r>
            <a:r>
              <a:rPr lang="en-US" dirty="0"/>
              <a:t> module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9030-C972-47D7-8EAD-7B6879CAA2F6}"/>
              </a:ext>
            </a:extLst>
          </p:cNvPr>
          <p:cNvSpPr>
            <a:spLocks noGrp="1"/>
          </p:cNvSpPr>
          <p:nvPr>
            <p:ph type="title"/>
          </p:nvPr>
        </p:nvSpPr>
        <p:spPr/>
        <p:txBody>
          <a:bodyPr/>
          <a:lstStyle/>
          <a:p>
            <a:r>
              <a:rPr lang="fr-FR" dirty="0"/>
              <a:t>Python </a:t>
            </a:r>
            <a:r>
              <a:rPr lang="fr-FR" dirty="0" err="1"/>
              <a:t>argparse</a:t>
            </a:r>
            <a:r>
              <a:rPr lang="fr-FR" dirty="0"/>
              <a:t> </a:t>
            </a:r>
            <a:r>
              <a:rPr lang="fr-FR" dirty="0" err="1"/>
              <a:t>positional</a:t>
            </a:r>
            <a:r>
              <a:rPr lang="fr-FR" dirty="0"/>
              <a:t> arguments default values</a:t>
            </a:r>
            <a:endParaRPr lang="en-IN" dirty="0"/>
          </a:p>
        </p:txBody>
      </p:sp>
      <p:sp>
        <p:nvSpPr>
          <p:cNvPr id="3" name="Content Placeholder 2">
            <a:extLst>
              <a:ext uri="{FF2B5EF4-FFF2-40B4-BE49-F238E27FC236}">
                <a16:creationId xmlns:a16="http://schemas.microsoft.com/office/drawing/2014/main" id="{65045F9E-106E-4119-A1B0-0C352AE814F9}"/>
              </a:ext>
            </a:extLst>
          </p:cNvPr>
          <p:cNvSpPr>
            <a:spLocks noGrp="1"/>
          </p:cNvSpPr>
          <p:nvPr>
            <p:ph idx="1"/>
          </p:nvPr>
        </p:nvSpPr>
        <p:spPr/>
        <p:txBody>
          <a:bodyPr/>
          <a:lstStyle/>
          <a:p>
            <a:r>
              <a:rPr lang="en-US" dirty="0"/>
              <a:t>In our last example, positional argument value is empty when not provided. But sometimes we want default values of a variable or argument, we can do that with </a:t>
            </a:r>
            <a:r>
              <a:rPr lang="en-US" dirty="0" err="1"/>
              <a:t>argparse</a:t>
            </a:r>
            <a:r>
              <a:rPr lang="en-US" dirty="0"/>
              <a:t> module.</a:t>
            </a:r>
          </a:p>
          <a:p>
            <a:endParaRPr lang="en-IN" dirty="0"/>
          </a:p>
        </p:txBody>
      </p:sp>
      <p:sp>
        <p:nvSpPr>
          <p:cNvPr id="4" name="Slide Number Placeholder 3">
            <a:extLst>
              <a:ext uri="{FF2B5EF4-FFF2-40B4-BE49-F238E27FC236}">
                <a16:creationId xmlns:a16="http://schemas.microsoft.com/office/drawing/2014/main" id="{5A75ED22-44CC-4183-9C0A-83A58BAC404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Rectangle 4">
            <a:extLst>
              <a:ext uri="{FF2B5EF4-FFF2-40B4-BE49-F238E27FC236}">
                <a16:creationId xmlns:a16="http://schemas.microsoft.com/office/drawing/2014/main" id="{4996622C-FBB9-4D8E-862C-24BDFDD77BCA}"/>
              </a:ext>
            </a:extLst>
          </p:cNvPr>
          <p:cNvSpPr/>
          <p:nvPr/>
        </p:nvSpPr>
        <p:spPr>
          <a:xfrm>
            <a:off x="3048000" y="3114261"/>
            <a:ext cx="8309113" cy="291547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argparse</a:t>
            </a:r>
            <a:endParaRPr lang="en-IN" dirty="0">
              <a:solidFill>
                <a:schemeClr val="tx1"/>
              </a:solidFill>
            </a:endParaRPr>
          </a:p>
          <a:p>
            <a:endParaRPr lang="en-IN" dirty="0">
              <a:solidFill>
                <a:schemeClr val="tx1"/>
              </a:solidFill>
            </a:endParaRPr>
          </a:p>
          <a:p>
            <a:r>
              <a:rPr lang="en-IN" dirty="0">
                <a:solidFill>
                  <a:schemeClr val="tx1"/>
                </a:solidFill>
              </a:rPr>
              <a:t>parser = </a:t>
            </a:r>
            <a:r>
              <a:rPr lang="en-IN" dirty="0" err="1">
                <a:solidFill>
                  <a:schemeClr val="tx1"/>
                </a:solidFill>
              </a:rPr>
              <a:t>argparse.ArgumentParser</a:t>
            </a:r>
            <a:r>
              <a:rPr lang="en-IN" dirty="0">
                <a:solidFill>
                  <a:schemeClr val="tx1"/>
                </a:solidFill>
              </a:rPr>
              <a:t>()</a:t>
            </a:r>
          </a:p>
          <a:p>
            <a:r>
              <a:rPr lang="en-IN" dirty="0" err="1">
                <a:solidFill>
                  <a:schemeClr val="tx1"/>
                </a:solidFill>
              </a:rPr>
              <a:t>parser.add_argument</a:t>
            </a:r>
            <a:r>
              <a:rPr lang="en-IN" dirty="0">
                <a:solidFill>
                  <a:schemeClr val="tx1"/>
                </a:solidFill>
              </a:rPr>
              <a:t>('company', </a:t>
            </a:r>
            <a:r>
              <a:rPr lang="en-IN" dirty="0" err="1">
                <a:solidFill>
                  <a:schemeClr val="tx1"/>
                </a:solidFill>
              </a:rPr>
              <a:t>nargs</a:t>
            </a:r>
            <a:r>
              <a:rPr lang="en-IN" dirty="0">
                <a:solidFill>
                  <a:schemeClr val="tx1"/>
                </a:solidFill>
              </a:rPr>
              <a:t>='?', default="</a:t>
            </a:r>
            <a:r>
              <a:rPr lang="en-IN" dirty="0" err="1">
                <a:solidFill>
                  <a:schemeClr val="tx1"/>
                </a:solidFill>
              </a:rPr>
              <a:t>Laksh</a:t>
            </a:r>
            <a:r>
              <a:rPr lang="en-IN" dirty="0">
                <a:solidFill>
                  <a:schemeClr val="tx1"/>
                </a:solidFill>
              </a:rPr>
              <a:t>")</a:t>
            </a:r>
          </a:p>
          <a:p>
            <a:r>
              <a:rPr lang="en-IN" dirty="0" err="1">
                <a:solidFill>
                  <a:schemeClr val="tx1"/>
                </a:solidFill>
              </a:rPr>
              <a:t>args</a:t>
            </a:r>
            <a:r>
              <a:rPr lang="en-IN" dirty="0">
                <a:solidFill>
                  <a:schemeClr val="tx1"/>
                </a:solidFill>
              </a:rPr>
              <a:t> = </a:t>
            </a:r>
            <a:r>
              <a:rPr lang="en-IN" dirty="0" err="1">
                <a:solidFill>
                  <a:schemeClr val="tx1"/>
                </a:solidFill>
              </a:rPr>
              <a:t>parser.parse_args</a:t>
            </a:r>
            <a:r>
              <a:rPr lang="en-IN" dirty="0">
                <a:solidFill>
                  <a:schemeClr val="tx1"/>
                </a:solidFill>
              </a:rPr>
              <a:t>()</a:t>
            </a:r>
          </a:p>
          <a:p>
            <a:endParaRPr lang="en-IN" dirty="0">
              <a:solidFill>
                <a:schemeClr val="tx1"/>
              </a:solidFill>
            </a:endParaRPr>
          </a:p>
          <a:p>
            <a:r>
              <a:rPr lang="en-IN" dirty="0">
                <a:solidFill>
                  <a:schemeClr val="tx1"/>
                </a:solidFill>
              </a:rPr>
              <a:t>if </a:t>
            </a:r>
            <a:r>
              <a:rPr lang="en-IN" dirty="0" err="1">
                <a:solidFill>
                  <a:schemeClr val="tx1"/>
                </a:solidFill>
              </a:rPr>
              <a:t>args.company</a:t>
            </a:r>
            <a:r>
              <a:rPr lang="en-IN" dirty="0">
                <a:solidFill>
                  <a:schemeClr val="tx1"/>
                </a:solidFill>
              </a:rPr>
              <a:t> == '</a:t>
            </a:r>
            <a:r>
              <a:rPr lang="en-IN" dirty="0" err="1">
                <a:solidFill>
                  <a:schemeClr val="tx1"/>
                </a:solidFill>
              </a:rPr>
              <a:t>Laksh</a:t>
            </a:r>
            <a:r>
              <a:rPr lang="en-IN" dirty="0">
                <a:solidFill>
                  <a:schemeClr val="tx1"/>
                </a:solidFill>
              </a:rPr>
              <a:t>':</a:t>
            </a:r>
          </a:p>
          <a:p>
            <a:r>
              <a:rPr lang="en-IN" dirty="0">
                <a:solidFill>
                  <a:schemeClr val="tx1"/>
                </a:solidFill>
              </a:rPr>
              <a:t>    print('You made it!')</a:t>
            </a:r>
          </a:p>
          <a:p>
            <a:r>
              <a:rPr lang="en-IN" dirty="0">
                <a:solidFill>
                  <a:schemeClr val="tx1"/>
                </a:solidFill>
              </a:rPr>
              <a:t>else:</a:t>
            </a:r>
          </a:p>
          <a:p>
            <a:r>
              <a:rPr lang="en-IN" dirty="0">
                <a:solidFill>
                  <a:schemeClr val="tx1"/>
                </a:solidFill>
              </a:rPr>
              <a:t>    print("Didn't make it!")</a:t>
            </a:r>
          </a:p>
        </p:txBody>
      </p:sp>
    </p:spTree>
    <p:extLst>
      <p:ext uri="{BB962C8B-B14F-4D97-AF65-F5344CB8AC3E}">
        <p14:creationId xmlns:p14="http://schemas.microsoft.com/office/powerpoint/2010/main" val="530445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9030-C972-47D7-8EAD-7B6879CAA2F6}"/>
              </a:ext>
            </a:extLst>
          </p:cNvPr>
          <p:cNvSpPr>
            <a:spLocks noGrp="1"/>
          </p:cNvSpPr>
          <p:nvPr>
            <p:ph type="title"/>
          </p:nvPr>
        </p:nvSpPr>
        <p:spPr/>
        <p:txBody>
          <a:bodyPr/>
          <a:lstStyle/>
          <a:p>
            <a:r>
              <a:rPr lang="fr-FR" dirty="0"/>
              <a:t>Python </a:t>
            </a:r>
            <a:r>
              <a:rPr lang="fr-FR" dirty="0" err="1"/>
              <a:t>argparse</a:t>
            </a:r>
            <a:r>
              <a:rPr lang="fr-FR" dirty="0"/>
              <a:t> </a:t>
            </a:r>
            <a:r>
              <a:rPr lang="fr-FR" dirty="0" err="1"/>
              <a:t>positional</a:t>
            </a:r>
            <a:r>
              <a:rPr lang="fr-FR" dirty="0"/>
              <a:t> arguments default values</a:t>
            </a:r>
            <a:endParaRPr lang="en-IN" dirty="0"/>
          </a:p>
        </p:txBody>
      </p:sp>
      <p:sp>
        <p:nvSpPr>
          <p:cNvPr id="3" name="Content Placeholder 2">
            <a:extLst>
              <a:ext uri="{FF2B5EF4-FFF2-40B4-BE49-F238E27FC236}">
                <a16:creationId xmlns:a16="http://schemas.microsoft.com/office/drawing/2014/main" id="{65045F9E-106E-4119-A1B0-0C352AE814F9}"/>
              </a:ext>
            </a:extLst>
          </p:cNvPr>
          <p:cNvSpPr>
            <a:spLocks noGrp="1"/>
          </p:cNvSpPr>
          <p:nvPr>
            <p:ph idx="1"/>
          </p:nvPr>
        </p:nvSpPr>
        <p:spPr/>
        <p:txBody>
          <a:bodyPr>
            <a:normAutofit fontScale="92500" lnSpcReduction="10000"/>
          </a:bodyPr>
          <a:lstStyle/>
          <a:p>
            <a:r>
              <a:rPr lang="en-US" dirty="0"/>
              <a:t>When we run the script with different parameters, none, correct and something else:</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time, absence of a parameter was gracefully managed as default values were passed.</a:t>
            </a:r>
            <a:endParaRPr lang="en-IN" dirty="0"/>
          </a:p>
        </p:txBody>
      </p:sp>
      <p:sp>
        <p:nvSpPr>
          <p:cNvPr id="4" name="Slide Number Placeholder 3">
            <a:extLst>
              <a:ext uri="{FF2B5EF4-FFF2-40B4-BE49-F238E27FC236}">
                <a16:creationId xmlns:a16="http://schemas.microsoft.com/office/drawing/2014/main" id="{5A75ED22-44CC-4183-9C0A-83A58BAC404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Rectangle 4">
            <a:extLst>
              <a:ext uri="{FF2B5EF4-FFF2-40B4-BE49-F238E27FC236}">
                <a16:creationId xmlns:a16="http://schemas.microsoft.com/office/drawing/2014/main" id="{4996622C-FBB9-4D8E-862C-24BDFDD77BCA}"/>
              </a:ext>
            </a:extLst>
          </p:cNvPr>
          <p:cNvSpPr/>
          <p:nvPr/>
        </p:nvSpPr>
        <p:spPr>
          <a:xfrm>
            <a:off x="3034748" y="2743201"/>
            <a:ext cx="8309113" cy="2451652"/>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rPr>
              <a:t>C:\Users\Shaji\Documents\Corporate Training\Python\Classroom examples\Chapter 013&gt;</a:t>
            </a:r>
            <a:r>
              <a:rPr lang="en-IN" sz="1400" b="1" dirty="0">
                <a:solidFill>
                  <a:schemeClr val="bg1"/>
                </a:solidFill>
              </a:rPr>
              <a:t>python 1311_positional_arguments_default.py</a:t>
            </a:r>
          </a:p>
          <a:p>
            <a:r>
              <a:rPr lang="en-IN" sz="1400" dirty="0">
                <a:solidFill>
                  <a:schemeClr val="bg1"/>
                </a:solidFill>
              </a:rPr>
              <a:t>You made it!</a:t>
            </a:r>
          </a:p>
          <a:p>
            <a:endParaRPr lang="en-IN" sz="1400" dirty="0">
              <a:solidFill>
                <a:schemeClr val="bg1"/>
              </a:solidFill>
            </a:endParaRPr>
          </a:p>
          <a:p>
            <a:r>
              <a:rPr lang="en-IN" sz="1400" dirty="0">
                <a:solidFill>
                  <a:schemeClr val="bg1"/>
                </a:solidFill>
              </a:rPr>
              <a:t>C:\Users\Shaji\Documents\Corporate Training\Python\Classroom examples\Chapter 013&gt;</a:t>
            </a:r>
            <a:r>
              <a:rPr lang="en-IN" sz="1400" b="1" dirty="0">
                <a:solidFill>
                  <a:schemeClr val="bg1"/>
                </a:solidFill>
              </a:rPr>
              <a:t>python 1311_positional_arguments_default.py </a:t>
            </a:r>
            <a:r>
              <a:rPr lang="en-IN" sz="1400" b="1" dirty="0" err="1">
                <a:solidFill>
                  <a:schemeClr val="bg1"/>
                </a:solidFill>
              </a:rPr>
              <a:t>Laksh</a:t>
            </a:r>
            <a:endParaRPr lang="en-IN" sz="1400" b="1" dirty="0">
              <a:solidFill>
                <a:schemeClr val="bg1"/>
              </a:solidFill>
            </a:endParaRPr>
          </a:p>
          <a:p>
            <a:r>
              <a:rPr lang="en-IN" sz="1400" dirty="0">
                <a:solidFill>
                  <a:schemeClr val="bg1"/>
                </a:solidFill>
              </a:rPr>
              <a:t>You made it!</a:t>
            </a:r>
          </a:p>
          <a:p>
            <a:endParaRPr lang="en-IN" sz="1400" dirty="0">
              <a:solidFill>
                <a:schemeClr val="bg1"/>
              </a:solidFill>
            </a:endParaRPr>
          </a:p>
          <a:p>
            <a:r>
              <a:rPr lang="en-IN" sz="1400" dirty="0">
                <a:solidFill>
                  <a:schemeClr val="bg1"/>
                </a:solidFill>
              </a:rPr>
              <a:t>C:\Users\Shaji\Documents\Corporate Training\Python\Classroom examples\Chapter 013&gt;</a:t>
            </a:r>
            <a:r>
              <a:rPr lang="en-IN" sz="1400" b="1" dirty="0">
                <a:solidFill>
                  <a:schemeClr val="bg1"/>
                </a:solidFill>
              </a:rPr>
              <a:t>python 1311_positional_arguments_default.py IBM</a:t>
            </a:r>
          </a:p>
          <a:p>
            <a:r>
              <a:rPr lang="en-IN" sz="1400" dirty="0">
                <a:solidFill>
                  <a:schemeClr val="bg1"/>
                </a:solidFill>
              </a:rPr>
              <a:t>Didn't make it!</a:t>
            </a:r>
          </a:p>
        </p:txBody>
      </p:sp>
    </p:spTree>
    <p:extLst>
      <p:ext uri="{BB962C8B-B14F-4D97-AF65-F5344CB8AC3E}">
        <p14:creationId xmlns:p14="http://schemas.microsoft.com/office/powerpoint/2010/main" val="91599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D38B-BA42-458F-A76A-3F3B9245114D}"/>
              </a:ext>
            </a:extLst>
          </p:cNvPr>
          <p:cNvSpPr>
            <a:spLocks noGrp="1"/>
          </p:cNvSpPr>
          <p:nvPr>
            <p:ph type="title"/>
          </p:nvPr>
        </p:nvSpPr>
        <p:spPr/>
        <p:txBody>
          <a:bodyPr/>
          <a:lstStyle/>
          <a:p>
            <a:r>
              <a:rPr lang="en-IN" dirty="0"/>
              <a:t>Python </a:t>
            </a:r>
            <a:r>
              <a:rPr lang="en-IN" dirty="0" err="1"/>
              <a:t>argparse</a:t>
            </a:r>
            <a:r>
              <a:rPr lang="en-IN" dirty="0"/>
              <a:t> argument help</a:t>
            </a:r>
          </a:p>
        </p:txBody>
      </p:sp>
      <p:sp>
        <p:nvSpPr>
          <p:cNvPr id="3" name="Content Placeholder 2">
            <a:extLst>
              <a:ext uri="{FF2B5EF4-FFF2-40B4-BE49-F238E27FC236}">
                <a16:creationId xmlns:a16="http://schemas.microsoft.com/office/drawing/2014/main" id="{F0BA75CC-A271-4B47-9978-50D18DE34529}"/>
              </a:ext>
            </a:extLst>
          </p:cNvPr>
          <p:cNvSpPr>
            <a:spLocks noGrp="1"/>
          </p:cNvSpPr>
          <p:nvPr>
            <p:ph idx="1"/>
          </p:nvPr>
        </p:nvSpPr>
        <p:spPr/>
        <p:txBody>
          <a:bodyPr/>
          <a:lstStyle/>
          <a:p>
            <a:r>
              <a:rPr lang="en-US" dirty="0"/>
              <a:t>Whenever we make a new Python script, we know what arguments to pass and what is the fate of each argument. But what about a user who knows nothing about our script? How does he know what arguments to pass, in which order and what they do?</a:t>
            </a:r>
          </a:p>
          <a:p>
            <a:r>
              <a:rPr lang="en-US" dirty="0"/>
              <a:t>This is where another attribute in </a:t>
            </a:r>
            <a:r>
              <a:rPr lang="en-US" dirty="0" err="1"/>
              <a:t>add_argument</a:t>
            </a:r>
            <a:r>
              <a:rPr lang="en-US" dirty="0"/>
              <a:t> function comes to the rescue:</a:t>
            </a:r>
            <a:endParaRPr lang="en-IN" dirty="0"/>
          </a:p>
        </p:txBody>
      </p:sp>
      <p:sp>
        <p:nvSpPr>
          <p:cNvPr id="4" name="Slide Number Placeholder 3">
            <a:extLst>
              <a:ext uri="{FF2B5EF4-FFF2-40B4-BE49-F238E27FC236}">
                <a16:creationId xmlns:a16="http://schemas.microsoft.com/office/drawing/2014/main" id="{56634C3A-D35A-4ABD-BB1D-41D0D85CDCD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Rectangle 4">
            <a:extLst>
              <a:ext uri="{FF2B5EF4-FFF2-40B4-BE49-F238E27FC236}">
                <a16:creationId xmlns:a16="http://schemas.microsoft.com/office/drawing/2014/main" id="{7A19F56A-6AAA-4957-AF29-1C06600E893B}"/>
              </a:ext>
            </a:extLst>
          </p:cNvPr>
          <p:cNvSpPr/>
          <p:nvPr/>
        </p:nvSpPr>
        <p:spPr>
          <a:xfrm>
            <a:off x="3048000" y="4081670"/>
            <a:ext cx="8348870" cy="231913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import </a:t>
            </a:r>
            <a:r>
              <a:rPr lang="en-IN" sz="1400" dirty="0" err="1">
                <a:solidFill>
                  <a:schemeClr val="tx1"/>
                </a:solidFill>
              </a:rPr>
              <a:t>argparse</a:t>
            </a:r>
            <a:endParaRPr lang="en-IN" sz="1400" dirty="0">
              <a:solidFill>
                <a:schemeClr val="tx1"/>
              </a:solidFill>
            </a:endParaRPr>
          </a:p>
          <a:p>
            <a:endParaRPr lang="en-IN" sz="1400" dirty="0">
              <a:solidFill>
                <a:schemeClr val="tx1"/>
              </a:solidFill>
            </a:endParaRPr>
          </a:p>
          <a:p>
            <a:r>
              <a:rPr lang="en-IN" sz="1400" dirty="0">
                <a:solidFill>
                  <a:schemeClr val="tx1"/>
                </a:solidFill>
              </a:rPr>
              <a:t>parser = </a:t>
            </a:r>
            <a:r>
              <a:rPr lang="en-IN" sz="1400" dirty="0" err="1">
                <a:solidFill>
                  <a:schemeClr val="tx1"/>
                </a:solidFill>
              </a:rPr>
              <a:t>argparse.ArgumentParser</a:t>
            </a:r>
            <a:r>
              <a:rPr lang="en-IN" sz="1400" dirty="0">
                <a:solidFill>
                  <a:schemeClr val="tx1"/>
                </a:solidFill>
              </a:rPr>
              <a:t>()</a:t>
            </a:r>
          </a:p>
          <a:p>
            <a:r>
              <a:rPr lang="en-IN" sz="1400" dirty="0" err="1">
                <a:solidFill>
                  <a:schemeClr val="tx1"/>
                </a:solidFill>
              </a:rPr>
              <a:t>parser.add_argument</a:t>
            </a:r>
            <a:r>
              <a:rPr lang="en-IN" sz="1400" dirty="0">
                <a:solidFill>
                  <a:schemeClr val="tx1"/>
                </a:solidFill>
              </a:rPr>
              <a:t>('company', default="</a:t>
            </a:r>
            <a:r>
              <a:rPr lang="en-IN" sz="1400" dirty="0" err="1">
                <a:solidFill>
                  <a:schemeClr val="tx1"/>
                </a:solidFill>
              </a:rPr>
              <a:t>Laksh</a:t>
            </a:r>
            <a:r>
              <a:rPr lang="en-IN" sz="1400" dirty="0">
                <a:solidFill>
                  <a:schemeClr val="tx1"/>
                </a:solidFill>
              </a:rPr>
              <a:t>", help="Provide your company name here.")</a:t>
            </a:r>
          </a:p>
          <a:p>
            <a:r>
              <a:rPr lang="en-IN" sz="1400" dirty="0" err="1">
                <a:solidFill>
                  <a:schemeClr val="tx1"/>
                </a:solidFill>
              </a:rPr>
              <a:t>args</a:t>
            </a:r>
            <a:r>
              <a:rPr lang="en-IN" sz="1400" dirty="0">
                <a:solidFill>
                  <a:schemeClr val="tx1"/>
                </a:solidFill>
              </a:rPr>
              <a:t> = </a:t>
            </a:r>
            <a:r>
              <a:rPr lang="en-IN" sz="1400" dirty="0" err="1">
                <a:solidFill>
                  <a:schemeClr val="tx1"/>
                </a:solidFill>
              </a:rPr>
              <a:t>parser.parse_args</a:t>
            </a:r>
            <a:r>
              <a:rPr lang="en-IN" sz="1400" dirty="0">
                <a:solidFill>
                  <a:schemeClr val="tx1"/>
                </a:solidFill>
              </a:rPr>
              <a:t>()</a:t>
            </a:r>
          </a:p>
          <a:p>
            <a:endParaRPr lang="en-IN" sz="1400" dirty="0">
              <a:solidFill>
                <a:schemeClr val="tx1"/>
              </a:solidFill>
            </a:endParaRPr>
          </a:p>
          <a:p>
            <a:r>
              <a:rPr lang="en-IN" sz="1400" dirty="0">
                <a:solidFill>
                  <a:schemeClr val="tx1"/>
                </a:solidFill>
              </a:rPr>
              <a:t>if </a:t>
            </a:r>
            <a:r>
              <a:rPr lang="en-IN" sz="1400" dirty="0" err="1">
                <a:solidFill>
                  <a:schemeClr val="tx1"/>
                </a:solidFill>
              </a:rPr>
              <a:t>args.company</a:t>
            </a:r>
            <a:r>
              <a:rPr lang="en-IN" sz="1400" dirty="0">
                <a:solidFill>
                  <a:schemeClr val="tx1"/>
                </a:solidFill>
              </a:rPr>
              <a:t> == '</a:t>
            </a:r>
            <a:r>
              <a:rPr lang="en-IN" sz="1400" dirty="0" err="1">
                <a:solidFill>
                  <a:schemeClr val="tx1"/>
                </a:solidFill>
              </a:rPr>
              <a:t>Laksh</a:t>
            </a:r>
            <a:r>
              <a:rPr lang="en-IN" sz="1400" dirty="0">
                <a:solidFill>
                  <a:schemeClr val="tx1"/>
                </a:solidFill>
              </a:rPr>
              <a:t>':</a:t>
            </a:r>
          </a:p>
          <a:p>
            <a:r>
              <a:rPr lang="en-IN" sz="1400" dirty="0">
                <a:solidFill>
                  <a:schemeClr val="tx1"/>
                </a:solidFill>
              </a:rPr>
              <a:t>    print('You made it!')</a:t>
            </a:r>
          </a:p>
          <a:p>
            <a:r>
              <a:rPr lang="en-IN" sz="1400" dirty="0">
                <a:solidFill>
                  <a:schemeClr val="tx1"/>
                </a:solidFill>
              </a:rPr>
              <a:t>else:</a:t>
            </a:r>
          </a:p>
          <a:p>
            <a:r>
              <a:rPr lang="en-IN" sz="1400" dirty="0">
                <a:solidFill>
                  <a:schemeClr val="tx1"/>
                </a:solidFill>
              </a:rPr>
              <a:t>    print("Didn't make it!")</a:t>
            </a:r>
          </a:p>
        </p:txBody>
      </p:sp>
    </p:spTree>
    <p:extLst>
      <p:ext uri="{BB962C8B-B14F-4D97-AF65-F5344CB8AC3E}">
        <p14:creationId xmlns:p14="http://schemas.microsoft.com/office/powerpoint/2010/main" val="2155116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D38B-BA42-458F-A76A-3F3B9245114D}"/>
              </a:ext>
            </a:extLst>
          </p:cNvPr>
          <p:cNvSpPr>
            <a:spLocks noGrp="1"/>
          </p:cNvSpPr>
          <p:nvPr>
            <p:ph type="title"/>
          </p:nvPr>
        </p:nvSpPr>
        <p:spPr/>
        <p:txBody>
          <a:bodyPr/>
          <a:lstStyle/>
          <a:p>
            <a:r>
              <a:rPr lang="en-IN" dirty="0"/>
              <a:t>Python </a:t>
            </a:r>
            <a:r>
              <a:rPr lang="en-IN" dirty="0" err="1"/>
              <a:t>argparse</a:t>
            </a:r>
            <a:r>
              <a:rPr lang="en-IN" dirty="0"/>
              <a:t> argument help</a:t>
            </a:r>
          </a:p>
        </p:txBody>
      </p:sp>
      <p:sp>
        <p:nvSpPr>
          <p:cNvPr id="3" name="Content Placeholder 2">
            <a:extLst>
              <a:ext uri="{FF2B5EF4-FFF2-40B4-BE49-F238E27FC236}">
                <a16:creationId xmlns:a16="http://schemas.microsoft.com/office/drawing/2014/main" id="{F0BA75CC-A271-4B47-9978-50D18DE34529}"/>
              </a:ext>
            </a:extLst>
          </p:cNvPr>
          <p:cNvSpPr>
            <a:spLocks noGrp="1"/>
          </p:cNvSpPr>
          <p:nvPr>
            <p:ph idx="1"/>
          </p:nvPr>
        </p:nvSpPr>
        <p:spPr/>
        <p:txBody>
          <a:bodyPr>
            <a:normAutofit lnSpcReduction="10000"/>
          </a:bodyPr>
          <a:lstStyle/>
          <a:p>
            <a:r>
              <a:rPr lang="en-US" dirty="0"/>
              <a:t>Now, when we run our script as (-h is for help):</a:t>
            </a:r>
          </a:p>
          <a:p>
            <a:pPr marL="0" indent="0">
              <a:buNone/>
            </a:pPr>
            <a:r>
              <a:rPr lang="en-US" dirty="0"/>
              <a:t>      </a:t>
            </a:r>
            <a:r>
              <a:rPr lang="en-US" b="1" dirty="0"/>
              <a:t>We get the following output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a:t>Isn’t that good? This way, the user of the script just needs to see what he/she should pass and in what order. Excellent!</a:t>
            </a:r>
            <a:endParaRPr lang="en-IN" b="1" dirty="0"/>
          </a:p>
        </p:txBody>
      </p:sp>
      <p:sp>
        <p:nvSpPr>
          <p:cNvPr id="4" name="Slide Number Placeholder 3">
            <a:extLst>
              <a:ext uri="{FF2B5EF4-FFF2-40B4-BE49-F238E27FC236}">
                <a16:creationId xmlns:a16="http://schemas.microsoft.com/office/drawing/2014/main" id="{56634C3A-D35A-4ABD-BB1D-41D0D85CDCD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Rectangle 4">
            <a:extLst>
              <a:ext uri="{FF2B5EF4-FFF2-40B4-BE49-F238E27FC236}">
                <a16:creationId xmlns:a16="http://schemas.microsoft.com/office/drawing/2014/main" id="{7A19F56A-6AAA-4957-AF29-1C06600E893B}"/>
              </a:ext>
            </a:extLst>
          </p:cNvPr>
          <p:cNvSpPr/>
          <p:nvPr/>
        </p:nvSpPr>
        <p:spPr>
          <a:xfrm>
            <a:off x="3047999" y="2835968"/>
            <a:ext cx="8348870" cy="214684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C:\Users\Shaji\Documents\Corporate Training\Python\Classroom examples\Chapter 013&gt;</a:t>
            </a:r>
            <a:r>
              <a:rPr lang="en-IN" sz="1400" b="1" dirty="0">
                <a:solidFill>
                  <a:schemeClr val="tx1"/>
                </a:solidFill>
              </a:rPr>
              <a:t>python 1312_argument_help.py -h</a:t>
            </a:r>
          </a:p>
          <a:p>
            <a:r>
              <a:rPr lang="en-IN" sz="1400" dirty="0">
                <a:solidFill>
                  <a:schemeClr val="tx1"/>
                </a:solidFill>
              </a:rPr>
              <a:t>usage: 1312_argument_help.py [-h] company</a:t>
            </a:r>
          </a:p>
          <a:p>
            <a:endParaRPr lang="en-IN" sz="1400" dirty="0">
              <a:solidFill>
                <a:schemeClr val="tx1"/>
              </a:solidFill>
            </a:endParaRPr>
          </a:p>
          <a:p>
            <a:r>
              <a:rPr lang="en-IN" sz="1400" dirty="0">
                <a:solidFill>
                  <a:schemeClr val="tx1"/>
                </a:solidFill>
              </a:rPr>
              <a:t>positional arguments:</a:t>
            </a:r>
          </a:p>
          <a:p>
            <a:r>
              <a:rPr lang="en-IN" sz="1400" dirty="0">
                <a:solidFill>
                  <a:schemeClr val="tx1"/>
                </a:solidFill>
              </a:rPr>
              <a:t>  company     Provide your company name here.</a:t>
            </a:r>
          </a:p>
          <a:p>
            <a:endParaRPr lang="en-IN" sz="1400" dirty="0">
              <a:solidFill>
                <a:schemeClr val="tx1"/>
              </a:solidFill>
            </a:endParaRPr>
          </a:p>
          <a:p>
            <a:r>
              <a:rPr lang="en-IN" sz="1400" dirty="0">
                <a:solidFill>
                  <a:schemeClr val="tx1"/>
                </a:solidFill>
              </a:rPr>
              <a:t>optional arguments:</a:t>
            </a:r>
          </a:p>
          <a:p>
            <a:r>
              <a:rPr lang="en-IN" sz="1400" dirty="0">
                <a:solidFill>
                  <a:schemeClr val="tx1"/>
                </a:solidFill>
              </a:rPr>
              <a:t>  -h, --help  show this help message and exit</a:t>
            </a:r>
          </a:p>
        </p:txBody>
      </p:sp>
    </p:spTree>
    <p:extLst>
      <p:ext uri="{BB962C8B-B14F-4D97-AF65-F5344CB8AC3E}">
        <p14:creationId xmlns:p14="http://schemas.microsoft.com/office/powerpoint/2010/main" val="3506052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D38B-BA42-458F-A76A-3F3B9245114D}"/>
              </a:ext>
            </a:extLst>
          </p:cNvPr>
          <p:cNvSpPr>
            <a:spLocks noGrp="1"/>
          </p:cNvSpPr>
          <p:nvPr>
            <p:ph type="title"/>
          </p:nvPr>
        </p:nvSpPr>
        <p:spPr/>
        <p:txBody>
          <a:bodyPr/>
          <a:lstStyle/>
          <a:p>
            <a:r>
              <a:rPr lang="en-IN" dirty="0"/>
              <a:t>Positional arguments Data Type</a:t>
            </a:r>
          </a:p>
        </p:txBody>
      </p:sp>
      <p:sp>
        <p:nvSpPr>
          <p:cNvPr id="3" name="Content Placeholder 2">
            <a:extLst>
              <a:ext uri="{FF2B5EF4-FFF2-40B4-BE49-F238E27FC236}">
                <a16:creationId xmlns:a16="http://schemas.microsoft.com/office/drawing/2014/main" id="{F0BA75CC-A271-4B47-9978-50D18DE34529}"/>
              </a:ext>
            </a:extLst>
          </p:cNvPr>
          <p:cNvSpPr>
            <a:spLocks noGrp="1"/>
          </p:cNvSpPr>
          <p:nvPr>
            <p:ph idx="1"/>
          </p:nvPr>
        </p:nvSpPr>
        <p:spPr>
          <a:xfrm>
            <a:off x="2592925" y="2133600"/>
            <a:ext cx="8915400" cy="3777622"/>
          </a:xfrm>
        </p:spPr>
        <p:txBody>
          <a:bodyPr>
            <a:normAutofit/>
          </a:bodyPr>
          <a:lstStyle/>
          <a:p>
            <a:r>
              <a:rPr lang="en-US" dirty="0"/>
              <a:t>Now, Positional arguments are always treated as Strings, unless you tell Python not to. Let’s see this with a sample code snippet:</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endParaRPr lang="en-US" dirty="0"/>
          </a:p>
          <a:p>
            <a:r>
              <a:rPr lang="en-US" dirty="0"/>
              <a:t>We inform Python of the datatype with the help of </a:t>
            </a:r>
            <a:r>
              <a:rPr lang="en-US" b="1" dirty="0"/>
              <a:t>type</a:t>
            </a:r>
            <a:r>
              <a:rPr lang="en-US" dirty="0"/>
              <a:t> attribute</a:t>
            </a:r>
          </a:p>
        </p:txBody>
      </p:sp>
      <p:sp>
        <p:nvSpPr>
          <p:cNvPr id="4" name="Slide Number Placeholder 3">
            <a:extLst>
              <a:ext uri="{FF2B5EF4-FFF2-40B4-BE49-F238E27FC236}">
                <a16:creationId xmlns:a16="http://schemas.microsoft.com/office/drawing/2014/main" id="{56634C3A-D35A-4ABD-BB1D-41D0D85CDCD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Rectangle 4">
            <a:extLst>
              <a:ext uri="{FF2B5EF4-FFF2-40B4-BE49-F238E27FC236}">
                <a16:creationId xmlns:a16="http://schemas.microsoft.com/office/drawing/2014/main" id="{7A19F56A-6AAA-4957-AF29-1C06600E893B}"/>
              </a:ext>
            </a:extLst>
          </p:cNvPr>
          <p:cNvSpPr/>
          <p:nvPr/>
        </p:nvSpPr>
        <p:spPr>
          <a:xfrm>
            <a:off x="3047999" y="2835968"/>
            <a:ext cx="8348870" cy="233238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argparse</a:t>
            </a:r>
            <a:endParaRPr lang="en-IN" dirty="0">
              <a:solidFill>
                <a:schemeClr val="tx1"/>
              </a:solidFill>
            </a:endParaRPr>
          </a:p>
          <a:p>
            <a:endParaRPr lang="en-IN" dirty="0">
              <a:solidFill>
                <a:schemeClr val="tx1"/>
              </a:solidFill>
            </a:endParaRPr>
          </a:p>
          <a:p>
            <a:r>
              <a:rPr lang="en-IN" dirty="0">
                <a:solidFill>
                  <a:schemeClr val="tx1"/>
                </a:solidFill>
              </a:rPr>
              <a:t>parser = </a:t>
            </a:r>
            <a:r>
              <a:rPr lang="en-IN" dirty="0" err="1">
                <a:solidFill>
                  <a:schemeClr val="tx1"/>
                </a:solidFill>
              </a:rPr>
              <a:t>argparse.ArgumentParser</a:t>
            </a:r>
            <a:r>
              <a:rPr lang="en-IN" dirty="0">
                <a:solidFill>
                  <a:schemeClr val="tx1"/>
                </a:solidFill>
              </a:rPr>
              <a:t>()</a:t>
            </a:r>
          </a:p>
          <a:p>
            <a:r>
              <a:rPr lang="en-IN" dirty="0" err="1">
                <a:solidFill>
                  <a:schemeClr val="tx1"/>
                </a:solidFill>
              </a:rPr>
              <a:t>parser.add_argument</a:t>
            </a:r>
            <a:r>
              <a:rPr lang="en-IN" dirty="0">
                <a:solidFill>
                  <a:schemeClr val="tx1"/>
                </a:solidFill>
              </a:rPr>
              <a:t>('number1', help="Enter the first number.", type=int)</a:t>
            </a:r>
          </a:p>
          <a:p>
            <a:r>
              <a:rPr lang="en-IN" dirty="0" err="1">
                <a:solidFill>
                  <a:schemeClr val="tx1"/>
                </a:solidFill>
              </a:rPr>
              <a:t>parser.add_argument</a:t>
            </a:r>
            <a:r>
              <a:rPr lang="en-IN" dirty="0">
                <a:solidFill>
                  <a:schemeClr val="tx1"/>
                </a:solidFill>
              </a:rPr>
              <a:t>('number2', help="Enter the second number.", type=int)</a:t>
            </a:r>
          </a:p>
          <a:p>
            <a:r>
              <a:rPr lang="en-IN" dirty="0" err="1">
                <a:solidFill>
                  <a:schemeClr val="tx1"/>
                </a:solidFill>
              </a:rPr>
              <a:t>args</a:t>
            </a:r>
            <a:r>
              <a:rPr lang="en-IN" dirty="0">
                <a:solidFill>
                  <a:schemeClr val="tx1"/>
                </a:solidFill>
              </a:rPr>
              <a:t> = </a:t>
            </a:r>
            <a:r>
              <a:rPr lang="en-IN" dirty="0" err="1">
                <a:solidFill>
                  <a:schemeClr val="tx1"/>
                </a:solidFill>
              </a:rPr>
              <a:t>parser.parse_args</a:t>
            </a:r>
            <a:r>
              <a:rPr lang="en-IN" dirty="0">
                <a:solidFill>
                  <a:schemeClr val="tx1"/>
                </a:solidFill>
              </a:rPr>
              <a:t>()</a:t>
            </a:r>
          </a:p>
          <a:p>
            <a:r>
              <a:rPr lang="en-IN" dirty="0">
                <a:solidFill>
                  <a:schemeClr val="tx1"/>
                </a:solidFill>
              </a:rPr>
              <a:t>print(args.number1 + args.number2)</a:t>
            </a:r>
          </a:p>
        </p:txBody>
      </p:sp>
      <p:sp>
        <p:nvSpPr>
          <p:cNvPr id="7" name="Rectangle 6">
            <a:extLst>
              <a:ext uri="{FF2B5EF4-FFF2-40B4-BE49-F238E27FC236}">
                <a16:creationId xmlns:a16="http://schemas.microsoft.com/office/drawing/2014/main" id="{25D04F8E-D8CB-4976-AF68-6C820F0DC0E7}"/>
              </a:ext>
            </a:extLst>
          </p:cNvPr>
          <p:cNvSpPr/>
          <p:nvPr/>
        </p:nvSpPr>
        <p:spPr>
          <a:xfrm>
            <a:off x="3047999" y="5618922"/>
            <a:ext cx="8348870" cy="99466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C:\Users\Shaji\Documents\Corporate Training\Python\Classroom examples\Chapter 013&gt;python 1313_data_type.py 108 1000</a:t>
            </a:r>
          </a:p>
          <a:p>
            <a:r>
              <a:rPr lang="en-IN" b="1" dirty="0">
                <a:solidFill>
                  <a:schemeClr val="tx1"/>
                </a:solidFill>
              </a:rPr>
              <a:t>1108</a:t>
            </a:r>
          </a:p>
        </p:txBody>
      </p:sp>
    </p:spTree>
    <p:extLst>
      <p:ext uri="{BB962C8B-B14F-4D97-AF65-F5344CB8AC3E}">
        <p14:creationId xmlns:p14="http://schemas.microsoft.com/office/powerpoint/2010/main" val="3092884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IN" dirty="0"/>
              <a:t>Python </a:t>
            </a:r>
            <a:r>
              <a:rPr lang="en-IN" dirty="0" err="1"/>
              <a:t>argparse</a:t>
            </a:r>
            <a:r>
              <a:rPr lang="en-IN" dirty="0"/>
              <a:t> optional arguments</a:t>
            </a:r>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lstStyle/>
          <a:p>
            <a:r>
              <a:rPr lang="en-US" dirty="0"/>
              <a:t>Now, in our scripts, it will be often when we need an argument which is optional be passed to the script. We will NOT see an error if not passed. </a:t>
            </a:r>
          </a:p>
          <a:p>
            <a:endParaRPr lang="en-IN"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849218"/>
            <a:ext cx="8057322" cy="204083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import </a:t>
            </a:r>
            <a:r>
              <a:rPr lang="en-IN" sz="1400" dirty="0" err="1">
                <a:solidFill>
                  <a:schemeClr val="tx1"/>
                </a:solidFill>
              </a:rPr>
              <a:t>argparse</a:t>
            </a:r>
            <a:endParaRPr lang="en-IN" sz="1400" dirty="0">
              <a:solidFill>
                <a:schemeClr val="tx1"/>
              </a:solidFill>
            </a:endParaRPr>
          </a:p>
          <a:p>
            <a:endParaRPr lang="en-IN" sz="1400" dirty="0">
              <a:solidFill>
                <a:schemeClr val="tx1"/>
              </a:solidFill>
            </a:endParaRPr>
          </a:p>
          <a:p>
            <a:r>
              <a:rPr lang="en-IN" sz="1400" dirty="0">
                <a:solidFill>
                  <a:schemeClr val="tx1"/>
                </a:solidFill>
              </a:rPr>
              <a:t>parser = </a:t>
            </a:r>
            <a:r>
              <a:rPr lang="en-IN" sz="1400" dirty="0" err="1">
                <a:solidFill>
                  <a:schemeClr val="tx1"/>
                </a:solidFill>
              </a:rPr>
              <a:t>argparse.ArgumentParser</a:t>
            </a:r>
            <a:r>
              <a:rPr lang="en-IN" sz="1400" dirty="0">
                <a:solidFill>
                  <a:schemeClr val="tx1"/>
                </a:solidFill>
              </a:rPr>
              <a:t>()</a:t>
            </a:r>
          </a:p>
          <a:p>
            <a:r>
              <a:rPr lang="en-IN" sz="1400" dirty="0" err="1">
                <a:solidFill>
                  <a:schemeClr val="tx1"/>
                </a:solidFill>
              </a:rPr>
              <a:t>parser.add_argument</a:t>
            </a:r>
            <a:r>
              <a:rPr lang="en-IN" sz="1400" dirty="0">
                <a:solidFill>
                  <a:schemeClr val="tx1"/>
                </a:solidFill>
              </a:rPr>
              <a:t>('--company', help="Please provide your company name here")</a:t>
            </a:r>
          </a:p>
          <a:p>
            <a:r>
              <a:rPr lang="en-IN" sz="1400" dirty="0" err="1">
                <a:solidFill>
                  <a:schemeClr val="tx1"/>
                </a:solidFill>
              </a:rPr>
              <a:t>args</a:t>
            </a:r>
            <a:r>
              <a:rPr lang="en-IN" sz="1400" dirty="0">
                <a:solidFill>
                  <a:schemeClr val="tx1"/>
                </a:solidFill>
              </a:rPr>
              <a:t> = </a:t>
            </a:r>
            <a:r>
              <a:rPr lang="en-IN" sz="1400" dirty="0" err="1">
                <a:solidFill>
                  <a:schemeClr val="tx1"/>
                </a:solidFill>
              </a:rPr>
              <a:t>parser.parse_args</a:t>
            </a:r>
            <a:r>
              <a:rPr lang="en-IN" sz="1400" dirty="0">
                <a:solidFill>
                  <a:schemeClr val="tx1"/>
                </a:solidFill>
              </a:rPr>
              <a:t>()</a:t>
            </a:r>
          </a:p>
          <a:p>
            <a:endParaRPr lang="en-IN" sz="1400" dirty="0">
              <a:solidFill>
                <a:schemeClr val="tx1"/>
              </a:solidFill>
            </a:endParaRPr>
          </a:p>
          <a:p>
            <a:r>
              <a:rPr lang="en-IN" sz="1400" dirty="0">
                <a:solidFill>
                  <a:schemeClr val="tx1"/>
                </a:solidFill>
              </a:rPr>
              <a:t>if </a:t>
            </a:r>
            <a:r>
              <a:rPr lang="en-IN" sz="1400" dirty="0" err="1">
                <a:solidFill>
                  <a:schemeClr val="tx1"/>
                </a:solidFill>
              </a:rPr>
              <a:t>args.company</a:t>
            </a:r>
            <a:r>
              <a:rPr lang="en-IN" sz="1400" dirty="0">
                <a:solidFill>
                  <a:schemeClr val="tx1"/>
                </a:solidFill>
              </a:rPr>
              <a:t> == '</a:t>
            </a:r>
            <a:r>
              <a:rPr lang="en-IN" sz="1400" dirty="0" err="1">
                <a:solidFill>
                  <a:schemeClr val="tx1"/>
                </a:solidFill>
              </a:rPr>
              <a:t>Laksh</a:t>
            </a:r>
            <a:r>
              <a:rPr lang="en-IN" sz="1400" dirty="0">
                <a:solidFill>
                  <a:schemeClr val="tx1"/>
                </a:solidFill>
              </a:rPr>
              <a:t>':</a:t>
            </a:r>
          </a:p>
          <a:p>
            <a:r>
              <a:rPr lang="en-IN" sz="1400" dirty="0">
                <a:solidFill>
                  <a:schemeClr val="tx1"/>
                </a:solidFill>
              </a:rPr>
              <a:t>    print('You made it!')</a:t>
            </a:r>
          </a:p>
        </p:txBody>
      </p:sp>
    </p:spTree>
    <p:extLst>
      <p:ext uri="{BB962C8B-B14F-4D97-AF65-F5344CB8AC3E}">
        <p14:creationId xmlns:p14="http://schemas.microsoft.com/office/powerpoint/2010/main" val="237453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IN" dirty="0"/>
              <a:t>Python </a:t>
            </a:r>
            <a:r>
              <a:rPr lang="en-IN" dirty="0" err="1"/>
              <a:t>argparse</a:t>
            </a:r>
            <a:r>
              <a:rPr lang="en-IN" dirty="0"/>
              <a:t> optional arguments</a:t>
            </a:r>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Note that we use -- in the optional argument name. When we run the script:</a:t>
            </a:r>
          </a:p>
          <a:p>
            <a:endParaRPr lang="en-US" dirty="0"/>
          </a:p>
          <a:p>
            <a:endParaRPr lang="en-US" dirty="0"/>
          </a:p>
          <a:p>
            <a:endParaRPr lang="en-US" dirty="0"/>
          </a:p>
          <a:p>
            <a:r>
              <a:rPr lang="en-US" dirty="0"/>
              <a:t>With the -- before the optional parameter name, we can define optional parameters in any order.</a:t>
            </a:r>
          </a:p>
          <a:p>
            <a:r>
              <a:rPr lang="en-US" dirty="0"/>
              <a:t>The method for passing </a:t>
            </a:r>
            <a:r>
              <a:rPr lang="en-US" b="1" dirty="0"/>
              <a:t>default values</a:t>
            </a:r>
            <a:r>
              <a:rPr lang="en-US" dirty="0"/>
              <a:t>, </a:t>
            </a:r>
            <a:r>
              <a:rPr lang="en-US" b="1" dirty="0"/>
              <a:t>help</a:t>
            </a:r>
            <a:r>
              <a:rPr lang="en-US" dirty="0"/>
              <a:t> </a:t>
            </a:r>
            <a:r>
              <a:rPr lang="en-US" b="1" dirty="0"/>
              <a:t>message</a:t>
            </a:r>
            <a:r>
              <a:rPr lang="en-US" dirty="0"/>
              <a:t>s and </a:t>
            </a:r>
            <a:r>
              <a:rPr lang="en-US" b="1" dirty="0"/>
              <a:t>data types </a:t>
            </a:r>
            <a:r>
              <a:rPr lang="en-US" dirty="0"/>
              <a:t>for optional parameters is same as in positional parameters. Just a point to be noted, if </a:t>
            </a:r>
            <a:r>
              <a:rPr lang="en-US" b="1" dirty="0"/>
              <a:t>no value </a:t>
            </a:r>
            <a:r>
              <a:rPr lang="en-US" dirty="0"/>
              <a:t>is passed to an optional argument, it is assigned a value of </a:t>
            </a:r>
            <a:r>
              <a:rPr lang="en-US" b="1" dirty="0"/>
              <a:t>None</a:t>
            </a:r>
            <a:r>
              <a:rPr lang="en-US" dirty="0"/>
              <a:t> for the program.</a:t>
            </a:r>
            <a:endParaRPr lang="en-IN"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849218"/>
            <a:ext cx="8057322" cy="92765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C:\Users\Shaji\Documents\Corporate Training\Python\Classroom examples\Chapter 013&gt;python 1314_optional_arguments.py </a:t>
            </a:r>
            <a:r>
              <a:rPr lang="en-US" sz="1400" b="1" dirty="0">
                <a:solidFill>
                  <a:schemeClr val="tx1"/>
                </a:solidFill>
              </a:rPr>
              <a:t>--company </a:t>
            </a:r>
            <a:r>
              <a:rPr lang="en-US" sz="1400" b="1" dirty="0" err="1">
                <a:solidFill>
                  <a:schemeClr val="tx1"/>
                </a:solidFill>
              </a:rPr>
              <a:t>Laksh</a:t>
            </a:r>
            <a:endParaRPr lang="en-US" sz="1400" b="1" dirty="0">
              <a:solidFill>
                <a:schemeClr val="tx1"/>
              </a:solidFill>
            </a:endParaRPr>
          </a:p>
          <a:p>
            <a:r>
              <a:rPr lang="en-US" sz="1400" dirty="0">
                <a:solidFill>
                  <a:schemeClr val="tx1"/>
                </a:solidFill>
              </a:rPr>
              <a:t>You made it!</a:t>
            </a:r>
            <a:endParaRPr lang="en-IN" sz="1400" dirty="0">
              <a:solidFill>
                <a:schemeClr val="tx1"/>
              </a:solidFill>
            </a:endParaRPr>
          </a:p>
        </p:txBody>
      </p:sp>
    </p:spTree>
    <p:extLst>
      <p:ext uri="{BB962C8B-B14F-4D97-AF65-F5344CB8AC3E}">
        <p14:creationId xmlns:p14="http://schemas.microsoft.com/office/powerpoint/2010/main" val="105256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Short names for Optional arguments with </a:t>
            </a:r>
            <a:r>
              <a:rPr lang="en-US" dirty="0" err="1"/>
              <a:t>argparse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If the descriptive name of the optional parameters in our scripts grows long, we can assign a short name to parameters as well. </a:t>
            </a:r>
          </a:p>
          <a:p>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849217"/>
            <a:ext cx="8057322" cy="259742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a:t>
            </a:r>
            <a:r>
              <a:rPr lang="en-US" dirty="0" err="1">
                <a:solidFill>
                  <a:schemeClr val="tx1"/>
                </a:solidFill>
              </a:rPr>
              <a:t>argparse</a:t>
            </a:r>
            <a:endParaRPr lang="en-US" dirty="0">
              <a:solidFill>
                <a:schemeClr val="tx1"/>
              </a:solidFill>
            </a:endParaRPr>
          </a:p>
          <a:p>
            <a:endParaRPr lang="en-US" dirty="0">
              <a:solidFill>
                <a:schemeClr val="tx1"/>
              </a:solidFill>
            </a:endParaRPr>
          </a:p>
          <a:p>
            <a:r>
              <a:rPr lang="en-US" dirty="0">
                <a:solidFill>
                  <a:schemeClr val="tx1"/>
                </a:solidFill>
              </a:rPr>
              <a:t>parser = </a:t>
            </a:r>
            <a:r>
              <a:rPr lang="en-US" dirty="0" err="1">
                <a:solidFill>
                  <a:schemeClr val="tx1"/>
                </a:solidFill>
              </a:rPr>
              <a:t>argparse.ArgumentParser</a:t>
            </a:r>
            <a:r>
              <a:rPr lang="en-US" dirty="0">
                <a:solidFill>
                  <a:schemeClr val="tx1"/>
                </a:solidFill>
              </a:rPr>
              <a:t>()</a:t>
            </a:r>
          </a:p>
          <a:p>
            <a:r>
              <a:rPr lang="en-US" dirty="0" err="1">
                <a:solidFill>
                  <a:schemeClr val="tx1"/>
                </a:solidFill>
              </a:rPr>
              <a:t>parser.add_argument</a:t>
            </a:r>
            <a:r>
              <a:rPr lang="en-US" dirty="0">
                <a:solidFill>
                  <a:schemeClr val="tx1"/>
                </a:solidFill>
              </a:rPr>
              <a:t>('-c', '--company', help="Please provide your company name here.")</a:t>
            </a:r>
          </a:p>
          <a:p>
            <a:r>
              <a:rPr lang="en-US" dirty="0" err="1">
                <a:solidFill>
                  <a:schemeClr val="tx1"/>
                </a:solidFill>
              </a:rPr>
              <a:t>args</a:t>
            </a:r>
            <a:r>
              <a:rPr lang="en-US" dirty="0">
                <a:solidFill>
                  <a:schemeClr val="tx1"/>
                </a:solidFill>
              </a:rPr>
              <a:t> = </a:t>
            </a:r>
            <a:r>
              <a:rPr lang="en-US" dirty="0" err="1">
                <a:solidFill>
                  <a:schemeClr val="tx1"/>
                </a:solidFill>
              </a:rPr>
              <a:t>parser.parse_args</a:t>
            </a:r>
            <a:r>
              <a:rPr lang="en-US" dirty="0">
                <a:solidFill>
                  <a:schemeClr val="tx1"/>
                </a:solidFill>
              </a:rPr>
              <a:t>()</a:t>
            </a:r>
          </a:p>
          <a:p>
            <a:endParaRPr lang="en-US" dirty="0">
              <a:solidFill>
                <a:schemeClr val="tx1"/>
              </a:solidFill>
            </a:endParaRPr>
          </a:p>
          <a:p>
            <a:r>
              <a:rPr lang="en-US" dirty="0">
                <a:solidFill>
                  <a:schemeClr val="tx1"/>
                </a:solidFill>
              </a:rPr>
              <a:t>if </a:t>
            </a:r>
            <a:r>
              <a:rPr lang="en-US" dirty="0" err="1">
                <a:solidFill>
                  <a:schemeClr val="tx1"/>
                </a:solidFill>
              </a:rPr>
              <a:t>args.company</a:t>
            </a:r>
            <a:r>
              <a:rPr lang="en-US" dirty="0">
                <a:solidFill>
                  <a:schemeClr val="tx1"/>
                </a:solidFill>
              </a:rPr>
              <a:t> == '</a:t>
            </a:r>
            <a:r>
              <a:rPr lang="en-US" dirty="0" err="1">
                <a:solidFill>
                  <a:schemeClr val="tx1"/>
                </a:solidFill>
              </a:rPr>
              <a:t>Laksh</a:t>
            </a:r>
            <a:r>
              <a:rPr lang="en-US" dirty="0">
                <a:solidFill>
                  <a:schemeClr val="tx1"/>
                </a:solidFill>
              </a:rPr>
              <a:t>':</a:t>
            </a:r>
          </a:p>
          <a:p>
            <a:r>
              <a:rPr lang="en-US" dirty="0">
                <a:solidFill>
                  <a:schemeClr val="tx1"/>
                </a:solidFill>
              </a:rPr>
              <a:t>    print('You made it!')</a:t>
            </a:r>
            <a:endParaRPr lang="en-IN" dirty="0">
              <a:solidFill>
                <a:schemeClr val="tx1"/>
              </a:solidFill>
            </a:endParaRPr>
          </a:p>
        </p:txBody>
      </p:sp>
    </p:spTree>
    <p:extLst>
      <p:ext uri="{BB962C8B-B14F-4D97-AF65-F5344CB8AC3E}">
        <p14:creationId xmlns:p14="http://schemas.microsoft.com/office/powerpoint/2010/main" val="3353721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Short names for optional arguments with </a:t>
            </a:r>
            <a:r>
              <a:rPr lang="en-US" dirty="0" err="1"/>
              <a:t>argparse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Wasn’t that simple? Just use an extra parameter in </a:t>
            </a:r>
            <a:r>
              <a:rPr lang="en-US" dirty="0" err="1"/>
              <a:t>add_argument</a:t>
            </a:r>
            <a:r>
              <a:rPr lang="en-US" dirty="0"/>
              <a:t> function and it’s done. let’s run this script now:</a:t>
            </a:r>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849217"/>
            <a:ext cx="8057322" cy="3485322"/>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C:\Users\Shaji\Documents\Corporate Training\Python\Classroom examples\Chapter 013&gt;python 1315_short_names.py -h</a:t>
            </a:r>
          </a:p>
          <a:p>
            <a:r>
              <a:rPr lang="en-US" dirty="0">
                <a:solidFill>
                  <a:schemeClr val="bg1"/>
                </a:solidFill>
              </a:rPr>
              <a:t>usage: 1315_short_names.py [-h] [-c COMPANY]</a:t>
            </a:r>
          </a:p>
          <a:p>
            <a:endParaRPr lang="en-US" dirty="0">
              <a:solidFill>
                <a:schemeClr val="bg1"/>
              </a:solidFill>
            </a:endParaRPr>
          </a:p>
          <a:p>
            <a:r>
              <a:rPr lang="en-US" dirty="0">
                <a:solidFill>
                  <a:schemeClr val="bg1"/>
                </a:solidFill>
              </a:rPr>
              <a:t>optional arguments:</a:t>
            </a:r>
          </a:p>
          <a:p>
            <a:r>
              <a:rPr lang="en-US" dirty="0">
                <a:solidFill>
                  <a:schemeClr val="bg1"/>
                </a:solidFill>
              </a:rPr>
              <a:t>  -h, --help            show this help message and exit</a:t>
            </a:r>
          </a:p>
          <a:p>
            <a:r>
              <a:rPr lang="en-US" dirty="0">
                <a:solidFill>
                  <a:schemeClr val="bg1"/>
                </a:solidFill>
              </a:rPr>
              <a:t>  -c COMPANY, --company </a:t>
            </a:r>
            <a:r>
              <a:rPr lang="en-US" dirty="0" err="1">
                <a:solidFill>
                  <a:schemeClr val="bg1"/>
                </a:solidFill>
              </a:rPr>
              <a:t>COMPANY</a:t>
            </a:r>
            <a:endParaRPr lang="en-US" dirty="0">
              <a:solidFill>
                <a:schemeClr val="bg1"/>
              </a:solidFill>
            </a:endParaRPr>
          </a:p>
          <a:p>
            <a:r>
              <a:rPr lang="en-US" dirty="0">
                <a:solidFill>
                  <a:schemeClr val="bg1"/>
                </a:solidFill>
              </a:rPr>
              <a:t>                        Please provide your company name here.</a:t>
            </a:r>
          </a:p>
          <a:p>
            <a:endParaRPr lang="en-US" dirty="0">
              <a:solidFill>
                <a:schemeClr val="bg1"/>
              </a:solidFill>
            </a:endParaRPr>
          </a:p>
          <a:p>
            <a:r>
              <a:rPr lang="en-US" dirty="0">
                <a:solidFill>
                  <a:schemeClr val="bg1"/>
                </a:solidFill>
              </a:rPr>
              <a:t>C:\Users\Shaji\Documents\Corporate Training\Python\Classroom examples\Chapter 013&gt;python 1315_short_names.py -c </a:t>
            </a:r>
            <a:r>
              <a:rPr lang="en-US" dirty="0" err="1">
                <a:solidFill>
                  <a:schemeClr val="bg1"/>
                </a:solidFill>
              </a:rPr>
              <a:t>Laksh</a:t>
            </a:r>
            <a:endParaRPr lang="en-US" dirty="0">
              <a:solidFill>
                <a:schemeClr val="bg1"/>
              </a:solidFill>
            </a:endParaRPr>
          </a:p>
          <a:p>
            <a:r>
              <a:rPr lang="en-US" dirty="0">
                <a:solidFill>
                  <a:schemeClr val="bg1"/>
                </a:solidFill>
              </a:rPr>
              <a:t>You made it!</a:t>
            </a:r>
            <a:endParaRPr lang="en-IN" dirty="0">
              <a:solidFill>
                <a:schemeClr val="bg1"/>
              </a:solidFill>
            </a:endParaRPr>
          </a:p>
        </p:txBody>
      </p:sp>
    </p:spTree>
    <p:extLst>
      <p:ext uri="{BB962C8B-B14F-4D97-AF65-F5344CB8AC3E}">
        <p14:creationId xmlns:p14="http://schemas.microsoft.com/office/powerpoint/2010/main" val="3934424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Combining Optional and Positional parameters with </a:t>
            </a:r>
            <a:r>
              <a:rPr lang="en-US" dirty="0" err="1"/>
              <a:t>argparse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We can also combine the use of optional and positional command-line parameters in our script to be used. </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849217"/>
            <a:ext cx="8057322" cy="365760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argparse</a:t>
            </a:r>
            <a:endParaRPr lang="en-IN" dirty="0">
              <a:solidFill>
                <a:schemeClr val="tx1"/>
              </a:solidFill>
            </a:endParaRPr>
          </a:p>
          <a:p>
            <a:endParaRPr lang="en-IN" dirty="0">
              <a:solidFill>
                <a:schemeClr val="tx1"/>
              </a:solidFill>
            </a:endParaRPr>
          </a:p>
          <a:p>
            <a:r>
              <a:rPr lang="en-IN" dirty="0">
                <a:solidFill>
                  <a:schemeClr val="tx1"/>
                </a:solidFill>
              </a:rPr>
              <a:t>parser = </a:t>
            </a:r>
            <a:r>
              <a:rPr lang="en-IN" dirty="0" err="1">
                <a:solidFill>
                  <a:schemeClr val="tx1"/>
                </a:solidFill>
              </a:rPr>
              <a:t>argparse.ArgumentParser</a:t>
            </a:r>
            <a:r>
              <a:rPr lang="en-IN" dirty="0">
                <a:solidFill>
                  <a:schemeClr val="tx1"/>
                </a:solidFill>
              </a:rPr>
              <a:t>()</a:t>
            </a:r>
          </a:p>
          <a:p>
            <a:r>
              <a:rPr lang="en-IN" dirty="0" err="1">
                <a:solidFill>
                  <a:schemeClr val="tx1"/>
                </a:solidFill>
              </a:rPr>
              <a:t>parser.add_argument</a:t>
            </a:r>
            <a:r>
              <a:rPr lang="en-IN" dirty="0">
                <a:solidFill>
                  <a:schemeClr val="tx1"/>
                </a:solidFill>
              </a:rPr>
              <a:t>('company', help="Please provide your company name here.")</a:t>
            </a:r>
          </a:p>
          <a:p>
            <a:r>
              <a:rPr lang="en-IN" dirty="0" err="1">
                <a:solidFill>
                  <a:schemeClr val="tx1"/>
                </a:solidFill>
              </a:rPr>
              <a:t>parser.add_argument</a:t>
            </a:r>
            <a:r>
              <a:rPr lang="en-IN" dirty="0">
                <a:solidFill>
                  <a:schemeClr val="tx1"/>
                </a:solidFill>
              </a:rPr>
              <a:t>('-l', '--location', help="Location")</a:t>
            </a:r>
          </a:p>
          <a:p>
            <a:r>
              <a:rPr lang="en-IN" dirty="0" err="1">
                <a:solidFill>
                  <a:schemeClr val="tx1"/>
                </a:solidFill>
              </a:rPr>
              <a:t>args</a:t>
            </a:r>
            <a:r>
              <a:rPr lang="en-IN" dirty="0">
                <a:solidFill>
                  <a:schemeClr val="tx1"/>
                </a:solidFill>
              </a:rPr>
              <a:t> = </a:t>
            </a:r>
            <a:r>
              <a:rPr lang="en-IN" dirty="0" err="1">
                <a:solidFill>
                  <a:schemeClr val="tx1"/>
                </a:solidFill>
              </a:rPr>
              <a:t>parser.parse_args</a:t>
            </a:r>
            <a:r>
              <a:rPr lang="en-IN" dirty="0">
                <a:solidFill>
                  <a:schemeClr val="tx1"/>
                </a:solidFill>
              </a:rPr>
              <a:t>()</a:t>
            </a:r>
          </a:p>
          <a:p>
            <a:endParaRPr lang="en-IN" dirty="0">
              <a:solidFill>
                <a:schemeClr val="tx1"/>
              </a:solidFill>
            </a:endParaRPr>
          </a:p>
          <a:p>
            <a:r>
              <a:rPr lang="en-IN" dirty="0">
                <a:solidFill>
                  <a:schemeClr val="tx1"/>
                </a:solidFill>
              </a:rPr>
              <a:t>if </a:t>
            </a:r>
            <a:r>
              <a:rPr lang="en-IN" dirty="0" err="1">
                <a:solidFill>
                  <a:schemeClr val="tx1"/>
                </a:solidFill>
              </a:rPr>
              <a:t>args.company</a:t>
            </a:r>
            <a:r>
              <a:rPr lang="en-IN" dirty="0">
                <a:solidFill>
                  <a:schemeClr val="tx1"/>
                </a:solidFill>
              </a:rPr>
              <a:t> == '</a:t>
            </a:r>
            <a:r>
              <a:rPr lang="en-IN" dirty="0" err="1">
                <a:solidFill>
                  <a:schemeClr val="tx1"/>
                </a:solidFill>
              </a:rPr>
              <a:t>Laksh</a:t>
            </a:r>
            <a:r>
              <a:rPr lang="en-IN" dirty="0">
                <a:solidFill>
                  <a:schemeClr val="tx1"/>
                </a:solidFill>
              </a:rPr>
              <a:t>':</a:t>
            </a:r>
          </a:p>
          <a:p>
            <a:r>
              <a:rPr lang="en-IN" dirty="0">
                <a:solidFill>
                  <a:schemeClr val="tx1"/>
                </a:solidFill>
              </a:rPr>
              <a:t>    print('You made it!')</a:t>
            </a:r>
          </a:p>
          <a:p>
            <a:endParaRPr lang="en-IN" dirty="0">
              <a:solidFill>
                <a:schemeClr val="tx1"/>
              </a:solidFill>
            </a:endParaRPr>
          </a:p>
          <a:p>
            <a:r>
              <a:rPr lang="en-IN" dirty="0">
                <a:solidFill>
                  <a:schemeClr val="tx1"/>
                </a:solidFill>
              </a:rPr>
              <a:t>if </a:t>
            </a:r>
            <a:r>
              <a:rPr lang="en-IN" dirty="0" err="1">
                <a:solidFill>
                  <a:schemeClr val="tx1"/>
                </a:solidFill>
              </a:rPr>
              <a:t>args.location</a:t>
            </a:r>
            <a:r>
              <a:rPr lang="en-IN" dirty="0">
                <a:solidFill>
                  <a:schemeClr val="tx1"/>
                </a:solidFill>
              </a:rPr>
              <a:t> == 'Bangalore':</a:t>
            </a:r>
          </a:p>
          <a:p>
            <a:r>
              <a:rPr lang="en-IN" dirty="0">
                <a:solidFill>
                  <a:schemeClr val="tx1"/>
                </a:solidFill>
              </a:rPr>
              <a:t>    print('Its our Corporate headquarters')</a:t>
            </a:r>
          </a:p>
        </p:txBody>
      </p:sp>
    </p:spTree>
    <p:extLst>
      <p:ext uri="{BB962C8B-B14F-4D97-AF65-F5344CB8AC3E}">
        <p14:creationId xmlns:p14="http://schemas.microsoft.com/office/powerpoint/2010/main" val="303608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 module</a:t>
            </a:r>
          </a:p>
        </p:txBody>
      </p:sp>
      <p:sp>
        <p:nvSpPr>
          <p:cNvPr id="3" name="Content Placeholder 2"/>
          <p:cNvSpPr>
            <a:spLocks noGrp="1"/>
          </p:cNvSpPr>
          <p:nvPr>
            <p:ph idx="1"/>
          </p:nvPr>
        </p:nvSpPr>
        <p:spPr/>
        <p:txBody>
          <a:bodyPr/>
          <a:lstStyle/>
          <a:p>
            <a:r>
              <a:rPr lang="en-US" dirty="0"/>
              <a:t>The Python sys module allows us to operate on underlying interpreter, irrespective of it being a Windows Platform, Macintosh or Linux. </a:t>
            </a:r>
          </a:p>
          <a:p>
            <a:r>
              <a:rPr lang="en-US" dirty="0"/>
              <a:t>The sys module provides information about constants, functions and methods of the Python interpreter.</a:t>
            </a:r>
          </a:p>
          <a:p>
            <a:r>
              <a:rPr lang="en-US" dirty="0" err="1"/>
              <a:t>dir</a:t>
            </a:r>
            <a:r>
              <a:rPr lang="en-US" dirty="0"/>
              <a:t>(system) gives a summary of the available constants, functions and methods.</a:t>
            </a:r>
          </a:p>
          <a:p>
            <a:r>
              <a:rPr lang="en-US" dirty="0"/>
              <a:t>Another possibility is the help() function. Using help(sys) provides detailed information.</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8997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Combining Optional and Positional parameters with </a:t>
            </a:r>
            <a:r>
              <a:rPr lang="en-US" dirty="0" err="1"/>
              <a:t>argparse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When we run the script:</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Rectangle 4">
            <a:extLst>
              <a:ext uri="{FF2B5EF4-FFF2-40B4-BE49-F238E27FC236}">
                <a16:creationId xmlns:a16="http://schemas.microsoft.com/office/drawing/2014/main" id="{EBC9ED36-B774-45E3-AE1D-184B00EF93D9}"/>
              </a:ext>
            </a:extLst>
          </p:cNvPr>
          <p:cNvSpPr/>
          <p:nvPr/>
        </p:nvSpPr>
        <p:spPr>
          <a:xfrm>
            <a:off x="3061253" y="2623934"/>
            <a:ext cx="8057322" cy="15107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C:\Users\Shaji\Documents\Corporate Training\Python\Classroom examples\Chapter 013&gt;python 1316_optional_and_positional.py </a:t>
            </a:r>
            <a:r>
              <a:rPr lang="en-US" dirty="0" err="1">
                <a:solidFill>
                  <a:schemeClr val="tx1"/>
                </a:solidFill>
              </a:rPr>
              <a:t>Laksh</a:t>
            </a:r>
            <a:r>
              <a:rPr lang="en-US" dirty="0">
                <a:solidFill>
                  <a:schemeClr val="tx1"/>
                </a:solidFill>
              </a:rPr>
              <a:t> --location Bangalore</a:t>
            </a:r>
          </a:p>
          <a:p>
            <a:r>
              <a:rPr lang="en-US" dirty="0">
                <a:solidFill>
                  <a:schemeClr val="tx1"/>
                </a:solidFill>
              </a:rPr>
              <a:t>You made it!</a:t>
            </a:r>
          </a:p>
          <a:p>
            <a:r>
              <a:rPr lang="en-US" dirty="0">
                <a:solidFill>
                  <a:schemeClr val="tx1"/>
                </a:solidFill>
              </a:rPr>
              <a:t>Its our Corporate headquarters</a:t>
            </a:r>
            <a:endParaRPr lang="en-IN" dirty="0">
              <a:solidFill>
                <a:schemeClr val="tx1"/>
              </a:solidFill>
            </a:endParaRPr>
          </a:p>
        </p:txBody>
      </p:sp>
    </p:spTree>
    <p:extLst>
      <p:ext uri="{BB962C8B-B14F-4D97-AF65-F5344CB8AC3E}">
        <p14:creationId xmlns:p14="http://schemas.microsoft.com/office/powerpoint/2010/main" val="381517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err="1"/>
              <a:t>Argparse</a:t>
            </a:r>
            <a:r>
              <a:rPr lang="en-US" dirty="0"/>
              <a:t> Example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A demo of 1317_argparse_example_1.py</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27185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a:t>
            </a:r>
            <a:r>
              <a:rPr lang="en-US" dirty="0" err="1"/>
              <a:t>os</a:t>
            </a:r>
            <a:r>
              <a:rPr lang="en-US" dirty="0"/>
              <a:t>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err="1"/>
              <a:t>os.listdir</a:t>
            </a:r>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290642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list files in a directory using </a:t>
            </a:r>
            <a:r>
              <a:rPr lang="en-US" dirty="0" err="1"/>
              <a:t>os.listdir</a:t>
            </a:r>
            <a:r>
              <a:rPr lang="en-US" dirty="0"/>
              <a:t>()</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method </a:t>
            </a:r>
            <a:r>
              <a:rPr lang="en-US" dirty="0" err="1"/>
              <a:t>listdir</a:t>
            </a:r>
            <a:r>
              <a:rPr lang="en-US" dirty="0"/>
              <a:t>() returns a list containing the names of the entries in the directory given by path. The list is in arbitrary order. It does not include the special entries '.' and '..' even if they are present in the directory.</a:t>
            </a:r>
          </a:p>
          <a:p>
            <a:r>
              <a:rPr lang="en-US" dirty="0"/>
              <a:t>Following is the syntax for </a:t>
            </a:r>
            <a:r>
              <a:rPr lang="en-US" dirty="0" err="1"/>
              <a:t>listdir</a:t>
            </a:r>
            <a:r>
              <a:rPr lang="en-US" dirty="0"/>
              <a:t>() method</a:t>
            </a:r>
          </a:p>
          <a:p>
            <a:endParaRPr lang="en-US" dirty="0"/>
          </a:p>
          <a:p>
            <a:endParaRPr lang="en-US" dirty="0"/>
          </a:p>
          <a:p>
            <a:r>
              <a:rPr lang="en-US" dirty="0"/>
              <a:t>Example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5" name="Rectangle 4">
            <a:extLst>
              <a:ext uri="{FF2B5EF4-FFF2-40B4-BE49-F238E27FC236}">
                <a16:creationId xmlns:a16="http://schemas.microsoft.com/office/drawing/2014/main" id="{8E00CE8C-A45A-4534-A8CA-54BAEE3FE69C}"/>
              </a:ext>
            </a:extLst>
          </p:cNvPr>
          <p:cNvSpPr/>
          <p:nvPr/>
        </p:nvSpPr>
        <p:spPr>
          <a:xfrm>
            <a:off x="3034748" y="3538330"/>
            <a:ext cx="8309113" cy="42407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os.listdir</a:t>
            </a:r>
            <a:r>
              <a:rPr lang="en-US" dirty="0">
                <a:solidFill>
                  <a:schemeClr val="tx1"/>
                </a:solidFill>
              </a:rPr>
              <a:t>(path)</a:t>
            </a:r>
            <a:endParaRPr lang="en-IN" dirty="0">
              <a:solidFill>
                <a:schemeClr val="tx1"/>
              </a:solidFill>
            </a:endParaRPr>
          </a:p>
        </p:txBody>
      </p:sp>
      <p:sp>
        <p:nvSpPr>
          <p:cNvPr id="6" name="Rectangle 5">
            <a:extLst>
              <a:ext uri="{FF2B5EF4-FFF2-40B4-BE49-F238E27FC236}">
                <a16:creationId xmlns:a16="http://schemas.microsoft.com/office/drawing/2014/main" id="{A12373C0-C946-4999-A25A-53CDC23F1DA7}"/>
              </a:ext>
            </a:extLst>
          </p:cNvPr>
          <p:cNvSpPr/>
          <p:nvPr/>
        </p:nvSpPr>
        <p:spPr>
          <a:xfrm>
            <a:off x="3034748" y="4630332"/>
            <a:ext cx="8309113" cy="198250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a:t>
            </a:r>
            <a:r>
              <a:rPr lang="en-US" sz="1400" dirty="0" err="1">
                <a:solidFill>
                  <a:schemeClr val="tx1"/>
                </a:solidFill>
              </a:rPr>
              <a:t>os</a:t>
            </a:r>
            <a:r>
              <a:rPr lang="en-US" sz="1400" dirty="0">
                <a:solidFill>
                  <a:schemeClr val="tx1"/>
                </a:solidFill>
              </a:rPr>
              <a:t>, sys</a:t>
            </a:r>
          </a:p>
          <a:p>
            <a:endParaRPr lang="en-US" sz="1400" dirty="0">
              <a:solidFill>
                <a:schemeClr val="tx1"/>
              </a:solidFill>
            </a:endParaRPr>
          </a:p>
          <a:p>
            <a:r>
              <a:rPr lang="en-US" sz="1400" dirty="0">
                <a:solidFill>
                  <a:schemeClr val="tx1"/>
                </a:solidFill>
              </a:rPr>
              <a:t># Open a file</a:t>
            </a:r>
          </a:p>
          <a:p>
            <a:r>
              <a:rPr lang="en-US" sz="1400" dirty="0">
                <a:solidFill>
                  <a:schemeClr val="tx1"/>
                </a:solidFill>
              </a:rPr>
              <a:t>path = "C:/Program Files”</a:t>
            </a:r>
          </a:p>
          <a:p>
            <a:r>
              <a:rPr lang="en-US" sz="1400" dirty="0" err="1">
                <a:solidFill>
                  <a:schemeClr val="tx1"/>
                </a:solidFill>
              </a:rPr>
              <a:t>dirs</a:t>
            </a:r>
            <a:r>
              <a:rPr lang="en-US" sz="1400" dirty="0">
                <a:solidFill>
                  <a:schemeClr val="tx1"/>
                </a:solidFill>
              </a:rPr>
              <a:t> = </a:t>
            </a:r>
            <a:r>
              <a:rPr lang="en-US" sz="1400" dirty="0" err="1">
                <a:solidFill>
                  <a:schemeClr val="tx1"/>
                </a:solidFill>
              </a:rPr>
              <a:t>os.listdir</a:t>
            </a:r>
            <a:r>
              <a:rPr lang="en-US" sz="1400" dirty="0">
                <a:solidFill>
                  <a:schemeClr val="tx1"/>
                </a:solidFill>
              </a:rPr>
              <a:t>( path )</a:t>
            </a:r>
          </a:p>
          <a:p>
            <a:endParaRPr lang="en-US" sz="1400" dirty="0">
              <a:solidFill>
                <a:schemeClr val="tx1"/>
              </a:solidFill>
            </a:endParaRPr>
          </a:p>
          <a:p>
            <a:r>
              <a:rPr lang="en-US" sz="1400" dirty="0">
                <a:solidFill>
                  <a:schemeClr val="tx1"/>
                </a:solidFill>
              </a:rPr>
              <a:t># This would print all the files and directories</a:t>
            </a:r>
          </a:p>
          <a:p>
            <a:r>
              <a:rPr lang="en-US" sz="1400" dirty="0">
                <a:solidFill>
                  <a:schemeClr val="tx1"/>
                </a:solidFill>
              </a:rPr>
              <a:t>for file in </a:t>
            </a:r>
            <a:r>
              <a:rPr lang="en-US" sz="1400" dirty="0" err="1">
                <a:solidFill>
                  <a:schemeClr val="tx1"/>
                </a:solidFill>
              </a:rPr>
              <a:t>dirs</a:t>
            </a:r>
            <a:r>
              <a:rPr lang="en-US" sz="1400" dirty="0">
                <a:solidFill>
                  <a:schemeClr val="tx1"/>
                </a:solidFill>
              </a:rPr>
              <a:t>:</a:t>
            </a:r>
          </a:p>
          <a:p>
            <a:r>
              <a:rPr lang="en-US" sz="1400" dirty="0">
                <a:solidFill>
                  <a:schemeClr val="tx1"/>
                </a:solidFill>
              </a:rPr>
              <a:t>   print file</a:t>
            </a:r>
            <a:endParaRPr lang="en-IN" sz="1400" dirty="0">
              <a:solidFill>
                <a:schemeClr val="tx1"/>
              </a:solidFill>
            </a:endParaRPr>
          </a:p>
        </p:txBody>
      </p:sp>
    </p:spTree>
    <p:extLst>
      <p:ext uri="{BB962C8B-B14F-4D97-AF65-F5344CB8AC3E}">
        <p14:creationId xmlns:p14="http://schemas.microsoft.com/office/powerpoint/2010/main" val="3189827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traverse a directory recursively using </a:t>
            </a:r>
            <a:r>
              <a:rPr lang="en-US" dirty="0" err="1"/>
              <a:t>os.walk</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This example shows how to navigate the specified directory. In this case it navigates the current directory</a:t>
            </a:r>
            <a:endParaRPr lang="en-US" b="1"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34748" y="2867793"/>
            <a:ext cx="8309113" cy="264586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a:t>
            </a:r>
            <a:r>
              <a:rPr lang="en-US" dirty="0" err="1">
                <a:solidFill>
                  <a:schemeClr val="tx1"/>
                </a:solidFill>
              </a:rPr>
              <a:t>os</a:t>
            </a:r>
            <a:endParaRPr lang="en-US" dirty="0">
              <a:solidFill>
                <a:schemeClr val="tx1"/>
              </a:solidFill>
            </a:endParaRPr>
          </a:p>
          <a:p>
            <a:endParaRPr lang="en-US" dirty="0">
              <a:solidFill>
                <a:schemeClr val="tx1"/>
              </a:solidFill>
            </a:endParaRPr>
          </a:p>
          <a:p>
            <a:r>
              <a:rPr lang="en-US" dirty="0">
                <a:solidFill>
                  <a:schemeClr val="tx1"/>
                </a:solidFill>
              </a:rPr>
              <a:t># traverse root directory, and list directories as </a:t>
            </a:r>
            <a:r>
              <a:rPr lang="en-US" dirty="0" err="1">
                <a:solidFill>
                  <a:schemeClr val="tx1"/>
                </a:solidFill>
              </a:rPr>
              <a:t>dirs</a:t>
            </a:r>
            <a:r>
              <a:rPr lang="en-US" dirty="0">
                <a:solidFill>
                  <a:schemeClr val="tx1"/>
                </a:solidFill>
              </a:rPr>
              <a:t> and files as files</a:t>
            </a:r>
          </a:p>
          <a:p>
            <a:r>
              <a:rPr lang="en-US" dirty="0">
                <a:solidFill>
                  <a:schemeClr val="tx1"/>
                </a:solidFill>
              </a:rPr>
              <a:t>for root, </a:t>
            </a:r>
            <a:r>
              <a:rPr lang="en-US" dirty="0" err="1">
                <a:solidFill>
                  <a:schemeClr val="tx1"/>
                </a:solidFill>
              </a:rPr>
              <a:t>dirs</a:t>
            </a:r>
            <a:r>
              <a:rPr lang="en-US" dirty="0">
                <a:solidFill>
                  <a:schemeClr val="tx1"/>
                </a:solidFill>
              </a:rPr>
              <a:t>, files in </a:t>
            </a:r>
            <a:r>
              <a:rPr lang="en-US" dirty="0" err="1">
                <a:solidFill>
                  <a:schemeClr val="tx1"/>
                </a:solidFill>
              </a:rPr>
              <a:t>os.walk</a:t>
            </a:r>
            <a:r>
              <a:rPr lang="en-US" dirty="0">
                <a:solidFill>
                  <a:schemeClr val="tx1"/>
                </a:solidFill>
              </a:rPr>
              <a:t>("."):    </a:t>
            </a:r>
          </a:p>
          <a:p>
            <a:r>
              <a:rPr lang="en-US" dirty="0">
                <a:solidFill>
                  <a:schemeClr val="tx1"/>
                </a:solidFill>
              </a:rPr>
              <a:t>    for </a:t>
            </a:r>
            <a:r>
              <a:rPr lang="en-US" dirty="0" err="1">
                <a:solidFill>
                  <a:schemeClr val="tx1"/>
                </a:solidFill>
              </a:rPr>
              <a:t>dir</a:t>
            </a:r>
            <a:r>
              <a:rPr lang="en-US" dirty="0">
                <a:solidFill>
                  <a:schemeClr val="tx1"/>
                </a:solidFill>
              </a:rPr>
              <a:t> in </a:t>
            </a:r>
            <a:r>
              <a:rPr lang="en-US" dirty="0" err="1">
                <a:solidFill>
                  <a:schemeClr val="tx1"/>
                </a:solidFill>
              </a:rPr>
              <a:t>dirs</a:t>
            </a:r>
            <a:r>
              <a:rPr lang="en-US" dirty="0">
                <a:solidFill>
                  <a:schemeClr val="tx1"/>
                </a:solidFill>
              </a:rPr>
              <a:t>:        </a:t>
            </a:r>
          </a:p>
          <a:p>
            <a:r>
              <a:rPr lang="en-US" dirty="0">
                <a:solidFill>
                  <a:schemeClr val="tx1"/>
                </a:solidFill>
              </a:rPr>
              <a:t>        print('Directory : ---&gt;', </a:t>
            </a:r>
            <a:r>
              <a:rPr lang="en-US" dirty="0" err="1">
                <a:solidFill>
                  <a:schemeClr val="tx1"/>
                </a:solidFill>
              </a:rPr>
              <a:t>dir</a:t>
            </a:r>
            <a:r>
              <a:rPr lang="en-US" dirty="0">
                <a:solidFill>
                  <a:schemeClr val="tx1"/>
                </a:solidFill>
              </a:rPr>
              <a:t>)</a:t>
            </a:r>
          </a:p>
          <a:p>
            <a:r>
              <a:rPr lang="en-US" dirty="0">
                <a:solidFill>
                  <a:schemeClr val="tx1"/>
                </a:solidFill>
              </a:rPr>
              <a:t>    for file in files:</a:t>
            </a:r>
          </a:p>
          <a:p>
            <a:r>
              <a:rPr lang="en-US" dirty="0">
                <a:solidFill>
                  <a:schemeClr val="tx1"/>
                </a:solidFill>
              </a:rPr>
              <a:t>        print('File : ---&gt;', file)</a:t>
            </a:r>
            <a:endParaRPr lang="en-IN" dirty="0">
              <a:solidFill>
                <a:schemeClr val="tx1"/>
              </a:solidFill>
            </a:endParaRPr>
          </a:p>
        </p:txBody>
      </p:sp>
    </p:spTree>
    <p:extLst>
      <p:ext uri="{BB962C8B-B14F-4D97-AF65-F5344CB8AC3E}">
        <p14:creationId xmlns:p14="http://schemas.microsoft.com/office/powerpoint/2010/main" val="106350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identity whether the entry is a file or a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Python 3.5 recently added </a:t>
            </a:r>
            <a:r>
              <a:rPr lang="en-US" dirty="0" err="1"/>
              <a:t>os.scandir</a:t>
            </a:r>
            <a:r>
              <a:rPr lang="en-US" dirty="0"/>
              <a:t>(), which is a new directory iteration function. In Python 3.5, </a:t>
            </a:r>
            <a:r>
              <a:rPr lang="en-US" dirty="0" err="1"/>
              <a:t>os.walk</a:t>
            </a:r>
            <a:r>
              <a:rPr lang="en-US" dirty="0"/>
              <a:t> is implemented using </a:t>
            </a:r>
            <a:r>
              <a:rPr lang="en-US" dirty="0" err="1"/>
              <a:t>os.scandir</a:t>
            </a:r>
            <a:r>
              <a:rPr lang="en-US" dirty="0"/>
              <a:t> “which makes it 3 to 5 times faster on POSIX systems and 7 to 20 times faster on Windows systems” according to the Python 3.5 announcement.</a:t>
            </a:r>
          </a:p>
          <a:p>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21496" y="3429000"/>
            <a:ext cx="8309113" cy="291879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import </a:t>
            </a:r>
            <a:r>
              <a:rPr lang="en-IN" sz="1400" dirty="0" err="1">
                <a:solidFill>
                  <a:schemeClr val="tx1"/>
                </a:solidFill>
              </a:rPr>
              <a:t>os</a:t>
            </a:r>
            <a:endParaRPr lang="en-IN" sz="1400" dirty="0">
              <a:solidFill>
                <a:schemeClr val="tx1"/>
              </a:solidFill>
            </a:endParaRPr>
          </a:p>
          <a:p>
            <a:r>
              <a:rPr lang="en-IN" sz="1400" dirty="0">
                <a:solidFill>
                  <a:schemeClr val="tx1"/>
                </a:solidFill>
              </a:rPr>
              <a:t> </a:t>
            </a:r>
          </a:p>
          <a:p>
            <a:r>
              <a:rPr lang="en-IN" sz="1400" dirty="0">
                <a:solidFill>
                  <a:schemeClr val="tx1"/>
                </a:solidFill>
              </a:rPr>
              <a:t>files = []</a:t>
            </a:r>
          </a:p>
          <a:p>
            <a:r>
              <a:rPr lang="en-IN" sz="1400" dirty="0">
                <a:solidFill>
                  <a:schemeClr val="tx1"/>
                </a:solidFill>
              </a:rPr>
              <a:t>folders = []</a:t>
            </a:r>
          </a:p>
          <a:p>
            <a:r>
              <a:rPr lang="en-IN" sz="1400" dirty="0">
                <a:solidFill>
                  <a:schemeClr val="tx1"/>
                </a:solidFill>
              </a:rPr>
              <a:t> </a:t>
            </a:r>
          </a:p>
          <a:p>
            <a:r>
              <a:rPr lang="en-IN" sz="1400" dirty="0">
                <a:solidFill>
                  <a:schemeClr val="tx1"/>
                </a:solidFill>
              </a:rPr>
              <a:t>for entry in </a:t>
            </a:r>
            <a:r>
              <a:rPr lang="en-IN" sz="1400" dirty="0" err="1">
                <a:solidFill>
                  <a:schemeClr val="tx1"/>
                </a:solidFill>
              </a:rPr>
              <a:t>os.scandir</a:t>
            </a:r>
            <a:r>
              <a:rPr lang="en-IN" sz="1400" dirty="0">
                <a:solidFill>
                  <a:schemeClr val="tx1"/>
                </a:solidFill>
              </a:rPr>
              <a:t>('/'):</a:t>
            </a:r>
          </a:p>
          <a:p>
            <a:r>
              <a:rPr lang="en-IN" sz="1400" dirty="0">
                <a:solidFill>
                  <a:schemeClr val="tx1"/>
                </a:solidFill>
              </a:rPr>
              <a:t>    if </a:t>
            </a:r>
            <a:r>
              <a:rPr lang="en-IN" sz="1400" dirty="0" err="1">
                <a:solidFill>
                  <a:schemeClr val="tx1"/>
                </a:solidFill>
              </a:rPr>
              <a:t>entry.is_dir</a:t>
            </a:r>
            <a:r>
              <a:rPr lang="en-IN" sz="1400" dirty="0">
                <a:solidFill>
                  <a:schemeClr val="tx1"/>
                </a:solidFill>
              </a:rPr>
              <a:t>():</a:t>
            </a:r>
          </a:p>
          <a:p>
            <a:r>
              <a:rPr lang="en-IN" sz="1400" dirty="0">
                <a:solidFill>
                  <a:schemeClr val="tx1"/>
                </a:solidFill>
              </a:rPr>
              <a:t>        </a:t>
            </a:r>
            <a:r>
              <a:rPr lang="en-IN" sz="1400" dirty="0" err="1">
                <a:solidFill>
                  <a:schemeClr val="tx1"/>
                </a:solidFill>
              </a:rPr>
              <a:t>folders.append</a:t>
            </a:r>
            <a:r>
              <a:rPr lang="en-IN" sz="1400" dirty="0">
                <a:solidFill>
                  <a:schemeClr val="tx1"/>
                </a:solidFill>
              </a:rPr>
              <a:t>(</a:t>
            </a:r>
            <a:r>
              <a:rPr lang="en-IN" sz="1400" dirty="0" err="1">
                <a:solidFill>
                  <a:schemeClr val="tx1"/>
                </a:solidFill>
              </a:rPr>
              <a:t>entry.path</a:t>
            </a:r>
            <a:r>
              <a:rPr lang="en-IN" sz="1400" dirty="0">
                <a:solidFill>
                  <a:schemeClr val="tx1"/>
                </a:solidFill>
              </a:rPr>
              <a:t>)</a:t>
            </a:r>
          </a:p>
          <a:p>
            <a:r>
              <a:rPr lang="en-IN" sz="1400" dirty="0">
                <a:solidFill>
                  <a:schemeClr val="tx1"/>
                </a:solidFill>
              </a:rPr>
              <a:t>    </a:t>
            </a:r>
            <a:r>
              <a:rPr lang="en-IN" sz="1400" dirty="0" err="1">
                <a:solidFill>
                  <a:schemeClr val="tx1"/>
                </a:solidFill>
              </a:rPr>
              <a:t>elif</a:t>
            </a:r>
            <a:r>
              <a:rPr lang="en-IN" sz="1400" dirty="0">
                <a:solidFill>
                  <a:schemeClr val="tx1"/>
                </a:solidFill>
              </a:rPr>
              <a:t> </a:t>
            </a:r>
            <a:r>
              <a:rPr lang="en-IN" sz="1400" dirty="0" err="1">
                <a:solidFill>
                  <a:schemeClr val="tx1"/>
                </a:solidFill>
              </a:rPr>
              <a:t>entry.is_file</a:t>
            </a:r>
            <a:r>
              <a:rPr lang="en-IN" sz="1400" dirty="0">
                <a:solidFill>
                  <a:schemeClr val="tx1"/>
                </a:solidFill>
              </a:rPr>
              <a:t>():</a:t>
            </a:r>
          </a:p>
          <a:p>
            <a:r>
              <a:rPr lang="en-IN" sz="1400" dirty="0">
                <a:solidFill>
                  <a:schemeClr val="tx1"/>
                </a:solidFill>
              </a:rPr>
              <a:t>        </a:t>
            </a:r>
            <a:r>
              <a:rPr lang="en-IN" sz="1400" dirty="0" err="1">
                <a:solidFill>
                  <a:schemeClr val="tx1"/>
                </a:solidFill>
              </a:rPr>
              <a:t>files.append</a:t>
            </a:r>
            <a:r>
              <a:rPr lang="en-IN" sz="1400" dirty="0">
                <a:solidFill>
                  <a:schemeClr val="tx1"/>
                </a:solidFill>
              </a:rPr>
              <a:t>(</a:t>
            </a:r>
            <a:r>
              <a:rPr lang="en-IN" sz="1400" dirty="0" err="1">
                <a:solidFill>
                  <a:schemeClr val="tx1"/>
                </a:solidFill>
              </a:rPr>
              <a:t>entry.path</a:t>
            </a:r>
            <a:r>
              <a:rPr lang="en-IN" sz="1400" dirty="0">
                <a:solidFill>
                  <a:schemeClr val="tx1"/>
                </a:solidFill>
              </a:rPr>
              <a:t>)</a:t>
            </a:r>
          </a:p>
          <a:p>
            <a:r>
              <a:rPr lang="en-IN" sz="1400" dirty="0">
                <a:solidFill>
                  <a:schemeClr val="tx1"/>
                </a:solidFill>
              </a:rPr>
              <a:t> </a:t>
            </a:r>
          </a:p>
          <a:p>
            <a:r>
              <a:rPr lang="en-IN" sz="1400" dirty="0">
                <a:solidFill>
                  <a:schemeClr val="tx1"/>
                </a:solidFill>
              </a:rPr>
              <a:t>print('Files: ', files)</a:t>
            </a:r>
          </a:p>
          <a:p>
            <a:r>
              <a:rPr lang="en-IN" sz="1400" dirty="0">
                <a:solidFill>
                  <a:schemeClr val="tx1"/>
                </a:solidFill>
              </a:rPr>
              <a:t>print('Folders: ', folders)</a:t>
            </a:r>
          </a:p>
        </p:txBody>
      </p:sp>
    </p:spTree>
    <p:extLst>
      <p:ext uri="{BB962C8B-B14F-4D97-AF65-F5344CB8AC3E}">
        <p14:creationId xmlns:p14="http://schemas.microsoft.com/office/powerpoint/2010/main" val="3406529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get the current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a:t>
            </a:r>
            <a:r>
              <a:rPr lang="en-US" dirty="0" err="1"/>
              <a:t>os</a:t>
            </a:r>
            <a:r>
              <a:rPr lang="en-US" dirty="0"/>
              <a:t> module has a method called </a:t>
            </a:r>
            <a:r>
              <a:rPr lang="en-US" dirty="0" err="1"/>
              <a:t>getcwd</a:t>
            </a:r>
            <a:r>
              <a:rPr lang="en-US" dirty="0"/>
              <a:t>() which will return current working directory. It returns full path(absolute) of the current working directory. If you want just the directory name then either you can split by “/” or use another function called </a:t>
            </a:r>
            <a:r>
              <a:rPr lang="en-US" dirty="0" err="1"/>
              <a:t>basename</a:t>
            </a:r>
            <a:r>
              <a:rPr lang="en-US" dirty="0"/>
              <a:t> from </a:t>
            </a:r>
            <a:r>
              <a:rPr lang="en-US" dirty="0" err="1"/>
              <a:t>os.path</a:t>
            </a:r>
            <a:r>
              <a:rPr lang="en-US" dirty="0"/>
              <a:t> module.</a:t>
            </a:r>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21496" y="3429000"/>
            <a:ext cx="8309113" cy="183211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import </a:t>
            </a:r>
            <a:r>
              <a:rPr lang="en-IN" sz="1400" dirty="0" err="1">
                <a:solidFill>
                  <a:schemeClr val="tx1"/>
                </a:solidFill>
              </a:rPr>
              <a:t>os</a:t>
            </a:r>
            <a:endParaRPr lang="en-IN" sz="1400" dirty="0">
              <a:solidFill>
                <a:schemeClr val="tx1"/>
              </a:solidFill>
            </a:endParaRPr>
          </a:p>
          <a:p>
            <a:r>
              <a:rPr lang="en-IN" sz="1400" dirty="0">
                <a:solidFill>
                  <a:schemeClr val="tx1"/>
                </a:solidFill>
              </a:rPr>
              <a:t> </a:t>
            </a:r>
          </a:p>
          <a:p>
            <a:r>
              <a:rPr lang="en-IN" sz="1400" dirty="0" err="1">
                <a:solidFill>
                  <a:schemeClr val="tx1"/>
                </a:solidFill>
              </a:rPr>
              <a:t>dir_path</a:t>
            </a:r>
            <a:r>
              <a:rPr lang="en-IN" sz="1400" dirty="0">
                <a:solidFill>
                  <a:schemeClr val="tx1"/>
                </a:solidFill>
              </a:rPr>
              <a:t> = </a:t>
            </a:r>
            <a:r>
              <a:rPr lang="en-IN" sz="1400" dirty="0" err="1">
                <a:solidFill>
                  <a:schemeClr val="tx1"/>
                </a:solidFill>
              </a:rPr>
              <a:t>os.getcwd</a:t>
            </a:r>
            <a:r>
              <a:rPr lang="en-IN" sz="1400" dirty="0">
                <a:solidFill>
                  <a:schemeClr val="tx1"/>
                </a:solidFill>
              </a:rPr>
              <a:t>()</a:t>
            </a:r>
          </a:p>
          <a:p>
            <a:r>
              <a:rPr lang="en-IN" sz="1400" dirty="0">
                <a:solidFill>
                  <a:schemeClr val="tx1"/>
                </a:solidFill>
              </a:rPr>
              <a:t>print("Current directory is : " + </a:t>
            </a:r>
            <a:r>
              <a:rPr lang="en-IN" sz="1400" dirty="0" err="1">
                <a:solidFill>
                  <a:schemeClr val="tx1"/>
                </a:solidFill>
              </a:rPr>
              <a:t>dir_path</a:t>
            </a:r>
            <a:r>
              <a:rPr lang="en-IN" sz="1400" dirty="0">
                <a:solidFill>
                  <a:schemeClr val="tx1"/>
                </a:solidFill>
              </a:rPr>
              <a:t>)</a:t>
            </a:r>
          </a:p>
          <a:p>
            <a:r>
              <a:rPr lang="en-IN" sz="1400" dirty="0" err="1">
                <a:solidFill>
                  <a:schemeClr val="tx1"/>
                </a:solidFill>
              </a:rPr>
              <a:t>folder_name</a:t>
            </a:r>
            <a:r>
              <a:rPr lang="en-IN" sz="1400" dirty="0">
                <a:solidFill>
                  <a:schemeClr val="tx1"/>
                </a:solidFill>
              </a:rPr>
              <a:t> = </a:t>
            </a:r>
            <a:r>
              <a:rPr lang="en-IN" sz="1400" dirty="0" err="1">
                <a:solidFill>
                  <a:schemeClr val="tx1"/>
                </a:solidFill>
              </a:rPr>
              <a:t>os.path.basename</a:t>
            </a:r>
            <a:r>
              <a:rPr lang="en-IN" sz="1400" dirty="0">
                <a:solidFill>
                  <a:schemeClr val="tx1"/>
                </a:solidFill>
              </a:rPr>
              <a:t>(</a:t>
            </a:r>
            <a:r>
              <a:rPr lang="en-IN" sz="1400" dirty="0" err="1">
                <a:solidFill>
                  <a:schemeClr val="tx1"/>
                </a:solidFill>
              </a:rPr>
              <a:t>dir_path</a:t>
            </a:r>
            <a:r>
              <a:rPr lang="en-IN" sz="1400" dirty="0">
                <a:solidFill>
                  <a:schemeClr val="tx1"/>
                </a:solidFill>
              </a:rPr>
              <a:t>)</a:t>
            </a:r>
          </a:p>
          <a:p>
            <a:r>
              <a:rPr lang="en-IN" sz="1400" dirty="0">
                <a:solidFill>
                  <a:schemeClr val="tx1"/>
                </a:solidFill>
              </a:rPr>
              <a:t>print("Directory name is : " + </a:t>
            </a:r>
            <a:r>
              <a:rPr lang="en-IN" sz="1400" dirty="0" err="1">
                <a:solidFill>
                  <a:schemeClr val="tx1"/>
                </a:solidFill>
              </a:rPr>
              <a:t>folder_name</a:t>
            </a:r>
            <a:r>
              <a:rPr lang="en-IN" sz="1400" dirty="0">
                <a:solidFill>
                  <a:schemeClr val="tx1"/>
                </a:solidFill>
              </a:rPr>
              <a:t>)</a:t>
            </a:r>
          </a:p>
          <a:p>
            <a:r>
              <a:rPr lang="en-IN" sz="1400" dirty="0" err="1">
                <a:solidFill>
                  <a:schemeClr val="tx1"/>
                </a:solidFill>
              </a:rPr>
              <a:t>script_path</a:t>
            </a:r>
            <a:r>
              <a:rPr lang="en-IN" sz="1400" dirty="0">
                <a:solidFill>
                  <a:schemeClr val="tx1"/>
                </a:solidFill>
              </a:rPr>
              <a:t> = </a:t>
            </a:r>
            <a:r>
              <a:rPr lang="en-IN" sz="1400" dirty="0" err="1">
                <a:solidFill>
                  <a:schemeClr val="tx1"/>
                </a:solidFill>
              </a:rPr>
              <a:t>os.path.realpath</a:t>
            </a:r>
            <a:r>
              <a:rPr lang="en-IN" sz="1400" dirty="0">
                <a:solidFill>
                  <a:schemeClr val="tx1"/>
                </a:solidFill>
              </a:rPr>
              <a:t>(__file__)  # special variable called __file__</a:t>
            </a:r>
          </a:p>
          <a:p>
            <a:r>
              <a:rPr lang="en-IN" sz="1400" dirty="0">
                <a:solidFill>
                  <a:schemeClr val="tx1"/>
                </a:solidFill>
              </a:rPr>
              <a:t>print("Script path is : " + </a:t>
            </a:r>
            <a:r>
              <a:rPr lang="en-IN" sz="1400" dirty="0" err="1">
                <a:solidFill>
                  <a:schemeClr val="tx1"/>
                </a:solidFill>
              </a:rPr>
              <a:t>script_path</a:t>
            </a:r>
            <a:r>
              <a:rPr lang="en-IN" sz="1400" dirty="0">
                <a:solidFill>
                  <a:schemeClr val="tx1"/>
                </a:solidFill>
              </a:rPr>
              <a:t>)</a:t>
            </a:r>
          </a:p>
        </p:txBody>
      </p:sp>
    </p:spTree>
    <p:extLst>
      <p:ext uri="{BB962C8B-B14F-4D97-AF65-F5344CB8AC3E}">
        <p14:creationId xmlns:p14="http://schemas.microsoft.com/office/powerpoint/2010/main" val="604173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change the current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method </a:t>
            </a:r>
            <a:r>
              <a:rPr lang="en-US" dirty="0" err="1"/>
              <a:t>chdir</a:t>
            </a:r>
            <a:r>
              <a:rPr lang="en-US" dirty="0"/>
              <a:t>() changes the current working directory to the given path. It returns None in all the cases.</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34748" y="2846657"/>
            <a:ext cx="8309113" cy="3289852"/>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a:t>
            </a:r>
            <a:r>
              <a:rPr lang="en-US" sz="1400" dirty="0" err="1">
                <a:solidFill>
                  <a:schemeClr val="tx1"/>
                </a:solidFill>
              </a:rPr>
              <a:t>os</a:t>
            </a:r>
            <a:endParaRPr lang="en-US" sz="1400" dirty="0">
              <a:solidFill>
                <a:schemeClr val="tx1"/>
              </a:solidFill>
            </a:endParaRPr>
          </a:p>
          <a:p>
            <a:endParaRPr lang="en-US" sz="1400" dirty="0">
              <a:solidFill>
                <a:schemeClr val="tx1"/>
              </a:solidFill>
            </a:endParaRPr>
          </a:p>
          <a:p>
            <a:r>
              <a:rPr lang="en-US" sz="1400" dirty="0">
                <a:solidFill>
                  <a:schemeClr val="tx1"/>
                </a:solidFill>
              </a:rPr>
              <a:t>path = "C:/Software"</a:t>
            </a:r>
          </a:p>
          <a:p>
            <a:endParaRPr lang="en-US" sz="1400" dirty="0">
              <a:solidFill>
                <a:schemeClr val="tx1"/>
              </a:solidFill>
            </a:endParaRPr>
          </a:p>
          <a:p>
            <a:r>
              <a:rPr lang="en-US" sz="1400" dirty="0">
                <a:solidFill>
                  <a:schemeClr val="tx1"/>
                </a:solidFill>
              </a:rPr>
              <a:t># Check current working directory.</a:t>
            </a:r>
          </a:p>
          <a:p>
            <a:r>
              <a:rPr lang="en-US" sz="1400" dirty="0" err="1">
                <a:solidFill>
                  <a:schemeClr val="tx1"/>
                </a:solidFill>
              </a:rPr>
              <a:t>retval</a:t>
            </a:r>
            <a:r>
              <a:rPr lang="en-US" sz="1400" dirty="0">
                <a:solidFill>
                  <a:schemeClr val="tx1"/>
                </a:solidFill>
              </a:rPr>
              <a:t> = </a:t>
            </a:r>
            <a:r>
              <a:rPr lang="en-US" sz="1400" dirty="0" err="1">
                <a:solidFill>
                  <a:schemeClr val="tx1"/>
                </a:solidFill>
              </a:rPr>
              <a:t>os.getcwd</a:t>
            </a:r>
            <a:r>
              <a:rPr lang="en-US" sz="1400" dirty="0">
                <a:solidFill>
                  <a:schemeClr val="tx1"/>
                </a:solidFill>
              </a:rPr>
              <a:t>()</a:t>
            </a:r>
          </a:p>
          <a:p>
            <a:r>
              <a:rPr lang="en-US" sz="1400" dirty="0">
                <a:solidFill>
                  <a:schemeClr val="tx1"/>
                </a:solidFill>
              </a:rPr>
              <a:t>print ("Current working directory ", </a:t>
            </a:r>
            <a:r>
              <a:rPr lang="en-US" sz="1400" dirty="0" err="1">
                <a:solidFill>
                  <a:schemeClr val="tx1"/>
                </a:solidFill>
              </a:rPr>
              <a:t>retval</a:t>
            </a:r>
            <a:r>
              <a:rPr lang="en-US" sz="1400" dirty="0">
                <a:solidFill>
                  <a:schemeClr val="tx1"/>
                </a:solidFill>
              </a:rPr>
              <a:t>)</a:t>
            </a:r>
          </a:p>
          <a:p>
            <a:endParaRPr lang="en-US" sz="1400" dirty="0">
              <a:solidFill>
                <a:schemeClr val="tx1"/>
              </a:solidFill>
            </a:endParaRPr>
          </a:p>
          <a:p>
            <a:r>
              <a:rPr lang="en-US" sz="1400" dirty="0">
                <a:solidFill>
                  <a:schemeClr val="tx1"/>
                </a:solidFill>
              </a:rPr>
              <a:t># Now change the directory</a:t>
            </a:r>
          </a:p>
          <a:p>
            <a:r>
              <a:rPr lang="en-US" sz="1400" dirty="0" err="1">
                <a:solidFill>
                  <a:schemeClr val="tx1"/>
                </a:solidFill>
              </a:rPr>
              <a:t>os.chdir</a:t>
            </a:r>
            <a:r>
              <a:rPr lang="en-US" sz="1400" dirty="0">
                <a:solidFill>
                  <a:schemeClr val="tx1"/>
                </a:solidFill>
              </a:rPr>
              <a:t>( path )</a:t>
            </a:r>
          </a:p>
          <a:p>
            <a:endParaRPr lang="en-US" sz="1400" dirty="0">
              <a:solidFill>
                <a:schemeClr val="tx1"/>
              </a:solidFill>
            </a:endParaRPr>
          </a:p>
          <a:p>
            <a:r>
              <a:rPr lang="en-US" sz="1400" dirty="0">
                <a:solidFill>
                  <a:schemeClr val="tx1"/>
                </a:solidFill>
              </a:rPr>
              <a:t># Check current working directory.</a:t>
            </a:r>
          </a:p>
          <a:p>
            <a:r>
              <a:rPr lang="en-US" sz="1400" dirty="0" err="1">
                <a:solidFill>
                  <a:schemeClr val="tx1"/>
                </a:solidFill>
              </a:rPr>
              <a:t>retval</a:t>
            </a:r>
            <a:r>
              <a:rPr lang="en-US" sz="1400" dirty="0">
                <a:solidFill>
                  <a:schemeClr val="tx1"/>
                </a:solidFill>
              </a:rPr>
              <a:t> = </a:t>
            </a:r>
            <a:r>
              <a:rPr lang="en-US" sz="1400" dirty="0" err="1">
                <a:solidFill>
                  <a:schemeClr val="tx1"/>
                </a:solidFill>
              </a:rPr>
              <a:t>os.getcwd</a:t>
            </a:r>
            <a:r>
              <a:rPr lang="en-US" sz="1400" dirty="0">
                <a:solidFill>
                  <a:schemeClr val="tx1"/>
                </a:solidFill>
              </a:rPr>
              <a:t>()</a:t>
            </a:r>
          </a:p>
          <a:p>
            <a:endParaRPr lang="en-US" sz="1400" dirty="0">
              <a:solidFill>
                <a:schemeClr val="tx1"/>
              </a:solidFill>
            </a:endParaRPr>
          </a:p>
          <a:p>
            <a:r>
              <a:rPr lang="en-US" sz="1400" dirty="0">
                <a:solidFill>
                  <a:schemeClr val="tx1"/>
                </a:solidFill>
              </a:rPr>
              <a:t>print ("Directory changed successfully ", </a:t>
            </a:r>
            <a:r>
              <a:rPr lang="en-US" sz="1400" dirty="0" err="1">
                <a:solidFill>
                  <a:schemeClr val="tx1"/>
                </a:solidFill>
              </a:rPr>
              <a:t>retval</a:t>
            </a:r>
            <a:r>
              <a:rPr lang="en-US" sz="1400" dirty="0">
                <a:solidFill>
                  <a:schemeClr val="tx1"/>
                </a:solidFill>
              </a:rPr>
              <a:t>)</a:t>
            </a:r>
            <a:endParaRPr lang="en-IN" sz="1400" dirty="0">
              <a:solidFill>
                <a:schemeClr val="tx1"/>
              </a:solidFill>
            </a:endParaRPr>
          </a:p>
        </p:txBody>
      </p:sp>
    </p:spTree>
    <p:extLst>
      <p:ext uri="{BB962C8B-B14F-4D97-AF65-F5344CB8AC3E}">
        <p14:creationId xmlns:p14="http://schemas.microsoft.com/office/powerpoint/2010/main" val="1076333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create a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You can use the </a:t>
            </a:r>
            <a:r>
              <a:rPr lang="en-US" dirty="0" err="1"/>
              <a:t>mkdir</a:t>
            </a:r>
            <a:r>
              <a:rPr lang="en-US" dirty="0"/>
              <a:t>() method of the </a:t>
            </a:r>
            <a:r>
              <a:rPr lang="en-US" dirty="0" err="1"/>
              <a:t>os</a:t>
            </a:r>
            <a:r>
              <a:rPr lang="en-US" dirty="0"/>
              <a:t> module to create directories in the current directory. You need to supply an argument to this method which contains the name of the directory to be created.</a:t>
            </a:r>
          </a:p>
          <a:p>
            <a:r>
              <a:rPr lang="en-US" dirty="0"/>
              <a:t>Following is the example to create a directory '</a:t>
            </a:r>
            <a:r>
              <a:rPr lang="en-US" dirty="0" err="1"/>
              <a:t>Laksh</a:t>
            </a:r>
            <a:r>
              <a:rPr lang="en-US" dirty="0"/>
              <a:t>' in the current directory</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48000" y="3803374"/>
            <a:ext cx="8309113" cy="1007166"/>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import </a:t>
            </a:r>
            <a:r>
              <a:rPr lang="en-US" sz="1400" dirty="0" err="1">
                <a:solidFill>
                  <a:schemeClr val="tx1"/>
                </a:solidFill>
              </a:rPr>
              <a:t>os</a:t>
            </a:r>
            <a:endParaRPr lang="en-US" sz="1400" dirty="0">
              <a:solidFill>
                <a:schemeClr val="tx1"/>
              </a:solidFill>
            </a:endParaRPr>
          </a:p>
          <a:p>
            <a:endParaRPr lang="en-US" sz="1400" dirty="0">
              <a:solidFill>
                <a:schemeClr val="tx1"/>
              </a:solidFill>
            </a:endParaRPr>
          </a:p>
          <a:p>
            <a:r>
              <a:rPr lang="en-US" sz="1400" dirty="0">
                <a:solidFill>
                  <a:schemeClr val="tx1"/>
                </a:solidFill>
              </a:rPr>
              <a:t># Create a directory “</a:t>
            </a:r>
            <a:r>
              <a:rPr lang="en-US" sz="1400" dirty="0" err="1">
                <a:solidFill>
                  <a:schemeClr val="tx1"/>
                </a:solidFill>
              </a:rPr>
              <a:t>Laksh</a:t>
            </a:r>
            <a:r>
              <a:rPr lang="en-US" sz="1400" dirty="0">
                <a:solidFill>
                  <a:schemeClr val="tx1"/>
                </a:solidFill>
              </a:rPr>
              <a:t>"</a:t>
            </a:r>
          </a:p>
          <a:p>
            <a:r>
              <a:rPr lang="en-US" sz="1400" dirty="0" err="1">
                <a:solidFill>
                  <a:schemeClr val="tx1"/>
                </a:solidFill>
              </a:rPr>
              <a:t>os.mkdir</a:t>
            </a:r>
            <a:r>
              <a:rPr lang="en-US" sz="1400" dirty="0">
                <a:solidFill>
                  <a:schemeClr val="tx1"/>
                </a:solidFill>
              </a:rPr>
              <a:t>("</a:t>
            </a:r>
            <a:r>
              <a:rPr lang="en-US" sz="1400" dirty="0" err="1">
                <a:solidFill>
                  <a:schemeClr val="tx1"/>
                </a:solidFill>
              </a:rPr>
              <a:t>Laksh</a:t>
            </a:r>
            <a:r>
              <a:rPr lang="en-US" sz="1400" dirty="0">
                <a:solidFill>
                  <a:schemeClr val="tx1"/>
                </a:solidFill>
              </a:rPr>
              <a:t>")</a:t>
            </a:r>
            <a:endParaRPr lang="en-IN" sz="1400" dirty="0">
              <a:solidFill>
                <a:schemeClr val="tx1"/>
              </a:solidFill>
            </a:endParaRPr>
          </a:p>
        </p:txBody>
      </p:sp>
    </p:spTree>
    <p:extLst>
      <p:ext uri="{BB962C8B-B14F-4D97-AF65-F5344CB8AC3E}">
        <p14:creationId xmlns:p14="http://schemas.microsoft.com/office/powerpoint/2010/main" val="66198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rename a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a:t>
            </a:r>
            <a:r>
              <a:rPr lang="en-US" i="1" dirty="0"/>
              <a:t>rename()</a:t>
            </a:r>
            <a:r>
              <a:rPr lang="en-US" dirty="0"/>
              <a:t> method takes two arguments, the current filename/directory and the new filename/directory.</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61252" y="2978426"/>
            <a:ext cx="8309113" cy="901148"/>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import os</a:t>
            </a:r>
          </a:p>
          <a:p>
            <a:endParaRPr lang="pt-BR" dirty="0">
              <a:solidFill>
                <a:schemeClr val="tx1"/>
              </a:solidFill>
            </a:endParaRPr>
          </a:p>
          <a:p>
            <a:r>
              <a:rPr lang="pt-BR" dirty="0">
                <a:solidFill>
                  <a:schemeClr val="tx1"/>
                </a:solidFill>
              </a:rPr>
              <a:t>os.rename('Laksh', 'Intel')</a:t>
            </a:r>
            <a:endParaRPr lang="en-IN" dirty="0">
              <a:solidFill>
                <a:schemeClr val="tx1"/>
              </a:solidFill>
            </a:endParaRPr>
          </a:p>
        </p:txBody>
      </p:sp>
    </p:spTree>
    <p:extLst>
      <p:ext uri="{BB962C8B-B14F-4D97-AF65-F5344CB8AC3E}">
        <p14:creationId xmlns:p14="http://schemas.microsoft.com/office/powerpoint/2010/main" val="61371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pass string arguments through command-line using </a:t>
            </a:r>
            <a:r>
              <a:rPr lang="en-US" dirty="0" err="1"/>
              <a:t>sys.argv</a:t>
            </a:r>
            <a:endParaRPr lang="en-US" dirty="0"/>
          </a:p>
        </p:txBody>
      </p:sp>
      <p:sp>
        <p:nvSpPr>
          <p:cNvPr id="3" name="Content Placeholder 2"/>
          <p:cNvSpPr>
            <a:spLocks noGrp="1"/>
          </p:cNvSpPr>
          <p:nvPr>
            <p:ph idx="1"/>
          </p:nvPr>
        </p:nvSpPr>
        <p:spPr/>
        <p:txBody>
          <a:bodyPr/>
          <a:lstStyle/>
          <a:p>
            <a:r>
              <a:rPr lang="en-US" dirty="0"/>
              <a:t>This function collects the String arguments passed to the python script.</a:t>
            </a:r>
          </a:p>
          <a:p>
            <a:r>
              <a:rPr lang="en-US" dirty="0"/>
              <a:t>Let’s execute this on the system by making a script: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a:extLst>
              <a:ext uri="{FF2B5EF4-FFF2-40B4-BE49-F238E27FC236}">
                <a16:creationId xmlns:a16="http://schemas.microsoft.com/office/drawing/2014/main" id="{8FFD699E-ACBA-4B6C-9A29-9EFE2C56111F}"/>
              </a:ext>
            </a:extLst>
          </p:cNvPr>
          <p:cNvSpPr/>
          <p:nvPr/>
        </p:nvSpPr>
        <p:spPr>
          <a:xfrm>
            <a:off x="2716696" y="2968487"/>
            <a:ext cx="8693426" cy="145773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sys</a:t>
            </a:r>
          </a:p>
          <a:p>
            <a:endParaRPr lang="en-US" dirty="0">
              <a:solidFill>
                <a:schemeClr val="tx1"/>
              </a:solidFill>
            </a:endParaRPr>
          </a:p>
          <a:p>
            <a:r>
              <a:rPr lang="en-US" dirty="0">
                <a:solidFill>
                  <a:schemeClr val="tx1"/>
                </a:solidFill>
              </a:rPr>
              <a:t>print('The command line arguments are:')</a:t>
            </a:r>
          </a:p>
          <a:p>
            <a:r>
              <a:rPr lang="en-US" dirty="0">
                <a:solidFill>
                  <a:schemeClr val="tx1"/>
                </a:solidFill>
              </a:rPr>
              <a:t>for </a:t>
            </a:r>
            <a:r>
              <a:rPr lang="en-US" dirty="0" err="1">
                <a:solidFill>
                  <a:schemeClr val="tx1"/>
                </a:solidFill>
              </a:rPr>
              <a:t>i</a:t>
            </a:r>
            <a:r>
              <a:rPr lang="en-US" dirty="0">
                <a:solidFill>
                  <a:schemeClr val="tx1"/>
                </a:solidFill>
              </a:rPr>
              <a:t> in </a:t>
            </a:r>
            <a:r>
              <a:rPr lang="en-US" dirty="0" err="1">
                <a:solidFill>
                  <a:schemeClr val="tx1"/>
                </a:solidFill>
              </a:rPr>
              <a:t>sys.argv</a:t>
            </a:r>
            <a:r>
              <a:rPr lang="en-US" dirty="0">
                <a:solidFill>
                  <a:schemeClr val="tx1"/>
                </a:solidFill>
              </a:rPr>
              <a:t>:</a:t>
            </a:r>
          </a:p>
          <a:p>
            <a:r>
              <a:rPr lang="en-US" dirty="0">
                <a:solidFill>
                  <a:schemeClr val="tx1"/>
                </a:solidFill>
              </a:rPr>
              <a:t>    print(</a:t>
            </a:r>
            <a:r>
              <a:rPr lang="en-US" dirty="0" err="1">
                <a:solidFill>
                  <a:schemeClr val="tx1"/>
                </a:solidFill>
              </a:rPr>
              <a:t>i</a:t>
            </a:r>
            <a:r>
              <a:rPr lang="en-US" dirty="0">
                <a:solidFill>
                  <a:schemeClr val="tx1"/>
                </a:solidFill>
              </a:rPr>
              <a:t>)</a:t>
            </a:r>
            <a:endParaRPr lang="en-IN" dirty="0">
              <a:solidFill>
                <a:schemeClr val="tx1"/>
              </a:solidFill>
            </a:endParaRPr>
          </a:p>
        </p:txBody>
      </p:sp>
      <p:sp>
        <p:nvSpPr>
          <p:cNvPr id="7" name="Rectangle 6">
            <a:extLst>
              <a:ext uri="{FF2B5EF4-FFF2-40B4-BE49-F238E27FC236}">
                <a16:creationId xmlns:a16="http://schemas.microsoft.com/office/drawing/2014/main" id="{534B1DCA-489F-4310-90C8-B1956F3B4BDC}"/>
              </a:ext>
            </a:extLst>
          </p:cNvPr>
          <p:cNvSpPr/>
          <p:nvPr/>
        </p:nvSpPr>
        <p:spPr>
          <a:xfrm>
            <a:off x="2716696" y="4572000"/>
            <a:ext cx="8693426" cy="166189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&gt;python 1301.py </a:t>
            </a:r>
            <a:r>
              <a:rPr lang="en-IN" dirty="0" err="1">
                <a:solidFill>
                  <a:schemeClr val="bg1"/>
                </a:solidFill>
              </a:rPr>
              <a:t>Laksh</a:t>
            </a:r>
            <a:r>
              <a:rPr lang="en-IN" dirty="0">
                <a:solidFill>
                  <a:schemeClr val="bg1"/>
                </a:solidFill>
              </a:rPr>
              <a:t> Bangalore Chennai</a:t>
            </a:r>
          </a:p>
          <a:p>
            <a:r>
              <a:rPr lang="en-IN" dirty="0">
                <a:solidFill>
                  <a:schemeClr val="bg1"/>
                </a:solidFill>
              </a:rPr>
              <a:t>The command line arguments are:</a:t>
            </a:r>
          </a:p>
          <a:p>
            <a:r>
              <a:rPr lang="en-IN" dirty="0">
                <a:solidFill>
                  <a:schemeClr val="bg1"/>
                </a:solidFill>
              </a:rPr>
              <a:t>1301.py</a:t>
            </a:r>
          </a:p>
          <a:p>
            <a:r>
              <a:rPr lang="en-IN" dirty="0" err="1">
                <a:solidFill>
                  <a:schemeClr val="bg1"/>
                </a:solidFill>
              </a:rPr>
              <a:t>Laksh</a:t>
            </a:r>
            <a:endParaRPr lang="en-IN" dirty="0">
              <a:solidFill>
                <a:schemeClr val="bg1"/>
              </a:solidFill>
            </a:endParaRPr>
          </a:p>
          <a:p>
            <a:r>
              <a:rPr lang="en-IN" dirty="0">
                <a:solidFill>
                  <a:schemeClr val="bg1"/>
                </a:solidFill>
              </a:rPr>
              <a:t>Bangalore</a:t>
            </a:r>
          </a:p>
          <a:p>
            <a:r>
              <a:rPr lang="en-IN" dirty="0">
                <a:solidFill>
                  <a:schemeClr val="bg1"/>
                </a:solidFill>
              </a:rPr>
              <a:t>Chennai</a:t>
            </a:r>
          </a:p>
        </p:txBody>
      </p:sp>
    </p:spTree>
    <p:extLst>
      <p:ext uri="{BB962C8B-B14F-4D97-AF65-F5344CB8AC3E}">
        <p14:creationId xmlns:p14="http://schemas.microsoft.com/office/powerpoint/2010/main" val="2554599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remove a file or a directory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err="1"/>
              <a:t>os.rmdir</a:t>
            </a:r>
            <a:r>
              <a:rPr lang="en-US" dirty="0"/>
              <a:t>() will remove an empty directory.</a:t>
            </a:r>
          </a:p>
          <a:p>
            <a:r>
              <a:rPr lang="en-US" dirty="0" err="1"/>
              <a:t>os.remove</a:t>
            </a:r>
            <a:r>
              <a:rPr lang="en-US" dirty="0"/>
              <a:t>() will remove a file.</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61252" y="2978426"/>
            <a:ext cx="8309113" cy="351513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os</a:t>
            </a:r>
            <a:endParaRPr lang="en-IN" dirty="0">
              <a:solidFill>
                <a:schemeClr val="tx1"/>
              </a:solidFill>
            </a:endParaRPr>
          </a:p>
          <a:p>
            <a:endParaRPr lang="en-IN" dirty="0">
              <a:solidFill>
                <a:schemeClr val="tx1"/>
              </a:solidFill>
            </a:endParaRPr>
          </a:p>
          <a:p>
            <a:r>
              <a:rPr lang="en-IN" dirty="0">
                <a:solidFill>
                  <a:schemeClr val="tx1"/>
                </a:solidFill>
              </a:rPr>
              <a:t>resource = "C:\\Temp_Folder\\Test Folder"</a:t>
            </a:r>
          </a:p>
          <a:p>
            <a:endParaRPr lang="en-IN" dirty="0">
              <a:solidFill>
                <a:schemeClr val="tx1"/>
              </a:solidFill>
            </a:endParaRPr>
          </a:p>
          <a:p>
            <a:r>
              <a:rPr lang="en-IN" dirty="0">
                <a:solidFill>
                  <a:schemeClr val="tx1"/>
                </a:solidFill>
              </a:rPr>
              <a:t># If file exists, delete it </a:t>
            </a:r>
          </a:p>
          <a:p>
            <a:r>
              <a:rPr lang="en-IN" dirty="0">
                <a:solidFill>
                  <a:schemeClr val="tx1"/>
                </a:solidFill>
              </a:rPr>
              <a:t>if </a:t>
            </a:r>
            <a:r>
              <a:rPr lang="en-IN" dirty="0" err="1">
                <a:solidFill>
                  <a:schemeClr val="tx1"/>
                </a:solidFill>
              </a:rPr>
              <a:t>os.path.isfile</a:t>
            </a:r>
            <a:r>
              <a:rPr lang="en-IN" dirty="0">
                <a:solidFill>
                  <a:schemeClr val="tx1"/>
                </a:solidFill>
              </a:rPr>
              <a:t>(resource):</a:t>
            </a:r>
          </a:p>
          <a:p>
            <a:r>
              <a:rPr lang="en-IN" dirty="0">
                <a:solidFill>
                  <a:schemeClr val="tx1"/>
                </a:solidFill>
              </a:rPr>
              <a:t>    </a:t>
            </a:r>
            <a:r>
              <a:rPr lang="en-IN" dirty="0" err="1">
                <a:solidFill>
                  <a:schemeClr val="tx1"/>
                </a:solidFill>
              </a:rPr>
              <a:t>os.remove</a:t>
            </a:r>
            <a:r>
              <a:rPr lang="en-IN" dirty="0">
                <a:solidFill>
                  <a:schemeClr val="tx1"/>
                </a:solidFill>
              </a:rPr>
              <a:t>(resource)</a:t>
            </a:r>
          </a:p>
          <a:p>
            <a:r>
              <a:rPr lang="en-IN" dirty="0">
                <a:solidFill>
                  <a:schemeClr val="tx1"/>
                </a:solidFill>
              </a:rPr>
              <a:t># If folder exists, delete it </a:t>
            </a:r>
          </a:p>
          <a:p>
            <a:r>
              <a:rPr lang="en-IN" dirty="0" err="1">
                <a:solidFill>
                  <a:schemeClr val="tx1"/>
                </a:solidFill>
              </a:rPr>
              <a:t>elif</a:t>
            </a:r>
            <a:r>
              <a:rPr lang="en-IN" dirty="0">
                <a:solidFill>
                  <a:schemeClr val="tx1"/>
                </a:solidFill>
              </a:rPr>
              <a:t> </a:t>
            </a:r>
            <a:r>
              <a:rPr lang="en-IN" dirty="0" err="1">
                <a:solidFill>
                  <a:schemeClr val="tx1"/>
                </a:solidFill>
              </a:rPr>
              <a:t>os.path.isdir</a:t>
            </a:r>
            <a:r>
              <a:rPr lang="en-IN" dirty="0">
                <a:solidFill>
                  <a:schemeClr val="tx1"/>
                </a:solidFill>
              </a:rPr>
              <a:t>(resource):</a:t>
            </a:r>
          </a:p>
          <a:p>
            <a:r>
              <a:rPr lang="en-IN" dirty="0">
                <a:solidFill>
                  <a:schemeClr val="tx1"/>
                </a:solidFill>
              </a:rPr>
              <a:t>    </a:t>
            </a:r>
            <a:r>
              <a:rPr lang="en-IN" dirty="0" err="1">
                <a:solidFill>
                  <a:schemeClr val="tx1"/>
                </a:solidFill>
              </a:rPr>
              <a:t>os.rmdir</a:t>
            </a:r>
            <a:r>
              <a:rPr lang="en-IN" dirty="0">
                <a:solidFill>
                  <a:schemeClr val="tx1"/>
                </a:solidFill>
              </a:rPr>
              <a:t>(resource)</a:t>
            </a:r>
          </a:p>
          <a:p>
            <a:r>
              <a:rPr lang="en-IN" dirty="0">
                <a:solidFill>
                  <a:schemeClr val="tx1"/>
                </a:solidFill>
              </a:rPr>
              <a:t>else: # Show an error </a:t>
            </a:r>
          </a:p>
          <a:p>
            <a:r>
              <a:rPr lang="en-IN" dirty="0">
                <a:solidFill>
                  <a:schemeClr val="tx1"/>
                </a:solidFill>
              </a:rPr>
              <a:t>    print("Error: %s resource not found" % resource)	</a:t>
            </a:r>
          </a:p>
        </p:txBody>
      </p:sp>
    </p:spTree>
    <p:extLst>
      <p:ext uri="{BB962C8B-B14F-4D97-AF65-F5344CB8AC3E}">
        <p14:creationId xmlns:p14="http://schemas.microsoft.com/office/powerpoint/2010/main" val="355896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remove a directory which is not empty</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err="1"/>
              <a:t>shutil.rmtree</a:t>
            </a:r>
            <a:r>
              <a:rPr lang="en-US" dirty="0"/>
              <a:t>(path) delete an entire directory tree</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34748" y="2718751"/>
            <a:ext cx="8309113" cy="319247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a:t>
            </a:r>
            <a:r>
              <a:rPr lang="en-IN" dirty="0" err="1">
                <a:solidFill>
                  <a:schemeClr val="tx1"/>
                </a:solidFill>
              </a:rPr>
              <a:t>os</a:t>
            </a:r>
            <a:r>
              <a:rPr lang="en-IN" dirty="0">
                <a:solidFill>
                  <a:schemeClr val="tx1"/>
                </a:solidFill>
              </a:rPr>
              <a:t>, </a:t>
            </a:r>
            <a:r>
              <a:rPr lang="en-IN" dirty="0" err="1">
                <a:solidFill>
                  <a:schemeClr val="tx1"/>
                </a:solidFill>
              </a:rPr>
              <a:t>shutil</a:t>
            </a:r>
            <a:endParaRPr lang="en-IN" dirty="0">
              <a:solidFill>
                <a:schemeClr val="tx1"/>
              </a:solidFill>
            </a:endParaRPr>
          </a:p>
          <a:p>
            <a:endParaRPr lang="en-IN" dirty="0">
              <a:solidFill>
                <a:schemeClr val="tx1"/>
              </a:solidFill>
            </a:endParaRPr>
          </a:p>
          <a:p>
            <a:r>
              <a:rPr lang="en-IN" dirty="0">
                <a:solidFill>
                  <a:schemeClr val="tx1"/>
                </a:solidFill>
              </a:rPr>
              <a:t>folder = "C:\\Temp_Folder\\Test Folder"</a:t>
            </a:r>
          </a:p>
          <a:p>
            <a:endParaRPr lang="en-IN" dirty="0">
              <a:solidFill>
                <a:schemeClr val="tx1"/>
              </a:solidFill>
            </a:endParaRPr>
          </a:p>
          <a:p>
            <a:r>
              <a:rPr lang="en-IN" dirty="0">
                <a:solidFill>
                  <a:schemeClr val="tx1"/>
                </a:solidFill>
              </a:rPr>
              <a:t>for </a:t>
            </a:r>
            <a:r>
              <a:rPr lang="en-IN" dirty="0" err="1">
                <a:solidFill>
                  <a:schemeClr val="tx1"/>
                </a:solidFill>
              </a:rPr>
              <a:t>the_file</a:t>
            </a:r>
            <a:r>
              <a:rPr lang="en-IN" dirty="0">
                <a:solidFill>
                  <a:schemeClr val="tx1"/>
                </a:solidFill>
              </a:rPr>
              <a:t> in </a:t>
            </a:r>
            <a:r>
              <a:rPr lang="en-IN" dirty="0" err="1">
                <a:solidFill>
                  <a:schemeClr val="tx1"/>
                </a:solidFill>
              </a:rPr>
              <a:t>os.listdir</a:t>
            </a:r>
            <a:r>
              <a:rPr lang="en-IN" dirty="0">
                <a:solidFill>
                  <a:schemeClr val="tx1"/>
                </a:solidFill>
              </a:rPr>
              <a:t>(folder):</a:t>
            </a:r>
          </a:p>
          <a:p>
            <a:r>
              <a:rPr lang="en-IN" dirty="0">
                <a:solidFill>
                  <a:schemeClr val="tx1"/>
                </a:solidFill>
              </a:rPr>
              <a:t>    </a:t>
            </a:r>
            <a:r>
              <a:rPr lang="en-IN" dirty="0" err="1">
                <a:solidFill>
                  <a:schemeClr val="tx1"/>
                </a:solidFill>
              </a:rPr>
              <a:t>file_path</a:t>
            </a:r>
            <a:r>
              <a:rPr lang="en-IN" dirty="0">
                <a:solidFill>
                  <a:schemeClr val="tx1"/>
                </a:solidFill>
              </a:rPr>
              <a:t> = </a:t>
            </a:r>
            <a:r>
              <a:rPr lang="en-IN" dirty="0" err="1">
                <a:solidFill>
                  <a:schemeClr val="tx1"/>
                </a:solidFill>
              </a:rPr>
              <a:t>os.path.join</a:t>
            </a:r>
            <a:r>
              <a:rPr lang="en-IN" dirty="0">
                <a:solidFill>
                  <a:schemeClr val="tx1"/>
                </a:solidFill>
              </a:rPr>
              <a:t>(folder, </a:t>
            </a:r>
            <a:r>
              <a:rPr lang="en-IN" dirty="0" err="1">
                <a:solidFill>
                  <a:schemeClr val="tx1"/>
                </a:solidFill>
              </a:rPr>
              <a:t>the_file</a:t>
            </a:r>
            <a:r>
              <a:rPr lang="en-IN" dirty="0">
                <a:solidFill>
                  <a:schemeClr val="tx1"/>
                </a:solidFill>
              </a:rPr>
              <a:t>)</a:t>
            </a:r>
          </a:p>
          <a:p>
            <a:endParaRPr lang="en-IN" dirty="0">
              <a:solidFill>
                <a:schemeClr val="tx1"/>
              </a:solidFill>
            </a:endParaRPr>
          </a:p>
          <a:p>
            <a:r>
              <a:rPr lang="en-IN" dirty="0">
                <a:solidFill>
                  <a:schemeClr val="tx1"/>
                </a:solidFill>
              </a:rPr>
              <a:t>    if </a:t>
            </a:r>
            <a:r>
              <a:rPr lang="en-IN" dirty="0" err="1">
                <a:solidFill>
                  <a:schemeClr val="tx1"/>
                </a:solidFill>
              </a:rPr>
              <a:t>os.path.isfile</a:t>
            </a:r>
            <a:r>
              <a:rPr lang="en-IN" dirty="0">
                <a:solidFill>
                  <a:schemeClr val="tx1"/>
                </a:solidFill>
              </a:rPr>
              <a:t>(</a:t>
            </a:r>
            <a:r>
              <a:rPr lang="en-IN" dirty="0" err="1">
                <a:solidFill>
                  <a:schemeClr val="tx1"/>
                </a:solidFill>
              </a:rPr>
              <a:t>file_path</a:t>
            </a:r>
            <a:r>
              <a:rPr lang="en-IN" dirty="0">
                <a:solidFill>
                  <a:schemeClr val="tx1"/>
                </a:solidFill>
              </a:rPr>
              <a:t>):</a:t>
            </a:r>
          </a:p>
          <a:p>
            <a:r>
              <a:rPr lang="en-IN" dirty="0">
                <a:solidFill>
                  <a:schemeClr val="tx1"/>
                </a:solidFill>
              </a:rPr>
              <a:t>        </a:t>
            </a:r>
            <a:r>
              <a:rPr lang="en-IN" dirty="0" err="1">
                <a:solidFill>
                  <a:schemeClr val="tx1"/>
                </a:solidFill>
              </a:rPr>
              <a:t>os.unlink</a:t>
            </a:r>
            <a:r>
              <a:rPr lang="en-IN" dirty="0">
                <a:solidFill>
                  <a:schemeClr val="tx1"/>
                </a:solidFill>
              </a:rPr>
              <a:t>(</a:t>
            </a:r>
            <a:r>
              <a:rPr lang="en-IN" dirty="0" err="1">
                <a:solidFill>
                  <a:schemeClr val="tx1"/>
                </a:solidFill>
              </a:rPr>
              <a:t>file_path</a:t>
            </a:r>
            <a:r>
              <a:rPr lang="en-IN" dirty="0">
                <a:solidFill>
                  <a:schemeClr val="tx1"/>
                </a:solidFill>
              </a:rPr>
              <a:t>)</a:t>
            </a:r>
          </a:p>
          <a:p>
            <a:r>
              <a:rPr lang="en-IN" dirty="0">
                <a:solidFill>
                  <a:schemeClr val="tx1"/>
                </a:solidFill>
              </a:rPr>
              <a:t>    </a:t>
            </a:r>
            <a:r>
              <a:rPr lang="en-IN" dirty="0" err="1">
                <a:solidFill>
                  <a:schemeClr val="tx1"/>
                </a:solidFill>
              </a:rPr>
              <a:t>elif</a:t>
            </a:r>
            <a:r>
              <a:rPr lang="en-IN" dirty="0">
                <a:solidFill>
                  <a:schemeClr val="tx1"/>
                </a:solidFill>
              </a:rPr>
              <a:t> </a:t>
            </a:r>
            <a:r>
              <a:rPr lang="en-IN" dirty="0" err="1">
                <a:solidFill>
                  <a:schemeClr val="tx1"/>
                </a:solidFill>
              </a:rPr>
              <a:t>os.path.isdir</a:t>
            </a:r>
            <a:r>
              <a:rPr lang="en-IN" dirty="0">
                <a:solidFill>
                  <a:schemeClr val="tx1"/>
                </a:solidFill>
              </a:rPr>
              <a:t>(</a:t>
            </a:r>
            <a:r>
              <a:rPr lang="en-IN" dirty="0" err="1">
                <a:solidFill>
                  <a:schemeClr val="tx1"/>
                </a:solidFill>
              </a:rPr>
              <a:t>file_path</a:t>
            </a:r>
            <a:r>
              <a:rPr lang="en-IN" dirty="0">
                <a:solidFill>
                  <a:schemeClr val="tx1"/>
                </a:solidFill>
              </a:rPr>
              <a:t>): </a:t>
            </a:r>
          </a:p>
          <a:p>
            <a:r>
              <a:rPr lang="en-IN" dirty="0">
                <a:solidFill>
                  <a:schemeClr val="tx1"/>
                </a:solidFill>
              </a:rPr>
              <a:t>	    </a:t>
            </a:r>
            <a:r>
              <a:rPr lang="en-IN" dirty="0" err="1">
                <a:solidFill>
                  <a:schemeClr val="tx1"/>
                </a:solidFill>
              </a:rPr>
              <a:t>shutil.rmtree</a:t>
            </a:r>
            <a:r>
              <a:rPr lang="en-IN" dirty="0">
                <a:solidFill>
                  <a:schemeClr val="tx1"/>
                </a:solidFill>
              </a:rPr>
              <a:t>(</a:t>
            </a:r>
            <a:r>
              <a:rPr lang="en-IN" dirty="0" err="1">
                <a:solidFill>
                  <a:schemeClr val="tx1"/>
                </a:solidFill>
              </a:rPr>
              <a:t>file_path</a:t>
            </a:r>
            <a:r>
              <a:rPr lang="en-IN" dirty="0">
                <a:solidFill>
                  <a:schemeClr val="tx1"/>
                </a:solidFill>
              </a:rPr>
              <a:t>) # remove subdirectories also</a:t>
            </a:r>
          </a:p>
        </p:txBody>
      </p:sp>
    </p:spTree>
    <p:extLst>
      <p:ext uri="{BB962C8B-B14F-4D97-AF65-F5344CB8AC3E}">
        <p14:creationId xmlns:p14="http://schemas.microsoft.com/office/powerpoint/2010/main" val="3024056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join and split platform independent file and directory paths</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We must use platform-independent file and directory in python paths, so our program runs on every platform. We use the submodule </a:t>
            </a:r>
            <a:r>
              <a:rPr lang="en-US" dirty="0" err="1"/>
              <a:t>os.path</a:t>
            </a:r>
            <a:r>
              <a:rPr lang="en-US" dirty="0"/>
              <a:t> for this.</a:t>
            </a:r>
          </a:p>
          <a:p>
            <a:r>
              <a:rPr lang="en-US" dirty="0"/>
              <a:t>join() in python joins path components and returns a path as a string. It adds appropriate separators (\ for Windows and / for Unix)</a:t>
            </a:r>
          </a:p>
          <a:p>
            <a:endParaRPr lang="en-US" dirty="0"/>
          </a:p>
          <a:p>
            <a:pPr marL="0" indent="0">
              <a:buNone/>
            </a:pPr>
            <a:r>
              <a:rPr lang="en-US" dirty="0"/>
              <a:t>      Returns ‘</a:t>
            </a:r>
            <a:r>
              <a:rPr lang="en-US" dirty="0" err="1"/>
              <a:t>C:Users</a:t>
            </a:r>
            <a:r>
              <a:rPr lang="en-US" dirty="0"/>
              <a:t>\\Shaji\\Desktop’</a:t>
            </a:r>
          </a:p>
          <a:p>
            <a:r>
              <a:rPr lang="en-US" dirty="0"/>
              <a:t>Conversely, split() splits the path into components, removing the separator.</a:t>
            </a:r>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Rectangle 5">
            <a:extLst>
              <a:ext uri="{FF2B5EF4-FFF2-40B4-BE49-F238E27FC236}">
                <a16:creationId xmlns:a16="http://schemas.microsoft.com/office/drawing/2014/main" id="{A12373C0-C946-4999-A25A-53CDC23F1DA7}"/>
              </a:ext>
            </a:extLst>
          </p:cNvPr>
          <p:cNvSpPr/>
          <p:nvPr/>
        </p:nvSpPr>
        <p:spPr>
          <a:xfrm>
            <a:off x="3034747" y="3429000"/>
            <a:ext cx="8309113" cy="453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rPr>
              <a:t>os.path.join</a:t>
            </a:r>
            <a:r>
              <a:rPr lang="en-IN" dirty="0">
                <a:solidFill>
                  <a:schemeClr val="tx1"/>
                </a:solidFill>
              </a:rPr>
              <a:t>('</a:t>
            </a:r>
            <a:r>
              <a:rPr lang="en-IN" dirty="0" err="1">
                <a:solidFill>
                  <a:schemeClr val="tx1"/>
                </a:solidFill>
              </a:rPr>
              <a:t>C:','Users','Shaji','Desktop</a:t>
            </a:r>
            <a:r>
              <a:rPr lang="en-IN" dirty="0">
                <a:solidFill>
                  <a:schemeClr val="tx1"/>
                </a:solidFill>
              </a:rPr>
              <a:t>')</a:t>
            </a:r>
          </a:p>
        </p:txBody>
      </p:sp>
      <p:sp>
        <p:nvSpPr>
          <p:cNvPr id="7" name="Rectangle 6">
            <a:extLst>
              <a:ext uri="{FF2B5EF4-FFF2-40B4-BE49-F238E27FC236}">
                <a16:creationId xmlns:a16="http://schemas.microsoft.com/office/drawing/2014/main" id="{86098082-7DDB-4D54-99E2-FBFD86DC997E}"/>
              </a:ext>
            </a:extLst>
          </p:cNvPr>
          <p:cNvSpPr/>
          <p:nvPr/>
        </p:nvSpPr>
        <p:spPr>
          <a:xfrm>
            <a:off x="3034747" y="4724400"/>
            <a:ext cx="8309113" cy="453887"/>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rPr>
              <a:t>os.path.split</a:t>
            </a:r>
            <a:r>
              <a:rPr lang="en-IN" dirty="0">
                <a:solidFill>
                  <a:schemeClr val="tx1"/>
                </a:solidFill>
              </a:rPr>
              <a:t>("C:Users\\Shaji\\Desktop")</a:t>
            </a:r>
          </a:p>
        </p:txBody>
      </p:sp>
    </p:spTree>
    <p:extLst>
      <p:ext uri="{BB962C8B-B14F-4D97-AF65-F5344CB8AC3E}">
        <p14:creationId xmlns:p14="http://schemas.microsoft.com/office/powerpoint/2010/main" val="2158668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How to check if directory or file exists</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Another way to check if a path exists (as long as you don't care if the path points to a file or directory) is to use </a:t>
            </a:r>
            <a:r>
              <a:rPr lang="en-US" b="1" dirty="0" err="1"/>
              <a:t>os.path.exists</a:t>
            </a:r>
            <a:r>
              <a:rPr lang="en-US" dirty="0"/>
              <a:t>.</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8" name="Rectangle 7">
            <a:extLst>
              <a:ext uri="{FF2B5EF4-FFF2-40B4-BE49-F238E27FC236}">
                <a16:creationId xmlns:a16="http://schemas.microsoft.com/office/drawing/2014/main" id="{15D06C86-7E61-4C7A-8BBD-33DCEB037CDC}"/>
              </a:ext>
            </a:extLst>
          </p:cNvPr>
          <p:cNvSpPr/>
          <p:nvPr/>
        </p:nvSpPr>
        <p:spPr>
          <a:xfrm>
            <a:off x="3031503" y="2885660"/>
            <a:ext cx="8110330" cy="70567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os.path.exists</a:t>
            </a:r>
            <a:r>
              <a:rPr lang="en-US" dirty="0">
                <a:solidFill>
                  <a:schemeClr val="tx1"/>
                </a:solidFill>
              </a:rPr>
              <a:t>('C:/file.txt')         # True (it is a file) </a:t>
            </a:r>
          </a:p>
          <a:p>
            <a:r>
              <a:rPr lang="en-US" dirty="0" err="1">
                <a:solidFill>
                  <a:schemeClr val="tx1"/>
                </a:solidFill>
              </a:rPr>
              <a:t>os.path.exists</a:t>
            </a:r>
            <a:r>
              <a:rPr lang="en-US" dirty="0">
                <a:solidFill>
                  <a:schemeClr val="tx1"/>
                </a:solidFill>
              </a:rPr>
              <a:t>('C:/Users/Shaji') # True (it is a directory)</a:t>
            </a:r>
            <a:endParaRPr lang="en-IN" dirty="0">
              <a:solidFill>
                <a:schemeClr val="tx1"/>
              </a:solidFill>
            </a:endParaRPr>
          </a:p>
        </p:txBody>
      </p:sp>
    </p:spTree>
    <p:extLst>
      <p:ext uri="{BB962C8B-B14F-4D97-AF65-F5344CB8AC3E}">
        <p14:creationId xmlns:p14="http://schemas.microsoft.com/office/powerpoint/2010/main" val="3587409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operator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This module provides a "functional" interface to the standard operators in Python. The functions in this module can be used instead of some lambda constructs, when processing data with functions like map and filter.</a:t>
            </a:r>
          </a:p>
          <a:p>
            <a:r>
              <a:rPr lang="en-US" dirty="0"/>
              <a:t>They are also quite popular among people who like to write obscure code, for obvious reasons.</a:t>
            </a:r>
          </a:p>
          <a:p>
            <a:r>
              <a:rPr lang="en-US" dirty="0"/>
              <a:t>Python has predefined functions for many mathematical, logical, relational, bitwise etc. operations under the module “operator”.</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5" name="Rectangle 4">
            <a:extLst>
              <a:ext uri="{FF2B5EF4-FFF2-40B4-BE49-F238E27FC236}">
                <a16:creationId xmlns:a16="http://schemas.microsoft.com/office/drawing/2014/main" id="{7A29BE8F-D144-4BFE-AC17-385ED023654A}"/>
              </a:ext>
            </a:extLst>
          </p:cNvPr>
          <p:cNvSpPr/>
          <p:nvPr/>
        </p:nvSpPr>
        <p:spPr>
          <a:xfrm>
            <a:off x="3021496" y="4465983"/>
            <a:ext cx="8483116" cy="2133600"/>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add(a, b) : This functions returns addition of the given arguments.</a:t>
            </a:r>
          </a:p>
          <a:p>
            <a:r>
              <a:rPr lang="en-US" sz="1600" dirty="0">
                <a:solidFill>
                  <a:schemeClr val="tx1"/>
                </a:solidFill>
              </a:rPr>
              <a:t>Operation : a + b.</a:t>
            </a:r>
          </a:p>
          <a:p>
            <a:endParaRPr lang="en-US" sz="1600" dirty="0">
              <a:solidFill>
                <a:schemeClr val="tx1"/>
              </a:solidFill>
            </a:endParaRPr>
          </a:p>
          <a:p>
            <a:r>
              <a:rPr lang="en-US" sz="1600" dirty="0">
                <a:solidFill>
                  <a:schemeClr val="tx1"/>
                </a:solidFill>
              </a:rPr>
              <a:t>sub(a, b) : This functions returns difference of the given arguments.</a:t>
            </a:r>
          </a:p>
          <a:p>
            <a:r>
              <a:rPr lang="en-US" sz="1600" dirty="0">
                <a:solidFill>
                  <a:schemeClr val="tx1"/>
                </a:solidFill>
              </a:rPr>
              <a:t>Operation : a – b.</a:t>
            </a:r>
          </a:p>
          <a:p>
            <a:endParaRPr lang="en-US" sz="1600" dirty="0">
              <a:solidFill>
                <a:schemeClr val="tx1"/>
              </a:solidFill>
            </a:endParaRPr>
          </a:p>
          <a:p>
            <a:r>
              <a:rPr lang="en-US" sz="1600" dirty="0" err="1">
                <a:solidFill>
                  <a:schemeClr val="tx1"/>
                </a:solidFill>
              </a:rPr>
              <a:t>mul</a:t>
            </a:r>
            <a:r>
              <a:rPr lang="en-US" sz="1600" dirty="0">
                <a:solidFill>
                  <a:schemeClr val="tx1"/>
                </a:solidFill>
              </a:rPr>
              <a:t>(a, b) : This functions returns product of the given arguments.</a:t>
            </a:r>
          </a:p>
          <a:p>
            <a:r>
              <a:rPr lang="en-US" sz="1600" dirty="0">
                <a:solidFill>
                  <a:schemeClr val="tx1"/>
                </a:solidFill>
              </a:rPr>
              <a:t>Operation : a * b.</a:t>
            </a:r>
            <a:endParaRPr lang="en-IN" sz="1600" dirty="0">
              <a:solidFill>
                <a:schemeClr val="tx1"/>
              </a:solidFill>
            </a:endParaRPr>
          </a:p>
        </p:txBody>
      </p:sp>
    </p:spTree>
    <p:extLst>
      <p:ext uri="{BB962C8B-B14F-4D97-AF65-F5344CB8AC3E}">
        <p14:creationId xmlns:p14="http://schemas.microsoft.com/office/powerpoint/2010/main" val="489611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operator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How to perform logical operations using the operator module</a:t>
            </a:r>
          </a:p>
          <a:p>
            <a:r>
              <a:rPr lang="en-US" dirty="0"/>
              <a:t>How to perform comparison operations using the operator module</a:t>
            </a:r>
          </a:p>
          <a:p>
            <a:r>
              <a:rPr lang="en-US" dirty="0"/>
              <a:t>How to perform arithmetic operations using the operator module</a:t>
            </a:r>
          </a:p>
          <a:p>
            <a:r>
              <a:rPr lang="en-US" dirty="0"/>
              <a:t>How to perform sequence operations using the operator module</a:t>
            </a:r>
          </a:p>
          <a:p>
            <a:r>
              <a:rPr lang="en-US" dirty="0"/>
              <a:t>How to perform in place operations using the operator module</a:t>
            </a:r>
          </a:p>
          <a:p>
            <a:endParaRPr lang="en-US" dirty="0"/>
          </a:p>
          <a:p>
            <a:pPr marL="0" indent="0">
              <a:buNone/>
            </a:pPr>
            <a:r>
              <a:rPr lang="en-US" b="1" dirty="0"/>
              <a:t>We will see some example programs</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942914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In-Place vs Standard operators in Python</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Normal operators do the simple assigning job. On other hand, </a:t>
            </a:r>
            <a:r>
              <a:rPr lang="en-US" b="1" dirty="0"/>
              <a:t>In place </a:t>
            </a:r>
            <a:r>
              <a:rPr lang="en-US" dirty="0"/>
              <a:t>operators behave similar to normal operators except that they act in a different manner in case of </a:t>
            </a:r>
            <a:r>
              <a:rPr lang="en-US" b="1" dirty="0"/>
              <a:t>mutable</a:t>
            </a:r>
            <a:r>
              <a:rPr lang="en-US" dirty="0"/>
              <a:t> and </a:t>
            </a:r>
            <a:r>
              <a:rPr lang="en-US" b="1" dirty="0"/>
              <a:t>Immutable</a:t>
            </a:r>
            <a:r>
              <a:rPr lang="en-US" dirty="0"/>
              <a:t> targets.</a:t>
            </a:r>
          </a:p>
          <a:p>
            <a:r>
              <a:rPr lang="en-US" dirty="0"/>
              <a:t>The _add_ method, does simple addition, takes two arguments, returns the sum and stores it in other variable without modifying any of the argument.</a:t>
            </a:r>
          </a:p>
          <a:p>
            <a:r>
              <a:rPr lang="en-US" dirty="0"/>
              <a:t>On the other hand, _</a:t>
            </a:r>
            <a:r>
              <a:rPr lang="en-US" dirty="0" err="1"/>
              <a:t>iadd</a:t>
            </a:r>
            <a:r>
              <a:rPr lang="en-US" dirty="0"/>
              <a:t>_ method also takes two arguments, but it makes in-place change in 1st argument passed by storing the sum in it. As object mutation is needed in this process, immutable targets such as numbers, strings and tuples, shouldn’t have _</a:t>
            </a:r>
            <a:r>
              <a:rPr lang="en-US" dirty="0" err="1"/>
              <a:t>iadd</a:t>
            </a:r>
            <a:r>
              <a:rPr lang="en-US" dirty="0"/>
              <a:t>_ method.</a:t>
            </a:r>
          </a:p>
          <a:p>
            <a:r>
              <a:rPr lang="en-US" dirty="0"/>
              <a:t>In both the cases assignment is required to do to store the value.</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825465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Case 1 : Immutable Targets</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In Immutable targets, such as numbers, strings and tuples. In place operator behave same as normal operators, i.e. only assignment takes place, no modification is taken place in the passed arguments.</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161407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Case 2 : Mutable Targets</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a:t>
            </a:r>
            <a:r>
              <a:rPr lang="en-US" dirty="0" err="1"/>
              <a:t>behaviour</a:t>
            </a:r>
            <a:r>
              <a:rPr lang="en-US" dirty="0"/>
              <a:t> of </a:t>
            </a:r>
            <a:r>
              <a:rPr lang="en-US" dirty="0" err="1"/>
              <a:t>Inplace</a:t>
            </a:r>
            <a:r>
              <a:rPr lang="en-US" dirty="0"/>
              <a:t> operators in </a:t>
            </a:r>
            <a:r>
              <a:rPr lang="en-US" b="1" dirty="0"/>
              <a:t>mutable</a:t>
            </a:r>
            <a:r>
              <a:rPr lang="en-US" dirty="0"/>
              <a:t> targets, such as </a:t>
            </a:r>
            <a:r>
              <a:rPr lang="en-US" b="1" dirty="0"/>
              <a:t>list</a:t>
            </a:r>
            <a:r>
              <a:rPr lang="en-US" dirty="0"/>
              <a:t> and </a:t>
            </a:r>
            <a:r>
              <a:rPr lang="en-US" b="1" dirty="0"/>
              <a:t>dictionaries</a:t>
            </a:r>
            <a:r>
              <a:rPr lang="en-US" dirty="0"/>
              <a:t>, are different from normal operators. The </a:t>
            </a:r>
            <a:r>
              <a:rPr lang="en-US" dirty="0" err="1"/>
              <a:t>updation</a:t>
            </a:r>
            <a:r>
              <a:rPr lang="en-US" dirty="0"/>
              <a:t> and assignment both are carried out in case of mutable targets.</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178078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a:t>
            </a:r>
            <a:r>
              <a:rPr lang="en-US" dirty="0" err="1"/>
              <a:t>gzip</a:t>
            </a:r>
            <a:r>
              <a:rPr lang="en-US" dirty="0"/>
              <a:t>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How to compress the data using </a:t>
            </a:r>
            <a:r>
              <a:rPr lang="en-US" dirty="0" err="1"/>
              <a:t>gzip</a:t>
            </a:r>
            <a:r>
              <a:rPr lang="en-US" dirty="0"/>
              <a:t>.</a:t>
            </a:r>
          </a:p>
          <a:p>
            <a:r>
              <a:rPr lang="en-US" dirty="0"/>
              <a:t>How to </a:t>
            </a:r>
            <a:r>
              <a:rPr lang="en-US" dirty="0" err="1"/>
              <a:t>uncompress</a:t>
            </a:r>
            <a:r>
              <a:rPr lang="en-US" dirty="0"/>
              <a:t> the data using </a:t>
            </a:r>
            <a:r>
              <a:rPr lang="en-US" dirty="0" err="1"/>
              <a:t>gzip</a:t>
            </a:r>
            <a:r>
              <a:rPr lang="en-US" dirty="0"/>
              <a:t>.</a:t>
            </a:r>
          </a:p>
          <a:p>
            <a:r>
              <a:rPr lang="en-US" dirty="0"/>
              <a:t>How to set different amounts of compression level by passing a compress level argument.</a:t>
            </a:r>
          </a:p>
          <a:p>
            <a:r>
              <a:rPr lang="en-US" dirty="0"/>
              <a:t>How to read compressed data using </a:t>
            </a:r>
            <a:r>
              <a:rPr lang="en-US" dirty="0" err="1"/>
              <a:t>gzip</a:t>
            </a:r>
            <a:r>
              <a:rPr lang="en-US" dirty="0"/>
              <a:t>.</a:t>
            </a:r>
          </a:p>
          <a:p>
            <a:r>
              <a:rPr lang="en-US" dirty="0"/>
              <a:t>How to read a file and read only part of the data.</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7661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display path set in the current system using </a:t>
            </a:r>
            <a:r>
              <a:rPr lang="en-US" dirty="0" err="1"/>
              <a:t>sys.path</a:t>
            </a:r>
            <a:endParaRPr lang="en-US" dirty="0"/>
          </a:p>
        </p:txBody>
      </p:sp>
      <p:sp>
        <p:nvSpPr>
          <p:cNvPr id="3" name="Content Placeholder 2"/>
          <p:cNvSpPr>
            <a:spLocks noGrp="1"/>
          </p:cNvSpPr>
          <p:nvPr>
            <p:ph idx="1"/>
          </p:nvPr>
        </p:nvSpPr>
        <p:spPr/>
        <p:txBody>
          <a:bodyPr/>
          <a:lstStyle/>
          <a:p>
            <a:r>
              <a:rPr lang="en-US" dirty="0"/>
              <a:t>This function just displays the PYTHONPATH set in current system. </a:t>
            </a:r>
          </a:p>
          <a:p>
            <a:r>
              <a:rPr lang="en-US" dirty="0"/>
              <a:t>Let’s execute this on the system by making a script: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8FFD699E-ACBA-4B6C-9A29-9EFE2C56111F}"/>
              </a:ext>
            </a:extLst>
          </p:cNvPr>
          <p:cNvSpPr/>
          <p:nvPr/>
        </p:nvSpPr>
        <p:spPr>
          <a:xfrm>
            <a:off x="2716696" y="2968487"/>
            <a:ext cx="8693426" cy="82163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sys</a:t>
            </a:r>
          </a:p>
          <a:p>
            <a:endParaRPr lang="en-US" dirty="0">
              <a:solidFill>
                <a:schemeClr val="tx1"/>
              </a:solidFill>
            </a:endParaRPr>
          </a:p>
          <a:p>
            <a:r>
              <a:rPr lang="en-US" dirty="0">
                <a:solidFill>
                  <a:schemeClr val="tx1"/>
                </a:solidFill>
              </a:rPr>
              <a:t>print('\</a:t>
            </a:r>
            <a:r>
              <a:rPr lang="en-US" dirty="0" err="1">
                <a:solidFill>
                  <a:schemeClr val="tx1"/>
                </a:solidFill>
              </a:rPr>
              <a:t>nThe</a:t>
            </a:r>
            <a:r>
              <a:rPr lang="en-US" dirty="0">
                <a:solidFill>
                  <a:schemeClr val="tx1"/>
                </a:solidFill>
              </a:rPr>
              <a:t> PYTHONPATH is', </a:t>
            </a:r>
            <a:r>
              <a:rPr lang="en-US" dirty="0" err="1">
                <a:solidFill>
                  <a:schemeClr val="tx1"/>
                </a:solidFill>
              </a:rPr>
              <a:t>sys.path</a:t>
            </a:r>
            <a:r>
              <a:rPr lang="en-US" dirty="0">
                <a:solidFill>
                  <a:schemeClr val="tx1"/>
                </a:solidFill>
              </a:rPr>
              <a:t>)</a:t>
            </a:r>
            <a:endParaRPr lang="en-IN" dirty="0">
              <a:solidFill>
                <a:schemeClr val="tx1"/>
              </a:solidFill>
            </a:endParaRPr>
          </a:p>
        </p:txBody>
      </p:sp>
      <p:sp>
        <p:nvSpPr>
          <p:cNvPr id="7" name="Rectangle 6">
            <a:extLst>
              <a:ext uri="{FF2B5EF4-FFF2-40B4-BE49-F238E27FC236}">
                <a16:creationId xmlns:a16="http://schemas.microsoft.com/office/drawing/2014/main" id="{534B1DCA-489F-4310-90C8-B1956F3B4BDC}"/>
              </a:ext>
            </a:extLst>
          </p:cNvPr>
          <p:cNvSpPr/>
          <p:nvPr/>
        </p:nvSpPr>
        <p:spPr>
          <a:xfrm>
            <a:off x="2700199" y="3990033"/>
            <a:ext cx="8693426" cy="237101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rPr>
              <a:t>C:\Users\Shaji\Documents\Corporate Training\Python\Classroom examples\Chapter 013&gt;python 1302.py</a:t>
            </a:r>
          </a:p>
          <a:p>
            <a:endParaRPr lang="en-IN" sz="1400" dirty="0">
              <a:solidFill>
                <a:schemeClr val="bg1"/>
              </a:solidFill>
            </a:endParaRPr>
          </a:p>
          <a:p>
            <a:r>
              <a:rPr lang="en-IN" sz="1400" dirty="0">
                <a:solidFill>
                  <a:schemeClr val="bg1"/>
                </a:solidFill>
              </a:rPr>
              <a:t>The PYTHONPATH is ['C:\\Users\\Shaji\\Documents\\Corporate Training\\Python\\Classroom examples\\Chapter 013', 'C:\\Users\\Shaji\\</a:t>
            </a:r>
            <a:r>
              <a:rPr lang="en-IN" sz="1400" dirty="0" err="1">
                <a:solidFill>
                  <a:schemeClr val="bg1"/>
                </a:solidFill>
              </a:rPr>
              <a:t>AppData</a:t>
            </a:r>
            <a:r>
              <a:rPr lang="en-IN" sz="1400" dirty="0">
                <a:solidFill>
                  <a:schemeClr val="bg1"/>
                </a:solidFill>
              </a:rPr>
              <a:t>\\Local\\Programs\\Python\\Python36-32\\python36.zip', 'C:\\Users\\Shaji\\</a:t>
            </a:r>
            <a:r>
              <a:rPr lang="en-IN" sz="1400" dirty="0" err="1">
                <a:solidFill>
                  <a:schemeClr val="bg1"/>
                </a:solidFill>
              </a:rPr>
              <a:t>AppData</a:t>
            </a:r>
            <a:r>
              <a:rPr lang="en-IN" sz="1400" dirty="0">
                <a:solidFill>
                  <a:schemeClr val="bg1"/>
                </a:solidFill>
              </a:rPr>
              <a:t>\\Local\\Programs\\Python\\Python36-32\\DLLs', 'C:\\Users\\Shaji\\</a:t>
            </a:r>
            <a:r>
              <a:rPr lang="en-IN" sz="1400" dirty="0" err="1">
                <a:solidFill>
                  <a:schemeClr val="bg1"/>
                </a:solidFill>
              </a:rPr>
              <a:t>AppData</a:t>
            </a:r>
            <a:r>
              <a:rPr lang="en-IN" sz="1400" dirty="0">
                <a:solidFill>
                  <a:schemeClr val="bg1"/>
                </a:solidFill>
              </a:rPr>
              <a:t>\\Local\\Programs\\Python\\Python36-32\\lib', 'C:\\Users\\Shaji\\</a:t>
            </a:r>
            <a:r>
              <a:rPr lang="en-IN" sz="1400" dirty="0" err="1">
                <a:solidFill>
                  <a:schemeClr val="bg1"/>
                </a:solidFill>
              </a:rPr>
              <a:t>AppData</a:t>
            </a:r>
            <a:r>
              <a:rPr lang="en-IN" sz="1400" dirty="0">
                <a:solidFill>
                  <a:schemeClr val="bg1"/>
                </a:solidFill>
              </a:rPr>
              <a:t>\\Local\\Programs\\Python\\Python36-32', 'C:\\Users\\Shaji\\</a:t>
            </a:r>
            <a:r>
              <a:rPr lang="en-IN" sz="1400" dirty="0" err="1">
                <a:solidFill>
                  <a:schemeClr val="bg1"/>
                </a:solidFill>
              </a:rPr>
              <a:t>AppData</a:t>
            </a:r>
            <a:r>
              <a:rPr lang="en-IN" sz="1400" dirty="0">
                <a:solidFill>
                  <a:schemeClr val="bg1"/>
                </a:solidFill>
              </a:rPr>
              <a:t>\\Local\\Programs\\Python\\Python36-32\\lib\\site-packages']</a:t>
            </a:r>
          </a:p>
        </p:txBody>
      </p:sp>
    </p:spTree>
    <p:extLst>
      <p:ext uri="{BB962C8B-B14F-4D97-AF65-F5344CB8AC3E}">
        <p14:creationId xmlns:p14="http://schemas.microsoft.com/office/powerpoint/2010/main" val="483740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a:t>
            </a:r>
            <a:r>
              <a:rPr lang="en-US" dirty="0" err="1"/>
              <a:t>gzip</a:t>
            </a:r>
            <a:r>
              <a:rPr lang="en-US" dirty="0"/>
              <a:t>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a:t>
            </a:r>
            <a:r>
              <a:rPr lang="en-US" dirty="0" err="1"/>
              <a:t>gzip</a:t>
            </a:r>
            <a:r>
              <a:rPr lang="en-US" dirty="0"/>
              <a:t> module provides a file-like interface to GNU zip files, using </a:t>
            </a:r>
            <a:r>
              <a:rPr lang="en-US" dirty="0" err="1"/>
              <a:t>zlib</a:t>
            </a:r>
            <a:r>
              <a:rPr lang="en-US" dirty="0"/>
              <a:t> to compress and </a:t>
            </a:r>
            <a:r>
              <a:rPr lang="en-US" dirty="0" err="1"/>
              <a:t>uncompress</a:t>
            </a:r>
            <a:r>
              <a:rPr lang="en-US" dirty="0"/>
              <a:t> the data.</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017527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a:t>
            </a:r>
            <a:r>
              <a:rPr lang="en-US" dirty="0" err="1"/>
              <a:t>gzip</a:t>
            </a:r>
            <a:r>
              <a:rPr lang="en-US" dirty="0"/>
              <a:t> module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r>
              <a:rPr lang="en-US" dirty="0"/>
              <a:t>The </a:t>
            </a:r>
            <a:r>
              <a:rPr lang="en-US" dirty="0" err="1"/>
              <a:t>gzip</a:t>
            </a:r>
            <a:r>
              <a:rPr lang="en-US" dirty="0"/>
              <a:t> module provides a file-like interface to GNU zip files, using </a:t>
            </a:r>
            <a:r>
              <a:rPr lang="en-US" dirty="0" err="1"/>
              <a:t>zlib</a:t>
            </a:r>
            <a:r>
              <a:rPr lang="en-US" dirty="0"/>
              <a:t> to compress and </a:t>
            </a:r>
            <a:r>
              <a:rPr lang="en-US" dirty="0" err="1"/>
              <a:t>uncompress</a:t>
            </a:r>
            <a:r>
              <a:rPr lang="en-US" dirty="0"/>
              <a:t> the data.</a:t>
            </a:r>
          </a:p>
          <a:p>
            <a:r>
              <a:rPr lang="en-US" dirty="0"/>
              <a:t>A demo of examples</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608458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The map function</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fontScale="92500" lnSpcReduction="20000"/>
          </a:bodyPr>
          <a:lstStyle/>
          <a:p>
            <a:r>
              <a:rPr lang="en-US" dirty="0"/>
              <a:t>map() function returns a list of the results after applying the given function to each item of a given </a:t>
            </a:r>
            <a:r>
              <a:rPr lang="en-US" dirty="0" err="1"/>
              <a:t>iterable</a:t>
            </a:r>
            <a:r>
              <a:rPr lang="en-US" dirty="0"/>
              <a:t> (list, tuple etc.)</a:t>
            </a:r>
          </a:p>
          <a:p>
            <a:pPr marL="0" indent="0">
              <a:buNone/>
            </a:pPr>
            <a:r>
              <a:rPr lang="en-US" b="1" dirty="0"/>
              <a:t>      Syntax</a:t>
            </a:r>
          </a:p>
          <a:p>
            <a:endParaRPr lang="en-US" dirty="0"/>
          </a:p>
          <a:p>
            <a:endParaRPr lang="en-US" dirty="0"/>
          </a:p>
          <a:p>
            <a:endParaRPr lang="en-US" dirty="0"/>
          </a:p>
          <a:p>
            <a:endParaRPr lang="en-US" dirty="0"/>
          </a:p>
          <a:p>
            <a:endParaRPr lang="en-US" dirty="0"/>
          </a:p>
          <a:p>
            <a:endParaRPr lang="en-US" dirty="0"/>
          </a:p>
          <a:p>
            <a:r>
              <a:rPr lang="en-US" b="1" dirty="0"/>
              <a:t>Note</a:t>
            </a:r>
            <a:r>
              <a:rPr lang="en-US" dirty="0"/>
              <a:t> : You can pass one or more </a:t>
            </a:r>
            <a:r>
              <a:rPr lang="en-US" dirty="0" err="1"/>
              <a:t>iterable</a:t>
            </a:r>
            <a:r>
              <a:rPr lang="en-US" dirty="0"/>
              <a:t> to the map() function. Returns a list of the results after applying the given function to each item of a given </a:t>
            </a:r>
            <a:r>
              <a:rPr lang="en-US" dirty="0" err="1"/>
              <a:t>iterable</a:t>
            </a:r>
            <a:r>
              <a:rPr lang="en-US" dirty="0"/>
              <a:t> (list, tuple etc.) </a:t>
            </a:r>
          </a:p>
          <a:p>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Rectangle 5">
            <a:extLst>
              <a:ext uri="{FF2B5EF4-FFF2-40B4-BE49-F238E27FC236}">
                <a16:creationId xmlns:a16="http://schemas.microsoft.com/office/drawing/2014/main" id="{2B4EC24C-CA60-4E9D-AB78-E9B741068F35}"/>
              </a:ext>
            </a:extLst>
          </p:cNvPr>
          <p:cNvSpPr/>
          <p:nvPr/>
        </p:nvSpPr>
        <p:spPr>
          <a:xfrm>
            <a:off x="3048000" y="2962237"/>
            <a:ext cx="8189843" cy="1914563"/>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map(fun, </a:t>
            </a:r>
            <a:r>
              <a:rPr lang="en-US" dirty="0" err="1">
                <a:solidFill>
                  <a:schemeClr val="tx1"/>
                </a:solidFill>
              </a:rPr>
              <a:t>iter</a:t>
            </a:r>
            <a:r>
              <a:rPr lang="en-US" dirty="0">
                <a:solidFill>
                  <a:schemeClr val="tx1"/>
                </a:solidFill>
              </a:rPr>
              <a:t>)</a:t>
            </a:r>
          </a:p>
          <a:p>
            <a:endParaRPr lang="en-US" dirty="0">
              <a:solidFill>
                <a:schemeClr val="tx1"/>
              </a:solidFill>
            </a:endParaRPr>
          </a:p>
          <a:p>
            <a:r>
              <a:rPr lang="en-US" dirty="0">
                <a:solidFill>
                  <a:schemeClr val="tx1"/>
                </a:solidFill>
              </a:rPr>
              <a:t>Parameters :</a:t>
            </a:r>
          </a:p>
          <a:p>
            <a:endParaRPr lang="en-US" dirty="0">
              <a:solidFill>
                <a:schemeClr val="tx1"/>
              </a:solidFill>
            </a:endParaRPr>
          </a:p>
          <a:p>
            <a:r>
              <a:rPr lang="en-US" b="1" dirty="0">
                <a:solidFill>
                  <a:schemeClr val="tx1"/>
                </a:solidFill>
              </a:rPr>
              <a:t>fun</a:t>
            </a:r>
            <a:r>
              <a:rPr lang="en-US" dirty="0">
                <a:solidFill>
                  <a:schemeClr val="tx1"/>
                </a:solidFill>
              </a:rPr>
              <a:t> : It is a function to which map passes each element of given </a:t>
            </a:r>
            <a:r>
              <a:rPr lang="en-US" dirty="0" err="1">
                <a:solidFill>
                  <a:schemeClr val="tx1"/>
                </a:solidFill>
              </a:rPr>
              <a:t>iterable</a:t>
            </a:r>
            <a:endParaRPr lang="en-US" dirty="0">
              <a:solidFill>
                <a:schemeClr val="tx1"/>
              </a:solidFill>
            </a:endParaRPr>
          </a:p>
          <a:p>
            <a:r>
              <a:rPr lang="en-US" b="1" dirty="0" err="1">
                <a:solidFill>
                  <a:schemeClr val="tx1"/>
                </a:solidFill>
              </a:rPr>
              <a:t>iter</a:t>
            </a:r>
            <a:r>
              <a:rPr lang="en-US" dirty="0">
                <a:solidFill>
                  <a:schemeClr val="tx1"/>
                </a:solidFill>
              </a:rPr>
              <a:t> : It is a </a:t>
            </a:r>
            <a:r>
              <a:rPr lang="en-US" dirty="0" err="1">
                <a:solidFill>
                  <a:schemeClr val="tx1"/>
                </a:solidFill>
              </a:rPr>
              <a:t>iterable</a:t>
            </a:r>
            <a:r>
              <a:rPr lang="en-US" dirty="0">
                <a:solidFill>
                  <a:schemeClr val="tx1"/>
                </a:solidFill>
              </a:rPr>
              <a:t> which is to be mapped. </a:t>
            </a:r>
            <a:endParaRPr lang="en-IN" dirty="0">
              <a:solidFill>
                <a:schemeClr val="tx1"/>
              </a:solidFill>
            </a:endParaRPr>
          </a:p>
        </p:txBody>
      </p:sp>
    </p:spTree>
    <p:extLst>
      <p:ext uri="{BB962C8B-B14F-4D97-AF65-F5344CB8AC3E}">
        <p14:creationId xmlns:p14="http://schemas.microsoft.com/office/powerpoint/2010/main" val="419125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lstStyle/>
          <a:p>
            <a:r>
              <a:rPr lang="en-US" dirty="0"/>
              <a:t>Program to demonstrate the working of a map</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Rectangle 5">
            <a:extLst>
              <a:ext uri="{FF2B5EF4-FFF2-40B4-BE49-F238E27FC236}">
                <a16:creationId xmlns:a16="http://schemas.microsoft.com/office/drawing/2014/main" id="{2B4EC24C-CA60-4E9D-AB78-E9B741068F35}"/>
              </a:ext>
            </a:extLst>
          </p:cNvPr>
          <p:cNvSpPr/>
          <p:nvPr/>
        </p:nvSpPr>
        <p:spPr>
          <a:xfrm>
            <a:off x="2743200" y="2286376"/>
            <a:ext cx="8189843" cy="289522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Python program to demonstrate working of map.</a:t>
            </a:r>
          </a:p>
          <a:p>
            <a:r>
              <a:rPr lang="en-US" dirty="0">
                <a:solidFill>
                  <a:schemeClr val="tx1"/>
                </a:solidFill>
              </a:rPr>
              <a:t> </a:t>
            </a:r>
          </a:p>
          <a:p>
            <a:r>
              <a:rPr lang="en-US" dirty="0">
                <a:solidFill>
                  <a:schemeClr val="tx1"/>
                </a:solidFill>
              </a:rPr>
              <a:t># Return double of n</a:t>
            </a:r>
          </a:p>
          <a:p>
            <a:r>
              <a:rPr lang="en-US" dirty="0">
                <a:solidFill>
                  <a:schemeClr val="tx1"/>
                </a:solidFill>
              </a:rPr>
              <a:t>def addition(n):</a:t>
            </a:r>
          </a:p>
          <a:p>
            <a:r>
              <a:rPr lang="en-US" dirty="0">
                <a:solidFill>
                  <a:schemeClr val="tx1"/>
                </a:solidFill>
              </a:rPr>
              <a:t>    return n + n</a:t>
            </a:r>
          </a:p>
          <a:p>
            <a:r>
              <a:rPr lang="en-US" dirty="0">
                <a:solidFill>
                  <a:schemeClr val="tx1"/>
                </a:solidFill>
              </a:rPr>
              <a:t> </a:t>
            </a:r>
          </a:p>
          <a:p>
            <a:r>
              <a:rPr lang="en-US" dirty="0">
                <a:solidFill>
                  <a:schemeClr val="tx1"/>
                </a:solidFill>
              </a:rPr>
              <a:t># We double all numbers using map()</a:t>
            </a:r>
          </a:p>
          <a:p>
            <a:r>
              <a:rPr lang="en-US" dirty="0">
                <a:solidFill>
                  <a:schemeClr val="tx1"/>
                </a:solidFill>
              </a:rPr>
              <a:t>numbers = (1, 2, 3, 4)</a:t>
            </a:r>
          </a:p>
          <a:p>
            <a:r>
              <a:rPr lang="en-US" dirty="0">
                <a:solidFill>
                  <a:schemeClr val="tx1"/>
                </a:solidFill>
              </a:rPr>
              <a:t>result = map(addition, numbers)</a:t>
            </a:r>
          </a:p>
          <a:p>
            <a:r>
              <a:rPr lang="en-US" dirty="0">
                <a:solidFill>
                  <a:schemeClr val="tx1"/>
                </a:solidFill>
              </a:rPr>
              <a:t>print(list(result))</a:t>
            </a:r>
            <a:endParaRPr lang="en-IN" dirty="0">
              <a:solidFill>
                <a:schemeClr val="tx1"/>
              </a:solidFill>
            </a:endParaRPr>
          </a:p>
        </p:txBody>
      </p:sp>
      <p:sp>
        <p:nvSpPr>
          <p:cNvPr id="5" name="Rectangle 4">
            <a:extLst>
              <a:ext uri="{FF2B5EF4-FFF2-40B4-BE49-F238E27FC236}">
                <a16:creationId xmlns:a16="http://schemas.microsoft.com/office/drawing/2014/main" id="{533CC190-49E3-4A2D-8334-F31535A04F3C}"/>
              </a:ext>
            </a:extLst>
          </p:cNvPr>
          <p:cNvSpPr/>
          <p:nvPr/>
        </p:nvSpPr>
        <p:spPr>
          <a:xfrm>
            <a:off x="2743200" y="5446643"/>
            <a:ext cx="8176591" cy="6173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[2, 4, 6, 8]</a:t>
            </a:r>
          </a:p>
        </p:txBody>
      </p:sp>
    </p:spTree>
    <p:extLst>
      <p:ext uri="{BB962C8B-B14F-4D97-AF65-F5344CB8AC3E}">
        <p14:creationId xmlns:p14="http://schemas.microsoft.com/office/powerpoint/2010/main" val="2038399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normAutofit/>
          </a:bodyPr>
          <a:lstStyle/>
          <a:p>
            <a:r>
              <a:rPr lang="en-US" dirty="0"/>
              <a:t>Program to demonstrate the working of a lambda expressions with map</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Rectangle 5">
            <a:extLst>
              <a:ext uri="{FF2B5EF4-FFF2-40B4-BE49-F238E27FC236}">
                <a16:creationId xmlns:a16="http://schemas.microsoft.com/office/drawing/2014/main" id="{2B4EC24C-CA60-4E9D-AB78-E9B741068F35}"/>
              </a:ext>
            </a:extLst>
          </p:cNvPr>
          <p:cNvSpPr/>
          <p:nvPr/>
        </p:nvSpPr>
        <p:spPr>
          <a:xfrm>
            <a:off x="2743200" y="2286376"/>
            <a:ext cx="8189843" cy="220611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can also use lambda expressions with map to achieve above result.</a:t>
            </a:r>
          </a:p>
          <a:p>
            <a:r>
              <a:rPr lang="en-US" dirty="0">
                <a:solidFill>
                  <a:schemeClr val="tx1"/>
                </a:solidFill>
              </a:rPr>
              <a:t># Double all numbers using map and lambda</a:t>
            </a:r>
          </a:p>
          <a:p>
            <a:r>
              <a:rPr lang="en-US" dirty="0">
                <a:solidFill>
                  <a:schemeClr val="tx1"/>
                </a:solidFill>
              </a:rPr>
              <a:t> </a:t>
            </a:r>
          </a:p>
          <a:p>
            <a:r>
              <a:rPr lang="en-US" dirty="0">
                <a:solidFill>
                  <a:schemeClr val="tx1"/>
                </a:solidFill>
              </a:rPr>
              <a:t>numbers = (1, 2, 3, 4)</a:t>
            </a:r>
          </a:p>
          <a:p>
            <a:r>
              <a:rPr lang="en-US" dirty="0">
                <a:solidFill>
                  <a:schemeClr val="tx1"/>
                </a:solidFill>
              </a:rPr>
              <a:t>result = map(lambda x: x + x, numbers)</a:t>
            </a:r>
          </a:p>
          <a:p>
            <a:r>
              <a:rPr lang="en-US" dirty="0">
                <a:solidFill>
                  <a:schemeClr val="tx1"/>
                </a:solidFill>
              </a:rPr>
              <a:t>print(list(result))</a:t>
            </a:r>
            <a:endParaRPr lang="en-IN" dirty="0">
              <a:solidFill>
                <a:schemeClr val="tx1"/>
              </a:solidFill>
            </a:endParaRPr>
          </a:p>
        </p:txBody>
      </p:sp>
      <p:sp>
        <p:nvSpPr>
          <p:cNvPr id="5" name="Rectangle 4">
            <a:extLst>
              <a:ext uri="{FF2B5EF4-FFF2-40B4-BE49-F238E27FC236}">
                <a16:creationId xmlns:a16="http://schemas.microsoft.com/office/drawing/2014/main" id="{533CC190-49E3-4A2D-8334-F31535A04F3C}"/>
              </a:ext>
            </a:extLst>
          </p:cNvPr>
          <p:cNvSpPr/>
          <p:nvPr/>
        </p:nvSpPr>
        <p:spPr>
          <a:xfrm>
            <a:off x="2756452" y="4721087"/>
            <a:ext cx="8176591" cy="6173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[2, 4, 6, 8]</a:t>
            </a:r>
          </a:p>
        </p:txBody>
      </p:sp>
    </p:spTree>
    <p:extLst>
      <p:ext uri="{BB962C8B-B14F-4D97-AF65-F5344CB8AC3E}">
        <p14:creationId xmlns:p14="http://schemas.microsoft.com/office/powerpoint/2010/main" val="4054230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normAutofit/>
          </a:bodyPr>
          <a:lstStyle/>
          <a:p>
            <a:r>
              <a:rPr lang="en-US" dirty="0"/>
              <a:t>Adding two lists with map and lambda</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Rectangle 5">
            <a:extLst>
              <a:ext uri="{FF2B5EF4-FFF2-40B4-BE49-F238E27FC236}">
                <a16:creationId xmlns:a16="http://schemas.microsoft.com/office/drawing/2014/main" id="{2B4EC24C-CA60-4E9D-AB78-E9B741068F35}"/>
              </a:ext>
            </a:extLst>
          </p:cNvPr>
          <p:cNvSpPr/>
          <p:nvPr/>
        </p:nvSpPr>
        <p:spPr>
          <a:xfrm>
            <a:off x="2743200" y="2286376"/>
            <a:ext cx="8189843" cy="220611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Add two lists using map and lambda</a:t>
            </a:r>
          </a:p>
          <a:p>
            <a:r>
              <a:rPr lang="en-US" dirty="0">
                <a:solidFill>
                  <a:schemeClr val="tx1"/>
                </a:solidFill>
              </a:rPr>
              <a:t> </a:t>
            </a:r>
          </a:p>
          <a:p>
            <a:r>
              <a:rPr lang="en-US" dirty="0">
                <a:solidFill>
                  <a:schemeClr val="tx1"/>
                </a:solidFill>
              </a:rPr>
              <a:t>numbers1 = [1, 2, 3]</a:t>
            </a:r>
          </a:p>
          <a:p>
            <a:r>
              <a:rPr lang="en-US" dirty="0">
                <a:solidFill>
                  <a:schemeClr val="tx1"/>
                </a:solidFill>
              </a:rPr>
              <a:t>numbers2 = [4, 5, 6]</a:t>
            </a:r>
          </a:p>
          <a:p>
            <a:r>
              <a:rPr lang="en-US" dirty="0">
                <a:solidFill>
                  <a:schemeClr val="tx1"/>
                </a:solidFill>
              </a:rPr>
              <a:t> </a:t>
            </a:r>
          </a:p>
          <a:p>
            <a:r>
              <a:rPr lang="en-US" dirty="0">
                <a:solidFill>
                  <a:schemeClr val="tx1"/>
                </a:solidFill>
              </a:rPr>
              <a:t>result = map(lambda x, y: x + y, numbers1, numbers2)</a:t>
            </a:r>
          </a:p>
          <a:p>
            <a:r>
              <a:rPr lang="en-US" dirty="0">
                <a:solidFill>
                  <a:schemeClr val="tx1"/>
                </a:solidFill>
              </a:rPr>
              <a:t>print(list(result))</a:t>
            </a:r>
            <a:endParaRPr lang="en-IN" dirty="0">
              <a:solidFill>
                <a:schemeClr val="tx1"/>
              </a:solidFill>
            </a:endParaRPr>
          </a:p>
        </p:txBody>
      </p:sp>
      <p:sp>
        <p:nvSpPr>
          <p:cNvPr id="5" name="Rectangle 4">
            <a:extLst>
              <a:ext uri="{FF2B5EF4-FFF2-40B4-BE49-F238E27FC236}">
                <a16:creationId xmlns:a16="http://schemas.microsoft.com/office/drawing/2014/main" id="{533CC190-49E3-4A2D-8334-F31535A04F3C}"/>
              </a:ext>
            </a:extLst>
          </p:cNvPr>
          <p:cNvSpPr/>
          <p:nvPr/>
        </p:nvSpPr>
        <p:spPr>
          <a:xfrm>
            <a:off x="2756452" y="4721087"/>
            <a:ext cx="8176591" cy="6173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[5, 7, 9]</a:t>
            </a:r>
          </a:p>
        </p:txBody>
      </p:sp>
    </p:spTree>
    <p:extLst>
      <p:ext uri="{BB962C8B-B14F-4D97-AF65-F5344CB8AC3E}">
        <p14:creationId xmlns:p14="http://schemas.microsoft.com/office/powerpoint/2010/main" val="4061816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B2A9-B49D-4C9E-88C8-6CDFCD6E1C0E}"/>
              </a:ext>
            </a:extLst>
          </p:cNvPr>
          <p:cNvSpPr>
            <a:spLocks noGrp="1"/>
          </p:cNvSpPr>
          <p:nvPr>
            <p:ph type="title"/>
          </p:nvPr>
        </p:nvSpPr>
        <p:spPr/>
        <p:txBody>
          <a:bodyPr>
            <a:normAutofit/>
          </a:bodyPr>
          <a:lstStyle/>
          <a:p>
            <a:r>
              <a:rPr lang="en-US" dirty="0"/>
              <a:t>Use of lambda with reduce</a:t>
            </a:r>
            <a:endParaRPr lang="en-IN" dirty="0"/>
          </a:p>
        </p:txBody>
      </p:sp>
      <p:sp>
        <p:nvSpPr>
          <p:cNvPr id="3" name="Content Placeholder 2">
            <a:extLst>
              <a:ext uri="{FF2B5EF4-FFF2-40B4-BE49-F238E27FC236}">
                <a16:creationId xmlns:a16="http://schemas.microsoft.com/office/drawing/2014/main" id="{8F0E933A-300E-41C3-A1CF-3412EA4EB76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Here the results of previous two elements are added to the next element and this goes on till the end of the list like (((((5+8)+10)+20)+50)+100).</a:t>
            </a:r>
          </a:p>
        </p:txBody>
      </p:sp>
      <p:sp>
        <p:nvSpPr>
          <p:cNvPr id="4" name="Slide Number Placeholder 3">
            <a:extLst>
              <a:ext uri="{FF2B5EF4-FFF2-40B4-BE49-F238E27FC236}">
                <a16:creationId xmlns:a16="http://schemas.microsoft.com/office/drawing/2014/main" id="{4A7D2F86-62BC-4E9D-B560-48685745BB0E}"/>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Rectangle 5">
            <a:extLst>
              <a:ext uri="{FF2B5EF4-FFF2-40B4-BE49-F238E27FC236}">
                <a16:creationId xmlns:a16="http://schemas.microsoft.com/office/drawing/2014/main" id="{2B4EC24C-CA60-4E9D-AB78-E9B741068F35}"/>
              </a:ext>
            </a:extLst>
          </p:cNvPr>
          <p:cNvSpPr/>
          <p:nvPr/>
        </p:nvSpPr>
        <p:spPr>
          <a:xfrm>
            <a:off x="2743200" y="2286376"/>
            <a:ext cx="8189843" cy="1623015"/>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from </a:t>
            </a:r>
            <a:r>
              <a:rPr lang="en-US" dirty="0" err="1">
                <a:solidFill>
                  <a:schemeClr val="tx1"/>
                </a:solidFill>
              </a:rPr>
              <a:t>functools</a:t>
            </a:r>
            <a:r>
              <a:rPr lang="en-US" dirty="0">
                <a:solidFill>
                  <a:schemeClr val="tx1"/>
                </a:solidFill>
              </a:rPr>
              <a:t> import reduce</a:t>
            </a:r>
          </a:p>
          <a:p>
            <a:endParaRPr lang="en-US" dirty="0">
              <a:solidFill>
                <a:schemeClr val="tx1"/>
              </a:solidFill>
            </a:endParaRPr>
          </a:p>
          <a:p>
            <a:r>
              <a:rPr lang="en-US" dirty="0">
                <a:solidFill>
                  <a:schemeClr val="tx1"/>
                </a:solidFill>
              </a:rPr>
              <a:t>li = [5, 8, 10, 20, 50, 100]</a:t>
            </a:r>
          </a:p>
          <a:p>
            <a:r>
              <a:rPr lang="en-US" dirty="0">
                <a:solidFill>
                  <a:schemeClr val="tx1"/>
                </a:solidFill>
              </a:rPr>
              <a:t>sum = reduce((lambda x, y: x + y), li)</a:t>
            </a:r>
          </a:p>
          <a:p>
            <a:r>
              <a:rPr lang="en-US" dirty="0">
                <a:solidFill>
                  <a:schemeClr val="tx1"/>
                </a:solidFill>
              </a:rPr>
              <a:t>print (sum)</a:t>
            </a:r>
            <a:endParaRPr lang="en-IN" dirty="0">
              <a:solidFill>
                <a:schemeClr val="tx1"/>
              </a:solidFill>
            </a:endParaRPr>
          </a:p>
        </p:txBody>
      </p:sp>
      <p:sp>
        <p:nvSpPr>
          <p:cNvPr id="5" name="Rectangle 4">
            <a:extLst>
              <a:ext uri="{FF2B5EF4-FFF2-40B4-BE49-F238E27FC236}">
                <a16:creationId xmlns:a16="http://schemas.microsoft.com/office/drawing/2014/main" id="{533CC190-49E3-4A2D-8334-F31535A04F3C}"/>
              </a:ext>
            </a:extLst>
          </p:cNvPr>
          <p:cNvSpPr/>
          <p:nvPr/>
        </p:nvSpPr>
        <p:spPr>
          <a:xfrm>
            <a:off x="2743200" y="4137991"/>
            <a:ext cx="8176591" cy="6173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193</a:t>
            </a:r>
          </a:p>
        </p:txBody>
      </p:sp>
    </p:spTree>
    <p:extLst>
      <p:ext uri="{BB962C8B-B14F-4D97-AF65-F5344CB8AC3E}">
        <p14:creationId xmlns:p14="http://schemas.microsoft.com/office/powerpoint/2010/main" val="3680038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39938" name="Picture 2" descr="Image result for questions and answers"/>
          <p:cNvPicPr>
            <a:picLocks noChangeAspect="1" noChangeArrowheads="1"/>
          </p:cNvPicPr>
          <p:nvPr/>
        </p:nvPicPr>
        <p:blipFill>
          <a:blip r:embed="rId2"/>
          <a:srcRect/>
          <a:stretch>
            <a:fillRect/>
          </a:stretch>
        </p:blipFill>
        <p:spPr bwMode="auto">
          <a:xfrm>
            <a:off x="4934839" y="2872740"/>
            <a:ext cx="3019425" cy="1514475"/>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000" dirty="0"/>
          </a:p>
        </p:txBody>
      </p:sp>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from standard input using </a:t>
            </a:r>
            <a:r>
              <a:rPr lang="en-US" dirty="0" err="1"/>
              <a:t>sys.stdin</a:t>
            </a:r>
            <a:endParaRPr lang="en-US" dirty="0"/>
          </a:p>
        </p:txBody>
      </p:sp>
      <p:sp>
        <p:nvSpPr>
          <p:cNvPr id="3" name="Content Placeholder 2"/>
          <p:cNvSpPr>
            <a:spLocks noGrp="1"/>
          </p:cNvSpPr>
          <p:nvPr>
            <p:ph idx="1"/>
          </p:nvPr>
        </p:nvSpPr>
        <p:spPr/>
        <p:txBody>
          <a:bodyPr/>
          <a:lstStyle/>
          <a:p>
            <a:r>
              <a:rPr lang="en-US" dirty="0" err="1"/>
              <a:t>sys.stdin.read</a:t>
            </a:r>
            <a:r>
              <a:rPr lang="en-US" dirty="0"/>
              <a:t>() take a newline and finish your entry with </a:t>
            </a:r>
            <a:r>
              <a:rPr lang="en-US" dirty="0" err="1"/>
              <a:t>Control+Z</a:t>
            </a:r>
            <a:r>
              <a:rPr lang="en-US" dirty="0"/>
              <a:t>. </a:t>
            </a:r>
          </a:p>
          <a:p>
            <a:r>
              <a:rPr lang="en-US" dirty="0"/>
              <a:t>input() would finish your entry with the "Enter" key being pressed on your keyboard, so you couldn't include a newline in your data input that way.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Rectangle 4">
            <a:extLst>
              <a:ext uri="{FF2B5EF4-FFF2-40B4-BE49-F238E27FC236}">
                <a16:creationId xmlns:a16="http://schemas.microsoft.com/office/drawing/2014/main" id="{8FFD699E-ACBA-4B6C-9A29-9EFE2C56111F}"/>
              </a:ext>
            </a:extLst>
          </p:cNvPr>
          <p:cNvSpPr/>
          <p:nvPr/>
        </p:nvSpPr>
        <p:spPr>
          <a:xfrm>
            <a:off x="2718422" y="3200776"/>
            <a:ext cx="8693426" cy="1185694"/>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import sys</a:t>
            </a:r>
          </a:p>
          <a:p>
            <a:endParaRPr lang="en-US" dirty="0">
              <a:solidFill>
                <a:schemeClr val="tx1"/>
              </a:solidFill>
            </a:endParaRPr>
          </a:p>
          <a:p>
            <a:r>
              <a:rPr lang="en-US" dirty="0">
                <a:solidFill>
                  <a:schemeClr val="tx1"/>
                </a:solidFill>
              </a:rPr>
              <a:t>line = </a:t>
            </a:r>
            <a:r>
              <a:rPr lang="en-US" dirty="0" err="1">
                <a:solidFill>
                  <a:schemeClr val="tx1"/>
                </a:solidFill>
              </a:rPr>
              <a:t>sys.stdin.read</a:t>
            </a:r>
            <a:r>
              <a:rPr lang="en-US" dirty="0">
                <a:solidFill>
                  <a:schemeClr val="tx1"/>
                </a:solidFill>
              </a:rPr>
              <a:t>()</a:t>
            </a:r>
          </a:p>
          <a:p>
            <a:r>
              <a:rPr lang="en-US" dirty="0">
                <a:solidFill>
                  <a:schemeClr val="tx1"/>
                </a:solidFill>
              </a:rPr>
              <a:t>print(line)</a:t>
            </a:r>
            <a:endParaRPr lang="en-IN" dirty="0">
              <a:solidFill>
                <a:schemeClr val="tx1"/>
              </a:solidFill>
            </a:endParaRPr>
          </a:p>
        </p:txBody>
      </p:sp>
      <p:sp>
        <p:nvSpPr>
          <p:cNvPr id="7" name="Rectangle 6">
            <a:extLst>
              <a:ext uri="{FF2B5EF4-FFF2-40B4-BE49-F238E27FC236}">
                <a16:creationId xmlns:a16="http://schemas.microsoft.com/office/drawing/2014/main" id="{534B1DCA-489F-4310-90C8-B1956F3B4BDC}"/>
              </a:ext>
            </a:extLst>
          </p:cNvPr>
          <p:cNvSpPr/>
          <p:nvPr/>
        </p:nvSpPr>
        <p:spPr>
          <a:xfrm>
            <a:off x="2718422" y="4671768"/>
            <a:ext cx="8693426" cy="1888058"/>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rPr>
              <a:t>C:\Users\Shaji\Documents\Corporate Training\Python\Classroom examples\Chapter 013&gt;python 1303.py</a:t>
            </a:r>
          </a:p>
          <a:p>
            <a:r>
              <a:rPr lang="en-IN" sz="1400" dirty="0">
                <a:solidFill>
                  <a:schemeClr val="bg1"/>
                </a:solidFill>
              </a:rPr>
              <a:t>Hello</a:t>
            </a:r>
          </a:p>
          <a:p>
            <a:r>
              <a:rPr lang="en-IN" sz="1400" dirty="0" err="1">
                <a:solidFill>
                  <a:schemeClr val="bg1"/>
                </a:solidFill>
              </a:rPr>
              <a:t>Laksh</a:t>
            </a:r>
            <a:endParaRPr lang="en-IN" sz="1400" dirty="0">
              <a:solidFill>
                <a:schemeClr val="bg1"/>
              </a:solidFill>
            </a:endParaRPr>
          </a:p>
          <a:p>
            <a:r>
              <a:rPr lang="en-IN" sz="1400" dirty="0">
                <a:solidFill>
                  <a:schemeClr val="bg1"/>
                </a:solidFill>
              </a:rPr>
              <a:t>Welcome to the world of Python programming</a:t>
            </a:r>
          </a:p>
          <a:p>
            <a:r>
              <a:rPr lang="en-IN" sz="1400" dirty="0">
                <a:solidFill>
                  <a:schemeClr val="bg1"/>
                </a:solidFill>
              </a:rPr>
              <a:t>^Z</a:t>
            </a:r>
          </a:p>
          <a:p>
            <a:r>
              <a:rPr lang="en-IN" sz="1400" dirty="0">
                <a:solidFill>
                  <a:schemeClr val="bg1"/>
                </a:solidFill>
              </a:rPr>
              <a:t>Hello</a:t>
            </a:r>
          </a:p>
          <a:p>
            <a:r>
              <a:rPr lang="en-IN" sz="1400" dirty="0" err="1">
                <a:solidFill>
                  <a:schemeClr val="bg1"/>
                </a:solidFill>
              </a:rPr>
              <a:t>Laksh</a:t>
            </a:r>
            <a:endParaRPr lang="en-IN" sz="1400" dirty="0">
              <a:solidFill>
                <a:schemeClr val="bg1"/>
              </a:solidFill>
            </a:endParaRPr>
          </a:p>
          <a:p>
            <a:r>
              <a:rPr lang="en-IN" sz="1400" dirty="0">
                <a:solidFill>
                  <a:schemeClr val="bg1"/>
                </a:solidFill>
              </a:rPr>
              <a:t>Welcome to the world of Python programming</a:t>
            </a:r>
          </a:p>
        </p:txBody>
      </p:sp>
    </p:spTree>
    <p:extLst>
      <p:ext uri="{BB962C8B-B14F-4D97-AF65-F5344CB8AC3E}">
        <p14:creationId xmlns:p14="http://schemas.microsoft.com/office/powerpoint/2010/main" val="415100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to standard output using </a:t>
            </a:r>
            <a:r>
              <a:rPr lang="en-US" dirty="0" err="1"/>
              <a:t>sys.stdout.write</a:t>
            </a:r>
            <a:endParaRPr lang="en-US" dirty="0"/>
          </a:p>
        </p:txBody>
      </p:sp>
      <p:sp>
        <p:nvSpPr>
          <p:cNvPr id="3" name="Content Placeholder 2"/>
          <p:cNvSpPr>
            <a:spLocks noGrp="1"/>
          </p:cNvSpPr>
          <p:nvPr>
            <p:ph idx="1"/>
          </p:nvPr>
        </p:nvSpPr>
        <p:spPr/>
        <p:txBody>
          <a:bodyPr/>
          <a:lstStyle/>
          <a:p>
            <a:r>
              <a:rPr lang="en-US" dirty="0"/>
              <a:t>Standard output and standard error (commonly abbreviated </a:t>
            </a:r>
            <a:r>
              <a:rPr lang="en-US" dirty="0" err="1"/>
              <a:t>stdout</a:t>
            </a:r>
            <a:r>
              <a:rPr lang="en-US" dirty="0"/>
              <a:t> and stderr) are pipes that are built into every UNIX system. </a:t>
            </a:r>
          </a:p>
          <a:p>
            <a:r>
              <a:rPr lang="en-US" dirty="0"/>
              <a:t>When you print something, it goes to the </a:t>
            </a:r>
            <a:r>
              <a:rPr lang="en-US" dirty="0" err="1"/>
              <a:t>stdout</a:t>
            </a:r>
            <a:r>
              <a:rPr lang="en-US" dirty="0"/>
              <a:t> pipe; when your program crashes and prints out debugging information (like a traceback in Python), it goes to the stderr pipe. </a:t>
            </a:r>
          </a:p>
          <a:p>
            <a:r>
              <a:rPr lang="en-US" dirty="0"/>
              <a:t>Both of these pipes are ordinarily just connected to the terminal window where you are working, so when a program prints, you see the output, and when a program crashes, you see the debugging information. </a:t>
            </a:r>
          </a:p>
          <a:p>
            <a:r>
              <a:rPr lang="en-US" dirty="0"/>
              <a:t>If you're working on a system with a window-based Python IDE, </a:t>
            </a:r>
            <a:r>
              <a:rPr lang="en-US" dirty="0" err="1"/>
              <a:t>stdout</a:t>
            </a:r>
            <a:r>
              <a:rPr lang="en-US" dirty="0"/>
              <a:t> and stderr default to your “Interactive Window”.</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8983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to standard output using </a:t>
            </a:r>
            <a:r>
              <a:rPr lang="en-US" dirty="0" err="1"/>
              <a:t>sys.stdout.write</a:t>
            </a:r>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chemeClr val="tx1"/>
                </a:solidFill>
              </a:rPr>
              <a:t>Output through an IDE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4">
            <a:extLst>
              <a:ext uri="{FF2B5EF4-FFF2-40B4-BE49-F238E27FC236}">
                <a16:creationId xmlns:a16="http://schemas.microsoft.com/office/drawing/2014/main" id="{17614F08-6BEC-4CBD-AA92-113FFD965E31}"/>
              </a:ext>
            </a:extLst>
          </p:cNvPr>
          <p:cNvSpPr/>
          <p:nvPr/>
        </p:nvSpPr>
        <p:spPr>
          <a:xfrm>
            <a:off x="2701717" y="2186609"/>
            <a:ext cx="8719931" cy="1242391"/>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import sys</a:t>
            </a:r>
          </a:p>
          <a:p>
            <a:endParaRPr lang="en-IN" dirty="0">
              <a:solidFill>
                <a:schemeClr val="tx1"/>
              </a:solidFill>
            </a:endParaRPr>
          </a:p>
          <a:p>
            <a:r>
              <a:rPr lang="en-IN" dirty="0" err="1">
                <a:solidFill>
                  <a:schemeClr val="tx1"/>
                </a:solidFill>
              </a:rPr>
              <a:t>sys.stdout.write</a:t>
            </a:r>
            <a:r>
              <a:rPr lang="en-IN" dirty="0">
                <a:solidFill>
                  <a:schemeClr val="tx1"/>
                </a:solidFill>
              </a:rPr>
              <a:t>("</a:t>
            </a:r>
            <a:r>
              <a:rPr lang="en-IN" dirty="0" err="1">
                <a:solidFill>
                  <a:schemeClr val="tx1"/>
                </a:solidFill>
              </a:rPr>
              <a:t>stdout</a:t>
            </a:r>
            <a:r>
              <a:rPr lang="en-IN" dirty="0">
                <a:solidFill>
                  <a:schemeClr val="tx1"/>
                </a:solidFill>
              </a:rPr>
              <a:t> : Hello, World!\n")</a:t>
            </a:r>
          </a:p>
          <a:p>
            <a:r>
              <a:rPr lang="en-IN" dirty="0" err="1">
                <a:solidFill>
                  <a:schemeClr val="tx1"/>
                </a:solidFill>
              </a:rPr>
              <a:t>sys.stderr.write</a:t>
            </a:r>
            <a:r>
              <a:rPr lang="en-IN" dirty="0">
                <a:solidFill>
                  <a:schemeClr val="tx1"/>
                </a:solidFill>
              </a:rPr>
              <a:t>("stderr : Hello, World!\n")</a:t>
            </a:r>
          </a:p>
        </p:txBody>
      </p:sp>
      <p:sp>
        <p:nvSpPr>
          <p:cNvPr id="6" name="Rectangle 5">
            <a:extLst>
              <a:ext uri="{FF2B5EF4-FFF2-40B4-BE49-F238E27FC236}">
                <a16:creationId xmlns:a16="http://schemas.microsoft.com/office/drawing/2014/main" id="{9ED23415-1FBB-465B-B418-74491D29183A}"/>
              </a:ext>
            </a:extLst>
          </p:cNvPr>
          <p:cNvSpPr/>
          <p:nvPr/>
        </p:nvSpPr>
        <p:spPr>
          <a:xfrm>
            <a:off x="2701717" y="3697357"/>
            <a:ext cx="8719931" cy="940904"/>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t>C:\Users\Shaji\Documents\Corporate Training\Python\Classroom examples\Chapter 013&gt;python 1304.py</a:t>
            </a:r>
          </a:p>
          <a:p>
            <a:r>
              <a:rPr lang="en-IN" sz="1200" dirty="0" err="1"/>
              <a:t>stdout</a:t>
            </a:r>
            <a:r>
              <a:rPr lang="en-IN" sz="1200" dirty="0"/>
              <a:t> : Hello, World!</a:t>
            </a:r>
          </a:p>
          <a:p>
            <a:r>
              <a:rPr lang="en-IN" sz="1200" dirty="0"/>
              <a:t>stderr : Hello, World!</a:t>
            </a:r>
          </a:p>
        </p:txBody>
      </p:sp>
      <p:sp>
        <p:nvSpPr>
          <p:cNvPr id="7" name="Rectangle 6">
            <a:extLst>
              <a:ext uri="{FF2B5EF4-FFF2-40B4-BE49-F238E27FC236}">
                <a16:creationId xmlns:a16="http://schemas.microsoft.com/office/drawing/2014/main" id="{7CB16766-E6FA-48B4-9626-C823DFD4400E}"/>
              </a:ext>
            </a:extLst>
          </p:cNvPr>
          <p:cNvSpPr/>
          <p:nvPr/>
        </p:nvSpPr>
        <p:spPr>
          <a:xfrm>
            <a:off x="2686946" y="5310281"/>
            <a:ext cx="8719931" cy="66885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t>stdout</a:t>
            </a:r>
            <a:r>
              <a:rPr lang="en-US" sz="1200" dirty="0"/>
              <a:t> : Hello, World!</a:t>
            </a:r>
          </a:p>
          <a:p>
            <a:r>
              <a:rPr lang="en-US" sz="1200" dirty="0">
                <a:solidFill>
                  <a:srgbClr val="FF0000"/>
                </a:solidFill>
              </a:rPr>
              <a:t>stderr : Hello, World!</a:t>
            </a:r>
            <a:endParaRPr lang="en-IN" sz="1200" dirty="0">
              <a:solidFill>
                <a:srgbClr val="FF0000"/>
              </a:solidFill>
            </a:endParaRPr>
          </a:p>
        </p:txBody>
      </p:sp>
    </p:spTree>
    <p:extLst>
      <p:ext uri="{BB962C8B-B14F-4D97-AF65-F5344CB8AC3E}">
        <p14:creationId xmlns:p14="http://schemas.microsoft.com/office/powerpoint/2010/main" val="263044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exit the current flow of execution abruptly using </a:t>
            </a:r>
            <a:r>
              <a:rPr lang="en-US" dirty="0" err="1"/>
              <a:t>sys.exit</a:t>
            </a:r>
            <a:r>
              <a:rPr lang="en-US" dirty="0"/>
              <a:t>	</a:t>
            </a:r>
          </a:p>
        </p:txBody>
      </p:sp>
      <p:sp>
        <p:nvSpPr>
          <p:cNvPr id="3" name="Content Placeholder 2"/>
          <p:cNvSpPr>
            <a:spLocks noGrp="1"/>
          </p:cNvSpPr>
          <p:nvPr>
            <p:ph idx="1"/>
          </p:nvPr>
        </p:nvSpPr>
        <p:spPr/>
        <p:txBody>
          <a:bodyPr>
            <a:normAutofit/>
          </a:bodyPr>
          <a:lstStyle/>
          <a:p>
            <a:r>
              <a:rPr lang="en-US" dirty="0"/>
              <a:t>The </a:t>
            </a:r>
            <a:r>
              <a:rPr lang="en-US" dirty="0" err="1"/>
              <a:t>sys.exit</a:t>
            </a:r>
            <a:r>
              <a:rPr lang="en-US" dirty="0"/>
              <a:t>() function allows the developer to exit from Python.</a:t>
            </a:r>
          </a:p>
          <a:p>
            <a:r>
              <a:rPr lang="en-US" dirty="0"/>
              <a:t>The exit function takes an optional argument, typically an integer, that gives an exit status.</a:t>
            </a:r>
          </a:p>
          <a:p>
            <a:r>
              <a:rPr lang="en-US" dirty="0"/>
              <a:t>Zero is considered a “successful termination”. Be sure to check if your operating system has any special meanings for its exit statuses so that you can follow them in your own application.</a:t>
            </a:r>
          </a:p>
          <a:p>
            <a:r>
              <a:rPr lang="en-US" dirty="0"/>
              <a:t>Note that when you call exit, it will raise the </a:t>
            </a:r>
            <a:r>
              <a:rPr lang="en-US" dirty="0" err="1"/>
              <a:t>SystemExit</a:t>
            </a:r>
            <a:r>
              <a:rPr lang="en-US" dirty="0"/>
              <a:t> exception, which allows cleanup functions to work in the finally clauses of try / except blocks.</a:t>
            </a: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7">
            <a:extLst>
              <a:ext uri="{FF2B5EF4-FFF2-40B4-BE49-F238E27FC236}">
                <a16:creationId xmlns:a16="http://schemas.microsoft.com/office/drawing/2014/main" id="{3160C9E5-E618-4C96-B223-6C29C112CDDC}"/>
              </a:ext>
            </a:extLst>
          </p:cNvPr>
          <p:cNvSpPr/>
          <p:nvPr/>
        </p:nvSpPr>
        <p:spPr>
          <a:xfrm>
            <a:off x="3008243" y="4953001"/>
            <a:ext cx="8348870" cy="838199"/>
          </a:xfrm>
          <a:prstGeom prst="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import </a:t>
            </a:r>
            <a:r>
              <a:rPr lang="fr-FR" dirty="0" err="1">
                <a:solidFill>
                  <a:schemeClr val="tx1"/>
                </a:solidFill>
              </a:rPr>
              <a:t>sys</a:t>
            </a:r>
            <a:endParaRPr lang="fr-FR" dirty="0">
              <a:solidFill>
                <a:schemeClr val="tx1"/>
              </a:solidFill>
            </a:endParaRPr>
          </a:p>
          <a:p>
            <a:endParaRPr lang="fr-FR" dirty="0">
              <a:solidFill>
                <a:schemeClr val="tx1"/>
              </a:solidFill>
            </a:endParaRPr>
          </a:p>
          <a:p>
            <a:r>
              <a:rPr lang="fr-FR" dirty="0" err="1">
                <a:solidFill>
                  <a:schemeClr val="tx1"/>
                </a:solidFill>
              </a:rPr>
              <a:t>sys.exit</a:t>
            </a:r>
            <a:r>
              <a:rPr lang="fr-FR" dirty="0">
                <a:solidFill>
                  <a:schemeClr val="tx1"/>
                </a:solidFill>
              </a:rPr>
              <a:t>(0)</a:t>
            </a:r>
            <a:endParaRPr lang="en-IN" dirty="0">
              <a:solidFill>
                <a:schemeClr val="tx1"/>
              </a:solidFill>
            </a:endParaRPr>
          </a:p>
        </p:txBody>
      </p:sp>
    </p:spTree>
    <p:extLst>
      <p:ext uri="{BB962C8B-B14F-4D97-AF65-F5344CB8AC3E}">
        <p14:creationId xmlns:p14="http://schemas.microsoft.com/office/powerpoint/2010/main" val="24200964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2505</TotalTime>
  <Words>5219</Words>
  <Application>Microsoft Office PowerPoint</Application>
  <PresentationFormat>Widescreen</PresentationFormat>
  <Paragraphs>697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Century Gothic</vt:lpstr>
      <vt:lpstr>Wingdings 3</vt:lpstr>
      <vt:lpstr>Wisp</vt:lpstr>
      <vt:lpstr>How to work with modules</vt:lpstr>
      <vt:lpstr>How to work with modules</vt:lpstr>
      <vt:lpstr>The sys module</vt:lpstr>
      <vt:lpstr>How to pass string arguments through command-line using sys.argv</vt:lpstr>
      <vt:lpstr>How to display path set in the current system using sys.path</vt:lpstr>
      <vt:lpstr>How to get from standard input using sys.stdin</vt:lpstr>
      <vt:lpstr>How to write to standard output using sys.stdout.write</vt:lpstr>
      <vt:lpstr>How to write to standard output using sys.stdout.write </vt:lpstr>
      <vt:lpstr>How to exit the current flow of execution abruptly using sys.exit </vt:lpstr>
      <vt:lpstr>The getopt module </vt:lpstr>
      <vt:lpstr>The getopt module </vt:lpstr>
      <vt:lpstr>The getopt module example </vt:lpstr>
      <vt:lpstr>Explanation </vt:lpstr>
      <vt:lpstr>Explanation </vt:lpstr>
      <vt:lpstr>Another getopt usage </vt:lpstr>
      <vt:lpstr>The argparse module </vt:lpstr>
      <vt:lpstr>Why we need Python argparse module?  </vt:lpstr>
      <vt:lpstr>Python argparse positional arguments </vt:lpstr>
      <vt:lpstr>Python argparse positional arguments </vt:lpstr>
      <vt:lpstr>Python argparse positional arguments default values</vt:lpstr>
      <vt:lpstr>Python argparse positional arguments default values</vt:lpstr>
      <vt:lpstr>Python argparse argument help</vt:lpstr>
      <vt:lpstr>Python argparse argument help</vt:lpstr>
      <vt:lpstr>Positional arguments Data Type</vt:lpstr>
      <vt:lpstr>Python argparse optional arguments</vt:lpstr>
      <vt:lpstr>Python argparse optional arguments</vt:lpstr>
      <vt:lpstr>Short names for Optional arguments with argparse</vt:lpstr>
      <vt:lpstr>Short names for optional arguments with argparse</vt:lpstr>
      <vt:lpstr>Combining Optional and Positional parameters with argparse</vt:lpstr>
      <vt:lpstr>Combining Optional and Positional parameters with argparse</vt:lpstr>
      <vt:lpstr>Argparse Example</vt:lpstr>
      <vt:lpstr>The os module</vt:lpstr>
      <vt:lpstr>How to list files in a directory using os.listdir()</vt:lpstr>
      <vt:lpstr>How to traverse a directory recursively using os.walk</vt:lpstr>
      <vt:lpstr>How to identity whether the entry is a file or a directory</vt:lpstr>
      <vt:lpstr>How to get the current directory</vt:lpstr>
      <vt:lpstr>How to change the current directory</vt:lpstr>
      <vt:lpstr>How to create a directory</vt:lpstr>
      <vt:lpstr>How to rename a directory</vt:lpstr>
      <vt:lpstr>How to remove a file or a directory</vt:lpstr>
      <vt:lpstr>How to remove a directory which is not empty</vt:lpstr>
      <vt:lpstr>How to join and split platform independent file and directory paths</vt:lpstr>
      <vt:lpstr>How to check if directory or file exists</vt:lpstr>
      <vt:lpstr>The operator module</vt:lpstr>
      <vt:lpstr>The operator module</vt:lpstr>
      <vt:lpstr>In-Place vs Standard operators in Python</vt:lpstr>
      <vt:lpstr>Case 1 : Immutable Targets</vt:lpstr>
      <vt:lpstr>Case 2 : Mutable Targets</vt:lpstr>
      <vt:lpstr>The gzip module</vt:lpstr>
      <vt:lpstr>The gzip module</vt:lpstr>
      <vt:lpstr>The gzip module</vt:lpstr>
      <vt:lpstr>The map function</vt:lpstr>
      <vt:lpstr>Program to demonstrate the working of a map</vt:lpstr>
      <vt:lpstr>Program to demonstrate the working of a lambda expressions with map</vt:lpstr>
      <vt:lpstr>Adding two lists with map and lambda</vt:lpstr>
      <vt:lpstr>Use of lambda with reduce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test and debug a program</dc:title>
  <dc:subject>Python Programming</dc:subject>
  <dc:creator>Shaji Kalidasan</dc:creator>
  <cp:keywords>Python; Python Programming; Python Training</cp:keywords>
  <cp:lastModifiedBy>7759</cp:lastModifiedBy>
  <cp:revision>208</cp:revision>
  <dcterms:created xsi:type="dcterms:W3CDTF">2018-05-26T05:00:11Z</dcterms:created>
  <dcterms:modified xsi:type="dcterms:W3CDTF">2022-02-04T06:10:41Z</dcterms:modified>
</cp:coreProperties>
</file>