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83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284" r:id="rId59"/>
    <p:sldId id="28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BD0F-4C90-48EB-A620-C993E5A0E49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F3D4-ABA6-4492-8814-6B6C0466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86047-916B-4180-B0D5-62A53DE058C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8FEB-E10B-4F1D-B2C5-94A43183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A0E9-25CF-4788-834D-73DE58637B2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D4D2-9E06-4B3F-9DAB-E6D0B258491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B1F-3CD5-49A2-ACB4-B6AF29C2B7A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3E45-E1D9-4B60-A4E8-56B7D4D5908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FE56-A8CD-4EF1-986A-0D4494E72A4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BE22-BF0F-438F-AAD7-5F2D1779E0F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5CC-7F22-44A9-816E-B340E5362FE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9A1D-3EC0-433F-A29D-8364BAFA198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8873-FA24-497E-BD41-0D573E20C070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F4B0-78B6-4C98-AC6E-F7BBC67CD60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AEB-58B9-479E-BCC1-0BA3C0B46B5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6ECE-2C1B-48EA-AD58-2B727C12DC8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FE-5692-45C7-94D6-2C5E38AF21F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76E-7E0F-4DE5-890A-4B649BA8893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2CDA-C445-4FA8-A644-9E859C00AA97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08B-9676-49AF-B9EC-7F5AFA2CED0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067E-846C-4D02-8D5B-CC34DC8E422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E5A7-1920-49B2-BD20-4D399E75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to write your 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43D5-CF4B-4EF3-A25F-514B7287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Prepared by</a:t>
            </a:r>
          </a:p>
          <a:p>
            <a:r>
              <a:rPr lang="en-IN" dirty="0"/>
              <a:t>Ravikumar R(Ravikumarr@gmail.com)</a:t>
            </a:r>
          </a:p>
        </p:txBody>
      </p:sp>
    </p:spTree>
    <p:extLst>
      <p:ext uri="{BB962C8B-B14F-4D97-AF65-F5344CB8AC3E}">
        <p14:creationId xmlns:p14="http://schemas.microsoft.com/office/powerpoint/2010/main" val="17788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Guidelines for using comments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Use </a:t>
            </a:r>
            <a:r>
              <a:rPr lang="en-US" b="1" dirty="0"/>
              <a:t>comments</a:t>
            </a:r>
            <a:r>
              <a:rPr lang="en-US" dirty="0"/>
              <a:t> to describe portions of code that are </a:t>
            </a:r>
            <a:r>
              <a:rPr lang="en-US" b="1" dirty="0"/>
              <a:t>hard</a:t>
            </a:r>
            <a:r>
              <a:rPr lang="en-US" dirty="0"/>
              <a:t> to </a:t>
            </a:r>
            <a:r>
              <a:rPr lang="en-US" b="1" dirty="0"/>
              <a:t>understand</a:t>
            </a:r>
            <a:r>
              <a:rPr lang="en-US" dirty="0"/>
              <a:t>, but don’t overdo them.</a:t>
            </a:r>
          </a:p>
          <a:p>
            <a:r>
              <a:rPr lang="en-US" dirty="0"/>
              <a:t>Use comments to comment out (or </a:t>
            </a:r>
            <a:r>
              <a:rPr lang="en-US" b="1" dirty="0"/>
              <a:t>disable</a:t>
            </a:r>
            <a:r>
              <a:rPr lang="en-US" dirty="0"/>
              <a:t>) statements that you </a:t>
            </a:r>
            <a:r>
              <a:rPr lang="en-US" b="1" dirty="0"/>
              <a:t>don’t</a:t>
            </a:r>
            <a:r>
              <a:rPr lang="en-US" dirty="0"/>
              <a:t> want to test.</a:t>
            </a:r>
          </a:p>
          <a:p>
            <a:r>
              <a:rPr lang="en-US" dirty="0"/>
              <a:t>If you </a:t>
            </a:r>
            <a:r>
              <a:rPr lang="en-US" b="1" dirty="0"/>
              <a:t>change</a:t>
            </a:r>
            <a:r>
              <a:rPr lang="en-US" dirty="0"/>
              <a:t> the code that’s described by comments, </a:t>
            </a:r>
            <a:r>
              <a:rPr lang="en-US" b="1" dirty="0"/>
              <a:t>change</a:t>
            </a:r>
            <a:r>
              <a:rPr lang="en-US" dirty="0"/>
              <a:t> the </a:t>
            </a:r>
            <a:r>
              <a:rPr lang="en-US" b="1" dirty="0"/>
              <a:t>comments</a:t>
            </a:r>
            <a:r>
              <a:rPr lang="en-US" dirty="0"/>
              <a:t>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comments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66" y="1881759"/>
            <a:ext cx="67437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comments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Description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Comments start with the </a:t>
            </a:r>
            <a:r>
              <a:rPr lang="en-US" b="1" dirty="0"/>
              <a:t>#sign</a:t>
            </a:r>
            <a:r>
              <a:rPr lang="en-US" dirty="0"/>
              <a:t>, and they are ignored by the compiler. </a:t>
            </a:r>
            <a:r>
              <a:rPr lang="en-US" b="1" dirty="0"/>
              <a:t>Block</a:t>
            </a:r>
            <a:r>
              <a:rPr lang="en-US" dirty="0"/>
              <a:t> comments are coded on their own lines. </a:t>
            </a:r>
            <a:r>
              <a:rPr lang="en-US" b="1" dirty="0"/>
              <a:t>Inline</a:t>
            </a:r>
            <a:r>
              <a:rPr lang="en-US" dirty="0"/>
              <a:t> comments are coded after statements to describe what they do.</a:t>
            </a:r>
          </a:p>
          <a:p>
            <a:r>
              <a:rPr lang="en-US" dirty="0"/>
              <a:t>Comments are used to </a:t>
            </a:r>
            <a:r>
              <a:rPr lang="en-US" b="1" dirty="0"/>
              <a:t>document</a:t>
            </a:r>
            <a:r>
              <a:rPr lang="en-US" dirty="0"/>
              <a:t> what a </a:t>
            </a:r>
            <a:r>
              <a:rPr lang="en-US" b="1" dirty="0"/>
              <a:t>program</a:t>
            </a:r>
            <a:r>
              <a:rPr lang="en-US" dirty="0"/>
              <a:t> or </a:t>
            </a:r>
            <a:r>
              <a:rPr lang="en-US" b="1" dirty="0"/>
              <a:t>portion</a:t>
            </a:r>
            <a:r>
              <a:rPr lang="en-US" dirty="0"/>
              <a:t> of </a:t>
            </a:r>
            <a:r>
              <a:rPr lang="en-US" b="1" dirty="0"/>
              <a:t>code</a:t>
            </a:r>
            <a:r>
              <a:rPr lang="en-US" dirty="0"/>
              <a:t> does. This can be helpful not only to the </a:t>
            </a:r>
            <a:r>
              <a:rPr lang="en-US" b="1" dirty="0"/>
              <a:t>programmer</a:t>
            </a:r>
            <a:r>
              <a:rPr lang="en-US" dirty="0"/>
              <a:t> who </a:t>
            </a:r>
            <a:r>
              <a:rPr lang="en-US" b="1" dirty="0"/>
              <a:t>creates</a:t>
            </a:r>
            <a:r>
              <a:rPr lang="en-US" dirty="0"/>
              <a:t> the program, but also to those who </a:t>
            </a:r>
            <a:r>
              <a:rPr lang="en-US" b="1" dirty="0"/>
              <a:t>maintain</a:t>
            </a:r>
            <a:r>
              <a:rPr lang="en-US" dirty="0"/>
              <a:t> the program later.</a:t>
            </a:r>
          </a:p>
          <a:p>
            <a:r>
              <a:rPr lang="en-US" dirty="0"/>
              <a:t>Comments can also be used to comment out </a:t>
            </a:r>
            <a:r>
              <a:rPr lang="en-US" b="1" dirty="0"/>
              <a:t>statements</a:t>
            </a:r>
            <a:r>
              <a:rPr lang="en-US" dirty="0"/>
              <a:t> so they </a:t>
            </a:r>
            <a:r>
              <a:rPr lang="en-US" b="1" dirty="0"/>
              <a:t>aren’t</a:t>
            </a:r>
            <a:r>
              <a:rPr lang="en-US" dirty="0"/>
              <a:t>  </a:t>
            </a:r>
            <a:r>
              <a:rPr lang="en-US" b="1" dirty="0"/>
              <a:t>executed</a:t>
            </a:r>
            <a:r>
              <a:rPr lang="en-US" dirty="0"/>
              <a:t> when the program is </a:t>
            </a:r>
            <a:r>
              <a:rPr lang="en-US" b="1" dirty="0"/>
              <a:t>tested</a:t>
            </a:r>
            <a:r>
              <a:rPr lang="en-US" dirty="0"/>
              <a:t>. Later, the statements can be </a:t>
            </a:r>
            <a:r>
              <a:rPr lang="en-US" b="1" dirty="0"/>
              <a:t>uncommented</a:t>
            </a:r>
            <a:r>
              <a:rPr lang="en-US" dirty="0"/>
              <a:t> so the statements will be </a:t>
            </a:r>
            <a:r>
              <a:rPr lang="en-US" b="1" dirty="0"/>
              <a:t>executed</a:t>
            </a:r>
            <a:r>
              <a:rPr lang="en-US" dirty="0"/>
              <a:t> when the program is tested. This can be helpful when </a:t>
            </a:r>
            <a:r>
              <a:rPr lang="en-US" b="1" dirty="0"/>
              <a:t>debugging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is a </a:t>
            </a:r>
            <a:r>
              <a:rPr lang="en-US" b="1" dirty="0"/>
              <a:t>reusable</a:t>
            </a:r>
            <a:r>
              <a:rPr lang="en-US" dirty="0"/>
              <a:t> unit of code that performs a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task</a:t>
            </a:r>
            <a:r>
              <a:rPr lang="en-US" dirty="0"/>
              <a:t>.</a:t>
            </a:r>
          </a:p>
          <a:p>
            <a:r>
              <a:rPr lang="en-US" dirty="0"/>
              <a:t>Python provides many built-in functions that do common tasks like getting input data from the user and printing output data to the console.</a:t>
            </a:r>
          </a:p>
          <a:p>
            <a:r>
              <a:rPr lang="en-US" dirty="0"/>
              <a:t>When you call a function, you code the name of the function followed by a pair of parentheses. Within the parentheses, you code any arguments that the function requires, and you separate multiple arguments with comma.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The syntax for calling any function</a:t>
            </a:r>
          </a:p>
          <a:p>
            <a:r>
              <a:rPr lang="en-US" dirty="0" err="1"/>
              <a:t>function_name</a:t>
            </a:r>
            <a:r>
              <a:rPr lang="en-US" dirty="0"/>
              <a:t>([arguments])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 : The brackets [] mark the portions of code that are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A script with three statements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print(“Hello, World!”)</a:t>
            </a:r>
          </a:p>
          <a:p>
            <a:pPr>
              <a:buNone/>
            </a:pPr>
            <a:r>
              <a:rPr lang="en-US" dirty="0"/>
              <a:t>print()</a:t>
            </a:r>
          </a:p>
          <a:p>
            <a:pPr>
              <a:buNone/>
            </a:pPr>
            <a:r>
              <a:rPr lang="en-US" dirty="0"/>
              <a:t>print(“Good morning!”)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39136" y="1890098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print([data)]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data</a:t>
                      </a:r>
                      <a:r>
                        <a:rPr lang="en-US" baseline="0" dirty="0"/>
                        <a:t> argument to the console followed by a new line character.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If the call doesn’t include a data argument, this functions prints a blank line to the console.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91072" y="4596384"/>
            <a:ext cx="4572000" cy="104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Hello, World!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Good morning!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9152" y="3913632"/>
            <a:ext cx="40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console after the program runs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data types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develop a Python program, you work with variables that store data.</a:t>
            </a:r>
          </a:p>
          <a:p>
            <a:r>
              <a:rPr lang="en-US" b="1" dirty="0"/>
              <a:t>Three Python 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 (or string) data type holds any characters like “Laksh” or “108”</a:t>
            </a:r>
          </a:p>
          <a:p>
            <a:r>
              <a:rPr lang="en-US" dirty="0"/>
              <a:t>The int (or integer) data type holds whole numbers like 22 or -18</a:t>
            </a:r>
          </a:p>
          <a:p>
            <a:r>
              <a:rPr lang="en-US" dirty="0"/>
              <a:t>The float (or floating-point) data type holds numbers with decimal  places like 22.34 or -75.42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3936" y="281465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“Laksh”    “108”   ‘Please</a:t>
                      </a:r>
                      <a:r>
                        <a:rPr lang="en-US" baseline="0" dirty="0"/>
                        <a:t> enter your name'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      0      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22.34      345.78      0.05</a:t>
                      </a:r>
                      <a:r>
                        <a:rPr lang="en-US" baseline="0" dirty="0"/>
                        <a:t>     -75.42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work with these data types in a program, you normally assign them to variables. To do that, you code assignment statements like these</a:t>
            </a:r>
          </a:p>
          <a:p>
            <a:r>
              <a:rPr lang="en-US" b="1" dirty="0"/>
              <a:t>Code that initializes variables and assigns data to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328416"/>
            <a:ext cx="8241792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first_name = “Laksh”          # sets first_name to a str of “Laksh”</a:t>
            </a:r>
          </a:p>
          <a:p>
            <a:r>
              <a:rPr lang="en-US" dirty="0">
                <a:solidFill>
                  <a:schemeClr val="tx1"/>
                </a:solidFill>
              </a:rPr>
              <a:t>quantity1 = 5                      # sets quantity1 to an int value of 5</a:t>
            </a:r>
          </a:p>
          <a:p>
            <a:r>
              <a:rPr lang="en-US" dirty="0">
                <a:solidFill>
                  <a:schemeClr val="tx1"/>
                </a:solidFill>
              </a:rPr>
              <a:t>quantity2 = 12                    # sets quantity2 to an int value of 12</a:t>
            </a:r>
          </a:p>
          <a:p>
            <a:r>
              <a:rPr lang="en-US" dirty="0">
                <a:solidFill>
                  <a:schemeClr val="tx1"/>
                </a:solidFill>
              </a:rPr>
              <a:t>list_price = 19.99                 # sets list_price to a float value of 19.99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assigns new data to the variable from previous slide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  <a:p>
            <a:r>
              <a:rPr lang="en-US" dirty="0"/>
              <a:t>Code that causes an error because of incorrect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60192" y="2523744"/>
            <a:ext cx="8241792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first_name = “Ram”          # sets first_name to a str of “Ram”</a:t>
            </a:r>
          </a:p>
          <a:p>
            <a:r>
              <a:rPr lang="en-US" dirty="0">
                <a:solidFill>
                  <a:schemeClr val="tx1"/>
                </a:solidFill>
              </a:rPr>
              <a:t>quantity1 = 25                   # sets quantity1 to an int value of 25</a:t>
            </a:r>
          </a:p>
          <a:p>
            <a:r>
              <a:rPr lang="en-US" dirty="0">
                <a:solidFill>
                  <a:schemeClr val="tx1"/>
                </a:solidFill>
              </a:rPr>
              <a:t>quantity1 = quantity2      # sets quantity1 to an int value of 12</a:t>
            </a:r>
          </a:p>
          <a:p>
            <a:r>
              <a:rPr lang="en-US" dirty="0">
                <a:solidFill>
                  <a:schemeClr val="tx1"/>
                </a:solidFill>
              </a:rPr>
              <a:t>quantity1 = “15”               # sets quantity1 to a str of “15”, not an int of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192" y="4584192"/>
            <a:ext cx="8241792" cy="4632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quantity1 = Quantity2      # </a:t>
            </a:r>
            <a:r>
              <a:rPr lang="en-US" dirty="0" err="1">
                <a:solidFill>
                  <a:schemeClr val="tx1"/>
                </a:solidFill>
              </a:rPr>
              <a:t>NameError</a:t>
            </a:r>
            <a:r>
              <a:rPr lang="en-US" dirty="0">
                <a:solidFill>
                  <a:schemeClr val="tx1"/>
                </a:solidFill>
              </a:rPr>
              <a:t>: ‘Quantity2’ is not defined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67328" y="5486400"/>
            <a:ext cx="633984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9520" y="4754880"/>
            <a:ext cx="414528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8016" y="3938016"/>
            <a:ext cx="92659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code a </a:t>
            </a:r>
            <a:r>
              <a:rPr lang="en-US" b="1" dirty="0"/>
              <a:t>litera</a:t>
            </a:r>
            <a:r>
              <a:rPr lang="en-US" dirty="0"/>
              <a:t>l value for a </a:t>
            </a:r>
            <a:r>
              <a:rPr lang="en-US" b="1" dirty="0"/>
              <a:t>string</a:t>
            </a:r>
            <a:r>
              <a:rPr lang="en-US" dirty="0"/>
              <a:t>, enclose the characters of the string in </a:t>
            </a:r>
            <a:r>
              <a:rPr lang="en-US" b="1" dirty="0"/>
              <a:t>single</a:t>
            </a:r>
            <a:r>
              <a:rPr lang="en-US" dirty="0"/>
              <a:t> or </a:t>
            </a:r>
            <a:r>
              <a:rPr lang="en-US" b="1" dirty="0"/>
              <a:t>double</a:t>
            </a:r>
            <a:r>
              <a:rPr lang="en-US" dirty="0"/>
              <a:t> quotation marks. This is called </a:t>
            </a:r>
            <a:r>
              <a:rPr lang="en-US" b="1" dirty="0"/>
              <a:t>string literal</a:t>
            </a:r>
            <a:r>
              <a:rPr lang="en-US" dirty="0"/>
              <a:t>.</a:t>
            </a:r>
          </a:p>
          <a:p>
            <a:r>
              <a:rPr lang="en-US" dirty="0"/>
              <a:t>To code a </a:t>
            </a:r>
            <a:r>
              <a:rPr lang="en-US" b="1" dirty="0"/>
              <a:t>literal</a:t>
            </a:r>
            <a:r>
              <a:rPr lang="en-US" dirty="0"/>
              <a:t> value for a </a:t>
            </a:r>
            <a:r>
              <a:rPr lang="en-US" b="1" dirty="0"/>
              <a:t>number</a:t>
            </a:r>
            <a:r>
              <a:rPr lang="en-US" dirty="0"/>
              <a:t>, code the number </a:t>
            </a:r>
            <a:r>
              <a:rPr lang="en-US" b="1" dirty="0"/>
              <a:t>without</a:t>
            </a:r>
            <a:r>
              <a:rPr lang="en-US" dirty="0"/>
              <a:t> </a:t>
            </a:r>
            <a:r>
              <a:rPr lang="en-US" b="1" dirty="0"/>
              <a:t>quotation</a:t>
            </a:r>
            <a:r>
              <a:rPr lang="en-US" dirty="0"/>
              <a:t> marks. This is called </a:t>
            </a:r>
            <a:r>
              <a:rPr lang="en-US" b="1" dirty="0"/>
              <a:t>numeric literal</a:t>
            </a:r>
            <a:r>
              <a:rPr lang="en-US" dirty="0"/>
              <a:t>.</a:t>
            </a:r>
          </a:p>
          <a:p>
            <a:r>
              <a:rPr lang="en-US" b="1" dirty="0"/>
              <a:t>Examples of string literal</a:t>
            </a:r>
          </a:p>
          <a:p>
            <a:r>
              <a:rPr lang="en-US" dirty="0"/>
              <a:t>name = </a:t>
            </a:r>
            <a:r>
              <a:rPr lang="en-US" dirty="0">
                <a:solidFill>
                  <a:schemeClr val="bg1"/>
                </a:solidFill>
              </a:rPr>
              <a:t>“Laksh”</a:t>
            </a:r>
          </a:p>
          <a:p>
            <a:r>
              <a:rPr lang="en-US" b="1" dirty="0"/>
              <a:t>Examples of integer literal</a:t>
            </a:r>
          </a:p>
          <a:p>
            <a:r>
              <a:rPr lang="en-US" dirty="0"/>
              <a:t>num = </a:t>
            </a:r>
            <a:r>
              <a:rPr lang="en-US" dirty="0">
                <a:solidFill>
                  <a:schemeClr val="bg1"/>
                </a:solidFill>
              </a:rPr>
              <a:t>108</a:t>
            </a:r>
          </a:p>
          <a:p>
            <a:r>
              <a:rPr lang="en-US" b="1" dirty="0"/>
              <a:t>Examples of floating-point literal</a:t>
            </a:r>
          </a:p>
          <a:p>
            <a:r>
              <a:rPr lang="en-US" dirty="0"/>
              <a:t>total = </a:t>
            </a:r>
            <a:r>
              <a:rPr lang="en-US" dirty="0">
                <a:solidFill>
                  <a:schemeClr val="bg1"/>
                </a:solidFill>
              </a:rPr>
              <a:t>87.95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(data types and 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can </a:t>
            </a:r>
            <a:r>
              <a:rPr lang="en-US" b="1" dirty="0"/>
              <a:t>change</a:t>
            </a:r>
            <a:r>
              <a:rPr lang="en-US" dirty="0"/>
              <a:t>, or vary, as code executes.</a:t>
            </a:r>
          </a:p>
          <a:p>
            <a:r>
              <a:rPr lang="en-US" dirty="0"/>
              <a:t>A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 defines the </a:t>
            </a:r>
            <a:r>
              <a:rPr lang="en-US" b="1" dirty="0"/>
              <a:t>type</a:t>
            </a:r>
            <a:r>
              <a:rPr lang="en-US" dirty="0"/>
              <a:t> of </a:t>
            </a:r>
            <a:r>
              <a:rPr lang="en-US" b="1" dirty="0"/>
              <a:t>data</a:t>
            </a:r>
            <a:r>
              <a:rPr lang="en-US" dirty="0"/>
              <a:t> for the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r>
              <a:rPr lang="en-US" dirty="0"/>
              <a:t>An </a:t>
            </a:r>
            <a:r>
              <a:rPr lang="en-US" b="1" dirty="0"/>
              <a:t>assignment</a:t>
            </a:r>
            <a:r>
              <a:rPr lang="en-US" dirty="0"/>
              <a:t> statement </a:t>
            </a:r>
            <a:r>
              <a:rPr lang="en-US" b="1" dirty="0"/>
              <a:t>uses</a:t>
            </a:r>
            <a:r>
              <a:rPr lang="en-US" dirty="0"/>
              <a:t> the equal sign (</a:t>
            </a:r>
            <a:r>
              <a:rPr lang="en-US" b="1" dirty="0"/>
              <a:t>=</a:t>
            </a:r>
            <a:r>
              <a:rPr lang="en-US" dirty="0"/>
              <a:t>) to assign a value to a variable. The value can be a literal value, another variable, or an expression like arithmetic expression (we will see in the forthcoming slides).</a:t>
            </a:r>
          </a:p>
          <a:p>
            <a:r>
              <a:rPr lang="en-US" dirty="0"/>
              <a:t>You can assign a value of any data type to a variable, even if that variable has previously been assigned to a value of a different data type.</a:t>
            </a:r>
          </a:p>
          <a:p>
            <a:r>
              <a:rPr lang="en-US" dirty="0"/>
              <a:t>Because variable names are case-sensitive, you must be sure to use the correct case when coding the names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your first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coding skills</a:t>
            </a:r>
          </a:p>
          <a:p>
            <a:r>
              <a:rPr lang="en-US" dirty="0"/>
              <a:t>How to work with data types and variables</a:t>
            </a:r>
          </a:p>
          <a:p>
            <a:r>
              <a:rPr lang="en-US" dirty="0"/>
              <a:t>How to work with numeric data</a:t>
            </a:r>
          </a:p>
          <a:p>
            <a:r>
              <a:rPr lang="en-US" dirty="0"/>
              <a:t>How to work with string data</a:t>
            </a:r>
          </a:p>
          <a:p>
            <a:r>
              <a:rPr lang="en-US" dirty="0"/>
              <a:t>How to use five of the Python functions</a:t>
            </a:r>
          </a:p>
          <a:p>
            <a:r>
              <a:rPr lang="en-US" dirty="0"/>
              <a:t>Two illustrative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name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Rules for naming variables</a:t>
            </a:r>
          </a:p>
          <a:p>
            <a:r>
              <a:rPr lang="en-US" dirty="0"/>
              <a:t>A variable name must </a:t>
            </a:r>
            <a:r>
              <a:rPr lang="en-US" b="1" dirty="0"/>
              <a:t>begin</a:t>
            </a:r>
            <a:r>
              <a:rPr lang="en-US" dirty="0"/>
              <a:t> with a </a:t>
            </a:r>
            <a:r>
              <a:rPr lang="en-US" b="1" dirty="0"/>
              <a:t>letter</a:t>
            </a:r>
            <a:r>
              <a:rPr lang="en-US" dirty="0"/>
              <a:t> or </a:t>
            </a:r>
            <a:r>
              <a:rPr lang="en-US" b="1" dirty="0"/>
              <a:t>underscore</a:t>
            </a:r>
            <a:r>
              <a:rPr lang="en-US" dirty="0"/>
              <a:t>.</a:t>
            </a:r>
          </a:p>
          <a:p>
            <a:r>
              <a:rPr lang="en-US" dirty="0"/>
              <a:t>A variable name </a:t>
            </a:r>
            <a:r>
              <a:rPr lang="en-US" b="1" dirty="0"/>
              <a:t>can’t contain spaces</a:t>
            </a:r>
            <a:r>
              <a:rPr lang="en-US" dirty="0"/>
              <a:t>, </a:t>
            </a:r>
            <a:r>
              <a:rPr lang="en-US" b="1" dirty="0"/>
              <a:t>punctuation</a:t>
            </a:r>
            <a:r>
              <a:rPr lang="en-US" dirty="0"/>
              <a:t>, or </a:t>
            </a:r>
            <a:r>
              <a:rPr lang="en-US" b="1" dirty="0"/>
              <a:t>special characters </a:t>
            </a:r>
            <a:r>
              <a:rPr lang="en-US" dirty="0"/>
              <a:t>other than the </a:t>
            </a:r>
            <a:r>
              <a:rPr lang="en-US" b="1" dirty="0"/>
              <a:t>underscore</a:t>
            </a:r>
            <a:r>
              <a:rPr lang="en-US" dirty="0"/>
              <a:t>.</a:t>
            </a:r>
          </a:p>
          <a:p>
            <a:r>
              <a:rPr lang="en-US" dirty="0"/>
              <a:t>A variable name </a:t>
            </a:r>
            <a:r>
              <a:rPr lang="en-US" b="1" dirty="0"/>
              <a:t>can’t</a:t>
            </a:r>
            <a:r>
              <a:rPr lang="en-US" dirty="0"/>
              <a:t> </a:t>
            </a:r>
            <a:r>
              <a:rPr lang="en-US" b="1" dirty="0"/>
              <a:t>begin</a:t>
            </a:r>
            <a:r>
              <a:rPr lang="en-US" dirty="0"/>
              <a:t> with a </a:t>
            </a:r>
            <a:r>
              <a:rPr lang="en-US" b="1" dirty="0"/>
              <a:t>number</a:t>
            </a:r>
            <a:r>
              <a:rPr lang="en-US" dirty="0"/>
              <a:t>, but can use numbers later in the name</a:t>
            </a:r>
          </a:p>
          <a:p>
            <a:r>
              <a:rPr lang="en-US" dirty="0"/>
              <a:t>A variable name can’t be the same as a </a:t>
            </a:r>
            <a:r>
              <a:rPr lang="en-US" b="1" dirty="0"/>
              <a:t>keyword</a:t>
            </a:r>
            <a:r>
              <a:rPr lang="en-US" dirty="0"/>
              <a:t> that’s reserved by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variable_name                   # </a:t>
            </a:r>
            <a:r>
              <a:rPr lang="en-US" b="1" dirty="0"/>
              <a:t>underscore notation</a:t>
            </a:r>
          </a:p>
          <a:p>
            <a:pPr>
              <a:buNone/>
            </a:pPr>
            <a:r>
              <a:rPr lang="en-US" dirty="0"/>
              <a:t>variableName                    # </a:t>
            </a:r>
            <a:r>
              <a:rPr lang="en-US" b="1" dirty="0"/>
              <a:t>camel case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Description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With underscore notation, all letters are lowercase with words separated by underscores.</a:t>
            </a:r>
          </a:p>
          <a:p>
            <a:r>
              <a:rPr lang="en-US" dirty="0"/>
              <a:t>With came case notation, the first word is lowercase and subsequent words start with a capital letter.</a:t>
            </a:r>
          </a:p>
          <a:p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b="1" dirty="0"/>
          </a:p>
          <a:p>
            <a:r>
              <a:rPr lang="en-US" dirty="0"/>
              <a:t>tax_rate,  monthly_investment         # </a:t>
            </a:r>
            <a:r>
              <a:rPr lang="en-US" b="1" dirty="0"/>
              <a:t>underscore notation</a:t>
            </a:r>
          </a:p>
          <a:p>
            <a:r>
              <a:rPr lang="en-US" dirty="0"/>
              <a:t>taxRate,  monthlyInvestment           # </a:t>
            </a:r>
            <a:r>
              <a:rPr lang="en-US" b="1" dirty="0"/>
              <a:t>camel casing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Start</a:t>
            </a:r>
            <a:r>
              <a:rPr lang="en-US" dirty="0"/>
              <a:t> all </a:t>
            </a:r>
            <a:r>
              <a:rPr lang="en-US" b="1" dirty="0"/>
              <a:t>variable</a:t>
            </a:r>
            <a:r>
              <a:rPr lang="en-US" dirty="0"/>
              <a:t> names with a </a:t>
            </a:r>
            <a:r>
              <a:rPr lang="en-US" b="1" dirty="0"/>
              <a:t>lowercase</a:t>
            </a:r>
            <a:r>
              <a:rPr lang="en-US" dirty="0"/>
              <a:t> letter.</a:t>
            </a:r>
          </a:p>
          <a:p>
            <a:r>
              <a:rPr lang="en-US" dirty="0"/>
              <a:t>Use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notation</a:t>
            </a:r>
            <a:r>
              <a:rPr lang="en-US" dirty="0"/>
              <a:t> or </a:t>
            </a:r>
            <a:r>
              <a:rPr lang="en-US" b="1" dirty="0"/>
              <a:t>camel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/>
              <a:t>meaningful</a:t>
            </a:r>
            <a:r>
              <a:rPr lang="en-US" dirty="0"/>
              <a:t> names that are easy to </a:t>
            </a:r>
            <a:r>
              <a:rPr lang="en-US" b="1" dirty="0"/>
              <a:t>remember</a:t>
            </a:r>
            <a:r>
              <a:rPr lang="en-US" dirty="0"/>
              <a:t>.</a:t>
            </a:r>
          </a:p>
          <a:p>
            <a:r>
              <a:rPr lang="en-US" b="1" dirty="0"/>
              <a:t>Don’t</a:t>
            </a:r>
            <a:r>
              <a:rPr lang="en-US" dirty="0"/>
              <a:t> use the name of </a:t>
            </a:r>
            <a:r>
              <a:rPr lang="en-US" b="1" dirty="0"/>
              <a:t>built-in</a:t>
            </a:r>
            <a:r>
              <a:rPr lang="en-US" dirty="0"/>
              <a:t> functions, such as print()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something you will do in just about every program that you write.</a:t>
            </a:r>
          </a:p>
          <a:p>
            <a:pPr>
              <a:buNone/>
            </a:pPr>
            <a:r>
              <a:rPr lang="en-US" b="1" dirty="0"/>
              <a:t>Python’s arithmetic operators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7904" y="2999570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two operands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the right operand from the left operand.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two operands.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The result is always a floating-point number.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Drops the decimal portion of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remainder</a:t>
                      </a:r>
                      <a:r>
                        <a:rPr lang="en-US" baseline="0" dirty="0"/>
                        <a:t> (always an integer)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</a:t>
                      </a:r>
                      <a:r>
                        <a:rPr lang="en-US" baseline="0" dirty="0"/>
                        <a:t> to the power of the right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two operands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 //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25 %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 for arithmetic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   /     //     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show the order of precedence and use of parentheses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 +  4 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(multiplication is done first)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  +  4)</a:t>
                      </a:r>
                      <a:r>
                        <a:rPr lang="en-US" baseline="0" dirty="0"/>
                        <a:t> *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 (the</a:t>
                      </a:r>
                      <a:r>
                        <a:rPr lang="en-US" baseline="0" dirty="0"/>
                        <a:t> addition is done first)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 (how to work with numeric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arithmetic</a:t>
            </a:r>
            <a:r>
              <a:rPr lang="en-US" dirty="0"/>
              <a:t> expression consists of one or more </a:t>
            </a:r>
            <a:r>
              <a:rPr lang="en-US" b="1" dirty="0"/>
              <a:t>operands</a:t>
            </a:r>
            <a:r>
              <a:rPr lang="en-US" dirty="0"/>
              <a:t> that are operated upon by arithmetic </a:t>
            </a:r>
            <a:r>
              <a:rPr lang="en-US" b="1" dirty="0"/>
              <a:t>operators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have to code </a:t>
            </a:r>
            <a:r>
              <a:rPr lang="en-US" b="1" dirty="0"/>
              <a:t>spaces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and </a:t>
            </a:r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arithmetic</a:t>
            </a:r>
            <a:r>
              <a:rPr lang="en-US" dirty="0"/>
              <a:t> operators.</a:t>
            </a:r>
          </a:p>
          <a:p>
            <a:r>
              <a:rPr lang="en-US" dirty="0"/>
              <a:t>When an </a:t>
            </a:r>
            <a:r>
              <a:rPr lang="en-US" b="1" dirty="0"/>
              <a:t>expression</a:t>
            </a:r>
            <a:r>
              <a:rPr lang="en-US" dirty="0"/>
              <a:t> mixes </a:t>
            </a:r>
            <a:r>
              <a:rPr lang="en-US" b="1" dirty="0"/>
              <a:t>integers</a:t>
            </a:r>
            <a:r>
              <a:rPr lang="en-US" dirty="0"/>
              <a:t> and </a:t>
            </a:r>
            <a:r>
              <a:rPr lang="en-US" b="1" dirty="0"/>
              <a:t>floating-point</a:t>
            </a:r>
            <a:r>
              <a:rPr lang="en-US" dirty="0"/>
              <a:t> numbers, Python </a:t>
            </a:r>
            <a:r>
              <a:rPr lang="en-US" b="1" dirty="0"/>
              <a:t>converts</a:t>
            </a:r>
            <a:r>
              <a:rPr lang="en-US" dirty="0"/>
              <a:t> the </a:t>
            </a:r>
            <a:r>
              <a:rPr lang="en-US" b="1" dirty="0"/>
              <a:t>integers</a:t>
            </a:r>
            <a:r>
              <a:rPr lang="en-US" dirty="0"/>
              <a:t> to </a:t>
            </a:r>
            <a:r>
              <a:rPr lang="en-US" b="1" dirty="0"/>
              <a:t>floating-point</a:t>
            </a:r>
            <a:r>
              <a:rPr lang="en-US" dirty="0"/>
              <a:t> numbers.</a:t>
            </a:r>
          </a:p>
          <a:p>
            <a:r>
              <a:rPr lang="en-US" dirty="0"/>
              <a:t>If you use </a:t>
            </a:r>
            <a:r>
              <a:rPr lang="en-US" b="1" dirty="0"/>
              <a:t>multiple</a:t>
            </a:r>
            <a:r>
              <a:rPr lang="en-US" dirty="0"/>
              <a:t> operators in one expression, you can use parentheses to clarify the sequence of operations. Otherwise, Python </a:t>
            </a:r>
            <a:r>
              <a:rPr lang="en-US" b="1" dirty="0"/>
              <a:t>applies</a:t>
            </a:r>
            <a:r>
              <a:rPr lang="en-US" dirty="0"/>
              <a:t> its </a:t>
            </a:r>
            <a:r>
              <a:rPr lang="en-US" b="1" dirty="0"/>
              <a:t>order</a:t>
            </a:r>
            <a:r>
              <a:rPr lang="en-US" dirty="0"/>
              <a:t> of </a:t>
            </a:r>
            <a:r>
              <a:rPr lang="en-US" b="1" dirty="0"/>
              <a:t>precedence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arithmetic expressions in assignment 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calculates sales 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that calculates the perimeter of a rectangle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523744"/>
            <a:ext cx="7961376" cy="12435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subtotal = 200.0</a:t>
            </a:r>
          </a:p>
          <a:p>
            <a:r>
              <a:rPr lang="en-US" dirty="0">
                <a:solidFill>
                  <a:schemeClr val="tx1"/>
                </a:solidFill>
              </a:rPr>
              <a:t>tax_percent = .05</a:t>
            </a:r>
          </a:p>
          <a:p>
            <a:r>
              <a:rPr lang="en-US" dirty="0">
                <a:solidFill>
                  <a:schemeClr val="tx1"/>
                </a:solidFill>
              </a:rPr>
              <a:t>tax_amount = subtotal * tax_percent            # 10.0</a:t>
            </a:r>
          </a:p>
          <a:p>
            <a:r>
              <a:rPr lang="en-US" dirty="0">
                <a:solidFill>
                  <a:schemeClr val="tx1"/>
                </a:solidFill>
              </a:rPr>
              <a:t>grand_total = subtotal + tax_amount		    # 210.0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2384" y="4511040"/>
            <a:ext cx="7900416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width = 4.25</a:t>
            </a:r>
          </a:p>
          <a:p>
            <a:r>
              <a:rPr lang="en-US" dirty="0">
                <a:solidFill>
                  <a:schemeClr val="tx1"/>
                </a:solidFill>
              </a:rPr>
              <a:t>length = 8.5</a:t>
            </a:r>
          </a:p>
          <a:p>
            <a:r>
              <a:rPr lang="en-US" dirty="0">
                <a:solidFill>
                  <a:schemeClr val="tx1"/>
                </a:solidFill>
              </a:rPr>
              <a:t>perimeter = (2 * width) + (2 * length)   # (8.5 + 17) = 25.5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Coding rules</a:t>
            </a:r>
          </a:p>
          <a:p>
            <a:r>
              <a:rPr lang="en-US" b="1" dirty="0"/>
              <a:t>Python</a:t>
            </a:r>
            <a:r>
              <a:rPr lang="en-US" dirty="0"/>
              <a:t> relies on </a:t>
            </a:r>
            <a:r>
              <a:rPr lang="en-US" b="1" dirty="0"/>
              <a:t>proper</a:t>
            </a:r>
            <a:r>
              <a:rPr lang="en-US" dirty="0"/>
              <a:t> </a:t>
            </a:r>
            <a:r>
              <a:rPr lang="en-US" b="1" dirty="0"/>
              <a:t>indentation</a:t>
            </a:r>
            <a:r>
              <a:rPr lang="en-US" dirty="0"/>
              <a:t>. Incorrect indentation causes an error.</a:t>
            </a:r>
          </a:p>
          <a:p>
            <a:r>
              <a:rPr lang="en-US" dirty="0"/>
              <a:t>The </a:t>
            </a:r>
            <a:r>
              <a:rPr lang="en-US" b="1" dirty="0"/>
              <a:t>standard</a:t>
            </a:r>
            <a:r>
              <a:rPr lang="en-US" dirty="0"/>
              <a:t> indentation is </a:t>
            </a:r>
            <a:r>
              <a:rPr lang="en-US" b="1" dirty="0"/>
              <a:t>four</a:t>
            </a:r>
            <a:r>
              <a:rPr lang="en-US" dirty="0"/>
              <a:t> spaces whenever it is required.</a:t>
            </a:r>
          </a:p>
          <a:p>
            <a:r>
              <a:rPr lang="en-US" dirty="0"/>
              <a:t>With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continuation</a:t>
            </a:r>
            <a:r>
              <a:rPr lang="en-US" dirty="0"/>
              <a:t>, you can divide statements after parenthesis, brackets, and braces, and before or after operators like plus or minus signs.</a:t>
            </a:r>
          </a:p>
          <a:p>
            <a:r>
              <a:rPr lang="en-US" dirty="0"/>
              <a:t>With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b="1" dirty="0"/>
              <a:t>continuation</a:t>
            </a:r>
            <a:r>
              <a:rPr lang="en-US" dirty="0"/>
              <a:t>, you can use the ‘\’ character to divide statements anywhere on a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Two ways to increment the number in a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Besides the compound assignment operators in the table, Python offers /=   //=    %=     **=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the result of the expression to</a:t>
                      </a:r>
                      <a:r>
                        <a:rPr lang="en-US" baseline="0" dirty="0"/>
                        <a:t> the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</a:t>
                      </a:r>
                      <a:r>
                        <a:rPr lang="en-US" baseline="0" dirty="0"/>
                        <a:t> the result of the expression from the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the variable value by the result of the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2240" y="4206240"/>
            <a:ext cx="8717280" cy="8290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counter = 0</a:t>
            </a:r>
          </a:p>
          <a:p>
            <a:r>
              <a:rPr lang="en-US" dirty="0">
                <a:solidFill>
                  <a:schemeClr val="tx1"/>
                </a:solidFill>
              </a:rPr>
              <a:t>counter = counter + 1      # counter = 1</a:t>
            </a:r>
          </a:p>
          <a:p>
            <a:r>
              <a:rPr lang="en-US" dirty="0">
                <a:solidFill>
                  <a:schemeClr val="tx1"/>
                </a:solidFill>
              </a:rPr>
              <a:t>counter += 1                      # counter =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adds two numbers to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More statements that use the compound assignment operators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0048" y="2206752"/>
            <a:ext cx="8741664" cy="10241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score_total = 0                          # score_total = 0</a:t>
            </a:r>
          </a:p>
          <a:p>
            <a:r>
              <a:rPr lang="en-US" dirty="0">
                <a:solidFill>
                  <a:schemeClr val="tx1"/>
                </a:solidFill>
              </a:rPr>
              <a:t>score_total += 70                      # score_total = 70</a:t>
            </a:r>
          </a:p>
          <a:p>
            <a:r>
              <a:rPr lang="en-US" dirty="0">
                <a:solidFill>
                  <a:schemeClr val="tx1"/>
                </a:solidFill>
              </a:rPr>
              <a:t>score_total += 80                      # score_total = 150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6624" y="3791712"/>
            <a:ext cx="8717280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total = 1000.0</a:t>
            </a:r>
          </a:p>
          <a:p>
            <a:r>
              <a:rPr lang="en-US" dirty="0">
                <a:solidFill>
                  <a:schemeClr val="tx1"/>
                </a:solidFill>
              </a:rPr>
              <a:t>total += 100.0                   # total = 1100.0</a:t>
            </a:r>
          </a:p>
          <a:p>
            <a:r>
              <a:rPr lang="en-US" dirty="0">
                <a:solidFill>
                  <a:schemeClr val="tx1"/>
                </a:solidFill>
              </a:rPr>
              <a:t>counter = 10</a:t>
            </a:r>
          </a:p>
          <a:p>
            <a:r>
              <a:rPr lang="en-US" dirty="0">
                <a:solidFill>
                  <a:schemeClr val="tx1"/>
                </a:solidFill>
              </a:rPr>
              <a:t>counter -= 1                     # counter = 9</a:t>
            </a:r>
          </a:p>
          <a:p>
            <a:r>
              <a:rPr lang="en-US" dirty="0">
                <a:solidFill>
                  <a:schemeClr val="tx1"/>
                </a:solidFill>
              </a:rPr>
              <a:t>price = 100</a:t>
            </a:r>
          </a:p>
          <a:p>
            <a:r>
              <a:rPr lang="en-US" dirty="0">
                <a:solidFill>
                  <a:schemeClr val="tx1"/>
                </a:solidFill>
              </a:rPr>
              <a:t>price *= .8                        # price = 80.0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subtotal = 74.95             # subtotal = 74.95</a:t>
            </a:r>
          </a:p>
          <a:p>
            <a:r>
              <a:rPr lang="en-US" dirty="0"/>
              <a:t>tax = subtotal   *  .1       # tax = 7.495000000000001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Description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Besides the assignment operator (=), Python provides compound assignment operators. These operators are a </a:t>
            </a:r>
            <a:r>
              <a:rPr lang="en-US" b="1" dirty="0"/>
              <a:t>shorthand</a:t>
            </a:r>
            <a:r>
              <a:rPr lang="en-US" dirty="0"/>
              <a:t> way to code common assignment operations.</a:t>
            </a:r>
          </a:p>
          <a:p>
            <a:r>
              <a:rPr lang="en-US" dirty="0"/>
              <a:t>When working with </a:t>
            </a:r>
            <a:r>
              <a:rPr lang="en-US" b="1" dirty="0"/>
              <a:t>floating-point</a:t>
            </a:r>
            <a:r>
              <a:rPr lang="en-US" dirty="0"/>
              <a:t> numbers, be aware that they are </a:t>
            </a:r>
            <a:r>
              <a:rPr lang="en-US" b="1" dirty="0"/>
              <a:t>approximations</a:t>
            </a:r>
            <a:r>
              <a:rPr lang="en-US" dirty="0"/>
              <a:t>, not exact values. This can cause </a:t>
            </a:r>
            <a:r>
              <a:rPr lang="en-US" b="1" dirty="0"/>
              <a:t>inaccurate results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string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That’s another thing you will do in just about every program you write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How to assign strings to variables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How to concatenate or join three strings with the + operator</a:t>
            </a:r>
          </a:p>
          <a:p>
            <a:pPr>
              <a:buNone/>
            </a:pPr>
            <a:r>
              <a:rPr lang="en-US" dirty="0"/>
              <a:t>name = last_name + “, “ + first_name     # name is “Doe, John”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3474720"/>
            <a:ext cx="8717280" cy="12923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first_name = “John”                        # first_name = John</a:t>
            </a:r>
          </a:p>
          <a:p>
            <a:r>
              <a:rPr lang="en-US" dirty="0">
                <a:solidFill>
                  <a:schemeClr val="tx1"/>
                </a:solidFill>
              </a:rPr>
              <a:t>last_name = “Doe”                         # last_name = Doe</a:t>
            </a:r>
          </a:p>
          <a:p>
            <a:r>
              <a:rPr lang="en-US" dirty="0">
                <a:solidFill>
                  <a:schemeClr val="tx1"/>
                </a:solidFill>
              </a:rPr>
              <a:t>name = “”                                        # name = empty string</a:t>
            </a:r>
          </a:p>
          <a:p>
            <a:r>
              <a:rPr lang="en-US" dirty="0">
                <a:solidFill>
                  <a:schemeClr val="tx1"/>
                </a:solidFill>
              </a:rPr>
              <a:t>name = “John Doe”                       # name = John Doe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str() function for converting numbers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How to join a string and a number with the str()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What happens if you don’t use the str()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78176" y="2231474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</a:t>
                      </a:r>
                      <a:r>
                        <a:rPr lang="en-US" baseline="0" dirty="0"/>
                        <a:t> a numeric argument to a string and returns the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94432" y="3657600"/>
            <a:ext cx="8095488" cy="8656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 = “John Doe”</a:t>
            </a:r>
          </a:p>
          <a:p>
            <a:r>
              <a:rPr lang="en-US" dirty="0">
                <a:solidFill>
                  <a:schemeClr val="tx1"/>
                </a:solidFill>
              </a:rPr>
              <a:t>age = 25</a:t>
            </a:r>
          </a:p>
          <a:p>
            <a:r>
              <a:rPr lang="en-US" dirty="0">
                <a:solidFill>
                  <a:schemeClr val="tx1"/>
                </a:solidFill>
              </a:rPr>
              <a:t>message = name + “ is “ + str(age) + “ years old.”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0528" y="5273040"/>
            <a:ext cx="8095488" cy="5303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message = name + “ is “ + age + “ years old.”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6624" y="6022848"/>
            <a:ext cx="8107680" cy="5608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TypeError: must be str, not int   </a:t>
            </a:r>
          </a:p>
          <a:p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Note : Python can’t implicitly convert an int object to a string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continuation of a string over several coding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If you use joins to create long strings, you will sometimes want to code the statement over two or more lines. To do that, you can use implicit continuation.</a:t>
            </a:r>
          </a:p>
          <a:p>
            <a:r>
              <a:rPr lang="en-US" dirty="0"/>
              <a:t>In this case, the statement can be divided before or after the plus sign.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8816" y="2292096"/>
            <a:ext cx="8680704" cy="125577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print(“Total Score: “</a:t>
            </a:r>
          </a:p>
          <a:p>
            <a:r>
              <a:rPr lang="en-US" dirty="0">
                <a:solidFill>
                  <a:schemeClr val="tx1"/>
                </a:solidFill>
              </a:rPr>
              <a:t>         + str(</a:t>
            </a:r>
            <a:r>
              <a:rPr lang="en-US" dirty="0" err="1">
                <a:solidFill>
                  <a:schemeClr val="tx1"/>
                </a:solidFill>
              </a:rPr>
              <a:t>score_total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+ “\nAverage Score : “</a:t>
            </a:r>
          </a:p>
          <a:p>
            <a:r>
              <a:rPr lang="en-US" dirty="0">
                <a:solidFill>
                  <a:schemeClr val="tx1"/>
                </a:solidFill>
              </a:rPr>
              <a:t>         + str(</a:t>
            </a:r>
            <a:r>
              <a:rPr lang="en-US" dirty="0" err="1">
                <a:solidFill>
                  <a:schemeClr val="tx1"/>
                </a:solidFill>
              </a:rPr>
              <a:t>average_score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work with string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can consist of one or more </a:t>
            </a:r>
            <a:r>
              <a:rPr lang="en-US" b="1" dirty="0"/>
              <a:t>characters</a:t>
            </a:r>
            <a:r>
              <a:rPr lang="en-US" dirty="0"/>
              <a:t> including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 and </a:t>
            </a:r>
            <a:r>
              <a:rPr lang="en-US" b="1" dirty="0"/>
              <a:t>special</a:t>
            </a:r>
            <a:r>
              <a:rPr lang="en-US" dirty="0"/>
              <a:t> characters like *, &amp;, and #</a:t>
            </a:r>
          </a:p>
          <a:p>
            <a:r>
              <a:rPr lang="en-US" dirty="0"/>
              <a:t>To specify the </a:t>
            </a:r>
            <a:r>
              <a:rPr lang="en-US" b="1" dirty="0"/>
              <a:t>value</a:t>
            </a:r>
            <a:r>
              <a:rPr lang="en-US" dirty="0"/>
              <a:t> of a </a:t>
            </a:r>
            <a:r>
              <a:rPr lang="en-US" b="1" dirty="0"/>
              <a:t>string</a:t>
            </a:r>
            <a:r>
              <a:rPr lang="en-US" dirty="0"/>
              <a:t>, you can </a:t>
            </a:r>
            <a:r>
              <a:rPr lang="en-US" b="1" dirty="0"/>
              <a:t>enclose</a:t>
            </a:r>
            <a:r>
              <a:rPr lang="en-US" dirty="0"/>
              <a:t> the text in either </a:t>
            </a:r>
            <a:r>
              <a:rPr lang="en-US" b="1" dirty="0"/>
              <a:t>double</a:t>
            </a:r>
            <a:r>
              <a:rPr lang="en-US" dirty="0"/>
              <a:t> or </a:t>
            </a:r>
            <a:r>
              <a:rPr lang="en-US" b="1" dirty="0"/>
              <a:t>single</a:t>
            </a:r>
            <a:r>
              <a:rPr lang="en-US" dirty="0"/>
              <a:t> quotation marks. This is known as a </a:t>
            </a:r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b="1" dirty="0"/>
              <a:t>literal</a:t>
            </a:r>
            <a:r>
              <a:rPr lang="en-US" dirty="0"/>
              <a:t>.</a:t>
            </a:r>
          </a:p>
          <a:p>
            <a:r>
              <a:rPr lang="en-US" dirty="0"/>
              <a:t>To assign an empty string to a variable, you code a set of quotation marks with nothing between them. This means that the string doesn’t contain any characters.</a:t>
            </a:r>
          </a:p>
          <a:p>
            <a:r>
              <a:rPr lang="en-US" dirty="0"/>
              <a:t>To convert a </a:t>
            </a:r>
            <a:r>
              <a:rPr lang="en-US" b="1" dirty="0"/>
              <a:t>numeric</a:t>
            </a:r>
            <a:r>
              <a:rPr lang="en-US" dirty="0"/>
              <a:t> variable to a </a:t>
            </a:r>
            <a:r>
              <a:rPr lang="en-US" b="1" dirty="0"/>
              <a:t>string</a:t>
            </a:r>
            <a:r>
              <a:rPr lang="en-US" dirty="0"/>
              <a:t>, you can call the </a:t>
            </a:r>
            <a:r>
              <a:rPr lang="en-US" b="1" dirty="0"/>
              <a:t>str() </a:t>
            </a:r>
            <a:r>
              <a:rPr lang="en-US" dirty="0"/>
              <a:t>function with the numeric variable as the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special characters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table below shows six of many escape sequences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sequences let you put characters in a string that you can’t put in just by pressing the appropriate key on the keyboard.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4752" y="25484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Quotation mark in a double quoted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Quotation mark in a single</a:t>
                      </a:r>
                      <a:r>
                        <a:rPr lang="en-US" baseline="0" dirty="0"/>
                        <a:t> quoted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print(“Title : Python Programming\</a:t>
            </a:r>
            <a:r>
              <a:rPr lang="en-US" dirty="0" err="1"/>
              <a:t>nQuantity</a:t>
            </a:r>
            <a:r>
              <a:rPr lang="en-US" dirty="0"/>
              <a:t>: 20”)</a:t>
            </a:r>
          </a:p>
          <a:p>
            <a:pPr>
              <a:buNone/>
            </a:pPr>
            <a:r>
              <a:rPr lang="en-US" b="1" dirty="0"/>
              <a:t>Displayed on the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240" y="2950464"/>
            <a:ext cx="8436864" cy="658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 : Python Programming</a:t>
            </a:r>
          </a:p>
          <a:p>
            <a:r>
              <a:rPr lang="en-US" dirty="0"/>
              <a:t>Quantity: 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 and new line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print(“Title:\t\</a:t>
            </a:r>
            <a:r>
              <a:rPr lang="en-US" dirty="0" err="1"/>
              <a:t>tPython</a:t>
            </a:r>
            <a:r>
              <a:rPr lang="en-US" dirty="0"/>
              <a:t> Programming\</a:t>
            </a:r>
            <a:r>
              <a:rPr lang="en-US" dirty="0" err="1"/>
              <a:t>nQuantity</a:t>
            </a:r>
            <a:r>
              <a:rPr lang="en-US" dirty="0"/>
              <a:t>:\t20”)</a:t>
            </a:r>
          </a:p>
          <a:p>
            <a:pPr>
              <a:buNone/>
            </a:pPr>
            <a:r>
              <a:rPr lang="en-US" b="1" dirty="0"/>
              <a:t>Displayed on the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240" y="2950464"/>
            <a:ext cx="8436864" cy="658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 : 				Python Programming</a:t>
            </a:r>
          </a:p>
          <a:p>
            <a:r>
              <a:rPr lang="en-US" dirty="0"/>
              <a:t>Quantity: 			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9766" y="1881759"/>
            <a:ext cx="6743699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print(“C:\\books\\python”)</a:t>
            </a:r>
          </a:p>
          <a:p>
            <a:pPr>
              <a:buNone/>
            </a:pPr>
            <a:r>
              <a:rPr lang="en-US" b="1" dirty="0"/>
              <a:t>Displayed on the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240" y="2950464"/>
            <a:ext cx="8436864" cy="658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C:\books\python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 to include quotation marks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316480"/>
            <a:ext cx="8534400" cy="15971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“Type \”x\” to exit”           # String is: Type “x” to exit.</a:t>
            </a:r>
          </a:p>
          <a:p>
            <a:r>
              <a:rPr lang="en-US" dirty="0">
                <a:solidFill>
                  <a:schemeClr val="tx1"/>
                </a:solidFill>
              </a:rPr>
              <a:t>‘Type \’x\’ to exit’             # String is: Type ‘x’ to exit.</a:t>
            </a:r>
          </a:p>
          <a:p>
            <a:r>
              <a:rPr lang="en-US" dirty="0">
                <a:solidFill>
                  <a:schemeClr val="tx1"/>
                </a:solidFill>
              </a:rPr>
              <a:t>“Type ‘x’ to exit”                 # String is: Type ‘x’ to exit.</a:t>
            </a:r>
          </a:p>
          <a:p>
            <a:r>
              <a:rPr lang="en-US" dirty="0">
                <a:solidFill>
                  <a:schemeClr val="tx1"/>
                </a:solidFill>
              </a:rPr>
              <a:t>‘Type “x” to exit’                 # String is: Type “x” to exit.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include special characters in a 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</a:t>
            </a:r>
            <a:r>
              <a:rPr lang="en-US" b="1" dirty="0"/>
              <a:t>string</a:t>
            </a:r>
            <a:r>
              <a:rPr lang="en-US" dirty="0"/>
              <a:t>, you can use </a:t>
            </a:r>
            <a:r>
              <a:rPr lang="en-US" b="1" dirty="0"/>
              <a:t>escape</a:t>
            </a:r>
            <a:r>
              <a:rPr lang="en-US" dirty="0"/>
              <a:t> </a:t>
            </a:r>
            <a:r>
              <a:rPr lang="en-US" b="1" dirty="0"/>
              <a:t>sequences</a:t>
            </a:r>
            <a:r>
              <a:rPr lang="en-US" dirty="0"/>
              <a:t> to include certain types of special characters such as </a:t>
            </a:r>
            <a:r>
              <a:rPr lang="en-US" b="1" dirty="0"/>
              <a:t>new lines </a:t>
            </a:r>
            <a:r>
              <a:rPr lang="en-US" dirty="0"/>
              <a:t>and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You can also use escape characters to include special characters such as </a:t>
            </a:r>
            <a:r>
              <a:rPr lang="en-US" b="1" dirty="0"/>
              <a:t>quotation</a:t>
            </a:r>
            <a:r>
              <a:rPr lang="en-US" dirty="0"/>
              <a:t> </a:t>
            </a:r>
            <a:r>
              <a:rPr lang="en-US" b="1" dirty="0"/>
              <a:t>marks</a:t>
            </a:r>
            <a:r>
              <a:rPr lang="en-US" dirty="0"/>
              <a:t> and </a:t>
            </a:r>
            <a:r>
              <a:rPr lang="en-US" b="1" dirty="0"/>
              <a:t>backslashes</a:t>
            </a:r>
            <a:r>
              <a:rPr lang="en-US" dirty="0"/>
              <a:t>.</a:t>
            </a:r>
          </a:p>
          <a:p>
            <a:r>
              <a:rPr lang="en-US" dirty="0"/>
              <a:t>Another </a:t>
            </a:r>
            <a:r>
              <a:rPr lang="en-US" b="1" dirty="0"/>
              <a:t>way</a:t>
            </a:r>
            <a:r>
              <a:rPr lang="en-US" dirty="0"/>
              <a:t> to include quotation marks in a string is to code </a:t>
            </a:r>
            <a:r>
              <a:rPr lang="en-US" b="1" dirty="0"/>
              <a:t>single</a:t>
            </a:r>
            <a:r>
              <a:rPr lang="en-US" dirty="0"/>
              <a:t> quotes within a string  that’s in </a:t>
            </a:r>
            <a:r>
              <a:rPr lang="en-US" b="1" dirty="0"/>
              <a:t>double</a:t>
            </a:r>
            <a:r>
              <a:rPr lang="en-US" dirty="0"/>
              <a:t> quotes, or </a:t>
            </a:r>
            <a:r>
              <a:rPr lang="en-US" b="1" dirty="0"/>
              <a:t>vice versa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five of the 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How to use the print() function</a:t>
            </a:r>
          </a:p>
          <a:p>
            <a:r>
              <a:rPr lang="en-US" dirty="0"/>
              <a:t>The syntax of the print()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print() functions that receive one or more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999232"/>
            <a:ext cx="8253984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print(data[,  sep=‘  ‘][,  end=‘\n’])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145280"/>
            <a:ext cx="8229600" cy="877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print(28.99)                                    # 28.99</a:t>
            </a:r>
          </a:p>
          <a:p>
            <a:r>
              <a:rPr lang="en-US" dirty="0">
                <a:solidFill>
                  <a:schemeClr val="tx1"/>
                </a:solidFill>
              </a:rPr>
              <a:t>print(“Price:”,  28.99)                    # Price: 28.99</a:t>
            </a:r>
          </a:p>
          <a:p>
            <a:r>
              <a:rPr lang="en-US" dirty="0">
                <a:solidFill>
                  <a:schemeClr val="tx1"/>
                </a:solidFill>
              </a:rPr>
              <a:t>print(1,  2,  3,  4)                            # 1  2  3  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print function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Two ways to get the same result</a:t>
            </a:r>
          </a:p>
          <a:p>
            <a:r>
              <a:rPr lang="en-US" b="1" dirty="0"/>
              <a:t>A print() function that receives four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 print() function that receives one string as the argument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99923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print(“Total Score:”, score_total, </a:t>
            </a:r>
          </a:p>
          <a:p>
            <a:r>
              <a:rPr lang="en-US" dirty="0">
                <a:solidFill>
                  <a:schemeClr val="tx1"/>
                </a:solidFill>
              </a:rPr>
              <a:t>        “\</a:t>
            </a:r>
            <a:r>
              <a:rPr lang="en-US" dirty="0" err="1">
                <a:solidFill>
                  <a:schemeClr val="tx1"/>
                </a:solidFill>
              </a:rPr>
              <a:t>nAverage</a:t>
            </a:r>
            <a:r>
              <a:rPr lang="en-US" dirty="0">
                <a:solidFill>
                  <a:schemeClr val="tx1"/>
                </a:solidFill>
              </a:rPr>
              <a:t> Score:”, </a:t>
            </a:r>
            <a:r>
              <a:rPr lang="en-US" dirty="0" err="1">
                <a:solidFill>
                  <a:schemeClr val="tx1"/>
                </a:solidFill>
              </a:rPr>
              <a:t>average_score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192" y="4620768"/>
            <a:ext cx="8229600" cy="877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Print(“Total Score: “ +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score_total</a:t>
            </a:r>
            <a:r>
              <a:rPr lang="en-US" dirty="0">
                <a:solidFill>
                  <a:schemeClr val="tx1"/>
                </a:solidFill>
              </a:rPr>
              <a:t>) +</a:t>
            </a:r>
          </a:p>
          <a:p>
            <a:r>
              <a:rPr lang="en-US" dirty="0">
                <a:solidFill>
                  <a:schemeClr val="tx1"/>
                </a:solidFill>
              </a:rPr>
              <a:t>        “\</a:t>
            </a:r>
            <a:r>
              <a:rPr lang="en-US" dirty="0" err="1">
                <a:solidFill>
                  <a:schemeClr val="tx1"/>
                </a:solidFill>
              </a:rPr>
              <a:t>nAverage</a:t>
            </a:r>
            <a:r>
              <a:rPr lang="en-US" dirty="0">
                <a:solidFill>
                  <a:schemeClr val="tx1"/>
                </a:solidFill>
              </a:rPr>
              <a:t> Score: “ +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average_score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print function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Examples that use the sep and end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8816" y="2645664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print(1, 2, 3, 4, sep=‘ | ’)                      # 1 | 2 | 3 | 4</a:t>
            </a:r>
          </a:p>
          <a:p>
            <a:r>
              <a:rPr lang="en-US" dirty="0">
                <a:solidFill>
                  <a:schemeClr val="tx1"/>
                </a:solidFill>
              </a:rPr>
              <a:t>print(1, 2, 3, 4, end=‘***’)                     # 1  2  3  4***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use the print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print() </a:t>
            </a:r>
            <a:r>
              <a:rPr lang="en-US" dirty="0"/>
              <a:t>function can accept one or more </a:t>
            </a:r>
            <a:r>
              <a:rPr lang="en-US" b="1" dirty="0"/>
              <a:t>data</a:t>
            </a:r>
            <a:r>
              <a:rPr lang="en-US" dirty="0"/>
              <a:t> arguments.</a:t>
            </a:r>
          </a:p>
          <a:p>
            <a:r>
              <a:rPr lang="en-US" dirty="0"/>
              <a:t>If you pass a </a:t>
            </a:r>
            <a:r>
              <a:rPr lang="en-US" b="1" dirty="0"/>
              <a:t>series</a:t>
            </a:r>
            <a:r>
              <a:rPr lang="en-US" dirty="0"/>
              <a:t> of arguments to the print() function, numbers </a:t>
            </a:r>
            <a:r>
              <a:rPr lang="en-US" b="1" dirty="0"/>
              <a:t>don’t</a:t>
            </a:r>
            <a:r>
              <a:rPr lang="en-US" dirty="0"/>
              <a:t> have to be </a:t>
            </a:r>
            <a:r>
              <a:rPr lang="en-US" b="1" dirty="0"/>
              <a:t>converted</a:t>
            </a:r>
            <a:r>
              <a:rPr lang="en-US" dirty="0"/>
              <a:t> to </a:t>
            </a:r>
            <a:r>
              <a:rPr lang="en-US" b="1" dirty="0"/>
              <a:t>strings</a:t>
            </a:r>
            <a:r>
              <a:rPr lang="en-US" dirty="0"/>
              <a:t>.</a:t>
            </a:r>
          </a:p>
          <a:p>
            <a:r>
              <a:rPr lang="en-US" dirty="0"/>
              <a:t>If you pass just </a:t>
            </a:r>
            <a:r>
              <a:rPr lang="en-US" b="1" dirty="0"/>
              <a:t>one</a:t>
            </a:r>
            <a:r>
              <a:rPr lang="en-US" dirty="0"/>
              <a:t> string as the argument for a print() function, numbers </a:t>
            </a:r>
            <a:r>
              <a:rPr lang="en-US" b="1" dirty="0"/>
              <a:t>have</a:t>
            </a:r>
            <a:r>
              <a:rPr lang="en-US" dirty="0"/>
              <a:t> to be </a:t>
            </a:r>
            <a:r>
              <a:rPr lang="en-US" b="1" dirty="0"/>
              <a:t>converted</a:t>
            </a:r>
            <a:r>
              <a:rPr lang="en-US" dirty="0"/>
              <a:t> to </a:t>
            </a:r>
            <a:r>
              <a:rPr lang="en-US" b="1" dirty="0"/>
              <a:t>strings</a:t>
            </a:r>
            <a:r>
              <a:rPr lang="en-US" dirty="0"/>
              <a:t> within the string argument.</a:t>
            </a:r>
          </a:p>
          <a:p>
            <a:r>
              <a:rPr lang="en-US" dirty="0"/>
              <a:t>The print() function provides a </a:t>
            </a:r>
            <a:r>
              <a:rPr lang="en-US" b="1" dirty="0"/>
              <a:t>sep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 that can change the character that’s used for separating the strings from one space to something else.</a:t>
            </a:r>
          </a:p>
          <a:p>
            <a:r>
              <a:rPr lang="en-US" dirty="0"/>
              <a:t>The print() function also provides an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 that can change the ending character for a print() function from a new line character(\n) to something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input()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input function for getting data from the console</a:t>
            </a:r>
          </a:p>
          <a:p>
            <a:r>
              <a:rPr lang="en-US" dirty="0"/>
              <a:t>The syntax of the input()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31744" y="3036146"/>
          <a:ext cx="8128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input([prompt])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Pauses the program and waits for the user to enter data at the console. When the user presses Enter, this function</a:t>
                      </a:r>
                      <a:r>
                        <a:rPr lang="en-US" baseline="0" dirty="0"/>
                        <a:t> returns the data entered by the user as a </a:t>
                      </a:r>
                      <a:r>
                        <a:rPr lang="en-US" baseline="0" dirty="0" err="1"/>
                        <a:t>str</a:t>
                      </a:r>
                      <a:r>
                        <a:rPr lang="en-US" baseline="0" dirty="0"/>
                        <a:t> value.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If the call includes a prompt argument, this function prints the prompt to the console before passing to wait for the user to enter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input() function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gets string input from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The console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first_name = input(“Enter your first name: “)</a:t>
            </a:r>
          </a:p>
          <a:p>
            <a:r>
              <a:rPr lang="en-US" dirty="0">
                <a:solidFill>
                  <a:schemeClr val="tx1"/>
                </a:solidFill>
              </a:rPr>
              <a:t>print(“Hello, “ + first_name + “!”)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1008" y="4242816"/>
            <a:ext cx="8205216" cy="8046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your first name: Laksh</a:t>
            </a:r>
          </a:p>
          <a:p>
            <a:r>
              <a:rPr lang="en-US" dirty="0"/>
              <a:t>Hello, Laksh!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input() function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Another way to get input from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The console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print(“What is your first name?”)</a:t>
            </a:r>
          </a:p>
          <a:p>
            <a:r>
              <a:rPr lang="en-US" dirty="0">
                <a:solidFill>
                  <a:schemeClr val="tx1"/>
                </a:solidFill>
              </a:rPr>
              <a:t>first_name = input()</a:t>
            </a:r>
          </a:p>
          <a:p>
            <a:r>
              <a:rPr lang="en-US" dirty="0">
                <a:solidFill>
                  <a:schemeClr val="tx1"/>
                </a:solidFill>
              </a:rPr>
              <a:t>print(“Hello, “ + first_name + “!”)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1008" y="4242816"/>
            <a:ext cx="8205216" cy="1097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is your first name?</a:t>
            </a:r>
          </a:p>
          <a:p>
            <a:r>
              <a:rPr lang="en-US" dirty="0"/>
              <a:t>Laksh</a:t>
            </a:r>
          </a:p>
          <a:p>
            <a:r>
              <a:rPr lang="en-US" dirty="0"/>
              <a:t>Hello, Laksh!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statements(Continued…)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Description</a:t>
            </a:r>
          </a:p>
          <a:p>
            <a:r>
              <a:rPr lang="en-US" dirty="0"/>
              <a:t>A </a:t>
            </a:r>
            <a:r>
              <a:rPr lang="en-US" b="1" dirty="0"/>
              <a:t>statement</a:t>
            </a:r>
            <a:r>
              <a:rPr lang="en-US" dirty="0"/>
              <a:t> performs a </a:t>
            </a:r>
            <a:r>
              <a:rPr lang="en-US" b="1" dirty="0"/>
              <a:t>task</a:t>
            </a:r>
            <a:r>
              <a:rPr lang="en-US" dirty="0"/>
              <a:t>. Each statement must be indented properly.</a:t>
            </a:r>
          </a:p>
          <a:p>
            <a:r>
              <a:rPr lang="en-US" dirty="0"/>
              <a:t>A program typically starts with a </a:t>
            </a:r>
            <a:r>
              <a:rPr lang="en-US" b="1" dirty="0"/>
              <a:t>shebang</a:t>
            </a:r>
            <a:r>
              <a:rPr lang="en-US" dirty="0"/>
              <a:t> line that begins with a </a:t>
            </a:r>
            <a:r>
              <a:rPr lang="en-US" b="1" dirty="0"/>
              <a:t>hash</a:t>
            </a:r>
            <a:r>
              <a:rPr lang="en-US" dirty="0"/>
              <a:t> (</a:t>
            </a:r>
            <a:r>
              <a:rPr lang="en-US" b="1" dirty="0"/>
              <a:t>#</a:t>
            </a:r>
            <a:r>
              <a:rPr lang="en-US" dirty="0"/>
              <a:t>) symbol followed by a </a:t>
            </a:r>
            <a:r>
              <a:rPr lang="en-US" b="1" dirty="0"/>
              <a:t>bang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/>
              <a:t>) symbol. This line identifies the interpreter to use when running the program.</a:t>
            </a:r>
          </a:p>
          <a:p>
            <a:r>
              <a:rPr lang="en-US" dirty="0"/>
              <a:t>If you’re using IDLE to run your programs, you don’t need a shebang line. However, it’s generally considered a good practice to include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input() function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attempts to get numeric input from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The console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score_ total = 0</a:t>
            </a:r>
          </a:p>
          <a:p>
            <a:r>
              <a:rPr lang="en-US" dirty="0">
                <a:solidFill>
                  <a:schemeClr val="tx1"/>
                </a:solidFill>
              </a:rPr>
              <a:t>score = input(“Enter your score: “)</a:t>
            </a:r>
          </a:p>
          <a:p>
            <a:r>
              <a:rPr lang="en-US" dirty="0">
                <a:solidFill>
                  <a:schemeClr val="tx1"/>
                </a:solidFill>
              </a:rPr>
              <a:t>score_total += score   # causes an error because score is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1008" y="4242816"/>
            <a:ext cx="8205216" cy="1097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TypeError: unsupported operand type(s) for +=: '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' and '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'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use the input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input() function to get user input from the console. Typically, you assign the string that’s returned by this function to a variable.</a:t>
            </a:r>
          </a:p>
          <a:p>
            <a:r>
              <a:rPr lang="en-US" dirty="0"/>
              <a:t>The input() function always returns string data, even if the user enters a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int(), float() and round()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int() </a:t>
            </a:r>
            <a:r>
              <a:rPr lang="en-US" dirty="0"/>
              <a:t>and </a:t>
            </a:r>
            <a:r>
              <a:rPr lang="en-US" b="1" dirty="0"/>
              <a:t>float() </a:t>
            </a:r>
            <a:r>
              <a:rPr lang="en-US" dirty="0"/>
              <a:t>functions </a:t>
            </a:r>
            <a:r>
              <a:rPr lang="en-US" b="1" dirty="0"/>
              <a:t>convert</a:t>
            </a:r>
            <a:r>
              <a:rPr lang="en-US" dirty="0"/>
              <a:t> the data argument, which is typically a </a:t>
            </a:r>
            <a:r>
              <a:rPr lang="en-US" b="1" dirty="0" err="1"/>
              <a:t>str</a:t>
            </a:r>
            <a:r>
              <a:rPr lang="en-US" dirty="0"/>
              <a:t> value, to </a:t>
            </a:r>
            <a:r>
              <a:rPr lang="en-US" b="1" dirty="0"/>
              <a:t>int</a:t>
            </a:r>
            <a:r>
              <a:rPr lang="en-US" dirty="0"/>
              <a:t> or </a:t>
            </a:r>
            <a:r>
              <a:rPr lang="en-US" b="1" dirty="0"/>
              <a:t>float</a:t>
            </a:r>
            <a:r>
              <a:rPr lang="en-US" dirty="0"/>
              <a:t> values.</a:t>
            </a:r>
          </a:p>
          <a:p>
            <a:r>
              <a:rPr lang="en-US" dirty="0"/>
              <a:t>In contrast, the </a:t>
            </a:r>
            <a:r>
              <a:rPr lang="en-US" b="1" dirty="0"/>
              <a:t>round() </a:t>
            </a:r>
            <a:r>
              <a:rPr lang="en-US" dirty="0"/>
              <a:t>function rounds a </a:t>
            </a:r>
            <a:r>
              <a:rPr lang="en-US" b="1" dirty="0"/>
              <a:t>numeric</a:t>
            </a:r>
            <a:r>
              <a:rPr lang="en-US" dirty="0"/>
              <a:t> value to the </a:t>
            </a:r>
            <a:r>
              <a:rPr lang="en-US" b="1" dirty="0"/>
              <a:t>specified</a:t>
            </a:r>
            <a:r>
              <a:rPr lang="en-US" dirty="0"/>
              <a:t> number of </a:t>
            </a:r>
            <a:r>
              <a:rPr lang="en-US" b="1" dirty="0"/>
              <a:t>digits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Three functions for working with numbers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4752" y="3987122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the argument to int type and returns</a:t>
                      </a:r>
                      <a:r>
                        <a:rPr lang="en-US" baseline="0" dirty="0"/>
                        <a:t>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the argument to float type and returns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round(number,  [,digits])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the number of argument to the number of decimal digits. If</a:t>
                      </a:r>
                      <a:r>
                        <a:rPr lang="en-US" baseline="0" dirty="0"/>
                        <a:t> no digits are specified, it rounds the number to the nearest integer.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causes an exception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The console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How using the int() function fixes the exception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= 15</a:t>
            </a:r>
          </a:p>
          <a:p>
            <a:r>
              <a:rPr lang="en-US" dirty="0">
                <a:solidFill>
                  <a:schemeClr val="tx1"/>
                </a:solidFill>
              </a:rPr>
              <a:t>y = “5”</a:t>
            </a:r>
          </a:p>
          <a:p>
            <a:r>
              <a:rPr lang="en-US" dirty="0">
                <a:solidFill>
                  <a:schemeClr val="tx1"/>
                </a:solidFill>
              </a:rPr>
              <a:t>z = x + y               # TypeError : can’t add an int to a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1008" y="4242816"/>
            <a:ext cx="8205216" cy="536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TypeError: unsupported operand type(s) for +: 'int' and '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8816" y="5388864"/>
            <a:ext cx="8180832" cy="95097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= 15</a:t>
            </a:r>
          </a:p>
          <a:p>
            <a:r>
              <a:rPr lang="en-US" dirty="0">
                <a:solidFill>
                  <a:schemeClr val="tx1"/>
                </a:solidFill>
              </a:rPr>
              <a:t>y = “5”</a:t>
            </a:r>
          </a:p>
          <a:p>
            <a:r>
              <a:rPr lang="en-US" dirty="0">
                <a:solidFill>
                  <a:schemeClr val="tx1"/>
                </a:solidFill>
              </a:rPr>
              <a:t>z = x + int(y)         # z is 20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gets an int value from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How to use chaining to get the int value in one statement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quantity = input(“Enter the quantity:  “)           # quantity is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type</a:t>
            </a:r>
          </a:p>
          <a:p>
            <a:r>
              <a:rPr lang="en-US" dirty="0">
                <a:solidFill>
                  <a:schemeClr val="tx1"/>
                </a:solidFill>
              </a:rPr>
              <a:t>quantity = int(quantity)                                       # quantity is int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432" y="4194048"/>
            <a:ext cx="8180832" cy="536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quantity = int(input(“Enter the quantity:  “))     #quantity is int type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float()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gets an float value from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How to use chaining to get the float value in one statement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987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= input(“Enter the price: “)                           # price is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type</a:t>
            </a:r>
          </a:p>
          <a:p>
            <a:r>
              <a:rPr lang="en-US" dirty="0">
                <a:solidFill>
                  <a:schemeClr val="tx1"/>
                </a:solidFill>
              </a:rPr>
              <a:t>price = float(price)                                                  # price is float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432" y="4194048"/>
            <a:ext cx="8180832" cy="536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quantity = float(input(“Enter the quantity:  “))     #quantity is float type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round()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Code that uses the round()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How to combine the last two statements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4432" y="2633472"/>
            <a:ext cx="8253984" cy="14386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miles_driven   = 150</a:t>
            </a:r>
          </a:p>
          <a:p>
            <a:r>
              <a:rPr lang="en-US" dirty="0">
                <a:solidFill>
                  <a:schemeClr val="tx1"/>
                </a:solidFill>
              </a:rPr>
              <a:t>gallons_used = 5.875</a:t>
            </a:r>
          </a:p>
          <a:p>
            <a:r>
              <a:rPr lang="en-US" dirty="0">
                <a:solidFill>
                  <a:schemeClr val="tx1"/>
                </a:solidFill>
              </a:rPr>
              <a:t>mpg = miles_driven / gallons_used             # mpg = 25.53191489361702</a:t>
            </a:r>
          </a:p>
          <a:p>
            <a:r>
              <a:rPr lang="en-US" dirty="0">
                <a:solidFill>
                  <a:schemeClr val="tx1"/>
                </a:solidFill>
              </a:rPr>
              <a:t>mpg = round(mpg, 2)                                   # mpg = 25.53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432" y="4572000"/>
            <a:ext cx="8180832" cy="536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mpg = round(miles_driven / gallons_used,  2)    # mpg = 25.53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use the int, float  and round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try to </a:t>
            </a:r>
            <a:r>
              <a:rPr lang="en-US" b="1" dirty="0"/>
              <a:t>perform</a:t>
            </a:r>
            <a:r>
              <a:rPr lang="en-US" dirty="0"/>
              <a:t> an </a:t>
            </a:r>
            <a:r>
              <a:rPr lang="en-US" b="1" dirty="0"/>
              <a:t>arithmetic</a:t>
            </a:r>
            <a:r>
              <a:rPr lang="en-US" dirty="0"/>
              <a:t> operation on a </a:t>
            </a:r>
            <a:r>
              <a:rPr lang="en-US" b="1" dirty="0"/>
              <a:t>string</a:t>
            </a:r>
            <a:r>
              <a:rPr lang="en-US" dirty="0"/>
              <a:t>, an </a:t>
            </a:r>
            <a:r>
              <a:rPr lang="en-US" b="1" dirty="0"/>
              <a:t>exception</a:t>
            </a:r>
            <a:r>
              <a:rPr lang="en-US" dirty="0"/>
              <a:t> occurs. To </a:t>
            </a:r>
            <a:r>
              <a:rPr lang="en-US" b="1" dirty="0"/>
              <a:t>fix</a:t>
            </a:r>
            <a:r>
              <a:rPr lang="en-US" dirty="0"/>
              <a:t> that, you can use the </a:t>
            </a:r>
            <a:r>
              <a:rPr lang="en-US" b="1" dirty="0"/>
              <a:t>int() </a:t>
            </a:r>
            <a:r>
              <a:rPr lang="en-US" dirty="0"/>
              <a:t>and </a:t>
            </a:r>
            <a:r>
              <a:rPr lang="en-US" b="1" dirty="0"/>
              <a:t>float() </a:t>
            </a:r>
            <a:r>
              <a:rPr lang="en-US" dirty="0"/>
              <a:t>functions.</a:t>
            </a:r>
          </a:p>
          <a:p>
            <a:r>
              <a:rPr lang="en-US" dirty="0"/>
              <a:t>When you </a:t>
            </a:r>
            <a:r>
              <a:rPr lang="en-US" b="1" dirty="0"/>
              <a:t>chain</a:t>
            </a:r>
            <a:r>
              <a:rPr lang="en-US" dirty="0"/>
              <a:t> functions, you </a:t>
            </a:r>
            <a:r>
              <a:rPr lang="en-US" b="1" dirty="0"/>
              <a:t>code</a:t>
            </a:r>
            <a:r>
              <a:rPr lang="en-US" dirty="0"/>
              <a:t> one </a:t>
            </a:r>
            <a:r>
              <a:rPr lang="en-US" b="1" dirty="0"/>
              <a:t>function</a:t>
            </a:r>
            <a:r>
              <a:rPr lang="en-US" dirty="0"/>
              <a:t> as the </a:t>
            </a:r>
            <a:r>
              <a:rPr lang="en-US" b="1" dirty="0"/>
              <a:t>argument</a:t>
            </a:r>
            <a:r>
              <a:rPr lang="en-US" dirty="0"/>
              <a:t> of </a:t>
            </a:r>
            <a:r>
              <a:rPr lang="en-US" b="1" dirty="0"/>
              <a:t>another</a:t>
            </a:r>
            <a:r>
              <a:rPr lang="en-US" dirty="0"/>
              <a:t> function. This is a </a:t>
            </a:r>
            <a:r>
              <a:rPr lang="en-US" b="1" dirty="0"/>
              <a:t>common</a:t>
            </a:r>
            <a:r>
              <a:rPr lang="en-US" dirty="0"/>
              <a:t> coding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39938" name="Picture 2" descr="Image result for questions and answ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39" y="2872740"/>
            <a:ext cx="3019425" cy="15144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1028" name="Picture 4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127" y="2174430"/>
            <a:ext cx="4552950" cy="25622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print(“Total Score: “ + str(</a:t>
            </a:r>
            <a:r>
              <a:rPr lang="en-US" dirty="0" err="1"/>
              <a:t>score_total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	print(“Average Score: “ + str(</a:t>
            </a:r>
            <a:r>
              <a:rPr lang="en-US" dirty="0" err="1"/>
              <a:t>average_score</a:t>
            </a:r>
            <a:r>
              <a:rPr lang="en-US" dirty="0"/>
              <a:t>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SyntaxError</a:t>
            </a:r>
            <a:r>
              <a:rPr lang="en-US" b="1" dirty="0">
                <a:solidFill>
                  <a:srgbClr val="FF0000"/>
                </a:solidFill>
              </a:rPr>
              <a:t>: unexpected indent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Description</a:t>
            </a:r>
          </a:p>
          <a:p>
            <a:r>
              <a:rPr lang="en-US" dirty="0"/>
              <a:t>The indentation of each line matters in a Python program.</a:t>
            </a:r>
          </a:p>
          <a:p>
            <a:r>
              <a:rPr lang="en-US" dirty="0"/>
              <a:t>With Python, the indentation is typically four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3163824" y="2932176"/>
            <a:ext cx="585216" cy="35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continue one statement over two or more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Implicit Continuation</a:t>
            </a:r>
          </a:p>
          <a:p>
            <a:pPr>
              <a:buNone/>
            </a:pPr>
            <a:r>
              <a:rPr lang="en-US" dirty="0"/>
              <a:t>print(“Total Score: “ + str(</a:t>
            </a:r>
            <a:r>
              <a:rPr lang="en-US" dirty="0" err="1"/>
              <a:t>score_total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+ “\nAverage Score: “ + str(</a:t>
            </a:r>
            <a:r>
              <a:rPr lang="en-US" dirty="0" err="1"/>
              <a:t>average_score</a:t>
            </a:r>
            <a:r>
              <a:rPr lang="en-US" dirty="0"/>
              <a:t>))</a:t>
            </a:r>
          </a:p>
          <a:p>
            <a:r>
              <a:rPr lang="en-US" b="1" dirty="0"/>
              <a:t>Explicit Continuation</a:t>
            </a:r>
          </a:p>
          <a:p>
            <a:pPr>
              <a:buNone/>
            </a:pPr>
            <a:r>
              <a:rPr lang="en-US" dirty="0"/>
              <a:t>print(“Total Score: “ + str(</a:t>
            </a:r>
            <a:r>
              <a:rPr lang="en-US" dirty="0" err="1"/>
              <a:t>score_total</a:t>
            </a:r>
            <a:r>
              <a:rPr lang="en-US" dirty="0"/>
              <a:t>) \</a:t>
            </a:r>
          </a:p>
          <a:p>
            <a:pPr>
              <a:buNone/>
            </a:pPr>
            <a:r>
              <a:rPr lang="en-US" dirty="0"/>
              <a:t>	+ “\nAverage Score: “ + str(</a:t>
            </a:r>
            <a:r>
              <a:rPr lang="en-US" dirty="0" err="1"/>
              <a:t>average_score</a:t>
            </a:r>
            <a:r>
              <a:rPr lang="en-US" dirty="0"/>
              <a:t>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Implicit Continuation</a:t>
            </a:r>
          </a:p>
          <a:p>
            <a:pPr>
              <a:buNone/>
            </a:pPr>
            <a:r>
              <a:rPr lang="en-US" dirty="0"/>
              <a:t>print(“Total Score: “ + str(</a:t>
            </a:r>
            <a:r>
              <a:rPr lang="en-US" dirty="0" err="1"/>
              <a:t>score_total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+ “\nAverage Score: “ + str(</a:t>
            </a:r>
            <a:r>
              <a:rPr lang="en-US" dirty="0" err="1"/>
              <a:t>average_score</a:t>
            </a:r>
            <a:r>
              <a:rPr lang="en-US" dirty="0"/>
              <a:t>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Description</a:t>
            </a:r>
          </a:p>
          <a:p>
            <a:r>
              <a:rPr lang="en-US" dirty="0"/>
              <a:t>In some case, you’ll want to </a:t>
            </a:r>
            <a:r>
              <a:rPr lang="en-US" b="1" dirty="0"/>
              <a:t>divide</a:t>
            </a:r>
            <a:r>
              <a:rPr lang="en-US" dirty="0"/>
              <a:t> a </a:t>
            </a:r>
            <a:r>
              <a:rPr lang="en-US" b="1" dirty="0"/>
              <a:t>long statement </a:t>
            </a:r>
            <a:r>
              <a:rPr lang="en-US" dirty="0"/>
              <a:t>over </a:t>
            </a:r>
            <a:r>
              <a:rPr lang="en-US" b="1" dirty="0"/>
              <a:t>two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lines. To do that, you divide a statement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after</a:t>
            </a:r>
            <a:r>
              <a:rPr lang="en-US" dirty="0"/>
              <a:t> an </a:t>
            </a:r>
            <a:r>
              <a:rPr lang="en-US" b="1" dirty="0"/>
              <a:t>operator</a:t>
            </a:r>
            <a:r>
              <a:rPr lang="en-US" dirty="0"/>
              <a:t> like a </a:t>
            </a:r>
            <a:r>
              <a:rPr lang="en-US" b="1" dirty="0"/>
              <a:t>plus</a:t>
            </a:r>
            <a:r>
              <a:rPr lang="en-US" dirty="0"/>
              <a:t> or </a:t>
            </a:r>
            <a:r>
              <a:rPr lang="en-US" b="1" dirty="0"/>
              <a:t>minus</a:t>
            </a:r>
            <a:r>
              <a:rPr lang="en-US" dirty="0"/>
              <a:t> sign.</a:t>
            </a:r>
          </a:p>
          <a:p>
            <a:r>
              <a:rPr lang="en-US" dirty="0"/>
              <a:t>You can also divide a statement </a:t>
            </a:r>
            <a:r>
              <a:rPr lang="en-US" b="1" dirty="0"/>
              <a:t>after</a:t>
            </a:r>
            <a:r>
              <a:rPr lang="en-US" dirty="0"/>
              <a:t> an </a:t>
            </a:r>
            <a:r>
              <a:rPr lang="en-US" b="1" dirty="0"/>
              <a:t>opening</a:t>
            </a:r>
            <a:r>
              <a:rPr lang="en-US" dirty="0"/>
              <a:t> </a:t>
            </a:r>
            <a:r>
              <a:rPr lang="en-US" b="1" dirty="0"/>
              <a:t>parentheses</a:t>
            </a:r>
            <a:r>
              <a:rPr lang="en-US" dirty="0"/>
              <a:t>.</a:t>
            </a:r>
          </a:p>
          <a:p>
            <a:r>
              <a:rPr lang="en-US" dirty="0"/>
              <a:t>When you divide the statement, it’s a </a:t>
            </a:r>
            <a:r>
              <a:rPr lang="en-US" b="1" dirty="0"/>
              <a:t>good</a:t>
            </a:r>
            <a:r>
              <a:rPr lang="en-US" dirty="0"/>
              <a:t> </a:t>
            </a:r>
            <a:r>
              <a:rPr lang="en-US" b="1" dirty="0"/>
              <a:t>practice</a:t>
            </a:r>
            <a:r>
              <a:rPr lang="en-US" dirty="0"/>
              <a:t> to </a:t>
            </a:r>
            <a:r>
              <a:rPr lang="en-US" b="1" dirty="0"/>
              <a:t>indent</a:t>
            </a:r>
            <a:r>
              <a:rPr lang="en-US" dirty="0"/>
              <a:t> its </a:t>
            </a:r>
            <a:r>
              <a:rPr lang="en-US" b="1" dirty="0"/>
              <a:t>continuation</a:t>
            </a:r>
            <a:r>
              <a:rPr lang="en-US" dirty="0"/>
              <a:t> </a:t>
            </a:r>
            <a:r>
              <a:rPr lang="en-US" b="1" dirty="0"/>
              <a:t>lines</a:t>
            </a:r>
            <a:r>
              <a:rPr lang="en-US" dirty="0"/>
              <a:t>. This is illustrated in the above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Explicit Continuation</a:t>
            </a:r>
          </a:p>
          <a:p>
            <a:pPr>
              <a:buNone/>
            </a:pPr>
            <a:r>
              <a:rPr lang="en-US" dirty="0"/>
              <a:t>print(“Total Score: “ + str(</a:t>
            </a:r>
            <a:r>
              <a:rPr lang="en-US" dirty="0" err="1"/>
              <a:t>score_total</a:t>
            </a:r>
            <a:r>
              <a:rPr lang="en-US" dirty="0"/>
              <a:t>) \</a:t>
            </a:r>
          </a:p>
          <a:p>
            <a:pPr>
              <a:buNone/>
            </a:pPr>
            <a:r>
              <a:rPr lang="en-US" dirty="0"/>
              <a:t>	+ “\nAverage Score: “ + str(</a:t>
            </a:r>
            <a:r>
              <a:rPr lang="en-US" dirty="0" err="1"/>
              <a:t>average_score</a:t>
            </a:r>
            <a:r>
              <a:rPr lang="en-US" dirty="0"/>
              <a:t>))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Description</a:t>
            </a:r>
          </a:p>
          <a:p>
            <a:r>
              <a:rPr lang="en-US" dirty="0"/>
              <a:t>The other way to continue a statement is to use explicit continuation. </a:t>
            </a:r>
          </a:p>
          <a:p>
            <a:r>
              <a:rPr lang="en-US" dirty="0"/>
              <a:t>Then, you code a backslash to show that a line is continued.</a:t>
            </a:r>
          </a:p>
          <a:p>
            <a:r>
              <a:rPr lang="en-US" b="1" dirty="0">
                <a:solidFill>
                  <a:srgbClr val="FF0000"/>
                </a:solidFill>
              </a:rPr>
              <a:t>In general</a:t>
            </a:r>
            <a:r>
              <a:rPr lang="en-US" dirty="0"/>
              <a:t>, this is </a:t>
            </a:r>
            <a:r>
              <a:rPr lang="en-US" b="1" dirty="0">
                <a:solidFill>
                  <a:srgbClr val="FF0000"/>
                </a:solidFill>
              </a:rPr>
              <a:t>discouraged</a:t>
            </a:r>
            <a:r>
              <a:rPr lang="en-US" dirty="0"/>
              <a:t> and isn’t usually required, so you shouldn’t need to use it often.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1331</TotalTime>
  <Words>4142</Words>
  <Application>Microsoft Office PowerPoint</Application>
  <PresentationFormat>Widescreen</PresentationFormat>
  <Paragraphs>693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Wingdings 3</vt:lpstr>
      <vt:lpstr>Wisp</vt:lpstr>
      <vt:lpstr>How to write your first programs</vt:lpstr>
      <vt:lpstr>How to write your first programs</vt:lpstr>
      <vt:lpstr>Basic coding skills</vt:lpstr>
      <vt:lpstr>How to code statements</vt:lpstr>
      <vt:lpstr>How to code statements(Continued…)</vt:lpstr>
      <vt:lpstr>An indentation error</vt:lpstr>
      <vt:lpstr>Two ways to continue one statement over two or more lines</vt:lpstr>
      <vt:lpstr>Implicit Continuation</vt:lpstr>
      <vt:lpstr>Explicit Continuation</vt:lpstr>
      <vt:lpstr>How to code comments</vt:lpstr>
      <vt:lpstr>How to code comments (Continued…)</vt:lpstr>
      <vt:lpstr>How to code comments (Continued…)</vt:lpstr>
      <vt:lpstr>How to use functions</vt:lpstr>
      <vt:lpstr>The print() function</vt:lpstr>
      <vt:lpstr>How to work with data types and variables</vt:lpstr>
      <vt:lpstr>How to assign values to variables</vt:lpstr>
      <vt:lpstr>How to assign values to variables</vt:lpstr>
      <vt:lpstr>How to code literal values</vt:lpstr>
      <vt:lpstr>Key points (data types and variables)</vt:lpstr>
      <vt:lpstr>How to name variables</vt:lpstr>
      <vt:lpstr>Python keywords</vt:lpstr>
      <vt:lpstr>Two naming styles for variables</vt:lpstr>
      <vt:lpstr>Recommendations for naming variables</vt:lpstr>
      <vt:lpstr>How to work with numeric data</vt:lpstr>
      <vt:lpstr>Examples with two operands</vt:lpstr>
      <vt:lpstr>The order of precedence for arithmetic operators</vt:lpstr>
      <vt:lpstr>Examples that show the order of precedence and use of parentheses</vt:lpstr>
      <vt:lpstr>Key points  (how to work with numeric data)</vt:lpstr>
      <vt:lpstr>How to use arithmetic expressions in assignment  statements</vt:lpstr>
      <vt:lpstr>The most useful compound assignment operators</vt:lpstr>
      <vt:lpstr>Code that adds two numbers to a variable</vt:lpstr>
      <vt:lpstr>A floating-point result that isn’t precise</vt:lpstr>
      <vt:lpstr>How to work with string data</vt:lpstr>
      <vt:lpstr>The str() function for converting numbers to strings</vt:lpstr>
      <vt:lpstr>Implicit continuation of a string over several coding lines</vt:lpstr>
      <vt:lpstr>Key points (how to work with string data)</vt:lpstr>
      <vt:lpstr>How to include special characters in strings</vt:lpstr>
      <vt:lpstr>The new line character</vt:lpstr>
      <vt:lpstr>The tab and new line characters</vt:lpstr>
      <vt:lpstr>The backslash in a Windows path</vt:lpstr>
      <vt:lpstr>Four way to include quotation marks in a string</vt:lpstr>
      <vt:lpstr>Key points (how to include special characters in a string)</vt:lpstr>
      <vt:lpstr>How to use five of the Python functions</vt:lpstr>
      <vt:lpstr>How to use the print function (Continued…)</vt:lpstr>
      <vt:lpstr>How to use the print function (Continued…)</vt:lpstr>
      <vt:lpstr>Key points (how to use the print function)</vt:lpstr>
      <vt:lpstr>How to use the input() function</vt:lpstr>
      <vt:lpstr>How to use the input() function (Continued…)</vt:lpstr>
      <vt:lpstr>How to use the input() function (Continued…)</vt:lpstr>
      <vt:lpstr>How to use the input() function (Continued…)</vt:lpstr>
      <vt:lpstr>Key points (how to use the input function)</vt:lpstr>
      <vt:lpstr>How to use the int(), float() and round() functions</vt:lpstr>
      <vt:lpstr>How to use the int() function</vt:lpstr>
      <vt:lpstr>How to chain functions</vt:lpstr>
      <vt:lpstr>How to use the float() function</vt:lpstr>
      <vt:lpstr>How to use the round() function</vt:lpstr>
      <vt:lpstr>Key points (how to use the int, float  and round functions)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your first programs</dc:title>
  <dc:subject>Python Programming</dc:subject>
  <dc:creator>Shaji Kalidasan</dc:creator>
  <cp:keywords>Python; Python Programming; Python Training</cp:keywords>
  <cp:lastModifiedBy>7759</cp:lastModifiedBy>
  <cp:revision>275</cp:revision>
  <dcterms:created xsi:type="dcterms:W3CDTF">2018-05-26T05:00:11Z</dcterms:created>
  <dcterms:modified xsi:type="dcterms:W3CDTF">2022-02-04T06:00:09Z</dcterms:modified>
</cp:coreProperties>
</file>