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AC49F-E8B6-447E-A2AA-B046756021E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D04438-79DA-453F-96D7-C51A9AE15E91}">
      <dgm:prSet/>
      <dgm:spPr/>
      <dgm:t>
        <a:bodyPr/>
        <a:lstStyle/>
        <a:p>
          <a:r>
            <a:rPr lang="ko-KR" dirty="0"/>
            <a:t>다음 분기에 어떤 게임을 </a:t>
          </a:r>
          <a:r>
            <a:rPr lang="ko-KR" dirty="0" err="1"/>
            <a:t>설계해야할까</a:t>
          </a:r>
          <a:r>
            <a:rPr lang="en-US" dirty="0"/>
            <a:t>?</a:t>
          </a:r>
        </a:p>
      </dgm:t>
    </dgm:pt>
    <dgm:pt modelId="{92EE57A9-11D6-478A-8233-0525D0BBCC90}" type="parTrans" cxnId="{1B5D3FB9-B80C-4038-B252-A86D30414141}">
      <dgm:prSet/>
      <dgm:spPr/>
      <dgm:t>
        <a:bodyPr/>
        <a:lstStyle/>
        <a:p>
          <a:endParaRPr lang="en-US"/>
        </a:p>
      </dgm:t>
    </dgm:pt>
    <dgm:pt modelId="{9B822A9E-45F2-474C-A642-13286D56AAEC}" type="sibTrans" cxnId="{1B5D3FB9-B80C-4038-B252-A86D30414141}">
      <dgm:prSet/>
      <dgm:spPr/>
      <dgm:t>
        <a:bodyPr/>
        <a:lstStyle/>
        <a:p>
          <a:endParaRPr lang="en-US"/>
        </a:p>
      </dgm:t>
    </dgm:pt>
    <dgm:pt modelId="{8A5CE3EE-47F2-4E0D-8EBF-2787683205DF}">
      <dgm:prSet/>
      <dgm:spPr/>
      <dgm:t>
        <a:bodyPr/>
        <a:lstStyle/>
        <a:p>
          <a:r>
            <a:rPr lang="ko-KR"/>
            <a:t>주어진 데이터를 기반하여 </a:t>
          </a:r>
          <a:r>
            <a:rPr lang="ko-KR" b="0" i="0"/>
            <a:t>인사이트를 얻고</a:t>
          </a:r>
          <a:r>
            <a:rPr lang="en-US" b="0" i="0"/>
            <a:t>, </a:t>
          </a:r>
          <a:r>
            <a:rPr lang="ko-KR" b="0" i="0"/>
            <a:t>의사결정</a:t>
          </a:r>
          <a:endParaRPr lang="en-US"/>
        </a:p>
      </dgm:t>
    </dgm:pt>
    <dgm:pt modelId="{9D0EEA6F-9A9C-409F-9CEB-BD4CFD0EB35C}" type="parTrans" cxnId="{24552E86-823D-4732-92F2-BACEC6FB4A44}">
      <dgm:prSet/>
      <dgm:spPr/>
      <dgm:t>
        <a:bodyPr/>
        <a:lstStyle/>
        <a:p>
          <a:endParaRPr lang="en-US"/>
        </a:p>
      </dgm:t>
    </dgm:pt>
    <dgm:pt modelId="{C0D3103C-2D9D-4461-9882-E0F68E438C2A}" type="sibTrans" cxnId="{24552E86-823D-4732-92F2-BACEC6FB4A44}">
      <dgm:prSet/>
      <dgm:spPr/>
      <dgm:t>
        <a:bodyPr/>
        <a:lstStyle/>
        <a:p>
          <a:endParaRPr lang="en-US"/>
        </a:p>
      </dgm:t>
    </dgm:pt>
    <dgm:pt modelId="{B2FECD65-A33F-418C-B2FC-14DFBA7C59A9}" type="pres">
      <dgm:prSet presAssocID="{CC5AC49F-E8B6-447E-A2AA-B046756021E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94818C-59B1-4567-8321-85171873AE4E}" type="pres">
      <dgm:prSet presAssocID="{4FD04438-79DA-453F-96D7-C51A9AE15E91}" presName="hierRoot1" presStyleCnt="0"/>
      <dgm:spPr/>
    </dgm:pt>
    <dgm:pt modelId="{40F7F7C1-8B5C-4992-9ABC-5AA7E4A8D173}" type="pres">
      <dgm:prSet presAssocID="{4FD04438-79DA-453F-96D7-C51A9AE15E91}" presName="composite" presStyleCnt="0"/>
      <dgm:spPr/>
    </dgm:pt>
    <dgm:pt modelId="{BF44CC75-5535-4496-B671-705FC2AAA748}" type="pres">
      <dgm:prSet presAssocID="{4FD04438-79DA-453F-96D7-C51A9AE15E91}" presName="background" presStyleLbl="node0" presStyleIdx="0" presStyleCnt="2"/>
      <dgm:spPr/>
    </dgm:pt>
    <dgm:pt modelId="{340D0516-42A6-4885-AF78-E356F59AA621}" type="pres">
      <dgm:prSet presAssocID="{4FD04438-79DA-453F-96D7-C51A9AE15E91}" presName="text" presStyleLbl="fgAcc0" presStyleIdx="0" presStyleCnt="2">
        <dgm:presLayoutVars>
          <dgm:chPref val="3"/>
        </dgm:presLayoutVars>
      </dgm:prSet>
      <dgm:spPr/>
    </dgm:pt>
    <dgm:pt modelId="{18A9DB0D-4637-4CF0-BA08-84C2632841D4}" type="pres">
      <dgm:prSet presAssocID="{4FD04438-79DA-453F-96D7-C51A9AE15E91}" presName="hierChild2" presStyleCnt="0"/>
      <dgm:spPr/>
    </dgm:pt>
    <dgm:pt modelId="{11687C6A-EF95-4445-A4A8-7E9BD7B8BDCA}" type="pres">
      <dgm:prSet presAssocID="{8A5CE3EE-47F2-4E0D-8EBF-2787683205DF}" presName="hierRoot1" presStyleCnt="0"/>
      <dgm:spPr/>
    </dgm:pt>
    <dgm:pt modelId="{2796FEF3-F312-4E72-8015-A9A93908DA0D}" type="pres">
      <dgm:prSet presAssocID="{8A5CE3EE-47F2-4E0D-8EBF-2787683205DF}" presName="composite" presStyleCnt="0"/>
      <dgm:spPr/>
    </dgm:pt>
    <dgm:pt modelId="{63D58A13-B0F3-4825-8973-F0E860B4B2E5}" type="pres">
      <dgm:prSet presAssocID="{8A5CE3EE-47F2-4E0D-8EBF-2787683205DF}" presName="background" presStyleLbl="node0" presStyleIdx="1" presStyleCnt="2"/>
      <dgm:spPr/>
    </dgm:pt>
    <dgm:pt modelId="{C4152092-4851-435A-AFFE-DB84ACEC6958}" type="pres">
      <dgm:prSet presAssocID="{8A5CE3EE-47F2-4E0D-8EBF-2787683205DF}" presName="text" presStyleLbl="fgAcc0" presStyleIdx="1" presStyleCnt="2">
        <dgm:presLayoutVars>
          <dgm:chPref val="3"/>
        </dgm:presLayoutVars>
      </dgm:prSet>
      <dgm:spPr/>
    </dgm:pt>
    <dgm:pt modelId="{2ACB570F-198B-4260-AC43-90FD1C2B82E4}" type="pres">
      <dgm:prSet presAssocID="{8A5CE3EE-47F2-4E0D-8EBF-2787683205DF}" presName="hierChild2" presStyleCnt="0"/>
      <dgm:spPr/>
    </dgm:pt>
  </dgm:ptLst>
  <dgm:cxnLst>
    <dgm:cxn modelId="{A09ADE02-B7CD-4744-8A55-11AD1ABCB52F}" type="presOf" srcId="{8A5CE3EE-47F2-4E0D-8EBF-2787683205DF}" destId="{C4152092-4851-435A-AFFE-DB84ACEC6958}" srcOrd="0" destOrd="0" presId="urn:microsoft.com/office/officeart/2005/8/layout/hierarchy1"/>
    <dgm:cxn modelId="{24552E86-823D-4732-92F2-BACEC6FB4A44}" srcId="{CC5AC49F-E8B6-447E-A2AA-B046756021EB}" destId="{8A5CE3EE-47F2-4E0D-8EBF-2787683205DF}" srcOrd="1" destOrd="0" parTransId="{9D0EEA6F-9A9C-409F-9CEB-BD4CFD0EB35C}" sibTransId="{C0D3103C-2D9D-4461-9882-E0F68E438C2A}"/>
    <dgm:cxn modelId="{E484958B-D351-44C1-9746-1A1BE44730AD}" type="presOf" srcId="{4FD04438-79DA-453F-96D7-C51A9AE15E91}" destId="{340D0516-42A6-4885-AF78-E356F59AA621}" srcOrd="0" destOrd="0" presId="urn:microsoft.com/office/officeart/2005/8/layout/hierarchy1"/>
    <dgm:cxn modelId="{1B5D3FB9-B80C-4038-B252-A86D30414141}" srcId="{CC5AC49F-E8B6-447E-A2AA-B046756021EB}" destId="{4FD04438-79DA-453F-96D7-C51A9AE15E91}" srcOrd="0" destOrd="0" parTransId="{92EE57A9-11D6-478A-8233-0525D0BBCC90}" sibTransId="{9B822A9E-45F2-474C-A642-13286D56AAEC}"/>
    <dgm:cxn modelId="{C1836EF8-3A8F-47CE-BA2D-E2E91189FCFC}" type="presOf" srcId="{CC5AC49F-E8B6-447E-A2AA-B046756021EB}" destId="{B2FECD65-A33F-418C-B2FC-14DFBA7C59A9}" srcOrd="0" destOrd="0" presId="urn:microsoft.com/office/officeart/2005/8/layout/hierarchy1"/>
    <dgm:cxn modelId="{ECC19DD7-D7BA-46B7-86DC-BCD387A35D8E}" type="presParOf" srcId="{B2FECD65-A33F-418C-B2FC-14DFBA7C59A9}" destId="{4F94818C-59B1-4567-8321-85171873AE4E}" srcOrd="0" destOrd="0" presId="urn:microsoft.com/office/officeart/2005/8/layout/hierarchy1"/>
    <dgm:cxn modelId="{04D6D2F7-C355-487C-A507-4E79611FD5F6}" type="presParOf" srcId="{4F94818C-59B1-4567-8321-85171873AE4E}" destId="{40F7F7C1-8B5C-4992-9ABC-5AA7E4A8D173}" srcOrd="0" destOrd="0" presId="urn:microsoft.com/office/officeart/2005/8/layout/hierarchy1"/>
    <dgm:cxn modelId="{21FD17F2-4AA8-4E2E-A3D0-532E26E1037B}" type="presParOf" srcId="{40F7F7C1-8B5C-4992-9ABC-5AA7E4A8D173}" destId="{BF44CC75-5535-4496-B671-705FC2AAA748}" srcOrd="0" destOrd="0" presId="urn:microsoft.com/office/officeart/2005/8/layout/hierarchy1"/>
    <dgm:cxn modelId="{46E91233-DD1C-4EA5-B52C-1E06AA4FBFF5}" type="presParOf" srcId="{40F7F7C1-8B5C-4992-9ABC-5AA7E4A8D173}" destId="{340D0516-42A6-4885-AF78-E356F59AA621}" srcOrd="1" destOrd="0" presId="urn:microsoft.com/office/officeart/2005/8/layout/hierarchy1"/>
    <dgm:cxn modelId="{9D7C7AF7-86DD-4ECB-989B-91E0E74FC8BD}" type="presParOf" srcId="{4F94818C-59B1-4567-8321-85171873AE4E}" destId="{18A9DB0D-4637-4CF0-BA08-84C2632841D4}" srcOrd="1" destOrd="0" presId="urn:microsoft.com/office/officeart/2005/8/layout/hierarchy1"/>
    <dgm:cxn modelId="{B70AAE7D-7F5B-427F-850D-F8EADDE46FDE}" type="presParOf" srcId="{B2FECD65-A33F-418C-B2FC-14DFBA7C59A9}" destId="{11687C6A-EF95-4445-A4A8-7E9BD7B8BDCA}" srcOrd="1" destOrd="0" presId="urn:microsoft.com/office/officeart/2005/8/layout/hierarchy1"/>
    <dgm:cxn modelId="{FA202F08-5D31-47AD-8642-E17E052E7F17}" type="presParOf" srcId="{11687C6A-EF95-4445-A4A8-7E9BD7B8BDCA}" destId="{2796FEF3-F312-4E72-8015-A9A93908DA0D}" srcOrd="0" destOrd="0" presId="urn:microsoft.com/office/officeart/2005/8/layout/hierarchy1"/>
    <dgm:cxn modelId="{9E089C6D-D00B-4439-B6BB-9D4A6065D27D}" type="presParOf" srcId="{2796FEF3-F312-4E72-8015-A9A93908DA0D}" destId="{63D58A13-B0F3-4825-8973-F0E860B4B2E5}" srcOrd="0" destOrd="0" presId="urn:microsoft.com/office/officeart/2005/8/layout/hierarchy1"/>
    <dgm:cxn modelId="{1C26AA5A-29ED-4CAA-B05D-A1A406067F76}" type="presParOf" srcId="{2796FEF3-F312-4E72-8015-A9A93908DA0D}" destId="{C4152092-4851-435A-AFFE-DB84ACEC6958}" srcOrd="1" destOrd="0" presId="urn:microsoft.com/office/officeart/2005/8/layout/hierarchy1"/>
    <dgm:cxn modelId="{BAD76E00-76AC-4811-8FDD-D331BE970FFA}" type="presParOf" srcId="{11687C6A-EF95-4445-A4A8-7E9BD7B8BDCA}" destId="{2ACB570F-198B-4260-AC43-90FD1C2B82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4CC75-5535-4496-B671-705FC2AAA748}">
      <dsp:nvSpPr>
        <dsp:cNvPr id="0" name=""/>
        <dsp:cNvSpPr/>
      </dsp:nvSpPr>
      <dsp:spPr>
        <a:xfrm>
          <a:off x="1246" y="370936"/>
          <a:ext cx="4374988" cy="2778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D0516-42A6-4885-AF78-E356F59AA621}">
      <dsp:nvSpPr>
        <dsp:cNvPr id="0" name=""/>
        <dsp:cNvSpPr/>
      </dsp:nvSpPr>
      <dsp:spPr>
        <a:xfrm>
          <a:off x="487356" y="832741"/>
          <a:ext cx="4374988" cy="2778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 dirty="0"/>
            <a:t>다음 분기에 어떤 게임을 </a:t>
          </a:r>
          <a:r>
            <a:rPr lang="ko-KR" sz="3300" kern="1200" dirty="0" err="1"/>
            <a:t>설계해야할까</a:t>
          </a:r>
          <a:r>
            <a:rPr lang="en-US" sz="3300" kern="1200" dirty="0"/>
            <a:t>?</a:t>
          </a:r>
        </a:p>
      </dsp:txBody>
      <dsp:txXfrm>
        <a:off x="568724" y="914109"/>
        <a:ext cx="4212252" cy="2615381"/>
      </dsp:txXfrm>
    </dsp:sp>
    <dsp:sp modelId="{63D58A13-B0F3-4825-8973-F0E860B4B2E5}">
      <dsp:nvSpPr>
        <dsp:cNvPr id="0" name=""/>
        <dsp:cNvSpPr/>
      </dsp:nvSpPr>
      <dsp:spPr>
        <a:xfrm>
          <a:off x="5348454" y="370936"/>
          <a:ext cx="4374988" cy="2778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52092-4851-435A-AFFE-DB84ACEC6958}">
      <dsp:nvSpPr>
        <dsp:cNvPr id="0" name=""/>
        <dsp:cNvSpPr/>
      </dsp:nvSpPr>
      <dsp:spPr>
        <a:xfrm>
          <a:off x="5834564" y="832741"/>
          <a:ext cx="4374988" cy="2778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주어진 데이터를 기반하여 </a:t>
          </a:r>
          <a:r>
            <a:rPr lang="ko-KR" sz="3300" b="0" i="0" kern="1200"/>
            <a:t>인사이트를 얻고</a:t>
          </a:r>
          <a:r>
            <a:rPr lang="en-US" sz="3300" b="0" i="0" kern="1200"/>
            <a:t>, </a:t>
          </a:r>
          <a:r>
            <a:rPr lang="ko-KR" sz="3300" b="0" i="0" kern="1200"/>
            <a:t>의사결정</a:t>
          </a:r>
          <a:endParaRPr lang="en-US" sz="3300" kern="1200"/>
        </a:p>
      </dsp:txBody>
      <dsp:txXfrm>
        <a:off x="5915932" y="914109"/>
        <a:ext cx="4212252" cy="2615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9055A8-6754-4F27-8010-BF142982DD03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A4A20-9E70-4ADF-93C1-5AE4581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10552176" cy="3557016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A2C5-995E-4938-A286-FF484EFA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4" y="4315968"/>
            <a:ext cx="10552176" cy="128016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B54-AE65-400A-9A43-C7E9A2D0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D3C2-CF25-407F-9633-CC1C7EC2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4EC1-9618-44EF-8FF9-4E592466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8405-68CE-491F-9603-4740C5B3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CE1E3-3EF1-47E0-A2C6-0077690F4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7FC9-17CA-4FBF-993C-52F712FF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BFE2-B030-4841-A572-05CA0702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D80D-71E3-4DA4-B807-443A846F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08ED9-1894-4019-B694-1D9693B9F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71D92-9966-4334-9C4F-DF7139932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B259-7DF6-4414-B377-7E6BE006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7192-D9CC-47B3-8528-362AADD7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34BD-D0BE-4F88-BBB9-4E805A3F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998E-60B9-44FD-B71B-407CE234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C44ED-C49E-464D-A8E8-7E8FB156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930F-839A-448C-B22F-17DCF882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D610-56DE-4381-B9BA-74E9F702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3EBA-BBD3-4D2C-BA7E-BA64E8F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6F91-C69F-4181-BC26-4A76210B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709738"/>
            <a:ext cx="105521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FEDC-4DA0-420D-B6D3-C1B6C890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4589463"/>
            <a:ext cx="105521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E5B0-64AB-4211-A5E9-E7B5E382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0793-C8A6-407E-AA39-E600C494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88AB-477B-4EA9-96E3-D13AA64E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2F94-5504-4796-A85A-57868A60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2508-96AD-4E76-BFED-4E050E31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4" y="2029968"/>
            <a:ext cx="5120640" cy="4142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E25B0-ACAA-4CEA-B676-4755C97D3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2029968"/>
            <a:ext cx="5074920" cy="4142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2DA81-A1B3-43E9-B10E-0177B34D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FC5B-4DCB-42B7-8BE0-8A0CE036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3E735-1BF2-4262-ABD0-F61F04BB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4733-9B14-4F6C-BB0C-EB32FC83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5"/>
            <a:ext cx="10552176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443C1-6678-4C0F-B744-5C06E62B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681163"/>
            <a:ext cx="5120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6372-56E9-420B-BE6D-5B9955C85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2505075"/>
            <a:ext cx="51206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C3E2B-9CF5-472A-92BC-C6816EE85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681163"/>
            <a:ext cx="507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062EC-1C60-4236-8875-B3E2F4C34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6480" y="2505075"/>
            <a:ext cx="507492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27C3C-F51C-47ED-99BD-B74125C4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F6E0A-65A4-4643-BDC1-EC464634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1B013-E7D5-428A-A2F1-6D62454A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62CF-3BAF-4273-B7E7-1B544D5C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CCCC1-9F0A-44E1-9BC9-B18193A5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7F9D3-8697-42DD-8B46-E9692676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5EE5B-EBFE-44D3-A4D4-B6E05C29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66DA6-2BD1-4292-892D-78FF9F4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0BCD0-EAD3-4676-A061-3C0423C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74D5D-206D-48B8-B931-52EE6EF4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0B5E-9416-4B37-8EFF-E1A758A3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57200"/>
            <a:ext cx="4123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9B5E-1BB3-48E8-A55D-1A86E20D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06349-B3C6-47D6-9060-8D6177B4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057400"/>
            <a:ext cx="4123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B628-E225-4B0A-9A91-551E51E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1DFFB-41A4-44FD-B269-77207851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ADC0D-436E-4297-9C23-376630CB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89A0-AA80-456D-A66A-A72DD63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57200"/>
            <a:ext cx="4123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492AE-BE65-4A0A-9D57-77E3E220E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67B01-A270-44C5-9117-791071EB7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057400"/>
            <a:ext cx="4123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E3E1E-D8D9-4EEC-B1F8-3541F7A5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53840-0989-4C0B-912D-16F19E48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C1AAA-F1EA-48A2-A986-7B48C7C9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7401E-CFDC-7BE4-676F-51344DF75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1979305"/>
            <a:ext cx="10552176" cy="2605051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게임 데이터 분석</a:t>
            </a:r>
            <a:br>
              <a:rPr lang="en-US" altLang="ko-KR" sz="6000" dirty="0"/>
            </a:br>
            <a:endParaRPr 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DDB062-AF09-F9C2-588E-4011E532F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 Project </a:t>
            </a:r>
          </a:p>
          <a:p>
            <a:r>
              <a:rPr lang="en-US" dirty="0"/>
              <a:t>AI_18_</a:t>
            </a:r>
            <a:r>
              <a:rPr lang="ko-KR" altLang="en-US" dirty="0"/>
              <a:t>구민승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0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AD31B964-EFBE-40AB-A92C-D2B93D0B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4238FF78-8637-4874-BB33-692559E5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C881BD-FFE3-6779-4450-265D91DB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90501"/>
            <a:ext cx="10553700" cy="790402"/>
          </a:xfrm>
        </p:spPr>
        <p:txBody>
          <a:bodyPr anchor="ctr">
            <a:norm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</a:rPr>
              <a:t>개요</a:t>
            </a: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22" name="내용 개체 틀 2">
            <a:extLst>
              <a:ext uri="{FF2B5EF4-FFF2-40B4-BE49-F238E27FC236}">
                <a16:creationId xmlns:a16="http://schemas.microsoft.com/office/drawing/2014/main" id="{7EDC53D7-320D-D981-8FF6-99BE75839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842761"/>
              </p:ext>
            </p:extLst>
          </p:nvPr>
        </p:nvGraphicFramePr>
        <p:xfrm>
          <a:off x="977438" y="1961804"/>
          <a:ext cx="10210800" cy="398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77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38084E-9C0F-497C-9436-2CD6C9BC6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9314D7-79E5-4587-B59D-FA5DDE9F3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CF9043-225B-1B3D-708B-BF28FA27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50824"/>
            <a:ext cx="10312400" cy="625476"/>
          </a:xfrm>
        </p:spPr>
        <p:txBody>
          <a:bodyPr anchor="ctr">
            <a:norm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</a:rPr>
              <a:t>데이터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ko-KR" altLang="en-US" sz="2800" dirty="0">
                <a:solidFill>
                  <a:srgbClr val="FFFFFF"/>
                </a:solidFill>
              </a:rPr>
              <a:t>확인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21831D-3F43-B974-E9B1-E25E6636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29" y="1535183"/>
            <a:ext cx="11453234" cy="25425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EBAA85-4236-255C-F13D-CB340C97AE2A}"/>
              </a:ext>
            </a:extLst>
          </p:cNvPr>
          <p:cNvSpPr txBox="1"/>
          <p:nvPr/>
        </p:nvSpPr>
        <p:spPr>
          <a:xfrm>
            <a:off x="435829" y="4271160"/>
            <a:ext cx="108435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Name : </a:t>
            </a:r>
            <a:r>
              <a:rPr lang="ko-KR" altLang="en-US" b="1" dirty="0"/>
              <a:t>게임의 이름입니다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Platform : </a:t>
            </a:r>
            <a:r>
              <a:rPr lang="ko-KR" altLang="en-US" b="1" dirty="0"/>
              <a:t>게임이 지원되는 플랫폼의 이름입니다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Year : </a:t>
            </a:r>
            <a:r>
              <a:rPr lang="ko-KR" altLang="en-US" b="1" dirty="0"/>
              <a:t>게임이 출시된 연도입니다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Genre : </a:t>
            </a:r>
            <a:r>
              <a:rPr lang="ko-KR" altLang="en-US" b="1" dirty="0"/>
              <a:t>게임의 장르입니다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Publisher : </a:t>
            </a:r>
            <a:r>
              <a:rPr lang="ko-KR" altLang="en-US" b="1" dirty="0"/>
              <a:t>게임을 배급한 회사입니다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 err="1"/>
              <a:t>NA_Sales</a:t>
            </a:r>
            <a:r>
              <a:rPr lang="en-US" altLang="ko-KR" b="1" dirty="0"/>
              <a:t> : </a:t>
            </a:r>
            <a:r>
              <a:rPr lang="ko-KR" altLang="en-US" b="1" dirty="0"/>
              <a:t>북미지역에서의 출고량입니다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 err="1"/>
              <a:t>EU_Sales</a:t>
            </a:r>
            <a:r>
              <a:rPr lang="en-US" altLang="ko-KR" b="1" dirty="0"/>
              <a:t> : </a:t>
            </a:r>
            <a:r>
              <a:rPr lang="ko-KR" altLang="en-US" b="1" dirty="0"/>
              <a:t>유럽지역에서의 출고량입니다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 err="1"/>
              <a:t>JP_Sales</a:t>
            </a:r>
            <a:r>
              <a:rPr lang="en-US" altLang="ko-KR" b="1" dirty="0"/>
              <a:t> : </a:t>
            </a:r>
            <a:r>
              <a:rPr lang="ko-KR" altLang="en-US" b="1" dirty="0"/>
              <a:t>일본지역에서의 출고량입니다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 err="1"/>
              <a:t>Other_Sales</a:t>
            </a:r>
            <a:r>
              <a:rPr lang="en-US" altLang="ko-KR" b="1" dirty="0"/>
              <a:t> : </a:t>
            </a:r>
            <a:r>
              <a:rPr lang="ko-KR" altLang="en-US" b="1" dirty="0"/>
              <a:t>기타지역에서의 출고량입니다</a:t>
            </a:r>
            <a:r>
              <a:rPr lang="en-US" altLang="ko-KR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720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314211-8FB7-0043-AD9D-EF7B1F27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DATA </a:t>
            </a:r>
            <a:r>
              <a:rPr lang="ko-KR" altLang="en-US" sz="2800">
                <a:solidFill>
                  <a:srgbClr val="FFFFFF"/>
                </a:solidFill>
              </a:rPr>
              <a:t>전처리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53E67C-0818-BD43-14ED-CC64784B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2" y="1150467"/>
            <a:ext cx="9288171" cy="3534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BC74F-E419-C762-17AC-D066DF62B25C}"/>
              </a:ext>
            </a:extLst>
          </p:cNvPr>
          <p:cNvSpPr txBox="1"/>
          <p:nvPr/>
        </p:nvSpPr>
        <p:spPr>
          <a:xfrm>
            <a:off x="387626" y="4919870"/>
            <a:ext cx="9104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Unnamed: 0 </a:t>
            </a:r>
            <a:r>
              <a:rPr lang="ko-KR" altLang="en-US" b="1" dirty="0"/>
              <a:t>제거</a:t>
            </a:r>
            <a:endParaRPr lang="en-US" b="1" dirty="0"/>
          </a:p>
          <a:p>
            <a:r>
              <a:rPr lang="en-US" b="1" dirty="0"/>
              <a:t>Sales</a:t>
            </a:r>
            <a:r>
              <a:rPr lang="ko-KR" altLang="en-US" b="1" dirty="0"/>
              <a:t>값 통일</a:t>
            </a:r>
            <a:endParaRPr lang="en-US" b="1" dirty="0"/>
          </a:p>
          <a:p>
            <a:r>
              <a:rPr lang="en-US" b="1" dirty="0" err="1"/>
              <a:t>Total_Sales</a:t>
            </a:r>
            <a:r>
              <a:rPr lang="en-US" b="1" dirty="0"/>
              <a:t> </a:t>
            </a:r>
            <a:r>
              <a:rPr lang="ko-KR" altLang="en-US" b="1" dirty="0"/>
              <a:t>열 추가</a:t>
            </a:r>
            <a:endParaRPr lang="en-US" altLang="ko-KR" b="1" dirty="0"/>
          </a:p>
          <a:p>
            <a:r>
              <a:rPr lang="ko-KR" altLang="en-US" b="1" dirty="0"/>
              <a:t>이상치와 </a:t>
            </a:r>
            <a:r>
              <a:rPr lang="ko-KR" altLang="en-US" b="1" dirty="0" err="1"/>
              <a:t>결측치</a:t>
            </a:r>
            <a:r>
              <a:rPr lang="ko-KR" altLang="en-US" b="1" dirty="0"/>
              <a:t> 확인 후 제거</a:t>
            </a:r>
            <a:endParaRPr lang="en-US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4C189E-0413-CD51-8A6C-F0D382347B1D}"/>
              </a:ext>
            </a:extLst>
          </p:cNvPr>
          <p:cNvGrpSpPr/>
          <p:nvPr/>
        </p:nvGrpSpPr>
        <p:grpSpPr>
          <a:xfrm>
            <a:off x="6705269" y="3605432"/>
            <a:ext cx="4557803" cy="2978247"/>
            <a:chOff x="6705269" y="3605432"/>
            <a:chExt cx="4557803" cy="2978247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C586F7C-2AE0-A001-4F4F-23A5BC477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269" y="3605432"/>
              <a:ext cx="4557803" cy="2978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7BFCFB4-A51E-79B9-730A-7EC4F3DE842C}"/>
                </a:ext>
              </a:extLst>
            </p:cNvPr>
            <p:cNvSpPr/>
            <p:nvPr/>
          </p:nvSpPr>
          <p:spPr>
            <a:xfrm>
              <a:off x="6798365" y="5707534"/>
              <a:ext cx="2623931" cy="59846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8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B93AD97-AA07-44CF-8DEF-D0441E339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AEB1E9-4B97-42AF-8A40-F55D171B7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A0AE9C-055D-DCB1-349B-A56B6AA8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267328"/>
            <a:ext cx="10719334" cy="647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DATA </a:t>
            </a:r>
            <a:r>
              <a:rPr lang="ko-KR" altLang="en-US" sz="2800" dirty="0">
                <a:solidFill>
                  <a:srgbClr val="FFFFFF"/>
                </a:solidFill>
              </a:rPr>
              <a:t>분석   </a:t>
            </a:r>
            <a:r>
              <a:rPr lang="ko-KR" altLang="en-US" sz="1800" dirty="0">
                <a:solidFill>
                  <a:srgbClr val="FFFFFF"/>
                </a:solidFill>
              </a:rPr>
              <a:t>지역별 게임 선호 장르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FABDB9-392F-20A2-BF58-31569826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92" y="1150467"/>
            <a:ext cx="2960574" cy="29309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5448AB-55D0-AFC1-E812-0FBAB49C7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330" y="1181728"/>
            <a:ext cx="3083011" cy="30598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DBAE8E-5FBF-F338-DCB5-F67378705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618" y="4081436"/>
            <a:ext cx="2862436" cy="27765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E474B7-F7B6-5987-5B33-63ADF75F2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554" y="4081436"/>
            <a:ext cx="2862437" cy="27336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5A7556-EE28-0642-DB6D-9D043EE1C53F}"/>
              </a:ext>
            </a:extLst>
          </p:cNvPr>
          <p:cNvSpPr txBox="1"/>
          <p:nvPr/>
        </p:nvSpPr>
        <p:spPr>
          <a:xfrm>
            <a:off x="4553465" y="1779373"/>
            <a:ext cx="98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</a:t>
            </a:r>
          </a:p>
          <a:p>
            <a:r>
              <a:rPr lang="en-US" b="1" dirty="0"/>
              <a:t>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45D117-3396-2D51-C8E0-EFB7BC8DA387}"/>
              </a:ext>
            </a:extLst>
          </p:cNvPr>
          <p:cNvSpPr txBox="1"/>
          <p:nvPr/>
        </p:nvSpPr>
        <p:spPr>
          <a:xfrm>
            <a:off x="4364341" y="4650260"/>
            <a:ext cx="98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EU</a:t>
            </a:r>
          </a:p>
          <a:p>
            <a:r>
              <a:rPr lang="en-US" b="1" dirty="0"/>
              <a:t>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46CBF5-AA1C-D3D3-F662-055C7A4A1E93}"/>
              </a:ext>
            </a:extLst>
          </p:cNvPr>
          <p:cNvSpPr txBox="1"/>
          <p:nvPr/>
        </p:nvSpPr>
        <p:spPr>
          <a:xfrm>
            <a:off x="10395366" y="4801919"/>
            <a:ext cx="98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Other</a:t>
            </a:r>
          </a:p>
          <a:p>
            <a:r>
              <a:rPr lang="en-US" b="1" dirty="0"/>
              <a:t>Action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7BB31A-45E1-D425-8B94-E03EFA9A4CB8}"/>
              </a:ext>
            </a:extLst>
          </p:cNvPr>
          <p:cNvSpPr txBox="1"/>
          <p:nvPr/>
        </p:nvSpPr>
        <p:spPr>
          <a:xfrm>
            <a:off x="10395366" y="1612496"/>
            <a:ext cx="173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JP</a:t>
            </a:r>
          </a:p>
          <a:p>
            <a:r>
              <a:rPr lang="en-US" b="1" dirty="0"/>
              <a:t>Role-Playing</a:t>
            </a:r>
          </a:p>
        </p:txBody>
      </p:sp>
    </p:spTree>
    <p:extLst>
      <p:ext uri="{BB962C8B-B14F-4D97-AF65-F5344CB8AC3E}">
        <p14:creationId xmlns:p14="http://schemas.microsoft.com/office/powerpoint/2010/main" val="348749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934496-BE23-F5B6-F81F-6200FF12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DATA </a:t>
            </a:r>
            <a:r>
              <a:rPr lang="ko-KR" altLang="en-US" sz="2800" dirty="0">
                <a:solidFill>
                  <a:srgbClr val="FFFFFF"/>
                </a:solidFill>
              </a:rPr>
              <a:t>분석  </a:t>
            </a:r>
            <a:r>
              <a:rPr lang="ko-KR" altLang="en-US" sz="1800" dirty="0">
                <a:solidFill>
                  <a:srgbClr val="FFFFFF"/>
                </a:solidFill>
              </a:rPr>
              <a:t>연도별 게임 트렌드 변화</a:t>
            </a:r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31F464-D842-726A-023D-11CA4F4A73AC}"/>
              </a:ext>
            </a:extLst>
          </p:cNvPr>
          <p:cNvGrpSpPr/>
          <p:nvPr/>
        </p:nvGrpSpPr>
        <p:grpSpPr>
          <a:xfrm>
            <a:off x="93699" y="1266825"/>
            <a:ext cx="8458200" cy="5591175"/>
            <a:chOff x="1866900" y="1266825"/>
            <a:chExt cx="8458200" cy="55911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910863E-1BD1-FA63-699C-83182CD62738}"/>
                </a:ext>
              </a:extLst>
            </p:cNvPr>
            <p:cNvGrpSpPr/>
            <p:nvPr/>
          </p:nvGrpSpPr>
          <p:grpSpPr>
            <a:xfrm>
              <a:off x="1866900" y="1266825"/>
              <a:ext cx="8458200" cy="5591175"/>
              <a:chOff x="1866900" y="1266825"/>
              <a:chExt cx="8458200" cy="5591175"/>
            </a:xfrm>
          </p:grpSpPr>
          <p:pic>
            <p:nvPicPr>
              <p:cNvPr id="5122" name="Picture 2">
                <a:extLst>
                  <a:ext uri="{FF2B5EF4-FFF2-40B4-BE49-F238E27FC236}">
                    <a16:creationId xmlns:a16="http://schemas.microsoft.com/office/drawing/2014/main" id="{86A65FDF-6EC9-CA5E-C75B-A93B9D6687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6900" y="1266825"/>
                <a:ext cx="8458200" cy="5591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943FBC2-DCF6-CF63-3DF5-48649D1532DB}"/>
                  </a:ext>
                </a:extLst>
              </p:cNvPr>
              <p:cNvSpPr/>
              <p:nvPr/>
            </p:nvSpPr>
            <p:spPr>
              <a:xfrm>
                <a:off x="2596617" y="5782962"/>
                <a:ext cx="566713" cy="64575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22DC872-98DA-455C-46E8-0221F5C5F052}"/>
                  </a:ext>
                </a:extLst>
              </p:cNvPr>
              <p:cNvSpPr/>
              <p:nvPr/>
            </p:nvSpPr>
            <p:spPr>
              <a:xfrm>
                <a:off x="3478734" y="5968314"/>
                <a:ext cx="1556644" cy="4604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489CD73-F90C-E5B1-A1B0-5C6D9A928C7A}"/>
                  </a:ext>
                </a:extLst>
              </p:cNvPr>
              <p:cNvSpPr/>
              <p:nvPr/>
            </p:nvSpPr>
            <p:spPr>
              <a:xfrm>
                <a:off x="6344833" y="2704070"/>
                <a:ext cx="566713" cy="64575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9FEBD4-F51C-1E5E-18A1-5EF0CBFEA0B7}"/>
                </a:ext>
              </a:extLst>
            </p:cNvPr>
            <p:cNvSpPr/>
            <p:nvPr/>
          </p:nvSpPr>
          <p:spPr>
            <a:xfrm>
              <a:off x="7281887" y="1503405"/>
              <a:ext cx="1905362" cy="24322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027AED-7893-AE40-87B5-C4811406CEB3}"/>
              </a:ext>
            </a:extLst>
          </p:cNvPr>
          <p:cNvSpPr txBox="1"/>
          <p:nvPr/>
        </p:nvSpPr>
        <p:spPr>
          <a:xfrm>
            <a:off x="8699157" y="1377778"/>
            <a:ext cx="335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가장 높은 </a:t>
            </a:r>
            <a:r>
              <a:rPr lang="en-US" altLang="ko-KR" b="1" dirty="0"/>
              <a:t>Count</a:t>
            </a:r>
          </a:p>
          <a:p>
            <a:r>
              <a:rPr lang="en-US" b="1" dirty="0"/>
              <a:t>Action, </a:t>
            </a:r>
            <a:r>
              <a:rPr lang="en-US" b="1" dirty="0" err="1"/>
              <a:t>Misc</a:t>
            </a:r>
            <a:r>
              <a:rPr lang="en-US" b="1" dirty="0"/>
              <a:t>, Sports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CBF7D-ED3B-1EE8-14B3-FED21011EDC3}"/>
              </a:ext>
            </a:extLst>
          </p:cNvPr>
          <p:cNvSpPr txBox="1"/>
          <p:nvPr/>
        </p:nvSpPr>
        <p:spPr>
          <a:xfrm>
            <a:off x="8699157" y="2397211"/>
            <a:ext cx="285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</a:t>
            </a:r>
            <a:r>
              <a:rPr lang="ko-KR" altLang="en-US" b="1" dirty="0"/>
              <a:t>년도 이후 하락세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트렌드 변화일까</a:t>
            </a:r>
            <a:r>
              <a:rPr lang="en-US" altLang="ko-KR" b="1" dirty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12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459D81-4583-B33A-05CB-C3E9B66A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DATA </a:t>
            </a:r>
            <a:r>
              <a:rPr lang="ko-KR" altLang="en-US" sz="2800" dirty="0">
                <a:solidFill>
                  <a:srgbClr val="FFFFFF"/>
                </a:solidFill>
              </a:rPr>
              <a:t>분석 </a:t>
            </a:r>
            <a:r>
              <a:rPr lang="ko-KR" altLang="en-US" sz="1800" dirty="0">
                <a:solidFill>
                  <a:srgbClr val="FFFFFF"/>
                </a:solidFill>
              </a:rPr>
              <a:t>인기가 많은 게임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894BC0-B4B7-07C3-EC64-C3B22D376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41" y="1424788"/>
            <a:ext cx="5153744" cy="472505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A735A2-176B-F51B-CAF7-31715929C5BE}"/>
              </a:ext>
            </a:extLst>
          </p:cNvPr>
          <p:cNvSpPr/>
          <p:nvPr/>
        </p:nvSpPr>
        <p:spPr>
          <a:xfrm>
            <a:off x="4788384" y="2715279"/>
            <a:ext cx="453711" cy="20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CE7241-68FA-0765-D447-9419FBBE9305}"/>
              </a:ext>
            </a:extLst>
          </p:cNvPr>
          <p:cNvSpPr/>
          <p:nvPr/>
        </p:nvSpPr>
        <p:spPr>
          <a:xfrm>
            <a:off x="3865841" y="3232392"/>
            <a:ext cx="453711" cy="20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78FFA-4013-866D-22A0-2AEC3DA36FF7}"/>
              </a:ext>
            </a:extLst>
          </p:cNvPr>
          <p:cNvSpPr txBox="1"/>
          <p:nvPr/>
        </p:nvSpPr>
        <p:spPr>
          <a:xfrm>
            <a:off x="6406035" y="2635316"/>
            <a:ext cx="479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꾸준히 높은 점유율을 보유한 </a:t>
            </a:r>
            <a:r>
              <a:rPr lang="en-US" altLang="ko-KR" b="1" dirty="0"/>
              <a:t>Action</a:t>
            </a:r>
          </a:p>
          <a:p>
            <a:endParaRPr lang="en-US" b="1" dirty="0"/>
          </a:p>
          <a:p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장르한정</a:t>
            </a:r>
            <a:r>
              <a:rPr lang="ko-KR" altLang="en-US" b="1" dirty="0"/>
              <a:t> 이기 때문에 추가 분석 필요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871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458460-DB15-19AA-22FB-F0D43776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anchor="ctr">
            <a:norm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</a:rPr>
              <a:t>결론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950ED-40A4-1A71-01DE-48C4BA58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90063"/>
            <a:ext cx="10755406" cy="4382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b="1" dirty="0"/>
              <a:t>다음 분기 설계</a:t>
            </a:r>
            <a:endParaRPr lang="en-US" altLang="ko-KR" sz="2600" b="1" dirty="0"/>
          </a:p>
          <a:p>
            <a:pPr marL="0" indent="0">
              <a:buNone/>
            </a:pPr>
            <a:endParaRPr lang="en-US" altLang="ko-KR" sz="2600" b="1" dirty="0"/>
          </a:p>
          <a:p>
            <a:pPr marL="0" indent="0">
              <a:buNone/>
            </a:pPr>
            <a:r>
              <a:rPr lang="ko-KR" altLang="en-US" sz="2600" b="1" dirty="0"/>
              <a:t>안정성 </a:t>
            </a:r>
            <a:r>
              <a:rPr lang="en-US" altLang="ko-KR" sz="2600" b="1" dirty="0"/>
              <a:t>: Action</a:t>
            </a:r>
            <a:r>
              <a:rPr lang="ko-KR" altLang="en-US" sz="2600" b="1" dirty="0"/>
              <a:t>과 </a:t>
            </a:r>
            <a:r>
              <a:rPr lang="en-US" altLang="ko-KR" sz="2600" b="1" dirty="0"/>
              <a:t>Sports</a:t>
            </a:r>
            <a:r>
              <a:rPr lang="ko-KR" altLang="en-US" sz="2600" b="1" dirty="0"/>
              <a:t>장르의 강세를 이용한 게임 설계</a:t>
            </a:r>
            <a:endParaRPr lang="en-US" altLang="ko-KR" sz="2600" b="1" dirty="0"/>
          </a:p>
          <a:p>
            <a:pPr marL="0" indent="0">
              <a:buNone/>
            </a:pPr>
            <a:endParaRPr lang="en-US" altLang="ko-KR" sz="2600" b="1" dirty="0"/>
          </a:p>
          <a:p>
            <a:pPr marL="0" indent="0">
              <a:buNone/>
            </a:pPr>
            <a:r>
              <a:rPr lang="ko-KR" altLang="en-US" sz="2600" b="1" dirty="0"/>
              <a:t>도전 </a:t>
            </a:r>
            <a:r>
              <a:rPr lang="en-US" altLang="ko-KR" sz="2600" b="1" dirty="0"/>
              <a:t>: JP</a:t>
            </a:r>
            <a:r>
              <a:rPr lang="ko-KR" altLang="en-US" sz="2600" b="1" dirty="0"/>
              <a:t>만 아닌 모든 지역에서 통하는 </a:t>
            </a:r>
            <a:r>
              <a:rPr lang="en-US" sz="2600" b="1" dirty="0"/>
              <a:t>Role-Playing </a:t>
            </a:r>
            <a:r>
              <a:rPr lang="ko-KR" altLang="en-US" sz="2600" b="1" dirty="0"/>
              <a:t>장르 설계</a:t>
            </a:r>
            <a:endParaRPr lang="en-US" sz="2600" b="1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5007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EDDB062-AF09-F9C2-588E-4011E532F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912" y="2788920"/>
            <a:ext cx="10552176" cy="128016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98526028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 block</Template>
  <TotalTime>107</TotalTime>
  <Words>185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ColorBlockVTI</vt:lpstr>
      <vt:lpstr>게임 데이터 분석 </vt:lpstr>
      <vt:lpstr>개요</vt:lpstr>
      <vt:lpstr>데이터 확인</vt:lpstr>
      <vt:lpstr>DATA 전처리</vt:lpstr>
      <vt:lpstr>DATA 분석   지역별 게임 선호 장르</vt:lpstr>
      <vt:lpstr>DATA 분석  연도별 게임 트렌드 변화</vt:lpstr>
      <vt:lpstr>DATA 분석 인기가 많은 게임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데이터 분석 </dc:title>
  <dc:creator>구민승</dc:creator>
  <cp:lastModifiedBy>구민승</cp:lastModifiedBy>
  <cp:revision>2</cp:revision>
  <dcterms:created xsi:type="dcterms:W3CDTF">2023-03-13T06:10:34Z</dcterms:created>
  <dcterms:modified xsi:type="dcterms:W3CDTF">2023-03-13T07:58:05Z</dcterms:modified>
</cp:coreProperties>
</file>