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6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170172-BEE0-D9BB-6E32-C57B33EFAD7F}" v="577" dt="2025-08-24T05:35:0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36640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115813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79973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219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91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69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103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72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280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690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92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541502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63" r:id="rId1"/>
    <p:sldLayoutId id="2147484364" r:id="rId2"/>
    <p:sldLayoutId id="2147484365" r:id="rId3"/>
    <p:sldLayoutId id="2147484366" r:id="rId4"/>
    <p:sldLayoutId id="2147484367" r:id="rId5"/>
    <p:sldLayoutId id="2147484368" r:id="rId6"/>
    <p:sldLayoutId id="2147484369" r:id="rId7"/>
    <p:sldLayoutId id="2147484370" r:id="rId8"/>
    <p:sldLayoutId id="2147484371" r:id="rId9"/>
    <p:sldLayoutId id="2147484372" r:id="rId10"/>
    <p:sldLayoutId id="214748437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51630" y="881815"/>
            <a:ext cx="7654470" cy="2857787"/>
          </a:xfrm>
        </p:spPr>
        <p:txBody>
          <a:bodyPr>
            <a:normAutofit fontScale="90000"/>
          </a:bodyPr>
          <a:lstStyle/>
          <a:p>
            <a:pPr algn="r"/>
            <a:r>
              <a:rPr lang="en-US" sz="4000" b="1" dirty="0">
                <a:latin typeface="Arial"/>
                <a:cs typeface="Times New Roman"/>
              </a:rPr>
              <a:t>Business Analytics  Internship </a:t>
            </a:r>
            <a:br>
              <a:rPr lang="en-US" sz="4000" b="1" dirty="0">
                <a:latin typeface="Arial"/>
                <a:cs typeface="Times New Roman"/>
              </a:rPr>
            </a:br>
            <a:r>
              <a:rPr lang="en-US" sz="4000" b="1" dirty="0">
                <a:latin typeface="Arial"/>
                <a:cs typeface="Times New Roman"/>
              </a:rPr>
              <a:t>Unified Mentor</a:t>
            </a:r>
            <a:endParaRPr lang="en-US" b="1" dirty="0">
              <a:latin typeface="Arial"/>
              <a:cs typeface="Times New Roman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85901" y="5062813"/>
            <a:ext cx="5401869" cy="900953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latin typeface="Arial"/>
                <a:cs typeface="Arial"/>
              </a:rPr>
              <a:t>Kumud Vashisht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EABB-B448-A50E-7D5C-B98244B28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40153"/>
            <a:ext cx="10357666" cy="2011765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/>
                <a:cs typeface="Arial"/>
              </a:rPr>
              <a:t>How Challenges Were Overcome</a:t>
            </a:r>
            <a:endParaRPr lang="en-US" sz="3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A66AC-CF43-77AC-281A-ECEB0A7C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68" y="1850771"/>
            <a:ext cx="10472928" cy="432142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+mn-lt"/>
              </a:rPr>
              <a:t>Self-learning &amp; Mentorship:</a:t>
            </a:r>
            <a:r>
              <a:rPr lang="en-US" dirty="0">
                <a:latin typeface="Arial"/>
                <a:ea typeface="+mn-lt"/>
                <a:cs typeface="+mn-lt"/>
              </a:rPr>
              <a:t> Used tutorials and guidance videos to help with Tableau and ML concepts.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Dashboard Optimization:</a:t>
            </a:r>
            <a:r>
              <a:rPr lang="en-US" dirty="0">
                <a:latin typeface="Arial"/>
                <a:ea typeface="+mn-lt"/>
                <a:cs typeface="+mn-lt"/>
              </a:rPr>
              <a:t> Split large visuals, minimized joins, and improved responsiveness.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Business-First Approach:</a:t>
            </a:r>
            <a:r>
              <a:rPr lang="en-US" dirty="0">
                <a:latin typeface="Arial"/>
                <a:ea typeface="+mn-lt"/>
                <a:cs typeface="+mn-lt"/>
              </a:rPr>
              <a:t> Focused on identifying </a:t>
            </a:r>
            <a:r>
              <a:rPr lang="en-US" b="1" dirty="0">
                <a:latin typeface="Arial"/>
                <a:ea typeface="+mn-lt"/>
                <a:cs typeface="+mn-lt"/>
              </a:rPr>
              <a:t>key metrics and trends</a:t>
            </a:r>
            <a:r>
              <a:rPr lang="en-US" dirty="0">
                <a:latin typeface="Arial"/>
                <a:ea typeface="+mn-lt"/>
                <a:cs typeface="+mn-lt"/>
              </a:rPr>
              <a:t> before visualization.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Iterative Feedback:</a:t>
            </a:r>
            <a:r>
              <a:rPr lang="en-US" dirty="0">
                <a:latin typeface="Arial"/>
                <a:ea typeface="+mn-lt"/>
                <a:cs typeface="+mn-lt"/>
              </a:rPr>
              <a:t> Incorporated mentor feedback to enhance </a:t>
            </a:r>
            <a:r>
              <a:rPr lang="en-US" b="1" dirty="0">
                <a:latin typeface="Arial"/>
                <a:ea typeface="+mn-lt"/>
                <a:cs typeface="+mn-lt"/>
              </a:rPr>
              <a:t>data storytelling and usability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1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477D6-1535-0D62-2D34-121F5DBB7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329593"/>
          </a:xfrm>
        </p:spPr>
        <p:txBody>
          <a:bodyPr/>
          <a:lstStyle/>
          <a:p>
            <a:r>
              <a:rPr lang="en-US" sz="3600" b="1" dirty="0">
                <a:latin typeface="Arial"/>
                <a:cs typeface="Arial"/>
              </a:rPr>
              <a:t>Project Results &amp; Outputs</a:t>
            </a:r>
            <a:endParaRPr lang="en-US" sz="3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D6475-8101-1EC4-40BC-AE1B4534C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11" y="1501730"/>
            <a:ext cx="10480185" cy="46704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+mn-lt"/>
              </a:rPr>
              <a:t>Customer Satisfaction:</a:t>
            </a:r>
            <a:r>
              <a:rPr lang="en-US" dirty="0">
                <a:latin typeface="Arial"/>
                <a:ea typeface="+mn-lt"/>
                <a:cs typeface="+mn-lt"/>
              </a:rPr>
              <a:t> Predicted churn, identified top dissatisfaction drivers.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HR Analytics:</a:t>
            </a:r>
            <a:r>
              <a:rPr lang="en-US" dirty="0">
                <a:latin typeface="Arial"/>
                <a:ea typeface="+mn-lt"/>
                <a:cs typeface="+mn-lt"/>
              </a:rPr>
              <a:t> Revealed high attrition in R&amp;D &amp; Sales; best-performing hiring channels.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Stock Market Analysis:</a:t>
            </a:r>
            <a:r>
              <a:rPr lang="en-US" dirty="0">
                <a:latin typeface="Arial"/>
                <a:ea typeface="+mn-lt"/>
                <a:cs typeface="+mn-lt"/>
              </a:rPr>
              <a:t> Highlighted volatility trends, high-liquidity stocks, and correlations.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SCM Dashboard:</a:t>
            </a:r>
            <a:r>
              <a:rPr lang="en-US" dirty="0">
                <a:latin typeface="Arial"/>
                <a:ea typeface="+mn-lt"/>
                <a:cs typeface="+mn-lt"/>
              </a:rPr>
              <a:t> Tracked inventory trends, fulfillment rates, supplier and carrier performance.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Overall Deliverable:</a:t>
            </a:r>
            <a:r>
              <a:rPr lang="en-US" dirty="0">
                <a:latin typeface="Arial"/>
                <a:ea typeface="+mn-lt"/>
                <a:cs typeface="+mn-lt"/>
              </a:rPr>
              <a:t> 3 </a:t>
            </a:r>
            <a:r>
              <a:rPr lang="en-US" b="1" dirty="0">
                <a:latin typeface="Arial"/>
                <a:ea typeface="+mn-lt"/>
                <a:cs typeface="+mn-lt"/>
              </a:rPr>
              <a:t>functional dashboards</a:t>
            </a:r>
            <a:r>
              <a:rPr lang="en-US" dirty="0">
                <a:latin typeface="Arial"/>
                <a:ea typeface="+mn-lt"/>
                <a:cs typeface="+mn-lt"/>
              </a:rPr>
              <a:t> + </a:t>
            </a:r>
            <a:r>
              <a:rPr lang="en-US" b="1" dirty="0">
                <a:latin typeface="Arial"/>
                <a:ea typeface="+mn-lt"/>
                <a:cs typeface="+mn-lt"/>
              </a:rPr>
              <a:t>1 Machine learning</a:t>
            </a:r>
            <a:r>
              <a:rPr lang="en-US" dirty="0">
                <a:latin typeface="Arial"/>
                <a:ea typeface="+mn-lt"/>
                <a:cs typeface="+mn-lt"/>
              </a:rPr>
              <a:t> </a:t>
            </a:r>
            <a:r>
              <a:rPr lang="en-US" b="1" dirty="0">
                <a:latin typeface="Arial"/>
                <a:ea typeface="+mn-lt"/>
                <a:cs typeface="+mn-lt"/>
              </a:rPr>
              <a:t>business recommendations</a:t>
            </a:r>
            <a:r>
              <a:rPr lang="en-US" dirty="0">
                <a:latin typeface="Arial"/>
                <a:ea typeface="+mn-lt"/>
                <a:cs typeface="+mn-lt"/>
              </a:rPr>
              <a:t> supporting strategic decisions.</a:t>
            </a:r>
            <a:endParaRPr lang="en-US">
              <a:latin typeface="Arial"/>
              <a:cs typeface="Arial"/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038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9E05E-AB9A-562B-AC84-E5E1D6D2B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49010"/>
            <a:ext cx="10357666" cy="1895653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/>
                <a:cs typeface="Arial"/>
              </a:rPr>
              <a:t>Conclusion &amp; Internship Impact</a:t>
            </a:r>
            <a:endParaRPr lang="en-US" sz="3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DD9A5-B695-D81D-B144-FDF1D93CF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3511" y="1868424"/>
            <a:ext cx="10480185" cy="4867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+mn-lt"/>
              </a:rPr>
              <a:t>Technical Mastery:</a:t>
            </a:r>
            <a:r>
              <a:rPr lang="en-US" dirty="0">
                <a:latin typeface="Arial"/>
                <a:ea typeface="+mn-lt"/>
                <a:cs typeface="+mn-lt"/>
              </a:rPr>
              <a:t> Data cleaning, EDA, predictive modeling, feature engineering and dashboard development.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Business Insight:</a:t>
            </a:r>
            <a:r>
              <a:rPr lang="en-US" dirty="0">
                <a:latin typeface="Arial"/>
                <a:ea typeface="+mn-lt"/>
                <a:cs typeface="+mn-lt"/>
              </a:rPr>
              <a:t> Learned to translate complex data into </a:t>
            </a:r>
            <a:r>
              <a:rPr lang="en-US" b="1" dirty="0">
                <a:latin typeface="Arial"/>
                <a:ea typeface="+mn-lt"/>
                <a:cs typeface="+mn-lt"/>
              </a:rPr>
              <a:t>actionable decisions</a:t>
            </a:r>
            <a:r>
              <a:rPr lang="en-US" dirty="0">
                <a:latin typeface="Arial"/>
                <a:ea typeface="+mn-lt"/>
                <a:cs typeface="+mn-lt"/>
              </a:rPr>
              <a:t>. Learned to create visually appealing dashboards.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Career Growth:</a:t>
            </a:r>
            <a:r>
              <a:rPr lang="en-US" dirty="0">
                <a:latin typeface="Arial"/>
                <a:ea typeface="+mn-lt"/>
                <a:cs typeface="+mn-lt"/>
              </a:rPr>
              <a:t> Strengthened aspiration toward </a:t>
            </a:r>
            <a:r>
              <a:rPr lang="en-US" b="1" dirty="0">
                <a:latin typeface="Arial"/>
                <a:ea typeface="+mn-lt"/>
                <a:cs typeface="+mn-lt"/>
              </a:rPr>
              <a:t>Business Analytics, Product Analytics, and Strategy roles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Outcome:</a:t>
            </a:r>
            <a:r>
              <a:rPr lang="en-US" dirty="0">
                <a:latin typeface="Arial"/>
                <a:ea typeface="+mn-lt"/>
                <a:cs typeface="+mn-lt"/>
              </a:rPr>
              <a:t> Ready to </a:t>
            </a:r>
            <a:r>
              <a:rPr lang="en-US" b="1" dirty="0">
                <a:latin typeface="Arial"/>
                <a:ea typeface="+mn-lt"/>
                <a:cs typeface="+mn-lt"/>
              </a:rPr>
              <a:t>drive data-backed decisions</a:t>
            </a:r>
            <a:r>
              <a:rPr lang="en-US" dirty="0">
                <a:latin typeface="Arial"/>
                <a:ea typeface="+mn-lt"/>
                <a:cs typeface="+mn-lt"/>
              </a:rPr>
              <a:t> in real-world business environments.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14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20BED-CCF7-75AA-547C-3188C4E75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733" y="228323"/>
            <a:ext cx="10441867" cy="1484014"/>
          </a:xfrm>
        </p:spPr>
        <p:txBody>
          <a:bodyPr>
            <a:normAutofit/>
          </a:bodyPr>
          <a:lstStyle/>
          <a:p>
            <a:endParaRPr lang="en-US" b="1" dirty="0"/>
          </a:p>
          <a:p>
            <a:r>
              <a:rPr lang="en-US" sz="3600" b="1" dirty="0">
                <a:latin typeface="Arial"/>
                <a:cs typeface="Arial"/>
              </a:rPr>
              <a:t>Problems / Challenges Faced</a:t>
            </a:r>
            <a:endParaRPr lang="en-US" sz="36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7CB8F4-70C3-5946-444F-408C618E1D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0433" y="2128155"/>
            <a:ext cx="10335895" cy="4390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Developing proficiency in creating visually appealing and informative Tableau dashboards.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How to Handle large, unstructured datasets and deal with missing values,</a:t>
            </a:r>
            <a:r>
              <a:rPr lang="en-US" dirty="0">
                <a:latin typeface="Arial"/>
                <a:ea typeface="+mn-lt"/>
                <a:cs typeface="Arial"/>
              </a:rPr>
              <a:t> null values </a:t>
            </a:r>
            <a:r>
              <a:rPr lang="en-US" dirty="0">
                <a:latin typeface="Arial"/>
                <a:ea typeface="+mn-lt"/>
                <a:cs typeface="+mn-lt"/>
              </a:rPr>
              <a:t>and inconsistencies.,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How to create the right KPIs for each domain </a:t>
            </a:r>
            <a:r>
              <a:rPr lang="en-US" dirty="0" err="1">
                <a:latin typeface="Arial"/>
                <a:ea typeface="+mn-lt"/>
                <a:cs typeface="+mn-lt"/>
              </a:rPr>
              <a:t>i.e</a:t>
            </a:r>
            <a:r>
              <a:rPr lang="en-US" dirty="0">
                <a:latin typeface="Arial"/>
                <a:ea typeface="+mn-lt"/>
                <a:cs typeface="+mn-lt"/>
              </a:rPr>
              <a:t> for HR, SCM, Customer, Finance to be able to provide right insights and help identify patterns.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How to maintain aesthetics and technical accuracy while creating dashboards.</a:t>
            </a:r>
            <a:endParaRPr lang="en-US" dirty="0">
              <a:latin typeface="Arial"/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052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3B878-0335-45F6-FD18-1968860BE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b="1" dirty="0"/>
              <a:t> </a:t>
            </a:r>
            <a:r>
              <a:rPr lang="en-US" sz="4000" b="1" dirty="0">
                <a:latin typeface="Arial"/>
                <a:cs typeface="Arial"/>
              </a:rPr>
              <a:t>Customer Satisfaction Prediction Problems </a:t>
            </a:r>
            <a:endParaRPr lang="en-US" sz="2000" dirty="0">
              <a:latin typeface="Arial"/>
              <a:cs typeface="Arial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A1C62-0714-A097-C252-FC8B387E3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Data cleaning , processing and exploratory data analysis involving how to visualize data distributions, correlations, and patterns.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Difficulty in using feature engineering on how to split the data into training and testing sets.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How to use Model building and how to train on how to predict customer satisfaction on the test data and model evaluation.</a:t>
            </a:r>
            <a:endParaRPr lang="en-US" dirty="0">
              <a:latin typeface="Arial"/>
            </a:endParaRPr>
          </a:p>
          <a:p>
            <a:r>
              <a:rPr lang="en-US" dirty="0">
                <a:latin typeface="Arial"/>
                <a:cs typeface="Arial"/>
              </a:rPr>
              <a:t>Unfamiliarity to new concepts such as test train split, feature engineering, model building and evaluation.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30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5593-3A7A-4555-8A13-B162B24FD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8434" y="1164101"/>
            <a:ext cx="10395262" cy="1069675"/>
          </a:xfrm>
        </p:spPr>
        <p:txBody>
          <a:bodyPr/>
          <a:lstStyle/>
          <a:p>
            <a:r>
              <a:rPr lang="en-US" sz="3600" b="1" dirty="0">
                <a:latin typeface="Arial"/>
                <a:ea typeface="+mj-lt"/>
                <a:cs typeface="+mj-lt"/>
              </a:rPr>
              <a:t>HR Analytics Dashboard problems </a:t>
            </a:r>
            <a:endParaRPr lang="en-US" sz="3600" b="1" dirty="0">
              <a:latin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F685F-17C0-C75D-05C6-02BA9903DC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826" y="1822438"/>
            <a:ext cx="10668870" cy="4855319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dirty="0">
              <a:latin typeface="Arial"/>
              <a:ea typeface="+mn-lt"/>
              <a:cs typeface="Arial"/>
            </a:endParaRPr>
          </a:p>
          <a:p>
            <a:pPr marL="493395" lvl="1">
              <a:lnSpc>
                <a:spcPct val="100000"/>
              </a:lnSpc>
            </a:pPr>
            <a:r>
              <a:rPr lang="en-US" sz="2000" dirty="0">
                <a:latin typeface="Arial"/>
                <a:ea typeface="+mn-lt"/>
                <a:cs typeface="+mn-lt"/>
              </a:rPr>
              <a:t>Time-consuming and cumbersome dashboard creation process.</a:t>
            </a:r>
            <a:endParaRPr lang="en-US" sz="2000" dirty="0">
              <a:latin typeface="Arial"/>
              <a:cs typeface="Arial"/>
            </a:endParaRPr>
          </a:p>
          <a:p>
            <a:pPr marL="493395" lvl="1">
              <a:lnSpc>
                <a:spcPct val="100000"/>
              </a:lnSpc>
            </a:pPr>
            <a:r>
              <a:rPr lang="en-US" sz="2000" dirty="0">
                <a:latin typeface="Arial"/>
                <a:ea typeface="+mn-lt"/>
                <a:cs typeface="+mn-lt"/>
              </a:rPr>
              <a:t>Uncertainty in selecting the right charts and KPIs.</a:t>
            </a:r>
            <a:endParaRPr lang="en-US" sz="2000" dirty="0">
              <a:latin typeface="Arial"/>
              <a:cs typeface="Arial"/>
            </a:endParaRPr>
          </a:p>
          <a:p>
            <a:pPr marL="493395" lvl="1">
              <a:lnSpc>
                <a:spcPct val="100000"/>
              </a:lnSpc>
            </a:pPr>
            <a:r>
              <a:rPr lang="en-US" sz="2000" dirty="0">
                <a:latin typeface="Arial"/>
                <a:ea typeface="+mn-lt"/>
                <a:cs typeface="+mn-lt"/>
              </a:rPr>
              <a:t>Challenges in deciding which metrics to highlight for clear insights.</a:t>
            </a:r>
            <a:endParaRPr lang="en-US" sz="2000" dirty="0">
              <a:latin typeface="Arial"/>
              <a:cs typeface="Arial"/>
            </a:endParaRPr>
          </a:p>
          <a:p>
            <a:pPr marL="493395" lvl="1"/>
            <a:r>
              <a:rPr lang="en-US" sz="2000" i="0" dirty="0">
                <a:latin typeface="Arial"/>
                <a:ea typeface="+mn-lt"/>
                <a:cs typeface="+mn-lt"/>
              </a:rPr>
              <a:t>Difficulty in calculating accurate turnover rates and KPIs from large datasets.</a:t>
            </a:r>
            <a:endParaRPr lang="en-US" sz="2000" dirty="0">
              <a:latin typeface="Arial"/>
              <a:cs typeface="Arial"/>
            </a:endParaRPr>
          </a:p>
          <a:p>
            <a:pPr marL="493395" lvl="1"/>
            <a:r>
              <a:rPr lang="en-US" sz="2000" i="0" dirty="0">
                <a:latin typeface="Arial"/>
                <a:ea typeface="+mn-lt"/>
                <a:cs typeface="+mn-lt"/>
              </a:rPr>
              <a:t>Designing clear visualizations to highlight department-wise attrition and trends.</a:t>
            </a:r>
            <a:endParaRPr lang="en-US" sz="2000" dirty="0">
              <a:latin typeface="Arial"/>
            </a:endParaRPr>
          </a:p>
          <a:p>
            <a:pPr marL="493395" lvl="1"/>
            <a:r>
              <a:rPr lang="en-US" sz="2000" dirty="0">
                <a:latin typeface="Arial"/>
                <a:cs typeface="Arial"/>
              </a:rPr>
              <a:t>How to create visually appealing and insightful dashboards.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12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CFC64-99BE-E801-E37A-93763CC9D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132897"/>
            <a:ext cx="10357666" cy="2011763"/>
          </a:xfrm>
        </p:spPr>
        <p:txBody>
          <a:bodyPr/>
          <a:lstStyle/>
          <a:p>
            <a:r>
              <a:rPr lang="en-US" sz="3600" b="1" dirty="0">
                <a:latin typeface="Arial"/>
                <a:ea typeface="+mj-lt"/>
                <a:cs typeface="+mj-lt"/>
              </a:rPr>
              <a:t>Stock Market Analysis problems</a:t>
            </a:r>
            <a:endParaRPr lang="en-US" sz="3600" dirty="0">
              <a:latin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D457BC-293A-0263-07A8-342AD6866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823356"/>
            <a:ext cx="10357666" cy="43107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Dealing with large stock files required cleaning and handling files.</a:t>
            </a:r>
          </a:p>
          <a:p>
            <a:r>
              <a:rPr lang="en-US" dirty="0">
                <a:latin typeface="Arial"/>
                <a:ea typeface="+mn-lt"/>
                <a:cs typeface="+mn-lt"/>
              </a:rPr>
              <a:t>Computing moving averages, volatility, and correlations with consistency.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Dashboard creation was hard due to data volume and multiple visual comparisons.</a:t>
            </a:r>
            <a:endParaRPr lang="en-US" i="1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Hard to create relevant KPIs to draw meaningful insights. </a:t>
            </a:r>
          </a:p>
          <a:p>
            <a:r>
              <a:rPr lang="en-US" dirty="0">
                <a:latin typeface="Arial"/>
                <a:cs typeface="Arial"/>
              </a:rPr>
              <a:t>How to create </a:t>
            </a:r>
            <a:r>
              <a:rPr lang="en-US" dirty="0">
                <a:latin typeface="Arial"/>
                <a:ea typeface="+mj-lt"/>
                <a:cs typeface="+mj-lt"/>
              </a:rPr>
              <a:t>dynamic, user-friendly Tableau dashboards by integrating multiple data sources and applying advanced filters, parameters, and calculated fields.</a:t>
            </a:r>
            <a:endParaRPr lang="en-US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15567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0D1F7-7595-3605-DCE0-30A7BD6A5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12726"/>
            <a:ext cx="10357666" cy="1888391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Arial"/>
                <a:ea typeface="+mj-lt"/>
                <a:cs typeface="+mj-lt"/>
              </a:rPr>
              <a:t>Supply Chain Management Dashboard problems</a:t>
            </a:r>
            <a:endParaRPr lang="en-US" sz="3600" b="1" dirty="0">
              <a:latin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ECCB0-DF21-6F3C-FDAD-2273C48FD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830614"/>
            <a:ext cx="10357666" cy="43034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How to create incomplete </a:t>
            </a:r>
            <a:r>
              <a:rPr lang="en-US" b="1" dirty="0">
                <a:latin typeface="Arial"/>
                <a:ea typeface="+mn-lt"/>
                <a:cs typeface="+mn-lt"/>
              </a:rPr>
              <a:t>lead times, stock levels, and order quantity</a:t>
            </a:r>
            <a:r>
              <a:rPr lang="en-US" dirty="0">
                <a:latin typeface="Arial"/>
                <a:ea typeface="+mn-lt"/>
                <a:cs typeface="+mn-lt"/>
              </a:rPr>
              <a:t> fields.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Complex dataset with </a:t>
            </a:r>
            <a:r>
              <a:rPr lang="en-US" b="1" dirty="0">
                <a:latin typeface="Arial"/>
                <a:ea typeface="+mn-lt"/>
                <a:cs typeface="+mn-lt"/>
              </a:rPr>
              <a:t>multiple suppliers, carriers, and routes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+mn-lt"/>
              </a:rPr>
              <a:t>Translating operational metrics into </a:t>
            </a:r>
            <a:r>
              <a:rPr lang="en-US" b="1" dirty="0">
                <a:latin typeface="Arial"/>
                <a:ea typeface="+mn-lt"/>
                <a:cs typeface="+mn-lt"/>
              </a:rPr>
              <a:t>meaningful KPIs and visualizations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cs typeface="Arial"/>
              </a:rPr>
              <a:t>Creating dashboard was a long and cumbersome process.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810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0C17B-C212-8507-D3BE-088AB8215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54002"/>
            <a:ext cx="10363200" cy="1318197"/>
          </a:xfrm>
        </p:spPr>
        <p:txBody>
          <a:bodyPr/>
          <a:lstStyle/>
          <a:p>
            <a:r>
              <a:rPr lang="en-US" b="1" dirty="0">
                <a:latin typeface="Arial"/>
                <a:cs typeface="Arial"/>
              </a:rPr>
              <a:t>Why Analyze This Data?</a:t>
            </a:r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398B5-1C3C-D084-8E40-AE33013E6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626" y="1457210"/>
            <a:ext cx="10364070" cy="511413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+mn-lt"/>
              </a:rPr>
              <a:t>Customer Data:</a:t>
            </a:r>
            <a:r>
              <a:rPr lang="en-US" dirty="0">
                <a:latin typeface="Arial"/>
                <a:ea typeface="+mn-lt"/>
                <a:cs typeface="+mn-lt"/>
              </a:rPr>
              <a:t> To predict churn, identify dissatisfaction drivers, and enhance retention.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HR Data:</a:t>
            </a:r>
            <a:r>
              <a:rPr lang="en-US" dirty="0">
                <a:latin typeface="Arial"/>
                <a:ea typeface="+mn-lt"/>
                <a:cs typeface="+mn-lt"/>
              </a:rPr>
              <a:t> To spot attrition trends, track hiring effectiveness, and improve workforce engagement.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Supply Chain Data:</a:t>
            </a:r>
            <a:r>
              <a:rPr lang="en-US" dirty="0">
                <a:latin typeface="Arial"/>
                <a:ea typeface="+mn-lt"/>
                <a:cs typeface="+mn-lt"/>
              </a:rPr>
              <a:t> To help optimize inventory, supplier performance, and logistics efficiency.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Stock Market Data:</a:t>
            </a:r>
            <a:r>
              <a:rPr lang="en-US" dirty="0">
                <a:latin typeface="Arial"/>
                <a:ea typeface="+mn-lt"/>
                <a:cs typeface="+mn-lt"/>
              </a:rPr>
              <a:t> To analyze market trends and their potential impact on a company or industry and support informed decision making. To </a:t>
            </a:r>
            <a:r>
              <a:rPr lang="en-US" dirty="0">
                <a:latin typeface="Arial"/>
                <a:ea typeface="+mj-lt"/>
                <a:cs typeface="+mj-lt"/>
              </a:rPr>
              <a:t>understand the competitive landscape and create basic visualizations to understand the data.</a:t>
            </a:r>
            <a:endParaRPr lang="en-US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Overall Purpose:</a:t>
            </a:r>
            <a:r>
              <a:rPr lang="en-US" dirty="0">
                <a:latin typeface="Arial"/>
                <a:ea typeface="+mn-lt"/>
                <a:cs typeface="+mn-lt"/>
              </a:rPr>
              <a:t> To identify trends , patterns and insights from the data to enhance prediction and forecasting and enable data-driven decision-making for cross-functional business impact.</a:t>
            </a:r>
            <a:endParaRPr lang="en-US" dirty="0">
              <a:latin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941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48C75-86DC-20F6-F77D-9CF4025F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16679"/>
          </a:xfrm>
        </p:spPr>
        <p:txBody>
          <a:bodyPr/>
          <a:lstStyle/>
          <a:p>
            <a:r>
              <a:rPr lang="en-US" sz="3600" b="1" dirty="0">
                <a:latin typeface="Arial"/>
                <a:cs typeface="Arial"/>
              </a:rPr>
              <a:t>Data Analysis Challenges</a:t>
            </a:r>
            <a:endParaRPr lang="en-US" sz="3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2B0E6-5737-9F91-D29A-B306653E4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1801585"/>
            <a:ext cx="10357666" cy="4332515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latin typeface="Arial"/>
                <a:ea typeface="+mn-lt"/>
                <a:cs typeface="+mn-lt"/>
              </a:rPr>
              <a:t>Multiple datasets with diverse formats and inconsistent entries.</a:t>
            </a:r>
            <a:r>
              <a:rPr lang="en-US" dirty="0">
                <a:latin typeface="Arial"/>
                <a:ea typeface="+mj-lt"/>
                <a:cs typeface="+mj-lt"/>
              </a:rPr>
              <a:t> The datasets had many inconsistent structures, varying column name style, and mismatched data types, making integration into a single model time-consuming.</a:t>
            </a:r>
            <a:endParaRPr lang="en-US" dirty="0">
              <a:latin typeface="Arial"/>
              <a:cs typeface="Arial"/>
            </a:endParaRPr>
          </a:p>
          <a:p>
            <a:r>
              <a:rPr lang="en-US" dirty="0">
                <a:latin typeface="Arial"/>
                <a:ea typeface="+mn-lt"/>
                <a:cs typeface="Arial"/>
              </a:rPr>
              <a:t>The data required </a:t>
            </a:r>
            <a:r>
              <a:rPr lang="en-US" dirty="0" err="1">
                <a:latin typeface="Arial"/>
                <a:ea typeface="+mn-lt"/>
                <a:cs typeface="Arial"/>
              </a:rPr>
              <a:t>required</a:t>
            </a:r>
            <a:r>
              <a:rPr lang="en-US" dirty="0">
                <a:latin typeface="Arial"/>
                <a:ea typeface="+mn-lt"/>
                <a:cs typeface="Arial"/>
              </a:rPr>
              <a:t> extensive cleaning and preprocessing to</a:t>
            </a:r>
            <a:r>
              <a:rPr lang="en-US" dirty="0">
                <a:latin typeface="Arial"/>
                <a:ea typeface="+mn-lt"/>
                <a:cs typeface="+mn-lt"/>
              </a:rPr>
              <a:t> manage missing values, duplicates, and categorical inconsistencies.</a:t>
            </a:r>
            <a:r>
              <a:rPr lang="en-US" dirty="0">
                <a:latin typeface="Arial"/>
                <a:ea typeface="+mj-lt"/>
                <a:cs typeface="+mj-lt"/>
              </a:rPr>
              <a:t> The datasets cleaning was essential to maintain the reliability of the dashboard outputs.</a:t>
            </a:r>
            <a:endParaRPr lang="en-US" dirty="0">
              <a:latin typeface="Arial"/>
              <a:ea typeface="+mj-lt"/>
              <a:cs typeface="Arial"/>
            </a:endParaRPr>
          </a:p>
          <a:p>
            <a:pPr>
              <a:lnSpc>
                <a:spcPct val="120000"/>
              </a:lnSpc>
            </a:pPr>
            <a:r>
              <a:rPr lang="en-US" dirty="0">
                <a:latin typeface="Arial"/>
                <a:ea typeface="+mj-lt"/>
                <a:cs typeface="+mj-lt"/>
              </a:rPr>
              <a:t>After data visualization, extracting meaningful insights was a challenge as </a:t>
            </a:r>
            <a:r>
              <a:rPr lang="en-US" dirty="0">
                <a:latin typeface="Arial"/>
                <a:ea typeface="+mj-lt"/>
                <a:cs typeface="Arial"/>
              </a:rPr>
              <a:t>it required translating raw numerical data into clear business recommendations.</a:t>
            </a:r>
            <a:endParaRPr lang="en-US" dirty="0"/>
          </a:p>
          <a:p>
            <a:r>
              <a:rPr lang="en-US" dirty="0">
                <a:latin typeface="Arial"/>
                <a:ea typeface="+mj-lt"/>
                <a:cs typeface="+mj-lt"/>
              </a:rPr>
              <a:t>Balancing the technical depth of analytics with user-friendliness was another challenge.</a:t>
            </a:r>
          </a:p>
          <a:p>
            <a:r>
              <a:rPr lang="en-US" dirty="0">
                <a:latin typeface="Arial"/>
                <a:ea typeface="+mj-lt"/>
                <a:cs typeface="+mj-lt"/>
              </a:rPr>
              <a:t>Dashboards needed to be visually appealing ,intuitive and interactive for non-technical stakeholders, while still providing enough detail for analysts.</a:t>
            </a:r>
            <a:endParaRPr lang="en-US" dirty="0">
              <a:latin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367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FB696-65BB-A604-B855-96C104057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285297"/>
            <a:ext cx="10357666" cy="1859363"/>
          </a:xfrm>
        </p:spPr>
        <p:txBody>
          <a:bodyPr>
            <a:normAutofit/>
          </a:bodyPr>
          <a:lstStyle/>
          <a:p>
            <a:r>
              <a:rPr lang="en-US" b="1" dirty="0"/>
              <a:t> </a:t>
            </a:r>
            <a:r>
              <a:rPr lang="en-US" sz="3600" b="1" dirty="0">
                <a:latin typeface="Arial"/>
                <a:cs typeface="Arial"/>
              </a:rPr>
              <a:t>Methods &amp; Workflow Overview</a:t>
            </a:r>
            <a:endParaRPr lang="en-US" sz="36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DB049-EC57-18EC-272C-EF19ED04E3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768" y="1836117"/>
            <a:ext cx="10472928" cy="47390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latin typeface="Arial"/>
                <a:ea typeface="+mn-lt"/>
                <a:cs typeface="+mn-lt"/>
              </a:rPr>
              <a:t>Data Collection:</a:t>
            </a:r>
            <a:r>
              <a:rPr lang="en-US" dirty="0">
                <a:latin typeface="Arial"/>
                <a:ea typeface="+mn-lt"/>
                <a:cs typeface="+mn-lt"/>
              </a:rPr>
              <a:t> Leveraged </a:t>
            </a:r>
            <a:r>
              <a:rPr lang="en-US" b="1" dirty="0">
                <a:latin typeface="Arial"/>
                <a:ea typeface="+mn-lt"/>
                <a:cs typeface="+mn-lt"/>
              </a:rPr>
              <a:t>pre-provided project datasets</a:t>
            </a:r>
            <a:r>
              <a:rPr lang="en-US" dirty="0">
                <a:latin typeface="Arial"/>
                <a:ea typeface="+mn-lt"/>
                <a:cs typeface="+mn-lt"/>
              </a:rPr>
              <a:t> (secondary/simulated data).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Data Cleaning:</a:t>
            </a:r>
            <a:r>
              <a:rPr lang="en-US" dirty="0">
                <a:latin typeface="Arial"/>
                <a:ea typeface="+mn-lt"/>
                <a:cs typeface="+mn-lt"/>
              </a:rPr>
              <a:t> Excel for initial structuring, Python (pandas) for handling missing values and outliers.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Exploratory Data Analysis (EDA):</a:t>
            </a:r>
            <a:r>
              <a:rPr lang="en-US" dirty="0">
                <a:latin typeface="Arial"/>
                <a:ea typeface="+mn-lt"/>
                <a:cs typeface="+mn-lt"/>
              </a:rPr>
              <a:t> Identified KPIs, trends, and business-critical metrics.</a:t>
            </a:r>
            <a:endParaRPr lang="en-US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Visualization &amp; Reporting:</a:t>
            </a:r>
            <a:r>
              <a:rPr lang="en-US" dirty="0">
                <a:latin typeface="Arial"/>
                <a:ea typeface="+mn-lt"/>
                <a:cs typeface="+mn-lt"/>
              </a:rPr>
              <a:t> Tableau dashboards with </a:t>
            </a:r>
            <a:r>
              <a:rPr lang="en-US" b="1" dirty="0">
                <a:latin typeface="Arial"/>
                <a:ea typeface="+mn-lt"/>
                <a:cs typeface="+mn-lt"/>
              </a:rPr>
              <a:t>interactive filters, calculated KPIs, and performance summaries</a:t>
            </a:r>
            <a:r>
              <a:rPr lang="en-US" dirty="0">
                <a:latin typeface="Arial"/>
                <a:ea typeface="+mn-lt"/>
                <a:cs typeface="+mn-lt"/>
              </a:rPr>
              <a:t>.</a:t>
            </a:r>
            <a:endParaRPr lang="en-US" dirty="0">
              <a:latin typeface="Arial"/>
            </a:endParaRPr>
          </a:p>
          <a:p>
            <a:endParaRPr lang="en-US"/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64149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VeniceBeachVTI</vt:lpstr>
      <vt:lpstr>Business Analytics  Internship  Unified Mentor</vt:lpstr>
      <vt:lpstr> Problems / Challenges Faced</vt:lpstr>
      <vt:lpstr> Customer Satisfaction Prediction Problems </vt:lpstr>
      <vt:lpstr>HR Analytics Dashboard problems  </vt:lpstr>
      <vt:lpstr>Stock Market Analysis problems </vt:lpstr>
      <vt:lpstr>Supply Chain Management Dashboard problems </vt:lpstr>
      <vt:lpstr>Why Analyze This Data? </vt:lpstr>
      <vt:lpstr>Data Analysis Challenges </vt:lpstr>
      <vt:lpstr> Methods &amp; Workflow Overview </vt:lpstr>
      <vt:lpstr>How Challenges Were Overcome </vt:lpstr>
      <vt:lpstr>Project Results &amp; Outputs </vt:lpstr>
      <vt:lpstr>Conclusion &amp; Internship Impact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499</cp:revision>
  <dcterms:created xsi:type="dcterms:W3CDTF">2025-08-03T05:50:16Z</dcterms:created>
  <dcterms:modified xsi:type="dcterms:W3CDTF">2025-08-24T05:35:42Z</dcterms:modified>
</cp:coreProperties>
</file>