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1" r:id="rId6"/>
    <p:sldId id="274" r:id="rId7"/>
    <p:sldId id="263" r:id="rId8"/>
    <p:sldId id="275" r:id="rId9"/>
    <p:sldId id="276" r:id="rId10"/>
    <p:sldId id="277" r:id="rId11"/>
    <p:sldId id="278"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A2FCAC-B0FC-4561-97A2-3A4896B6BEB0}"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6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049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50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935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17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981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0968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7312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213079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8646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41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AA2FCAC-B0FC-4561-97A2-3A4896B6BEB0}" type="datetimeFigureOut">
              <a:rPr lang="en-US" smtClean="0"/>
              <a:t>7/12/2020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6A9D6A-B6B6-4CCE-85BE-43DD322E564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25490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a:t>Capstone Project - The Battle of Neighborhoods</a:t>
            </a:r>
          </a:p>
        </p:txBody>
      </p:sp>
      <p:sp>
        <p:nvSpPr>
          <p:cNvPr id="3" name="Subtitle 2"/>
          <p:cNvSpPr>
            <a:spLocks noGrp="1"/>
          </p:cNvSpPr>
          <p:nvPr>
            <p:ph type="subTitle" idx="1"/>
          </p:nvPr>
        </p:nvSpPr>
        <p:spPr/>
        <p:txBody>
          <a:bodyPr>
            <a:normAutofit/>
          </a:bodyPr>
          <a:lstStyle/>
          <a:p>
            <a:r>
              <a:rPr lang="en-US" dirty="0"/>
              <a:t>Applied Data Science Capstone</a:t>
            </a:r>
          </a:p>
          <a:p>
            <a:endParaRPr lang="en-US" dirty="0"/>
          </a:p>
          <a:p>
            <a:pPr algn="r"/>
            <a:r>
              <a:rPr lang="en-US" b="1" dirty="0"/>
              <a:t>Kumud Kharel</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Result Section</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School Ratings by Clusters in Scarborough</a:t>
            </a:r>
            <a:endParaRPr lang="en-US" dirty="0"/>
          </a:p>
        </p:txBody>
      </p:sp>
      <p:pic>
        <p:nvPicPr>
          <p:cNvPr id="4098" name="Picture 2">
            <a:extLst>
              <a:ext uri="{FF2B5EF4-FFF2-40B4-BE49-F238E27FC236}">
                <a16:creationId xmlns:a16="http://schemas.microsoft.com/office/drawing/2014/main" id="{EABA31BE-CA8B-4794-9AEB-CDB31BCE8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92670"/>
            <a:ext cx="11480799" cy="496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47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Conclusion Section</a:t>
            </a:r>
            <a:endParaRPr lang="en-US" dirty="0"/>
          </a:p>
        </p:txBody>
      </p:sp>
      <p:sp>
        <p:nvSpPr>
          <p:cNvPr id="3" name="Content Placeholder 2"/>
          <p:cNvSpPr>
            <a:spLocks noGrp="1"/>
          </p:cNvSpPr>
          <p:nvPr>
            <p:ph idx="1"/>
          </p:nvPr>
        </p:nvSpPr>
        <p:spPr>
          <a:xfrm>
            <a:off x="1141412" y="1255594"/>
            <a:ext cx="10459185" cy="4535607"/>
          </a:xfrm>
        </p:spPr>
        <p:txBody>
          <a:bodyPr/>
          <a:lstStyle/>
          <a:p>
            <a:endParaRPr lang="en-US" dirty="0"/>
          </a:p>
          <a:p>
            <a:endParaRPr lang="en-US" dirty="0"/>
          </a:p>
          <a:p>
            <a:r>
              <a:rPr lang="en-US" dirty="0"/>
              <a:t>In this Capstone project, using k-means cluster algorithm I separated the neighborhood into 10(Ten) different clusters and for 180 different latitude and longitude from dataset, which have very-similar neighborhoods around them. Using the charts above results presented to a particular neighborhood based on average house prices and school rating have been made.</a:t>
            </a:r>
          </a:p>
        </p:txBody>
      </p:sp>
    </p:spTree>
    <p:extLst>
      <p:ext uri="{BB962C8B-B14F-4D97-AF65-F5344CB8AC3E}">
        <p14:creationId xmlns:p14="http://schemas.microsoft.com/office/powerpoint/2010/main" val="250542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a:solidFill>
                  <a:srgbClr val="FF0000"/>
                </a:solidFill>
                <a:latin typeface="AR DARLING" panose="02000000000000000000" pitchFamily="2" charset="0"/>
              </a:rPr>
              <a:t>THANK YOU</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Introduction</a:t>
            </a:r>
            <a:endParaRPr lang="en-US" sz="3200" dirty="0"/>
          </a:p>
        </p:txBody>
      </p:sp>
      <p:sp>
        <p:nvSpPr>
          <p:cNvPr id="5" name="Content Placeholder 4">
            <a:extLst>
              <a:ext uri="{FF2B5EF4-FFF2-40B4-BE49-F238E27FC236}">
                <a16:creationId xmlns:a16="http://schemas.microsoft.com/office/drawing/2014/main" id="{1FE54349-1705-43C1-AAF2-6F720A285AE3}"/>
              </a:ext>
            </a:extLst>
          </p:cNvPr>
          <p:cNvSpPr>
            <a:spLocks noGrp="1"/>
          </p:cNvSpPr>
          <p:nvPr>
            <p:ph idx="1"/>
          </p:nvPr>
        </p:nvSpPr>
        <p:spPr>
          <a:xfrm>
            <a:off x="640080" y="2286000"/>
            <a:ext cx="10104121" cy="4023360"/>
          </a:xfrm>
        </p:spPr>
        <p:txBody>
          <a:bodyPr/>
          <a:lstStyle/>
          <a:p>
            <a:pPr marL="457200" indent="-457200">
              <a:buFont typeface="+mj-lt"/>
              <a:buAutoNum type="arabicPeriod"/>
            </a:pPr>
            <a:r>
              <a:rPr lang="en-US" dirty="0"/>
              <a:t>The purpose of this Capstone Project is to help people in exploring better facilities around their neighborhood</a:t>
            </a:r>
          </a:p>
          <a:p>
            <a:pPr marL="457200" indent="-457200">
              <a:buFont typeface="+mj-lt"/>
              <a:buAutoNum type="arabicPeriod"/>
            </a:pPr>
            <a:r>
              <a:rPr lang="en-US" dirty="0"/>
              <a:t>This Capstone Project aim to create an analysis of features for a people migrating to Scarborough to search a best neighborhood as a comparative analysis between neighborhoods</a:t>
            </a:r>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a:t>Synopsis</a:t>
            </a:r>
          </a:p>
        </p:txBody>
      </p:sp>
      <p:sp>
        <p:nvSpPr>
          <p:cNvPr id="3" name="Content Placeholder 2"/>
          <p:cNvSpPr>
            <a:spLocks noGrp="1"/>
          </p:cNvSpPr>
          <p:nvPr>
            <p:ph idx="1"/>
          </p:nvPr>
        </p:nvSpPr>
        <p:spPr>
          <a:xfrm>
            <a:off x="1141413" y="2001878"/>
            <a:ext cx="9905999" cy="4412777"/>
          </a:xfrm>
        </p:spPr>
        <p:txBody>
          <a:bodyPr>
            <a:normAutofit/>
          </a:bodyPr>
          <a:lstStyle/>
          <a:p>
            <a:pPr marL="0" indent="0">
              <a:buNone/>
            </a:pPr>
            <a:r>
              <a:rPr lang="en-US" dirty="0"/>
              <a:t> </a:t>
            </a:r>
            <a:r>
              <a:rPr lang="en-US" b="1" dirty="0"/>
              <a:t>Problem Description</a:t>
            </a:r>
          </a:p>
          <a:p>
            <a:pPr marL="457200" indent="-457200">
              <a:buFont typeface="+mj-lt"/>
              <a:buAutoNum type="arabicPeriod"/>
            </a:pPr>
            <a:r>
              <a:rPr lang="en-US" dirty="0"/>
              <a:t>Suggest a better neighborhood in a new city for the person who are shifting there. Social presence in society in terms of like minded people. Connectivity to the airport, bus stand, city center, markets and other daily needs things nearby.</a:t>
            </a:r>
          </a:p>
          <a:p>
            <a:pPr marL="457200" indent="-457200">
              <a:buFont typeface="+mj-lt"/>
              <a:buAutoNum type="arabicPeriod"/>
            </a:pPr>
            <a:r>
              <a:rPr lang="en-US" dirty="0"/>
              <a:t>Sorted list of house in terms of housing prices in a ascending or descending order Sorted list of schools in terms of location, fees, rating and reviews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141412" y="1947081"/>
            <a:ext cx="9905999" cy="5213444"/>
          </a:xfrm>
        </p:spPr>
        <p:txBody>
          <a:bodyPr/>
          <a:lstStyle/>
          <a:p>
            <a:r>
              <a:rPr lang="en-US" dirty="0"/>
              <a:t>Part 2: </a:t>
            </a:r>
            <a:r>
              <a:rPr lang="en-US" b="1" dirty="0"/>
              <a:t>Data We Need</a:t>
            </a:r>
          </a:p>
          <a:p>
            <a:pPr marL="457200" indent="-457200">
              <a:buFont typeface="+mj-lt"/>
              <a:buAutoNum type="arabicPeriod"/>
            </a:pPr>
            <a:r>
              <a:rPr lang="en-US" dirty="0"/>
              <a:t>Data Link: </a:t>
            </a:r>
            <a:r>
              <a:rPr lang="en-US" u="sng" dirty="0">
                <a:hlinkClick r:id="rId2"/>
              </a:rPr>
              <a:t>https://en.wikipedia.org/wiki/List_of_postal_codes_of_Canada:_M</a:t>
            </a:r>
            <a:endParaRPr lang="en-US" u="sng" dirty="0"/>
          </a:p>
          <a:p>
            <a:pPr marL="457200" indent="-457200">
              <a:buFont typeface="+mj-lt"/>
              <a:buAutoNum type="arabicPeriod"/>
            </a:pPr>
            <a:r>
              <a:rPr lang="en-US" dirty="0"/>
              <a:t>Foursquare API Data</a:t>
            </a:r>
          </a:p>
          <a:p>
            <a:br>
              <a:rPr lang="en-US" dirty="0"/>
            </a:br>
            <a:endParaRPr lang="en-US" dirty="0"/>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Using K-Means Clustering Approach</a:t>
            </a:r>
          </a:p>
          <a:p>
            <a:pPr marL="0" indent="0">
              <a:buNone/>
            </a:pPr>
            <a:endParaRPr lang="en-US" dirty="0"/>
          </a:p>
        </p:txBody>
      </p:sp>
      <p:pic>
        <p:nvPicPr>
          <p:cNvPr id="1026" name="Picture 2">
            <a:extLst>
              <a:ext uri="{FF2B5EF4-FFF2-40B4-BE49-F238E27FC236}">
                <a16:creationId xmlns:a16="http://schemas.microsoft.com/office/drawing/2014/main" id="{E4DB6A45-A9D0-48AA-9D1C-3E85281A4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403" y="2124564"/>
            <a:ext cx="11389360" cy="430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a:extLst>
              <a:ext uri="{FF2B5EF4-FFF2-40B4-BE49-F238E27FC236}">
                <a16:creationId xmlns:a16="http://schemas.microsoft.com/office/drawing/2014/main" id="{F45DA9AF-F745-4C32-AEB2-3F85AA683045}"/>
              </a:ext>
            </a:extLst>
          </p:cNvPr>
          <p:cNvPicPr>
            <a:picLocks noChangeAspect="1"/>
          </p:cNvPicPr>
          <p:nvPr/>
        </p:nvPicPr>
        <p:blipFill>
          <a:blip r:embed="rId2"/>
          <a:stretch>
            <a:fillRect/>
          </a:stretch>
        </p:blipFill>
        <p:spPr>
          <a:xfrm>
            <a:off x="345440" y="2181165"/>
            <a:ext cx="11501120" cy="3877429"/>
          </a:xfrm>
          <a:prstGeom prst="rect">
            <a:avLst/>
          </a:prstGeom>
        </p:spPr>
      </p:pic>
    </p:spTree>
    <p:extLst>
      <p:ext uri="{BB962C8B-B14F-4D97-AF65-F5344CB8AC3E}">
        <p14:creationId xmlns:p14="http://schemas.microsoft.com/office/powerpoint/2010/main" val="13643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Map of "Scarborough"</a:t>
            </a:r>
          </a:p>
          <a:p>
            <a:pPr marL="0" indent="0">
              <a:buNone/>
            </a:pPr>
            <a:endParaRPr lang="en-US" dirty="0"/>
          </a:p>
        </p:txBody>
      </p:sp>
      <p:pic>
        <p:nvPicPr>
          <p:cNvPr id="2050" name="Picture 2">
            <a:extLst>
              <a:ext uri="{FF2B5EF4-FFF2-40B4-BE49-F238E27FC236}">
                <a16:creationId xmlns:a16="http://schemas.microsoft.com/office/drawing/2014/main" id="{E75424C8-9699-477C-8676-81C51F701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766" y="2097577"/>
            <a:ext cx="10804476" cy="433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Result Section</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Map of Clusters in Scarborough</a:t>
            </a:r>
            <a:endParaRPr lang="en-US" dirty="0"/>
          </a:p>
        </p:txBody>
      </p:sp>
      <p:pic>
        <p:nvPicPr>
          <p:cNvPr id="3074" name="Picture 2">
            <a:extLst>
              <a:ext uri="{FF2B5EF4-FFF2-40B4-BE49-F238E27FC236}">
                <a16:creationId xmlns:a16="http://schemas.microsoft.com/office/drawing/2014/main" id="{8B800E2F-D2EC-45E6-9E6B-FCB209958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44" y="1940532"/>
            <a:ext cx="10739120" cy="42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02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Result Section</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Average Housing Price by Clusters in Scarborough</a:t>
            </a:r>
            <a:endParaRPr lang="en-US" dirty="0"/>
          </a:p>
        </p:txBody>
      </p:sp>
      <p:pic>
        <p:nvPicPr>
          <p:cNvPr id="5122" name="Picture 2">
            <a:extLst>
              <a:ext uri="{FF2B5EF4-FFF2-40B4-BE49-F238E27FC236}">
                <a16:creationId xmlns:a16="http://schemas.microsoft.com/office/drawing/2014/main" id="{F2511AA3-B876-4566-853B-F7CD94950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40" y="2082800"/>
            <a:ext cx="11054080" cy="477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488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327</TotalTime>
  <Words>279</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 DARLING</vt:lpstr>
      <vt:lpstr>Arial</vt:lpstr>
      <vt:lpstr>Tw Cen MT</vt:lpstr>
      <vt:lpstr>Tw Cen MT Condensed</vt:lpstr>
      <vt:lpstr>Wingdings 3</vt:lpstr>
      <vt:lpstr>Integral</vt:lpstr>
      <vt:lpstr>Capstone Project - The Battle of Neighborhoods</vt:lpstr>
      <vt:lpstr>Introduction</vt:lpstr>
      <vt:lpstr>Synopsis</vt:lpstr>
      <vt:lpstr>Synopsis</vt:lpstr>
      <vt:lpstr>Main Article</vt:lpstr>
      <vt:lpstr>Main Article</vt:lpstr>
      <vt:lpstr>Main Article</vt:lpstr>
      <vt:lpstr>Result Section</vt:lpstr>
      <vt:lpstr>Result Section</vt:lpstr>
      <vt:lpstr>Result Section</vt:lpstr>
      <vt:lpstr>Conclusion Section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Kumud Kharel</cp:lastModifiedBy>
  <cp:revision>13</cp:revision>
  <dcterms:created xsi:type="dcterms:W3CDTF">2018-09-09T09:14:01Z</dcterms:created>
  <dcterms:modified xsi:type="dcterms:W3CDTF">2020-07-12T15:12:20Z</dcterms:modified>
</cp:coreProperties>
</file>