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58" r:id="rId4"/>
    <p:sldId id="259" r:id="rId5"/>
    <p:sldId id="279" r:id="rId6"/>
    <p:sldId id="280" r:id="rId7"/>
    <p:sldId id="282" r:id="rId8"/>
    <p:sldId id="275" r:id="rId9"/>
    <p:sldId id="276" r:id="rId10"/>
    <p:sldId id="277" r:id="rId11"/>
    <p:sldId id="262" r:id="rId12"/>
    <p:sldId id="260" r:id="rId13"/>
    <p:sldId id="263" r:id="rId14"/>
    <p:sldId id="264" r:id="rId15"/>
    <p:sldId id="265" r:id="rId16"/>
    <p:sldId id="266" r:id="rId17"/>
    <p:sldId id="267" r:id="rId18"/>
    <p:sldId id="268" r:id="rId19"/>
    <p:sldId id="269" r:id="rId20"/>
    <p:sldId id="270" r:id="rId21"/>
    <p:sldId id="271" r:id="rId22"/>
    <p:sldId id="272" r:id="rId23"/>
    <p:sldId id="278"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E661-7EA7-44DF-A009-30D46FF14D5E}" type="datetimeFigureOut">
              <a:rPr lang="en-IN" smtClean="0"/>
              <a:t>10-04-2020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294A7-DAE7-49EF-B279-D5143F1BBD09}" type="slidenum">
              <a:rPr lang="en-IN" smtClean="0"/>
              <a:t>‹#›</a:t>
            </a:fld>
            <a:endParaRPr lang="en-IN"/>
          </a:p>
        </p:txBody>
      </p:sp>
    </p:spTree>
    <p:extLst>
      <p:ext uri="{BB962C8B-B14F-4D97-AF65-F5344CB8AC3E}">
        <p14:creationId xmlns:p14="http://schemas.microsoft.com/office/powerpoint/2010/main" val="290880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7294A7-DAE7-49EF-B279-D5143F1BBD09}" type="slidenum">
              <a:rPr lang="en-IN" smtClean="0"/>
              <a:t>1</a:t>
            </a:fld>
            <a:endParaRPr lang="en-IN"/>
          </a:p>
        </p:txBody>
      </p:sp>
    </p:spTree>
    <p:extLst>
      <p:ext uri="{BB962C8B-B14F-4D97-AF65-F5344CB8AC3E}">
        <p14:creationId xmlns:p14="http://schemas.microsoft.com/office/powerpoint/2010/main" val="63983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2927-DC95-4A03-9C1D-6CCFE4A73D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0FFF29-B4A6-47A1-9948-6C5C21EBA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7467B4-60AB-4169-9F23-F5B17095C2B4}"/>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5" name="Footer Placeholder 4">
            <a:extLst>
              <a:ext uri="{FF2B5EF4-FFF2-40B4-BE49-F238E27FC236}">
                <a16:creationId xmlns:a16="http://schemas.microsoft.com/office/drawing/2014/main" id="{D82FA102-C56C-4686-82BE-7D3D5E847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9DAE2-65C2-4CA9-BBCB-AABDDED6D2E4}"/>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226301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7EB6-37FE-4006-865C-41A294ABCE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A444DE-22CA-424B-8ECF-2A913F6AC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8F26A-6524-444C-B9AA-34605EC618D5}"/>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5" name="Footer Placeholder 4">
            <a:extLst>
              <a:ext uri="{FF2B5EF4-FFF2-40B4-BE49-F238E27FC236}">
                <a16:creationId xmlns:a16="http://schemas.microsoft.com/office/drawing/2014/main" id="{F239887D-ABD0-48C7-AEAF-43BB49CBF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E72B39-8A80-4388-9190-7C2A651B012B}"/>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330094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D4CC56-8472-4BB5-8FD8-72B9EC6A30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FBF9CD-8DB6-4682-90AA-826665191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C851CC-5A18-44E4-A6D9-2FBA218AD84A}"/>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5" name="Footer Placeholder 4">
            <a:extLst>
              <a:ext uri="{FF2B5EF4-FFF2-40B4-BE49-F238E27FC236}">
                <a16:creationId xmlns:a16="http://schemas.microsoft.com/office/drawing/2014/main" id="{73E6D28A-817F-46A4-8606-FD916D77E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6F37A-3DF9-45E5-A70A-38FEA4719914}"/>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419900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8D36-21B2-47D7-BFFA-F99E63029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35C21F-2C2D-4F2D-8D89-594BDD743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C81FF-30B0-49B4-92DE-4A0E94175035}"/>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5" name="Footer Placeholder 4">
            <a:extLst>
              <a:ext uri="{FF2B5EF4-FFF2-40B4-BE49-F238E27FC236}">
                <a16:creationId xmlns:a16="http://schemas.microsoft.com/office/drawing/2014/main" id="{6AF5D60D-F4BF-4982-998C-BA733DC4B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C577F-BD2A-4B56-ADC3-372D99851986}"/>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98224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14CC-16E7-4E51-8DAB-F138FE20D5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F836DF-A34D-4248-8D3A-CEDB5EF44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C4AF0-2A61-4D0D-82A2-88C445E19B7F}"/>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5" name="Footer Placeholder 4">
            <a:extLst>
              <a:ext uri="{FF2B5EF4-FFF2-40B4-BE49-F238E27FC236}">
                <a16:creationId xmlns:a16="http://schemas.microsoft.com/office/drawing/2014/main" id="{F4EF9ED1-27C0-4F92-A514-7EEC43067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E4BA3-9BD1-4995-8E9D-E8ABA751A2B4}"/>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215857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CBCB-7633-4983-9AC5-AF9261D76F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1030B3-F7EF-4BAB-8C41-5795EF79B8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9F8C21-4D5D-4BFF-9132-4DEFFF1327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AFFE6E-A143-4330-A3B1-BD377BD60F82}"/>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6" name="Footer Placeholder 5">
            <a:extLst>
              <a:ext uri="{FF2B5EF4-FFF2-40B4-BE49-F238E27FC236}">
                <a16:creationId xmlns:a16="http://schemas.microsoft.com/office/drawing/2014/main" id="{C8973C15-DAC3-4F8A-8E2B-1D2EC2B32F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E06859-A6A0-4FAD-9C60-209098C2AB69}"/>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182565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E5FF-6B82-4C71-AB1A-2BB29B6E6E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7A22DE-8FD8-46DF-BE71-4525E0860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98E5DC-A13A-4531-AF9D-DC82931725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0F7126-5179-47C4-8A29-8B48AEE44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B6C250-50DF-411F-B9C1-D7A3A6DF2F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469E5D-EFA9-45FE-8CC1-8F84AAEF92EA}"/>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8" name="Footer Placeholder 7">
            <a:extLst>
              <a:ext uri="{FF2B5EF4-FFF2-40B4-BE49-F238E27FC236}">
                <a16:creationId xmlns:a16="http://schemas.microsoft.com/office/drawing/2014/main" id="{82557264-7459-430F-8045-03F12BBAD4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1354DB-17B5-4902-845F-64D917AB1946}"/>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56623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2548-885F-4FE4-A68D-E33200BD4A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5CDEE0-18FF-45FB-BE3D-316470128E0E}"/>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4" name="Footer Placeholder 3">
            <a:extLst>
              <a:ext uri="{FF2B5EF4-FFF2-40B4-BE49-F238E27FC236}">
                <a16:creationId xmlns:a16="http://schemas.microsoft.com/office/drawing/2014/main" id="{9E3E54F3-91C7-4C32-A591-C82EB14E0B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FB83C5-087A-41F7-B5C1-7F8CA19A0E3C}"/>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276996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171B7-83B1-4C50-82E5-93C87127CA9A}"/>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3" name="Footer Placeholder 2">
            <a:extLst>
              <a:ext uri="{FF2B5EF4-FFF2-40B4-BE49-F238E27FC236}">
                <a16:creationId xmlns:a16="http://schemas.microsoft.com/office/drawing/2014/main" id="{E9DB15D2-DF54-4E33-B771-8305092476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2541CE-E634-40F0-BB3A-46FBEC9F390B}"/>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171863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17AA-B686-4040-A836-B4938185E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1BE707-1592-489D-96A6-03E9E4A4D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2FFEBE-A21A-40ED-94A9-C7843D293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AF7BF-FF82-4A2F-BFCC-F6BE3FD9FCAE}"/>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6" name="Footer Placeholder 5">
            <a:extLst>
              <a:ext uri="{FF2B5EF4-FFF2-40B4-BE49-F238E27FC236}">
                <a16:creationId xmlns:a16="http://schemas.microsoft.com/office/drawing/2014/main" id="{755C7270-E223-42EE-B2B8-CF9BEE01D2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6E501-F59F-420B-ACDB-DA55207CE500}"/>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402131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BEDE-A30D-4150-9B1C-EB91D9A9B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E01AF7-FD60-4EEB-97F8-02B21A6DF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A1B385-139A-41B6-ADC8-35002EE5A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AF8ED-84F8-4C18-AF51-68B07C821DB0}"/>
              </a:ext>
            </a:extLst>
          </p:cNvPr>
          <p:cNvSpPr>
            <a:spLocks noGrp="1"/>
          </p:cNvSpPr>
          <p:nvPr>
            <p:ph type="dt" sz="half" idx="10"/>
          </p:nvPr>
        </p:nvSpPr>
        <p:spPr/>
        <p:txBody>
          <a:bodyPr/>
          <a:lstStyle/>
          <a:p>
            <a:fld id="{188964D7-7AE5-4566-9929-08AD0294FED5}" type="datetimeFigureOut">
              <a:rPr lang="en-IN" smtClean="0"/>
              <a:t>10-04-2020</a:t>
            </a:fld>
            <a:endParaRPr lang="en-IN"/>
          </a:p>
        </p:txBody>
      </p:sp>
      <p:sp>
        <p:nvSpPr>
          <p:cNvPr id="6" name="Footer Placeholder 5">
            <a:extLst>
              <a:ext uri="{FF2B5EF4-FFF2-40B4-BE49-F238E27FC236}">
                <a16:creationId xmlns:a16="http://schemas.microsoft.com/office/drawing/2014/main" id="{018158CB-FD1E-463C-9C45-18D9889D5A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73327A-6A76-4CF2-B28D-389DF45A5D4C}"/>
              </a:ext>
            </a:extLst>
          </p:cNvPr>
          <p:cNvSpPr>
            <a:spLocks noGrp="1"/>
          </p:cNvSpPr>
          <p:nvPr>
            <p:ph type="sldNum" sz="quarter" idx="12"/>
          </p:nvPr>
        </p:nvSpPr>
        <p:spPr/>
        <p:txBody>
          <a:bodyPr/>
          <a:lstStyle/>
          <a:p>
            <a:fld id="{923DED38-C7EA-43A5-910C-AA4C7E074CC2}" type="slidenum">
              <a:rPr lang="en-IN" smtClean="0"/>
              <a:t>‹#›</a:t>
            </a:fld>
            <a:endParaRPr lang="en-IN"/>
          </a:p>
        </p:txBody>
      </p:sp>
    </p:spTree>
    <p:extLst>
      <p:ext uri="{BB962C8B-B14F-4D97-AF65-F5344CB8AC3E}">
        <p14:creationId xmlns:p14="http://schemas.microsoft.com/office/powerpoint/2010/main" val="253164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36408-08F2-4B66-89F7-C58A5AFFF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A9F633-4F4E-4E66-B150-3BBB7C4D8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2EE2A-1B6A-4DE8-8579-58F53C9A1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964D7-7AE5-4566-9929-08AD0294FED5}" type="datetimeFigureOut">
              <a:rPr lang="en-IN" smtClean="0"/>
              <a:t>10-04-2020</a:t>
            </a:fld>
            <a:endParaRPr lang="en-IN"/>
          </a:p>
        </p:txBody>
      </p:sp>
      <p:sp>
        <p:nvSpPr>
          <p:cNvPr id="5" name="Footer Placeholder 4">
            <a:extLst>
              <a:ext uri="{FF2B5EF4-FFF2-40B4-BE49-F238E27FC236}">
                <a16:creationId xmlns:a16="http://schemas.microsoft.com/office/drawing/2014/main" id="{FED463A7-C646-44AF-B1F1-536F65C11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55660-97CB-4B92-9F51-852DFB0C1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ED38-C7EA-43A5-910C-AA4C7E074CC2}" type="slidenum">
              <a:rPr lang="en-IN" smtClean="0"/>
              <a:t>‹#›</a:t>
            </a:fld>
            <a:endParaRPr lang="en-IN"/>
          </a:p>
        </p:txBody>
      </p:sp>
    </p:spTree>
    <p:extLst>
      <p:ext uri="{BB962C8B-B14F-4D97-AF65-F5344CB8AC3E}">
        <p14:creationId xmlns:p14="http://schemas.microsoft.com/office/powerpoint/2010/main" val="2193781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java2blog.com/2014/06/method-overloading-in-java.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java2blog.com/2014/06/method-overriding-in-java.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8/javafx/api/toc.htm"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www.tutorialspoint.com/jdbc/jdbc-statements.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625604B7-7DA2-4641-8C65-15661B6E4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A91041-8B65-4F6D-A6D1-6A4276708292}"/>
              </a:ext>
            </a:extLst>
          </p:cNvPr>
          <p:cNvSpPr>
            <a:spLocks noGrp="1"/>
          </p:cNvSpPr>
          <p:nvPr>
            <p:ph type="ctrTitle"/>
          </p:nvPr>
        </p:nvSpPr>
        <p:spPr>
          <a:xfrm>
            <a:off x="1231769" y="0"/>
            <a:ext cx="9144000" cy="2387600"/>
          </a:xfrm>
        </p:spPr>
        <p:txBody>
          <a:bodyPr>
            <a:normAutofit/>
          </a:bodyPr>
          <a:lstStyle/>
          <a:p>
            <a:r>
              <a:rPr lang="en-IN" dirty="0">
                <a:ln w="0"/>
                <a:effectLst>
                  <a:outerShdw blurRad="50800" dist="38100" dir="10800000" algn="r" rotWithShape="0">
                    <a:prstClr val="black">
                      <a:alpha val="40000"/>
                    </a:prstClr>
                  </a:outerShdw>
                </a:effectLst>
                <a:latin typeface="Bahnschrift Light Condensed" panose="020B0502040204020203" pitchFamily="34" charset="0"/>
              </a:rPr>
              <a:t>ABS Hospital</a:t>
            </a:r>
            <a:br>
              <a:rPr lang="en-IN" dirty="0"/>
            </a:br>
            <a:r>
              <a:rPr lang="en-IN" dirty="0"/>
              <a:t>-</a:t>
            </a:r>
            <a:r>
              <a:rPr lang="en-IN" sz="4400" dirty="0">
                <a:latin typeface="GeoSlab703 MdCn BT" panose="02060506020205050403" pitchFamily="18" charset="0"/>
              </a:rPr>
              <a:t>Medical Assistance Application</a:t>
            </a:r>
          </a:p>
        </p:txBody>
      </p:sp>
      <p:pic>
        <p:nvPicPr>
          <p:cNvPr id="8" name="Picture 7">
            <a:extLst>
              <a:ext uri="{FF2B5EF4-FFF2-40B4-BE49-F238E27FC236}">
                <a16:creationId xmlns:a16="http://schemas.microsoft.com/office/drawing/2014/main" id="{8C4989E7-7A54-4CE0-A1A1-7A7D9BD6828B}"/>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34975" b="57343"/>
          <a:stretch/>
        </p:blipFill>
        <p:spPr>
          <a:xfrm>
            <a:off x="4548868" y="2282057"/>
            <a:ext cx="7907083" cy="3892500"/>
          </a:xfrm>
          <a:prstGeom prst="rect">
            <a:avLst/>
          </a:prstGeom>
        </p:spPr>
      </p:pic>
      <p:sp>
        <p:nvSpPr>
          <p:cNvPr id="3" name="Subtitle 2">
            <a:extLst>
              <a:ext uri="{FF2B5EF4-FFF2-40B4-BE49-F238E27FC236}">
                <a16:creationId xmlns:a16="http://schemas.microsoft.com/office/drawing/2014/main" id="{D2503BB7-18C0-4F49-9069-96C72427F95C}"/>
              </a:ext>
            </a:extLst>
          </p:cNvPr>
          <p:cNvSpPr>
            <a:spLocks noGrp="1"/>
          </p:cNvSpPr>
          <p:nvPr>
            <p:ph type="subTitle" idx="1"/>
          </p:nvPr>
        </p:nvSpPr>
        <p:spPr>
          <a:xfrm>
            <a:off x="805991" y="3782988"/>
            <a:ext cx="9144000" cy="1655762"/>
          </a:xfrm>
        </p:spPr>
        <p:txBody>
          <a:bodyPr>
            <a:normAutofit lnSpcReduction="10000"/>
          </a:bodyPr>
          <a:lstStyle/>
          <a:p>
            <a:pPr algn="l"/>
            <a:r>
              <a:rPr lang="en-IN" dirty="0">
                <a:latin typeface="Bahnschrift SemiLight Condensed" panose="020B0502040204020203" pitchFamily="34" charset="0"/>
              </a:rPr>
              <a:t> KUMUDA K – 1NT18CS082</a:t>
            </a:r>
          </a:p>
          <a:p>
            <a:pPr algn="l"/>
            <a:r>
              <a:rPr lang="en-IN" dirty="0">
                <a:latin typeface="Bahnschrift SemiLight Condensed" panose="020B0502040204020203" pitchFamily="34" charset="0"/>
              </a:rPr>
              <a:t>RITIKA SUBUDHI-1NT18CS133</a:t>
            </a:r>
          </a:p>
          <a:p>
            <a:pPr algn="l"/>
            <a:r>
              <a:rPr lang="en-IN" dirty="0">
                <a:latin typeface="Bahnschrift SemiLight Condensed" panose="020B0502040204020203" pitchFamily="34" charset="0"/>
              </a:rPr>
              <a:t>SHEETAL S HARSHINI- 1NT18CS149</a:t>
            </a:r>
          </a:p>
          <a:p>
            <a:pPr algn="l"/>
            <a:r>
              <a:rPr lang="en-IN" dirty="0">
                <a:latin typeface="Bahnschrift SemiLight Condensed" panose="020B0502040204020203" pitchFamily="34" charset="0"/>
              </a:rPr>
              <a:t>SHREYA A HEGDE-1NT18CS153</a:t>
            </a:r>
          </a:p>
        </p:txBody>
      </p:sp>
      <p:sp>
        <p:nvSpPr>
          <p:cNvPr id="9" name="Rectangle 8">
            <a:extLst>
              <a:ext uri="{FF2B5EF4-FFF2-40B4-BE49-F238E27FC236}">
                <a16:creationId xmlns:a16="http://schemas.microsoft.com/office/drawing/2014/main" id="{E089489D-4C43-4606-9297-FCFC9113CDD7}"/>
              </a:ext>
            </a:extLst>
          </p:cNvPr>
          <p:cNvSpPr/>
          <p:nvPr/>
        </p:nvSpPr>
        <p:spPr>
          <a:xfrm>
            <a:off x="8754359" y="6082483"/>
            <a:ext cx="3242821" cy="591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Light SemiConde" panose="020B0502040204020203" pitchFamily="34" charset="0"/>
              </a:rPr>
              <a:t>ALWAYS BY YOUR SIDE</a:t>
            </a:r>
          </a:p>
        </p:txBody>
      </p:sp>
      <p:pic>
        <p:nvPicPr>
          <p:cNvPr id="11" name="Picture 10">
            <a:extLst>
              <a:ext uri="{FF2B5EF4-FFF2-40B4-BE49-F238E27FC236}">
                <a16:creationId xmlns:a16="http://schemas.microsoft.com/office/drawing/2014/main" id="{BF079482-6553-4F96-8AAE-884811D7F9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
            <a:ext cx="1655763" cy="1655763"/>
          </a:xfrm>
          <a:prstGeom prst="rect">
            <a:avLst/>
          </a:prstGeom>
        </p:spPr>
      </p:pic>
      <p:sp>
        <p:nvSpPr>
          <p:cNvPr id="4" name="TextBox 3">
            <a:extLst>
              <a:ext uri="{FF2B5EF4-FFF2-40B4-BE49-F238E27FC236}">
                <a16:creationId xmlns:a16="http://schemas.microsoft.com/office/drawing/2014/main" id="{57210400-CB1F-424A-8B59-139DF95538EB}"/>
              </a:ext>
            </a:extLst>
          </p:cNvPr>
          <p:cNvSpPr txBox="1"/>
          <p:nvPr/>
        </p:nvSpPr>
        <p:spPr>
          <a:xfrm>
            <a:off x="6096000" y="2469823"/>
            <a:ext cx="4989922" cy="369332"/>
          </a:xfrm>
          <a:prstGeom prst="rect">
            <a:avLst/>
          </a:prstGeom>
          <a:noFill/>
        </p:spPr>
        <p:txBody>
          <a:bodyPr wrap="square" rtlCol="0">
            <a:spAutoFit/>
          </a:bodyPr>
          <a:lstStyle/>
          <a:p>
            <a:r>
              <a:rPr lang="en-IN" dirty="0">
                <a:latin typeface="GeoSlab703 Md BT" panose="02060603020205020403" pitchFamily="18" charset="0"/>
              </a:rPr>
              <a:t>Under the guidance of Dr Vijaya Shetty S </a:t>
            </a:r>
          </a:p>
        </p:txBody>
      </p:sp>
    </p:spTree>
    <p:extLst>
      <p:ext uri="{BB962C8B-B14F-4D97-AF65-F5344CB8AC3E}">
        <p14:creationId xmlns:p14="http://schemas.microsoft.com/office/powerpoint/2010/main" val="380031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E220D62-9794-44F7-9913-3D67BF74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515B8D-53BA-484E-AC4E-6F06AF897D2B}"/>
              </a:ext>
            </a:extLst>
          </p:cNvPr>
          <p:cNvSpPr>
            <a:spLocks noGrp="1"/>
          </p:cNvSpPr>
          <p:nvPr>
            <p:ph type="title"/>
          </p:nvPr>
        </p:nvSpPr>
        <p:spPr/>
        <p:txBody>
          <a:bodyPr>
            <a:normAutofit fontScale="90000"/>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OOP’s PRINCIPLES USED AND THEIR CORRELATION TO PRACTICAL IMPLEMENTATION </a:t>
            </a:r>
            <a:endParaRPr lang="en-IN" dirty="0"/>
          </a:p>
        </p:txBody>
      </p:sp>
      <p:sp>
        <p:nvSpPr>
          <p:cNvPr id="3" name="Content Placeholder 2">
            <a:extLst>
              <a:ext uri="{FF2B5EF4-FFF2-40B4-BE49-F238E27FC236}">
                <a16:creationId xmlns:a16="http://schemas.microsoft.com/office/drawing/2014/main" id="{98A430AE-2B99-479F-AFAB-21B4A79659D3}"/>
              </a:ext>
            </a:extLst>
          </p:cNvPr>
          <p:cNvSpPr>
            <a:spLocks noGrp="1"/>
          </p:cNvSpPr>
          <p:nvPr>
            <p:ph idx="1"/>
          </p:nvPr>
        </p:nvSpPr>
        <p:spPr/>
        <p:txBody>
          <a:bodyPr/>
          <a:lstStyle/>
          <a:p>
            <a:r>
              <a:rPr lang="en-US" b="1" dirty="0">
                <a:solidFill>
                  <a:srgbClr val="FFC000"/>
                </a:solidFill>
                <a:latin typeface="MV Boli" panose="02000500030200090000" pitchFamily="2" charset="0"/>
                <a:cs typeface="MV Boli" panose="02000500030200090000" pitchFamily="2" charset="0"/>
              </a:rPr>
              <a:t>Polymorphism</a:t>
            </a:r>
            <a:r>
              <a:rPr lang="en-IN" dirty="0">
                <a:solidFill>
                  <a:srgbClr val="FFC000"/>
                </a:solidFill>
                <a:latin typeface="MV Boli" panose="02000500030200090000" pitchFamily="2" charset="0"/>
                <a:cs typeface="MV Boli" panose="02000500030200090000" pitchFamily="2" charset="0"/>
              </a:rPr>
              <a:t>:-</a:t>
            </a:r>
            <a:r>
              <a:rPr lang="en-US" dirty="0">
                <a:latin typeface="MV Boli" panose="02000500030200090000" pitchFamily="2" charset="0"/>
                <a:cs typeface="MV Boli" panose="02000500030200090000" pitchFamily="2" charset="0"/>
              </a:rPr>
              <a:t>means one name many forms. In Java, polymorphism can be achieved by </a:t>
            </a:r>
            <a:r>
              <a:rPr lang="en-US" b="1" dirty="0">
                <a:latin typeface="MV Boli" panose="02000500030200090000" pitchFamily="2" charset="0"/>
                <a:cs typeface="MV Boli" panose="02000500030200090000" pitchFamily="2" charset="0"/>
                <a:hlinkClick r:id="rId3">
                  <a:extLst>
                    <a:ext uri="{A12FA001-AC4F-418D-AE19-62706E023703}">
                      <ahyp:hlinkClr xmlns:ahyp="http://schemas.microsoft.com/office/drawing/2018/hyperlinkcolor" val="tx"/>
                    </a:ext>
                  </a:extLst>
                </a:hlinkClick>
              </a:rPr>
              <a:t>method overloading</a:t>
            </a:r>
            <a:r>
              <a:rPr lang="en-US" dirty="0">
                <a:latin typeface="MV Boli" panose="02000500030200090000" pitchFamily="2" charset="0"/>
                <a:cs typeface="MV Boli" panose="02000500030200090000" pitchFamily="2" charset="0"/>
              </a:rPr>
              <a:t> and </a:t>
            </a:r>
            <a:r>
              <a:rPr lang="en-US" b="1" dirty="0">
                <a:latin typeface="MV Boli" panose="02000500030200090000" pitchFamily="2" charset="0"/>
                <a:cs typeface="MV Boli" panose="02000500030200090000" pitchFamily="2" charset="0"/>
                <a:hlinkClick r:id="rId4">
                  <a:extLst>
                    <a:ext uri="{A12FA001-AC4F-418D-AE19-62706E023703}">
                      <ahyp:hlinkClr xmlns:ahyp="http://schemas.microsoft.com/office/drawing/2018/hyperlinkcolor" val="tx"/>
                    </a:ext>
                  </a:extLst>
                </a:hlinkClick>
              </a:rPr>
              <a:t>method overriding</a:t>
            </a:r>
            <a:r>
              <a:rPr lang="en-US" dirty="0">
                <a:latin typeface="MV Boli" panose="02000500030200090000" pitchFamily="2" charset="0"/>
                <a:cs typeface="MV Boli" panose="02000500030200090000" pitchFamily="2" charset="0"/>
              </a:rPr>
              <a:t>.</a:t>
            </a:r>
          </a:p>
          <a:p>
            <a:pPr marL="0" indent="0">
              <a:buNone/>
            </a:pPr>
            <a:r>
              <a:rPr lang="en-US" dirty="0">
                <a:latin typeface="MV Boli" panose="02000500030200090000" pitchFamily="2" charset="0"/>
                <a:cs typeface="MV Boli" panose="02000500030200090000" pitchFamily="2" charset="0"/>
              </a:rPr>
              <a:t>	In the project we have used predefined interfaces like Observable list.</a:t>
            </a:r>
            <a:endParaRPr lang="en-IN"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59647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DE71-39F2-4AFA-B02A-01A9127587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E982E6E-6CDF-427E-BC77-F68AA1254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0B41DE2A-F937-4D3D-B1EB-A812A41B9E22}"/>
              </a:ext>
            </a:extLst>
          </p:cNvPr>
          <p:cNvSpPr txBox="1"/>
          <p:nvPr/>
        </p:nvSpPr>
        <p:spPr>
          <a:xfrm>
            <a:off x="3157979" y="2460396"/>
            <a:ext cx="6136851" cy="1446550"/>
          </a:xfrm>
          <a:prstGeom prst="rect">
            <a:avLst/>
          </a:prstGeom>
          <a:noFill/>
        </p:spPr>
        <p:txBody>
          <a:bodyPr wrap="square" rtlCol="0">
            <a:prstTxWarp prst="textArchDown">
              <a:avLst>
                <a:gd name="adj" fmla="val 3011988"/>
              </a:avLst>
            </a:prstTxWarp>
            <a:spAutoFit/>
          </a:bodyPr>
          <a:lstStyle/>
          <a:p>
            <a:r>
              <a:rPr lang="en-IN" sz="8800" b="1"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Constantia" panose="02030602050306030303" pitchFamily="18" charset="0"/>
              </a:rPr>
              <a:t>RESULTS</a:t>
            </a:r>
            <a:endParaRPr lang="en-IN" sz="8800" dirty="0">
              <a:solidFill>
                <a:schemeClr val="bg1"/>
              </a:solidFill>
              <a:latin typeface="Constantia" panose="02030602050306030303" pitchFamily="18" charset="0"/>
            </a:endParaRPr>
          </a:p>
        </p:txBody>
      </p:sp>
    </p:spTree>
    <p:extLst>
      <p:ext uri="{BB962C8B-B14F-4D97-AF65-F5344CB8AC3E}">
        <p14:creationId xmlns:p14="http://schemas.microsoft.com/office/powerpoint/2010/main" val="255346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BEEABF-59E0-4470-AD94-812E5D920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05674" cy="6978192"/>
          </a:xfrm>
        </p:spPr>
      </p:pic>
      <p:sp>
        <p:nvSpPr>
          <p:cNvPr id="2" name="Title 1">
            <a:extLst>
              <a:ext uri="{FF2B5EF4-FFF2-40B4-BE49-F238E27FC236}">
                <a16:creationId xmlns:a16="http://schemas.microsoft.com/office/drawing/2014/main" id="{277CFEEE-9110-4F8F-83A6-F0056DAFABF6}"/>
              </a:ext>
            </a:extLst>
          </p:cNvPr>
          <p:cNvSpPr>
            <a:spLocks noGrp="1"/>
          </p:cNvSpPr>
          <p:nvPr>
            <p:ph type="title"/>
          </p:nvPr>
        </p:nvSpPr>
        <p:spPr/>
        <p:txBody>
          <a:bodyPr anchor="b"/>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LOGIN PAGE</a:t>
            </a:r>
            <a:endParaRPr lang="en-IN" dirty="0">
              <a:solidFill>
                <a:schemeClr val="accent1">
                  <a:lumMod val="40000"/>
                  <a:lumOff val="60000"/>
                </a:schemeClr>
              </a:solidFill>
            </a:endParaRPr>
          </a:p>
        </p:txBody>
      </p:sp>
      <p:pic>
        <p:nvPicPr>
          <p:cNvPr id="5" name="Picture 4">
            <a:extLst>
              <a:ext uri="{FF2B5EF4-FFF2-40B4-BE49-F238E27FC236}">
                <a16:creationId xmlns:a16="http://schemas.microsoft.com/office/drawing/2014/main" id="{1CBE47D0-F600-46FB-BF5F-0970D72A5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95" y="1690688"/>
            <a:ext cx="9190185" cy="4939724"/>
          </a:xfrm>
          <a:prstGeom prst="rect">
            <a:avLst/>
          </a:prstGeom>
        </p:spPr>
      </p:pic>
    </p:spTree>
    <p:extLst>
      <p:ext uri="{BB962C8B-B14F-4D97-AF65-F5344CB8AC3E}">
        <p14:creationId xmlns:p14="http://schemas.microsoft.com/office/powerpoint/2010/main" val="252360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23C6347-5806-4936-84B6-8993A688C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46003AD5-96BB-458B-ABA9-76C326E88009}"/>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SIGN UP PAGE</a:t>
            </a:r>
            <a:endParaRPr lang="en-IN" dirty="0"/>
          </a:p>
        </p:txBody>
      </p:sp>
      <p:pic>
        <p:nvPicPr>
          <p:cNvPr id="7" name="Content Placeholder 6">
            <a:extLst>
              <a:ext uri="{FF2B5EF4-FFF2-40B4-BE49-F238E27FC236}">
                <a16:creationId xmlns:a16="http://schemas.microsoft.com/office/drawing/2014/main" id="{26D0CCF2-CBD8-4C6E-B19D-FABA61F2E4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0516" y="1825625"/>
            <a:ext cx="8130967" cy="4351338"/>
          </a:xfrm>
        </p:spPr>
      </p:pic>
    </p:spTree>
    <p:extLst>
      <p:ext uri="{BB962C8B-B14F-4D97-AF65-F5344CB8AC3E}">
        <p14:creationId xmlns:p14="http://schemas.microsoft.com/office/powerpoint/2010/main" val="57365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CADD2800-218F-4E08-B629-0DA0C2CC2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51923543-B0AF-46BC-9988-0C5D590F32BC}"/>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HOME PAGE</a:t>
            </a:r>
            <a:endParaRPr lang="en-IN" dirty="0"/>
          </a:p>
        </p:txBody>
      </p:sp>
      <p:sp>
        <p:nvSpPr>
          <p:cNvPr id="3" name="Content Placeholder 2">
            <a:extLst>
              <a:ext uri="{FF2B5EF4-FFF2-40B4-BE49-F238E27FC236}">
                <a16:creationId xmlns:a16="http://schemas.microsoft.com/office/drawing/2014/main" id="{963EDDDF-3D79-43C8-81E2-BA740950035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1FA17CC-354D-4E18-8975-84EE628CED88}"/>
              </a:ext>
            </a:extLst>
          </p:cNvPr>
          <p:cNvPicPr>
            <a:picLocks noChangeAspect="1"/>
          </p:cNvPicPr>
          <p:nvPr/>
        </p:nvPicPr>
        <p:blipFill rotWithShape="1">
          <a:blip r:embed="rId3"/>
          <a:srcRect b="4330"/>
          <a:stretch/>
        </p:blipFill>
        <p:spPr>
          <a:xfrm>
            <a:off x="1597843" y="1690688"/>
            <a:ext cx="9209988" cy="4956303"/>
          </a:xfrm>
          <a:prstGeom prst="rect">
            <a:avLst/>
          </a:prstGeom>
        </p:spPr>
      </p:pic>
    </p:spTree>
    <p:extLst>
      <p:ext uri="{BB962C8B-B14F-4D97-AF65-F5344CB8AC3E}">
        <p14:creationId xmlns:p14="http://schemas.microsoft.com/office/powerpoint/2010/main" val="97818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0030DDD7-6194-4BC2-82A1-F6339A243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CF63EA82-7125-4645-9F47-AE5F0D9148C8}"/>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EDIT PROFILE</a:t>
            </a:r>
            <a:endParaRPr lang="en-IN" dirty="0"/>
          </a:p>
        </p:txBody>
      </p:sp>
      <p:pic>
        <p:nvPicPr>
          <p:cNvPr id="7" name="Content Placeholder 6">
            <a:extLst>
              <a:ext uri="{FF2B5EF4-FFF2-40B4-BE49-F238E27FC236}">
                <a16:creationId xmlns:a16="http://schemas.microsoft.com/office/drawing/2014/main" id="{523F20F5-F17A-4773-BD1D-DA103BBE45A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4551"/>
          <a:stretch/>
        </p:blipFill>
        <p:spPr>
          <a:xfrm>
            <a:off x="1666523" y="1440149"/>
            <a:ext cx="9204386" cy="4941797"/>
          </a:xfrm>
        </p:spPr>
      </p:pic>
    </p:spTree>
    <p:extLst>
      <p:ext uri="{BB962C8B-B14F-4D97-AF65-F5344CB8AC3E}">
        <p14:creationId xmlns:p14="http://schemas.microsoft.com/office/powerpoint/2010/main" val="275587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C22CBB6E-86AC-4A2B-9920-6297A214D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97E4DA97-57EE-4C48-AC86-A9375CE57493}"/>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REPORTS </a:t>
            </a:r>
            <a:b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b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MAIN SCREEN</a:t>
            </a:r>
            <a:endParaRPr lang="en-IN" dirty="0"/>
          </a:p>
        </p:txBody>
      </p:sp>
      <p:sp>
        <p:nvSpPr>
          <p:cNvPr id="3" name="Content Placeholder 2">
            <a:extLst>
              <a:ext uri="{FF2B5EF4-FFF2-40B4-BE49-F238E27FC236}">
                <a16:creationId xmlns:a16="http://schemas.microsoft.com/office/drawing/2014/main" id="{A394B62B-EC0F-4893-9033-E867EE26F1E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94A1045-6A8C-4EE5-921D-7F19A09FD7A8}"/>
              </a:ext>
            </a:extLst>
          </p:cNvPr>
          <p:cNvPicPr>
            <a:picLocks noChangeAspect="1"/>
          </p:cNvPicPr>
          <p:nvPr/>
        </p:nvPicPr>
        <p:blipFill rotWithShape="1">
          <a:blip r:embed="rId3"/>
          <a:srcRect b="5324"/>
          <a:stretch/>
        </p:blipFill>
        <p:spPr>
          <a:xfrm>
            <a:off x="1404593" y="1666350"/>
            <a:ext cx="9511645" cy="5065447"/>
          </a:xfrm>
          <a:prstGeom prst="rect">
            <a:avLst/>
          </a:prstGeom>
        </p:spPr>
      </p:pic>
    </p:spTree>
    <p:extLst>
      <p:ext uri="{BB962C8B-B14F-4D97-AF65-F5344CB8AC3E}">
        <p14:creationId xmlns:p14="http://schemas.microsoft.com/office/powerpoint/2010/main" val="340553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3276A07-AC25-4D72-9EA6-9F81EF3E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E1209034-C5DE-46A6-AC7E-981F9EBC8812}"/>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REPORTS</a:t>
            </a:r>
            <a:endParaRPr lang="en-IN" dirty="0"/>
          </a:p>
        </p:txBody>
      </p:sp>
      <p:pic>
        <p:nvPicPr>
          <p:cNvPr id="6" name="Content Placeholder 5">
            <a:extLst>
              <a:ext uri="{FF2B5EF4-FFF2-40B4-BE49-F238E27FC236}">
                <a16:creationId xmlns:a16="http://schemas.microsoft.com/office/drawing/2014/main" id="{CA809CFD-B54F-4936-AF9A-460F10CA1C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9516" y="1542821"/>
            <a:ext cx="9092967" cy="4667250"/>
          </a:xfrm>
        </p:spPr>
      </p:pic>
    </p:spTree>
    <p:extLst>
      <p:ext uri="{BB962C8B-B14F-4D97-AF65-F5344CB8AC3E}">
        <p14:creationId xmlns:p14="http://schemas.microsoft.com/office/powerpoint/2010/main" val="334623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3276A07-AC25-4D72-9EA6-9F81EF3E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E1209034-C5DE-46A6-AC7E-981F9EBC8812}"/>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PRESCRIPTIONS</a:t>
            </a:r>
            <a:b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b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MAIN SCREEN</a:t>
            </a:r>
            <a:endParaRPr lang="en-IN" dirty="0"/>
          </a:p>
        </p:txBody>
      </p:sp>
      <p:pic>
        <p:nvPicPr>
          <p:cNvPr id="7" name="Content Placeholder 6">
            <a:extLst>
              <a:ext uri="{FF2B5EF4-FFF2-40B4-BE49-F238E27FC236}">
                <a16:creationId xmlns:a16="http://schemas.microsoft.com/office/drawing/2014/main" id="{3BC7C307-4660-4314-8773-5405BD61E5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8578" y="1690688"/>
            <a:ext cx="9762758" cy="4927142"/>
          </a:xfrm>
        </p:spPr>
      </p:pic>
    </p:spTree>
    <p:extLst>
      <p:ext uri="{BB962C8B-B14F-4D97-AF65-F5344CB8AC3E}">
        <p14:creationId xmlns:p14="http://schemas.microsoft.com/office/powerpoint/2010/main" val="18699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3276A07-AC25-4D72-9EA6-9F81EF3E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E1209034-C5DE-46A6-AC7E-981F9EBC8812}"/>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PRESCRIPTION</a:t>
            </a:r>
            <a:endParaRPr lang="en-IN" dirty="0"/>
          </a:p>
        </p:txBody>
      </p:sp>
      <p:pic>
        <p:nvPicPr>
          <p:cNvPr id="7" name="Content Placeholder 6">
            <a:extLst>
              <a:ext uri="{FF2B5EF4-FFF2-40B4-BE49-F238E27FC236}">
                <a16:creationId xmlns:a16="http://schemas.microsoft.com/office/drawing/2014/main" id="{0C8F469D-3EC2-455A-A356-9FFBCF6CD8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228" y="1540628"/>
            <a:ext cx="10299283" cy="5133549"/>
          </a:xfrm>
        </p:spPr>
      </p:pic>
    </p:spTree>
    <p:extLst>
      <p:ext uri="{BB962C8B-B14F-4D97-AF65-F5344CB8AC3E}">
        <p14:creationId xmlns:p14="http://schemas.microsoft.com/office/powerpoint/2010/main" val="10000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8136312F-8254-4A2E-A29A-08ABFDC64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B3679F-0A47-4C71-BA59-9DA0161E2210}"/>
              </a:ext>
            </a:extLst>
          </p:cNvPr>
          <p:cNvSpPr>
            <a:spLocks noGrp="1"/>
          </p:cNvSpPr>
          <p:nvPr>
            <p:ph type="title"/>
          </p:nvPr>
        </p:nvSpPr>
        <p:spPr/>
        <p:txBody>
          <a:bodyPr anchor="b"/>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PROBLEM STATEMENT</a:t>
            </a:r>
          </a:p>
        </p:txBody>
      </p:sp>
      <p:sp>
        <p:nvSpPr>
          <p:cNvPr id="3" name="Content Placeholder 2">
            <a:extLst>
              <a:ext uri="{FF2B5EF4-FFF2-40B4-BE49-F238E27FC236}">
                <a16:creationId xmlns:a16="http://schemas.microsoft.com/office/drawing/2014/main" id="{D0D2BE7D-6C6F-4911-BBC6-64B7EEDD075F}"/>
              </a:ext>
            </a:extLst>
          </p:cNvPr>
          <p:cNvSpPr>
            <a:spLocks noGrp="1"/>
          </p:cNvSpPr>
          <p:nvPr>
            <p:ph idx="1"/>
          </p:nvPr>
        </p:nvSpPr>
        <p:spPr>
          <a:xfrm>
            <a:off x="1064443" y="1769065"/>
            <a:ext cx="10515600" cy="4351338"/>
          </a:xfrm>
        </p:spPr>
        <p:txBody>
          <a:bodyPr/>
          <a:lstStyle/>
          <a:p>
            <a:pPr marL="0" indent="0">
              <a:buNone/>
            </a:pPr>
            <a:r>
              <a:rPr lang="en-IN" dirty="0">
                <a:latin typeface="MV Boli" panose="02000500030200090000" pitchFamily="2" charset="0"/>
                <a:cs typeface="MV Boli" panose="02000500030200090000" pitchFamily="2" charset="0"/>
              </a:rPr>
              <a:t>In the present system one has to call the clinic to book an appointment because many small hospitals do not have an online appointment booking system. This is a very bothersome task. </a:t>
            </a:r>
          </a:p>
          <a:p>
            <a:pPr marL="0" indent="0">
              <a:buNone/>
            </a:pPr>
            <a:r>
              <a:rPr lang="en-IN" dirty="0">
                <a:latin typeface="MV Boli" panose="02000500030200090000" pitchFamily="2" charset="0"/>
                <a:cs typeface="MV Boli" panose="02000500030200090000" pitchFamily="2" charset="0"/>
              </a:rPr>
              <a:t>Also the constant fear of misplacing the reports is another major problem for every patient.</a:t>
            </a:r>
          </a:p>
          <a:p>
            <a:pPr marL="0" indent="0" algn="ctr">
              <a:buNone/>
            </a:pPr>
            <a:r>
              <a:rPr lang="en-IN" dirty="0">
                <a:latin typeface="MV Boli" panose="02000500030200090000" pitchFamily="2" charset="0"/>
                <a:cs typeface="MV Boli" panose="02000500030200090000" pitchFamily="2" charset="0"/>
              </a:rPr>
              <a:t>Why not create a system that serves this purpose?</a:t>
            </a:r>
          </a:p>
          <a:p>
            <a:pPr marL="0" indent="0">
              <a:buNone/>
            </a:pPr>
            <a:endParaRPr lang="en-IN"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3748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3276A07-AC25-4D72-9EA6-9F81EF3E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E1209034-C5DE-46A6-AC7E-981F9EBC8812}"/>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BOOK AN APPOINTMENT</a:t>
            </a:r>
            <a:endParaRPr lang="en-IN" dirty="0"/>
          </a:p>
        </p:txBody>
      </p:sp>
      <p:pic>
        <p:nvPicPr>
          <p:cNvPr id="6" name="Content Placeholder 5">
            <a:extLst>
              <a:ext uri="{FF2B5EF4-FFF2-40B4-BE49-F238E27FC236}">
                <a16:creationId xmlns:a16="http://schemas.microsoft.com/office/drawing/2014/main" id="{5EC003C5-8C7C-4C56-8CBC-261C97E644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7847" y="1530432"/>
            <a:ext cx="9267264" cy="4879794"/>
          </a:xfrm>
        </p:spPr>
      </p:pic>
    </p:spTree>
    <p:extLst>
      <p:ext uri="{BB962C8B-B14F-4D97-AF65-F5344CB8AC3E}">
        <p14:creationId xmlns:p14="http://schemas.microsoft.com/office/powerpoint/2010/main" val="1987631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3276A07-AC25-4D72-9EA6-9F81EF3E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E1209034-C5DE-46A6-AC7E-981F9EBC8812}"/>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BOOK AN APPOINTMENT</a:t>
            </a:r>
            <a:endParaRPr lang="en-IN" dirty="0"/>
          </a:p>
        </p:txBody>
      </p:sp>
      <p:pic>
        <p:nvPicPr>
          <p:cNvPr id="6" name="Content Placeholder 5">
            <a:extLst>
              <a:ext uri="{FF2B5EF4-FFF2-40B4-BE49-F238E27FC236}">
                <a16:creationId xmlns:a16="http://schemas.microsoft.com/office/drawing/2014/main" id="{7B741977-1188-4CE8-B285-69258D8140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9050" y="1495686"/>
            <a:ext cx="9787573" cy="5169063"/>
          </a:xfrm>
        </p:spPr>
      </p:pic>
    </p:spTree>
    <p:extLst>
      <p:ext uri="{BB962C8B-B14F-4D97-AF65-F5344CB8AC3E}">
        <p14:creationId xmlns:p14="http://schemas.microsoft.com/office/powerpoint/2010/main" val="3014043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3276A07-AC25-4D72-9EA6-9F81EF3E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E1209034-C5DE-46A6-AC7E-981F9EBC8812}"/>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BOOK AN APPOINTMENT</a:t>
            </a:r>
            <a:endParaRPr lang="en-IN" dirty="0"/>
          </a:p>
        </p:txBody>
      </p:sp>
      <p:pic>
        <p:nvPicPr>
          <p:cNvPr id="8" name="Content Placeholder 7">
            <a:extLst>
              <a:ext uri="{FF2B5EF4-FFF2-40B4-BE49-F238E27FC236}">
                <a16:creationId xmlns:a16="http://schemas.microsoft.com/office/drawing/2014/main" id="{15AFF3D3-6E79-4D76-A75F-5B7F7F58DC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9453" y="1352091"/>
            <a:ext cx="9578761" cy="5058784"/>
          </a:xfrm>
        </p:spPr>
      </p:pic>
    </p:spTree>
    <p:extLst>
      <p:ext uri="{BB962C8B-B14F-4D97-AF65-F5344CB8AC3E}">
        <p14:creationId xmlns:p14="http://schemas.microsoft.com/office/powerpoint/2010/main" val="1987412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3276A07-AC25-4D72-9EA6-9F81EF3E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E1209034-C5DE-46A6-AC7E-981F9EBC8812}"/>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BOOK AN APPOINTMENT</a:t>
            </a:r>
            <a:endParaRPr lang="en-IN" dirty="0"/>
          </a:p>
        </p:txBody>
      </p:sp>
      <p:pic>
        <p:nvPicPr>
          <p:cNvPr id="7" name="Content Placeholder 6">
            <a:extLst>
              <a:ext uri="{FF2B5EF4-FFF2-40B4-BE49-F238E27FC236}">
                <a16:creationId xmlns:a16="http://schemas.microsoft.com/office/drawing/2014/main" id="{26C4A580-7435-4AF7-BF2D-D35C1948EF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5164" y="1578393"/>
            <a:ext cx="10786198" cy="4645944"/>
          </a:xfrm>
        </p:spPr>
      </p:pic>
    </p:spTree>
    <p:extLst>
      <p:ext uri="{BB962C8B-B14F-4D97-AF65-F5344CB8AC3E}">
        <p14:creationId xmlns:p14="http://schemas.microsoft.com/office/powerpoint/2010/main" val="3695927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600F452-5A19-409B-8999-D21AA86F1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5674" cy="6978192"/>
          </a:xfrm>
          <a:prstGeom prst="rect">
            <a:avLst/>
          </a:prstGeom>
        </p:spPr>
      </p:pic>
      <p:sp>
        <p:nvSpPr>
          <p:cNvPr id="2" name="Title 1">
            <a:extLst>
              <a:ext uri="{FF2B5EF4-FFF2-40B4-BE49-F238E27FC236}">
                <a16:creationId xmlns:a16="http://schemas.microsoft.com/office/drawing/2014/main" id="{0B958C32-1FED-4E4D-9ED1-8683417A62A8}"/>
              </a:ext>
            </a:extLst>
          </p:cNvPr>
          <p:cNvSpPr>
            <a:spLocks noGrp="1"/>
          </p:cNvSpPr>
          <p:nvPr>
            <p:ph type="title"/>
          </p:nvPr>
        </p:nvSpPr>
        <p:spPr/>
        <p:txBody>
          <a:bodyPr/>
          <a:lstStyle/>
          <a:p>
            <a:pPr algn="ctr"/>
            <a:r>
              <a:rPr lang="en-IN"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Candara" panose="020E0502030303020204" pitchFamily="34" charset="0"/>
              </a:rPr>
              <a:t>REFERENCES</a:t>
            </a:r>
            <a:endParaRPr lang="en-IN" dirty="0"/>
          </a:p>
        </p:txBody>
      </p:sp>
      <p:sp>
        <p:nvSpPr>
          <p:cNvPr id="3" name="Content Placeholder 2">
            <a:extLst>
              <a:ext uri="{FF2B5EF4-FFF2-40B4-BE49-F238E27FC236}">
                <a16:creationId xmlns:a16="http://schemas.microsoft.com/office/drawing/2014/main" id="{66B66D1F-E9E4-4FCE-B2A4-B20F4F8E203D}"/>
              </a:ext>
            </a:extLst>
          </p:cNvPr>
          <p:cNvSpPr>
            <a:spLocks noGrp="1"/>
          </p:cNvSpPr>
          <p:nvPr>
            <p:ph idx="1"/>
          </p:nvPr>
        </p:nvSpPr>
        <p:spPr/>
        <p:txBody>
          <a:bodyPr/>
          <a:lstStyle/>
          <a:p>
            <a:r>
              <a:rPr lang="en-IN" dirty="0">
                <a:solidFill>
                  <a:schemeClr val="bg1"/>
                </a:solidFill>
                <a:hlinkClick r:id="rId3">
                  <a:extLst>
                    <a:ext uri="{A12FA001-AC4F-418D-AE19-62706E023703}">
                      <ahyp:hlinkClr xmlns:ahyp="http://schemas.microsoft.com/office/drawing/2018/hyperlinkcolor" val="tx"/>
                    </a:ext>
                  </a:extLst>
                </a:hlinkClick>
              </a:rPr>
              <a:t>https://docs.oracle.com/javase/8/javafx/api/toc.htm</a:t>
            </a:r>
            <a:endParaRPr lang="en-IN" dirty="0">
              <a:solidFill>
                <a:schemeClr val="bg1"/>
              </a:solidFill>
            </a:endParaRPr>
          </a:p>
          <a:p>
            <a:r>
              <a:rPr lang="en-IN" dirty="0">
                <a:solidFill>
                  <a:schemeClr val="bg1"/>
                </a:solidFill>
                <a:hlinkClick r:id="rId4">
                  <a:extLst>
                    <a:ext uri="{A12FA001-AC4F-418D-AE19-62706E023703}">
                      <ahyp:hlinkClr xmlns:ahyp="http://schemas.microsoft.com/office/drawing/2018/hyperlinkcolor" val="tx"/>
                    </a:ext>
                  </a:extLst>
                </a:hlinkClick>
              </a:rPr>
              <a:t>https://www.tutorialspoint.com/jdbc/jdbc-statements.htm</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74984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78E5C26D-5A64-4A25-AFA8-391F545D6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15EF0B-F778-4073-B58B-F106D5AFB592}"/>
              </a:ext>
            </a:extLst>
          </p:cNvPr>
          <p:cNvSpPr>
            <a:spLocks noGrp="1"/>
          </p:cNvSpPr>
          <p:nvPr>
            <p:ph type="title"/>
          </p:nvPr>
        </p:nvSpPr>
        <p:spPr/>
        <p:txBody>
          <a:bodyPr anchor="b"/>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OBJECTIVES</a:t>
            </a:r>
            <a:endParaRPr lang="en-IN" dirty="0"/>
          </a:p>
        </p:txBody>
      </p:sp>
      <p:sp>
        <p:nvSpPr>
          <p:cNvPr id="4" name="Content Placeholder 3">
            <a:extLst>
              <a:ext uri="{FF2B5EF4-FFF2-40B4-BE49-F238E27FC236}">
                <a16:creationId xmlns:a16="http://schemas.microsoft.com/office/drawing/2014/main" id="{D241EACD-4AD2-40F8-BC47-D1F88C685B47}"/>
              </a:ext>
            </a:extLst>
          </p:cNvPr>
          <p:cNvSpPr>
            <a:spLocks noGrp="1"/>
          </p:cNvSpPr>
          <p:nvPr>
            <p:ph idx="1"/>
          </p:nvPr>
        </p:nvSpPr>
        <p:spPr/>
        <p:txBody>
          <a:bodyPr/>
          <a:lstStyle/>
          <a:p>
            <a:pPr lvl="0"/>
            <a:r>
              <a:rPr lang="en-US" dirty="0">
                <a:latin typeface="MV Boli" panose="02000500030200090000" pitchFamily="2" charset="0"/>
                <a:cs typeface="MV Boli" panose="02000500030200090000" pitchFamily="2" charset="0"/>
              </a:rPr>
              <a:t>Digitalize the appointment booking system</a:t>
            </a:r>
            <a:endParaRPr lang="en-IN" dirty="0">
              <a:latin typeface="MV Boli" panose="02000500030200090000" pitchFamily="2" charset="0"/>
              <a:cs typeface="MV Boli" panose="02000500030200090000" pitchFamily="2" charset="0"/>
            </a:endParaRPr>
          </a:p>
          <a:p>
            <a:pPr lvl="0"/>
            <a:r>
              <a:rPr lang="en-US" dirty="0">
                <a:latin typeface="MV Boli" panose="02000500030200090000" pitchFamily="2" charset="0"/>
                <a:cs typeface="MV Boli" panose="02000500030200090000" pitchFamily="2" charset="0"/>
              </a:rPr>
              <a:t>Reduce manual effort and paper work</a:t>
            </a:r>
            <a:endParaRPr lang="en-IN" dirty="0">
              <a:latin typeface="MV Boli" panose="02000500030200090000" pitchFamily="2" charset="0"/>
              <a:cs typeface="MV Boli" panose="02000500030200090000" pitchFamily="2" charset="0"/>
            </a:endParaRPr>
          </a:p>
          <a:p>
            <a:pPr lvl="0"/>
            <a:r>
              <a:rPr lang="en-US" dirty="0">
                <a:latin typeface="MV Boli" panose="02000500030200090000" pitchFamily="2" charset="0"/>
                <a:cs typeface="MV Boli" panose="02000500030200090000" pitchFamily="2" charset="0"/>
              </a:rPr>
              <a:t>Avoid confusions related to doctor’s timings and availability</a:t>
            </a:r>
          </a:p>
          <a:p>
            <a:pPr lvl="0"/>
            <a:r>
              <a:rPr lang="en-IN" dirty="0">
                <a:latin typeface="MV Boli" panose="02000500030200090000" pitchFamily="2" charset="0"/>
                <a:cs typeface="MV Boli" panose="02000500030200090000" pitchFamily="2" charset="0"/>
              </a:rPr>
              <a:t>Organize all the reports and prescriptions in one place, this reduces the hassle of carrying your reports everywhere and also one doesn’t have to worry about misplacing the reports.</a:t>
            </a:r>
          </a:p>
          <a:p>
            <a:endParaRPr lang="en-IN" dirty="0"/>
          </a:p>
        </p:txBody>
      </p:sp>
    </p:spTree>
    <p:extLst>
      <p:ext uri="{BB962C8B-B14F-4D97-AF65-F5344CB8AC3E}">
        <p14:creationId xmlns:p14="http://schemas.microsoft.com/office/powerpoint/2010/main" val="71921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9D910F3-22AF-49B6-819B-D80D50FCA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66712C-69AE-41DF-95B8-C5BC76D66072}"/>
              </a:ext>
            </a:extLst>
          </p:cNvPr>
          <p:cNvSpPr>
            <a:spLocks noGrp="1"/>
          </p:cNvSpPr>
          <p:nvPr>
            <p:ph type="title"/>
          </p:nvPr>
        </p:nvSpPr>
        <p:spPr/>
        <p:txBody>
          <a:bodyPr anchor="b"/>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HARDWARE AND SOFTWARE REQUIREMENTS</a:t>
            </a:r>
            <a:endParaRPr lang="en-IN" dirty="0"/>
          </a:p>
        </p:txBody>
      </p:sp>
      <p:sp>
        <p:nvSpPr>
          <p:cNvPr id="11" name="Content Placeholder 10">
            <a:extLst>
              <a:ext uri="{FF2B5EF4-FFF2-40B4-BE49-F238E27FC236}">
                <a16:creationId xmlns:a16="http://schemas.microsoft.com/office/drawing/2014/main" id="{14D8CEDE-08FD-4679-A096-280FA863594B}"/>
              </a:ext>
            </a:extLst>
          </p:cNvPr>
          <p:cNvSpPr>
            <a:spLocks noGrp="1"/>
          </p:cNvSpPr>
          <p:nvPr>
            <p:ph idx="1"/>
          </p:nvPr>
        </p:nvSpPr>
        <p:spPr/>
        <p:txBody>
          <a:bodyPr>
            <a:normAutofit/>
          </a:bodyPr>
          <a:lstStyle/>
          <a:p>
            <a:r>
              <a:rPr lang="en-IN" dirty="0">
                <a:latin typeface="MV Boli" panose="02000500030200090000" pitchFamily="2" charset="0"/>
                <a:cs typeface="MV Boli" panose="02000500030200090000" pitchFamily="2" charset="0"/>
              </a:rPr>
              <a:t>The project is developed using Eclipse IDE is coded in java</a:t>
            </a:r>
          </a:p>
          <a:p>
            <a:r>
              <a:rPr lang="en-IN" dirty="0">
                <a:latin typeface="MV Boli" panose="02000500030200090000" pitchFamily="2" charset="0"/>
                <a:cs typeface="MV Boli" panose="02000500030200090000" pitchFamily="2" charset="0"/>
              </a:rPr>
              <a:t>We have used </a:t>
            </a:r>
          </a:p>
          <a:p>
            <a:pPr lvl="1">
              <a:buFont typeface="Wingdings" panose="05000000000000000000" pitchFamily="2" charset="2"/>
              <a:buChar char="q"/>
            </a:pPr>
            <a:r>
              <a:rPr lang="en-IN" dirty="0">
                <a:latin typeface="MV Boli" panose="02000500030200090000" pitchFamily="2" charset="0"/>
                <a:cs typeface="MV Boli" panose="02000500030200090000" pitchFamily="2" charset="0"/>
              </a:rPr>
              <a:t>JAVA FX for the GUI</a:t>
            </a:r>
          </a:p>
          <a:p>
            <a:pPr lvl="1">
              <a:buFont typeface="Wingdings" panose="05000000000000000000" pitchFamily="2" charset="2"/>
              <a:buChar char="q"/>
            </a:pPr>
            <a:r>
              <a:rPr lang="en-IN" dirty="0">
                <a:latin typeface="MV Boli" panose="02000500030200090000" pitchFamily="2" charset="0"/>
                <a:cs typeface="MV Boli" panose="02000500030200090000" pitchFamily="2" charset="0"/>
              </a:rPr>
              <a:t>JDBC connector and MySQL for the database</a:t>
            </a:r>
          </a:p>
          <a:p>
            <a:pPr marL="0" indent="0">
              <a:buNone/>
            </a:pPr>
            <a:endParaRPr lang="en-IN" dirty="0">
              <a:latin typeface="MV Boli" panose="02000500030200090000" pitchFamily="2" charset="0"/>
              <a:cs typeface="MV Boli" panose="02000500030200090000" pitchFamily="2" charset="0"/>
            </a:endParaRPr>
          </a:p>
          <a:p>
            <a:pPr marL="0" indent="0">
              <a:buNone/>
            </a:pPr>
            <a:endParaRPr lang="en-IN" dirty="0">
              <a:latin typeface="MV Boli" panose="02000500030200090000" pitchFamily="2" charset="0"/>
              <a:cs typeface="MV Boli" panose="02000500030200090000" pitchFamily="2" charset="0"/>
            </a:endParaRPr>
          </a:p>
          <a:p>
            <a:pPr marL="0" indent="0">
              <a:buNone/>
            </a:pPr>
            <a:endParaRPr lang="en-IN" dirty="0">
              <a:latin typeface="MV Boli" panose="02000500030200090000" pitchFamily="2" charset="0"/>
              <a:cs typeface="MV Boli" panose="02000500030200090000" pitchFamily="2" charset="0"/>
            </a:endParaRPr>
          </a:p>
          <a:p>
            <a:pPr marL="457200" lvl="1" indent="0">
              <a:buNone/>
            </a:pPr>
            <a:endParaRPr lang="en-IN" dirty="0">
              <a:latin typeface="MV Boli" panose="02000500030200090000" pitchFamily="2" charset="0"/>
              <a:cs typeface="MV Boli" panose="02000500030200090000" pitchFamily="2" charset="0"/>
            </a:endParaRPr>
          </a:p>
          <a:p>
            <a:pPr marL="0" indent="0">
              <a:buNone/>
            </a:pPr>
            <a:r>
              <a:rPr lang="en-IN" dirty="0"/>
              <a:t> </a:t>
            </a:r>
          </a:p>
        </p:txBody>
      </p:sp>
    </p:spTree>
    <p:extLst>
      <p:ext uri="{BB962C8B-B14F-4D97-AF65-F5344CB8AC3E}">
        <p14:creationId xmlns:p14="http://schemas.microsoft.com/office/powerpoint/2010/main" val="355605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9D910F3-22AF-49B6-819B-D80D50FCA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66712C-69AE-41DF-95B8-C5BC76D66072}"/>
              </a:ext>
            </a:extLst>
          </p:cNvPr>
          <p:cNvSpPr>
            <a:spLocks noGrp="1"/>
          </p:cNvSpPr>
          <p:nvPr>
            <p:ph type="title"/>
          </p:nvPr>
        </p:nvSpPr>
        <p:spPr/>
        <p:txBody>
          <a:bodyPr anchor="b"/>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IMPLEMENTATION DETAILS</a:t>
            </a:r>
            <a:endParaRPr lang="en-IN" dirty="0"/>
          </a:p>
        </p:txBody>
      </p:sp>
      <p:sp>
        <p:nvSpPr>
          <p:cNvPr id="11" name="Content Placeholder 10">
            <a:extLst>
              <a:ext uri="{FF2B5EF4-FFF2-40B4-BE49-F238E27FC236}">
                <a16:creationId xmlns:a16="http://schemas.microsoft.com/office/drawing/2014/main" id="{14D8CEDE-08FD-4679-A096-280FA863594B}"/>
              </a:ext>
            </a:extLst>
          </p:cNvPr>
          <p:cNvSpPr>
            <a:spLocks noGrp="1"/>
          </p:cNvSpPr>
          <p:nvPr>
            <p:ph idx="1"/>
          </p:nvPr>
        </p:nvSpPr>
        <p:spPr/>
        <p:txBody>
          <a:bodyPr>
            <a:noAutofit/>
          </a:bodyPr>
          <a:lstStyle/>
          <a:p>
            <a:r>
              <a:rPr lang="en-IN" sz="1600" dirty="0">
                <a:latin typeface="MV Boli" panose="02000500030200090000" pitchFamily="2" charset="0"/>
                <a:cs typeface="MV Boli" panose="02000500030200090000" pitchFamily="2" charset="0"/>
              </a:rPr>
              <a:t>The project has the following pages:</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 Login Page</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Sign Up page</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Home page</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Appointment Page</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Edit Profile Page</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Show Reports</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Show Prescriptions</a:t>
            </a:r>
          </a:p>
          <a:p>
            <a:r>
              <a:rPr lang="en-IN" sz="1600" dirty="0">
                <a:latin typeface="MV Boli" panose="02000500030200090000" pitchFamily="2" charset="0"/>
                <a:cs typeface="MV Boli" panose="02000500030200090000" pitchFamily="2" charset="0"/>
              </a:rPr>
              <a:t>Also contains a database </a:t>
            </a:r>
            <a:r>
              <a:rPr lang="en-IN" sz="1600" dirty="0" err="1">
                <a:latin typeface="MV Boli" panose="02000500030200090000" pitchFamily="2" charset="0"/>
                <a:cs typeface="MV Boli" panose="02000500030200090000" pitchFamily="2" charset="0"/>
              </a:rPr>
              <a:t>ABS_Hospital</a:t>
            </a:r>
            <a:r>
              <a:rPr lang="en-IN" sz="1600" dirty="0">
                <a:latin typeface="MV Boli" panose="02000500030200090000" pitchFamily="2" charset="0"/>
                <a:cs typeface="MV Boli" panose="02000500030200090000" pitchFamily="2" charset="0"/>
              </a:rPr>
              <a:t> that has 5 tables</a:t>
            </a:r>
          </a:p>
          <a:p>
            <a:pPr lvl="1">
              <a:buFont typeface="Wingdings" panose="05000000000000000000" pitchFamily="2" charset="2"/>
              <a:buChar char="q"/>
            </a:pPr>
            <a:r>
              <a:rPr lang="en-IN" sz="1600" dirty="0" err="1">
                <a:latin typeface="MV Boli" panose="02000500030200090000" pitchFamily="2" charset="0"/>
                <a:cs typeface="MV Boli" panose="02000500030200090000" pitchFamily="2" charset="0"/>
              </a:rPr>
              <a:t>Login_Credentials</a:t>
            </a:r>
            <a:endParaRPr lang="en-IN" sz="1600" dirty="0">
              <a:latin typeface="MV Boli" panose="02000500030200090000" pitchFamily="2" charset="0"/>
              <a:cs typeface="MV Boli" panose="02000500030200090000" pitchFamily="2" charset="0"/>
            </a:endParaRPr>
          </a:p>
          <a:p>
            <a:pPr lvl="1">
              <a:buFont typeface="Wingdings" panose="05000000000000000000" pitchFamily="2" charset="2"/>
              <a:buChar char="q"/>
            </a:pPr>
            <a:r>
              <a:rPr lang="en-IN" sz="1600" dirty="0" err="1">
                <a:latin typeface="MV Boli" panose="02000500030200090000" pitchFamily="2" charset="0"/>
                <a:cs typeface="MV Boli" panose="02000500030200090000" pitchFamily="2" charset="0"/>
              </a:rPr>
              <a:t>Patient_Details</a:t>
            </a:r>
            <a:endParaRPr lang="en-IN" sz="1600" dirty="0">
              <a:latin typeface="MV Boli" panose="02000500030200090000" pitchFamily="2" charset="0"/>
              <a:cs typeface="MV Boli" panose="02000500030200090000" pitchFamily="2" charset="0"/>
            </a:endParaRP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Report</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Prescription</a:t>
            </a:r>
          </a:p>
          <a:p>
            <a:pPr lvl="1">
              <a:buFont typeface="Wingdings" panose="05000000000000000000" pitchFamily="2" charset="2"/>
              <a:buChar char="q"/>
            </a:pPr>
            <a:r>
              <a:rPr lang="en-IN" sz="1600" dirty="0">
                <a:latin typeface="MV Boli" panose="02000500030200090000" pitchFamily="2" charset="0"/>
                <a:cs typeface="MV Boli" panose="02000500030200090000" pitchFamily="2" charset="0"/>
              </a:rPr>
              <a:t>appointment</a:t>
            </a:r>
          </a:p>
          <a:p>
            <a:pPr marL="0" indent="0">
              <a:buNone/>
            </a:pPr>
            <a:endParaRPr lang="en-IN" sz="1600" dirty="0">
              <a:latin typeface="MV Boli" panose="02000500030200090000" pitchFamily="2" charset="0"/>
              <a:cs typeface="MV Boli" panose="02000500030200090000" pitchFamily="2" charset="0"/>
            </a:endParaRPr>
          </a:p>
          <a:p>
            <a:pPr marL="0" indent="0">
              <a:buNone/>
            </a:pPr>
            <a:endParaRPr lang="en-IN" sz="1600" dirty="0">
              <a:latin typeface="MV Boli" panose="02000500030200090000" pitchFamily="2" charset="0"/>
              <a:cs typeface="MV Boli" panose="02000500030200090000" pitchFamily="2" charset="0"/>
            </a:endParaRPr>
          </a:p>
          <a:p>
            <a:pPr marL="0" indent="0">
              <a:buNone/>
            </a:pPr>
            <a:endParaRPr lang="en-IN" sz="1600" dirty="0">
              <a:latin typeface="MV Boli" panose="02000500030200090000" pitchFamily="2" charset="0"/>
              <a:cs typeface="MV Boli" panose="02000500030200090000" pitchFamily="2" charset="0"/>
            </a:endParaRPr>
          </a:p>
          <a:p>
            <a:pPr marL="457200" lvl="1" indent="0">
              <a:buNone/>
            </a:pPr>
            <a:endParaRPr lang="en-IN" sz="1600" dirty="0">
              <a:latin typeface="MV Boli" panose="02000500030200090000" pitchFamily="2" charset="0"/>
              <a:cs typeface="MV Boli" panose="02000500030200090000" pitchFamily="2" charset="0"/>
            </a:endParaRPr>
          </a:p>
          <a:p>
            <a:pPr marL="0" indent="0">
              <a:buNone/>
            </a:pPr>
            <a:r>
              <a:rPr lang="en-IN" sz="1600" dirty="0"/>
              <a:t> </a:t>
            </a:r>
          </a:p>
        </p:txBody>
      </p:sp>
    </p:spTree>
    <p:extLst>
      <p:ext uri="{BB962C8B-B14F-4D97-AF65-F5344CB8AC3E}">
        <p14:creationId xmlns:p14="http://schemas.microsoft.com/office/powerpoint/2010/main" val="352858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9D910F3-22AF-49B6-819B-D80D50FCA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66712C-69AE-41DF-95B8-C5BC76D66072}"/>
              </a:ext>
            </a:extLst>
          </p:cNvPr>
          <p:cNvSpPr>
            <a:spLocks noGrp="1"/>
          </p:cNvSpPr>
          <p:nvPr>
            <p:ph type="title"/>
          </p:nvPr>
        </p:nvSpPr>
        <p:spPr>
          <a:xfrm>
            <a:off x="-387284" y="421359"/>
            <a:ext cx="9653833" cy="982908"/>
          </a:xfrm>
        </p:spPr>
        <p:txBody>
          <a:bodyPr anchor="b">
            <a:normAutofit fontScale="90000"/>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IMPLEMENTATION DETAILS</a:t>
            </a:r>
            <a:b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b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STEPS TO RUN THE PROJECT</a:t>
            </a:r>
            <a:endParaRPr lang="en-IN" dirty="0"/>
          </a:p>
        </p:txBody>
      </p:sp>
      <p:sp>
        <p:nvSpPr>
          <p:cNvPr id="11" name="Content Placeholder 10">
            <a:extLst>
              <a:ext uri="{FF2B5EF4-FFF2-40B4-BE49-F238E27FC236}">
                <a16:creationId xmlns:a16="http://schemas.microsoft.com/office/drawing/2014/main" id="{14D8CEDE-08FD-4679-A096-280FA863594B}"/>
              </a:ext>
            </a:extLst>
          </p:cNvPr>
          <p:cNvSpPr>
            <a:spLocks noGrp="1"/>
          </p:cNvSpPr>
          <p:nvPr>
            <p:ph idx="1"/>
          </p:nvPr>
        </p:nvSpPr>
        <p:spPr>
          <a:xfrm>
            <a:off x="838200" y="1404267"/>
            <a:ext cx="10515600" cy="4351338"/>
          </a:xfrm>
        </p:spPr>
        <p:txBody>
          <a:bodyPr>
            <a:normAutofit fontScale="77500" lnSpcReduction="20000"/>
          </a:bodyPr>
          <a:lstStyle/>
          <a:p>
            <a:r>
              <a:rPr lang="en-US" b="1" u="sng" dirty="0">
                <a:latin typeface="MV Boli" panose="02000500030200090000" pitchFamily="2" charset="0"/>
                <a:cs typeface="MV Boli" panose="02000500030200090000" pitchFamily="2" charset="0"/>
              </a:rPr>
              <a:t>To run the </a:t>
            </a:r>
            <a:r>
              <a:rPr lang="en-US" b="1" u="sng" dirty="0" err="1">
                <a:latin typeface="MV Boli" panose="02000500030200090000" pitchFamily="2" charset="0"/>
                <a:cs typeface="MV Boli" panose="02000500030200090000" pitchFamily="2" charset="0"/>
              </a:rPr>
              <a:t>javafx</a:t>
            </a:r>
            <a:r>
              <a:rPr lang="en-US" b="1" u="sng" dirty="0">
                <a:latin typeface="MV Boli" panose="02000500030200090000" pitchFamily="2" charset="0"/>
                <a:cs typeface="MV Boli" panose="02000500030200090000" pitchFamily="2" charset="0"/>
              </a:rPr>
              <a:t> code:</a:t>
            </a:r>
          </a:p>
          <a:p>
            <a:pPr marL="0" indent="0">
              <a:buNone/>
            </a:pPr>
            <a:r>
              <a:rPr lang="en-US" dirty="0">
                <a:latin typeface="MV Boli" panose="02000500030200090000" pitchFamily="2" charset="0"/>
                <a:cs typeface="MV Boli" panose="02000500030200090000" pitchFamily="2" charset="0"/>
              </a:rPr>
              <a:t>1)Create package with name “Application”.</a:t>
            </a:r>
          </a:p>
          <a:p>
            <a:pPr marL="0" indent="0">
              <a:buNone/>
            </a:pPr>
            <a:r>
              <a:rPr lang="en-US" dirty="0">
                <a:latin typeface="MV Boli" panose="02000500030200090000" pitchFamily="2" charset="0"/>
                <a:cs typeface="MV Boli" panose="02000500030200090000" pitchFamily="2" charset="0"/>
              </a:rPr>
              <a:t>2)Create a class with name “</a:t>
            </a:r>
            <a:r>
              <a:rPr lang="en-US" dirty="0" err="1">
                <a:latin typeface="MV Boli" panose="02000500030200090000" pitchFamily="2" charset="0"/>
                <a:cs typeface="MV Boli" panose="02000500030200090000" pitchFamily="2" charset="0"/>
              </a:rPr>
              <a:t>abs_hospiatal</a:t>
            </a:r>
            <a:r>
              <a:rPr lang="en-US" dirty="0">
                <a:latin typeface="MV Boli" panose="02000500030200090000" pitchFamily="2" charset="0"/>
                <a:cs typeface="MV Boli" panose="02000500030200090000" pitchFamily="2" charset="0"/>
              </a:rPr>
              <a:t>”. </a:t>
            </a:r>
          </a:p>
          <a:p>
            <a:pPr marL="0" indent="0">
              <a:buNone/>
            </a:pPr>
            <a:r>
              <a:rPr lang="en-US" dirty="0">
                <a:latin typeface="MV Boli" panose="02000500030200090000" pitchFamily="2" charset="0"/>
                <a:cs typeface="MV Boli" panose="02000500030200090000" pitchFamily="2" charset="0"/>
              </a:rPr>
              <a:t>3)Copy and paste respective code in the above mentioned classes.</a:t>
            </a:r>
          </a:p>
          <a:p>
            <a:r>
              <a:rPr lang="en-US" b="1" u="sng" dirty="0">
                <a:latin typeface="MV Boli" panose="02000500030200090000" pitchFamily="2" charset="0"/>
                <a:cs typeface="MV Boli" panose="02000500030200090000" pitchFamily="2" charset="0"/>
              </a:rPr>
              <a:t>To run the </a:t>
            </a:r>
            <a:r>
              <a:rPr lang="en-US" b="1" u="sng" dirty="0" err="1">
                <a:latin typeface="MV Boli" panose="02000500030200090000" pitchFamily="2" charset="0"/>
                <a:cs typeface="MV Boli" panose="02000500030200090000" pitchFamily="2" charset="0"/>
              </a:rPr>
              <a:t>sql</a:t>
            </a:r>
            <a:r>
              <a:rPr lang="en-US" b="1" u="sng" dirty="0">
                <a:latin typeface="MV Boli" panose="02000500030200090000" pitchFamily="2" charset="0"/>
                <a:cs typeface="MV Boli" panose="02000500030200090000" pitchFamily="2" charset="0"/>
              </a:rPr>
              <a:t> file:</a:t>
            </a:r>
          </a:p>
          <a:p>
            <a:pPr marL="0" indent="0">
              <a:buNone/>
            </a:pPr>
            <a:r>
              <a:rPr lang="en-US" dirty="0">
                <a:latin typeface="MV Boli" panose="02000500030200090000" pitchFamily="2" charset="0"/>
                <a:cs typeface="MV Boli" panose="02000500030200090000" pitchFamily="2" charset="0"/>
              </a:rPr>
              <a:t>1)Copy and paste </a:t>
            </a:r>
            <a:r>
              <a:rPr lang="en-US" dirty="0" err="1">
                <a:latin typeface="MV Boli" panose="02000500030200090000" pitchFamily="2" charset="0"/>
                <a:cs typeface="MV Boli" panose="02000500030200090000" pitchFamily="2" charset="0"/>
              </a:rPr>
              <a:t>abs_hospital.sql</a:t>
            </a:r>
            <a:r>
              <a:rPr lang="en-US" dirty="0">
                <a:latin typeface="MV Boli" panose="02000500030200090000" pitchFamily="2" charset="0"/>
                <a:cs typeface="MV Boli" panose="02000500030200090000" pitchFamily="2" charset="0"/>
              </a:rPr>
              <a:t> file in the mentioned folder:</a:t>
            </a:r>
          </a:p>
          <a:p>
            <a:pPr marL="0" indent="0">
              <a:buNone/>
            </a:pPr>
            <a:r>
              <a:rPr lang="en-US" dirty="0">
                <a:latin typeface="MV Boli" panose="02000500030200090000" pitchFamily="2" charset="0"/>
                <a:cs typeface="MV Boli" panose="02000500030200090000" pitchFamily="2" charset="0"/>
              </a:rPr>
              <a:t>	My Computer&gt;Local Disk C&gt;Program Files&gt;MySQL&gt;MySQL Server 8.0&gt;bin</a:t>
            </a:r>
          </a:p>
          <a:p>
            <a:pPr marL="0" indent="0">
              <a:buNone/>
            </a:pPr>
            <a:endParaRPr lang="en-IN" dirty="0">
              <a:latin typeface="MV Boli" panose="02000500030200090000" pitchFamily="2" charset="0"/>
              <a:cs typeface="MV Boli" panose="02000500030200090000" pitchFamily="2" charset="0"/>
            </a:endParaRPr>
          </a:p>
          <a:p>
            <a:pPr marL="0" indent="0">
              <a:buNone/>
            </a:pPr>
            <a:endParaRPr lang="en-IN" dirty="0">
              <a:latin typeface="MV Boli" panose="02000500030200090000" pitchFamily="2" charset="0"/>
              <a:cs typeface="MV Boli" panose="02000500030200090000" pitchFamily="2" charset="0"/>
            </a:endParaRPr>
          </a:p>
          <a:p>
            <a:pPr marL="457200" lvl="1" indent="0">
              <a:buNone/>
            </a:pPr>
            <a:endParaRPr lang="en-IN" dirty="0">
              <a:latin typeface="MV Boli" panose="02000500030200090000" pitchFamily="2" charset="0"/>
              <a:cs typeface="MV Boli" panose="02000500030200090000" pitchFamily="2" charset="0"/>
            </a:endParaRPr>
          </a:p>
          <a:p>
            <a:pPr marL="0" indent="0">
              <a:buNone/>
            </a:pPr>
            <a:r>
              <a:rPr lang="en-IN" dirty="0">
                <a:latin typeface="MV Boli" panose="02000500030200090000" pitchFamily="2" charset="0"/>
                <a:cs typeface="MV Boli" panose="02000500030200090000" pitchFamily="2" charset="0"/>
              </a:rPr>
              <a:t> </a:t>
            </a:r>
          </a:p>
        </p:txBody>
      </p:sp>
      <p:pic>
        <p:nvPicPr>
          <p:cNvPr id="5" name="Picture 4">
            <a:extLst>
              <a:ext uri="{FF2B5EF4-FFF2-40B4-BE49-F238E27FC236}">
                <a16:creationId xmlns:a16="http://schemas.microsoft.com/office/drawing/2014/main" id="{61AA620D-0846-44C2-8058-B73E03E51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10" y="4282961"/>
            <a:ext cx="8058150" cy="1666875"/>
          </a:xfrm>
          <a:prstGeom prst="rect">
            <a:avLst/>
          </a:prstGeom>
        </p:spPr>
      </p:pic>
    </p:spTree>
    <p:extLst>
      <p:ext uri="{BB962C8B-B14F-4D97-AF65-F5344CB8AC3E}">
        <p14:creationId xmlns:p14="http://schemas.microsoft.com/office/powerpoint/2010/main" val="299154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9D910F3-22AF-49B6-819B-D80D50FCA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66712C-69AE-41DF-95B8-C5BC76D66072}"/>
              </a:ext>
            </a:extLst>
          </p:cNvPr>
          <p:cNvSpPr>
            <a:spLocks noGrp="1"/>
          </p:cNvSpPr>
          <p:nvPr>
            <p:ph type="title"/>
          </p:nvPr>
        </p:nvSpPr>
        <p:spPr>
          <a:xfrm>
            <a:off x="-264736" y="912813"/>
            <a:ext cx="9653833" cy="982908"/>
          </a:xfrm>
        </p:spPr>
        <p:txBody>
          <a:bodyPr anchor="b">
            <a:normAutofit fontScale="90000"/>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IMPLEMENTATION DETAILS</a:t>
            </a:r>
            <a:b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b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STEPS TO RUN THE PROJECT</a:t>
            </a:r>
            <a:endParaRPr lang="en-IN" dirty="0"/>
          </a:p>
        </p:txBody>
      </p:sp>
      <p:sp>
        <p:nvSpPr>
          <p:cNvPr id="11" name="Content Placeholder 10">
            <a:extLst>
              <a:ext uri="{FF2B5EF4-FFF2-40B4-BE49-F238E27FC236}">
                <a16:creationId xmlns:a16="http://schemas.microsoft.com/office/drawing/2014/main" id="{14D8CEDE-08FD-4679-A096-280FA863594B}"/>
              </a:ext>
            </a:extLst>
          </p:cNvPr>
          <p:cNvSpPr>
            <a:spLocks noGrp="1"/>
          </p:cNvSpPr>
          <p:nvPr>
            <p:ph idx="1"/>
          </p:nvPr>
        </p:nvSpPr>
        <p:spPr>
          <a:xfrm>
            <a:off x="838200" y="1404267"/>
            <a:ext cx="10515600" cy="4351338"/>
          </a:xfrm>
        </p:spPr>
        <p:txBody>
          <a:bodyPr>
            <a:normAutofit/>
          </a:bodyPr>
          <a:lstStyle/>
          <a:p>
            <a:pPr marL="0" indent="0">
              <a:buNone/>
            </a:pPr>
            <a:endParaRPr lang="en-US" dirty="0">
              <a:latin typeface="MV Boli" panose="02000500030200090000" pitchFamily="2" charset="0"/>
              <a:cs typeface="MV Boli" panose="02000500030200090000" pitchFamily="2" charset="0"/>
            </a:endParaRPr>
          </a:p>
          <a:p>
            <a:pPr marL="0" indent="0">
              <a:buNone/>
            </a:pPr>
            <a:endParaRPr lang="en-US" dirty="0">
              <a:latin typeface="MV Boli" panose="02000500030200090000" pitchFamily="2" charset="0"/>
              <a:cs typeface="MV Boli" panose="02000500030200090000" pitchFamily="2" charset="0"/>
            </a:endParaRPr>
          </a:p>
          <a:p>
            <a:pPr marL="0" indent="0">
              <a:buNone/>
            </a:pPr>
            <a:r>
              <a:rPr lang="en-US" dirty="0">
                <a:latin typeface="MV Boli" panose="02000500030200090000" pitchFamily="2" charset="0"/>
                <a:cs typeface="MV Boli" panose="02000500030200090000" pitchFamily="2" charset="0"/>
              </a:rPr>
              <a:t>2)To run </a:t>
            </a:r>
            <a:r>
              <a:rPr lang="en-US" dirty="0" err="1">
                <a:latin typeface="MV Boli" panose="02000500030200090000" pitchFamily="2" charset="0"/>
                <a:cs typeface="MV Boli" panose="02000500030200090000" pitchFamily="2" charset="0"/>
              </a:rPr>
              <a:t>abs_hospital.sql</a:t>
            </a:r>
            <a:r>
              <a:rPr lang="en-US" dirty="0">
                <a:latin typeface="MV Boli" panose="02000500030200090000" pitchFamily="2" charset="0"/>
                <a:cs typeface="MV Boli" panose="02000500030200090000" pitchFamily="2" charset="0"/>
              </a:rPr>
              <a:t>  ,use command “source </a:t>
            </a:r>
            <a:r>
              <a:rPr lang="en-US" dirty="0" err="1">
                <a:latin typeface="MV Boli" panose="02000500030200090000" pitchFamily="2" charset="0"/>
                <a:cs typeface="MV Boli" panose="02000500030200090000" pitchFamily="2" charset="0"/>
              </a:rPr>
              <a:t>abs_hospital.sql</a:t>
            </a:r>
            <a:r>
              <a:rPr lang="en-US" dirty="0">
                <a:latin typeface="MV Boli" panose="02000500030200090000" pitchFamily="2" charset="0"/>
                <a:cs typeface="MV Boli" panose="02000500030200090000" pitchFamily="2" charset="0"/>
              </a:rPr>
              <a:t>; “ on my </a:t>
            </a:r>
            <a:r>
              <a:rPr lang="en-US" dirty="0" err="1">
                <a:latin typeface="MV Boli" panose="02000500030200090000" pitchFamily="2" charset="0"/>
                <a:cs typeface="MV Boli" panose="02000500030200090000" pitchFamily="2" charset="0"/>
              </a:rPr>
              <a:t>sql</a:t>
            </a:r>
            <a:r>
              <a:rPr lang="en-US" dirty="0">
                <a:latin typeface="MV Boli" panose="02000500030200090000" pitchFamily="2" charset="0"/>
                <a:cs typeface="MV Boli" panose="02000500030200090000" pitchFamily="2" charset="0"/>
              </a:rPr>
              <a:t> command-line client.</a:t>
            </a:r>
          </a:p>
          <a:p>
            <a:pPr marL="0" indent="0">
              <a:buNone/>
            </a:pPr>
            <a:r>
              <a:rPr lang="en-IN" dirty="0">
                <a:latin typeface="MV Boli" panose="02000500030200090000" pitchFamily="2" charset="0"/>
                <a:cs typeface="MV Boli" panose="02000500030200090000" pitchFamily="2" charset="0"/>
              </a:rPr>
              <a:t>	</a:t>
            </a:r>
          </a:p>
        </p:txBody>
      </p:sp>
      <p:pic>
        <p:nvPicPr>
          <p:cNvPr id="6" name="Picture 5">
            <a:extLst>
              <a:ext uri="{FF2B5EF4-FFF2-40B4-BE49-F238E27FC236}">
                <a16:creationId xmlns:a16="http://schemas.microsoft.com/office/drawing/2014/main" id="{38FB8815-8A0B-49D7-B19B-6C009BD0C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873" y="3299988"/>
            <a:ext cx="4429125" cy="828675"/>
          </a:xfrm>
          <a:prstGeom prst="rect">
            <a:avLst/>
          </a:prstGeom>
        </p:spPr>
      </p:pic>
    </p:spTree>
    <p:extLst>
      <p:ext uri="{BB962C8B-B14F-4D97-AF65-F5344CB8AC3E}">
        <p14:creationId xmlns:p14="http://schemas.microsoft.com/office/powerpoint/2010/main" val="62857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E220D62-9794-44F7-9913-3D67BF74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515B8D-53BA-484E-AC4E-6F06AF897D2B}"/>
              </a:ext>
            </a:extLst>
          </p:cNvPr>
          <p:cNvSpPr>
            <a:spLocks noGrp="1"/>
          </p:cNvSpPr>
          <p:nvPr>
            <p:ph type="title"/>
          </p:nvPr>
        </p:nvSpPr>
        <p:spPr/>
        <p:txBody>
          <a:bodyPr>
            <a:normAutofit fontScale="90000"/>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OOP’s PRINCIPLES USED AND THEIR CORRELATION TO PRACTICAL IMPLEMENTATION </a:t>
            </a:r>
            <a:endParaRPr lang="en-IN" dirty="0"/>
          </a:p>
        </p:txBody>
      </p:sp>
      <p:sp>
        <p:nvSpPr>
          <p:cNvPr id="3" name="Content Placeholder 2">
            <a:extLst>
              <a:ext uri="{FF2B5EF4-FFF2-40B4-BE49-F238E27FC236}">
                <a16:creationId xmlns:a16="http://schemas.microsoft.com/office/drawing/2014/main" id="{98A430AE-2B99-479F-AFAB-21B4A79659D3}"/>
              </a:ext>
            </a:extLst>
          </p:cNvPr>
          <p:cNvSpPr>
            <a:spLocks noGrp="1"/>
          </p:cNvSpPr>
          <p:nvPr>
            <p:ph idx="1"/>
          </p:nvPr>
        </p:nvSpPr>
        <p:spPr/>
        <p:txBody>
          <a:bodyPr/>
          <a:lstStyle/>
          <a:p>
            <a:r>
              <a:rPr lang="en-IN" dirty="0">
                <a:solidFill>
                  <a:srgbClr val="FFC000"/>
                </a:solidFill>
                <a:latin typeface="MV Boli" panose="02000500030200090000" pitchFamily="2" charset="0"/>
                <a:cs typeface="MV Boli" panose="02000500030200090000" pitchFamily="2" charset="0"/>
              </a:rPr>
              <a:t>Encapsulation:-</a:t>
            </a:r>
            <a:r>
              <a:rPr lang="en-US" dirty="0">
                <a:latin typeface="MV Boli" panose="02000500030200090000" pitchFamily="2" charset="0"/>
                <a:cs typeface="MV Boli" panose="02000500030200090000" pitchFamily="2" charset="0"/>
              </a:rPr>
              <a:t>The whole idea behind encapsulation is to hide the implementation details from users. If a data member is private it means it can only be accessed within the same class. No outside class can access private data member (variable) of other class.</a:t>
            </a:r>
          </a:p>
          <a:p>
            <a:pPr marL="0" indent="0">
              <a:buNone/>
            </a:pPr>
            <a:r>
              <a:rPr lang="en-US" dirty="0">
                <a:latin typeface="MV Boli" panose="02000500030200090000" pitchFamily="2" charset="0"/>
                <a:cs typeface="MV Boli" panose="02000500030200090000" pitchFamily="2" charset="0"/>
              </a:rPr>
              <a:t>	In our project we have used encapsulation concept </a:t>
            </a:r>
            <a:r>
              <a:rPr lang="en-US">
                <a:latin typeface="MV Boli" panose="02000500030200090000" pitchFamily="2" charset="0"/>
                <a:cs typeface="MV Boli" panose="02000500030200090000" pitchFamily="2" charset="0"/>
              </a:rPr>
              <a:t>in class </a:t>
            </a:r>
            <a:r>
              <a:rPr lang="en-US" dirty="0">
                <a:latin typeface="MV Boli" panose="02000500030200090000" pitchFamily="2" charset="0"/>
                <a:cs typeface="MV Boli" panose="02000500030200090000" pitchFamily="2" charset="0"/>
              </a:rPr>
              <a:t>”</a:t>
            </a:r>
            <a:r>
              <a:rPr lang="en-US" dirty="0" err="1">
                <a:latin typeface="MV Boli" panose="02000500030200090000" pitchFamily="2" charset="0"/>
                <a:cs typeface="MV Boli" panose="02000500030200090000" pitchFamily="2" charset="0"/>
              </a:rPr>
              <a:t>ABS_Hospital</a:t>
            </a:r>
            <a:r>
              <a:rPr lang="en-US" dirty="0">
                <a:latin typeface="MV Boli" panose="02000500030200090000" pitchFamily="2" charset="0"/>
                <a:cs typeface="MV Boli" panose="02000500030200090000" pitchFamily="2" charset="0"/>
              </a:rPr>
              <a:t>”.</a:t>
            </a:r>
            <a:endParaRPr lang="en-IN" dirty="0">
              <a:latin typeface="MV Boli" panose="02000500030200090000" pitchFamily="2" charset="0"/>
              <a:cs typeface="MV Boli" panose="02000500030200090000" pitchFamily="2" charset="0"/>
            </a:endParaRPr>
          </a:p>
          <a:p>
            <a:pPr marL="0" indent="0">
              <a:buNone/>
            </a:pPr>
            <a:r>
              <a:rPr lang="en-IN" dirty="0"/>
              <a:t>	</a:t>
            </a:r>
          </a:p>
        </p:txBody>
      </p:sp>
    </p:spTree>
    <p:extLst>
      <p:ext uri="{BB962C8B-B14F-4D97-AF65-F5344CB8AC3E}">
        <p14:creationId xmlns:p14="http://schemas.microsoft.com/office/powerpoint/2010/main" val="118861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E220D62-9794-44F7-9913-3D67BF74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515B8D-53BA-484E-AC4E-6F06AF897D2B}"/>
              </a:ext>
            </a:extLst>
          </p:cNvPr>
          <p:cNvSpPr>
            <a:spLocks noGrp="1"/>
          </p:cNvSpPr>
          <p:nvPr>
            <p:ph type="title"/>
          </p:nvPr>
        </p:nvSpPr>
        <p:spPr/>
        <p:txBody>
          <a:bodyPr>
            <a:normAutofit fontScale="90000"/>
          </a:bodyPr>
          <a:lstStyle/>
          <a:p>
            <a:pPr algn="ctr"/>
            <a:r>
              <a:rPr lang="en-IN" b="1" dirty="0">
                <a:ln w="9525">
                  <a:solidFill>
                    <a:schemeClr val="bg1"/>
                  </a:solidFill>
                  <a:prstDash val="solid"/>
                </a:ln>
                <a:effectLst>
                  <a:outerShdw blurRad="12700" dist="38100" dir="2700000" algn="tl" rotWithShape="0">
                    <a:schemeClr val="bg1">
                      <a:lumMod val="50000"/>
                    </a:schemeClr>
                  </a:outerShdw>
                </a:effectLst>
                <a:latin typeface="Candara" panose="020E0502030303020204" pitchFamily="34" charset="0"/>
              </a:rPr>
              <a:t>OOP’s PRINCIPLES USED AND THEIR CORRELATION TO PRACTICAL IMPLEMENTATION </a:t>
            </a:r>
            <a:endParaRPr lang="en-IN" dirty="0"/>
          </a:p>
        </p:txBody>
      </p:sp>
      <p:sp>
        <p:nvSpPr>
          <p:cNvPr id="3" name="Content Placeholder 2">
            <a:extLst>
              <a:ext uri="{FF2B5EF4-FFF2-40B4-BE49-F238E27FC236}">
                <a16:creationId xmlns:a16="http://schemas.microsoft.com/office/drawing/2014/main" id="{98A430AE-2B99-479F-AFAB-21B4A79659D3}"/>
              </a:ext>
            </a:extLst>
          </p:cNvPr>
          <p:cNvSpPr>
            <a:spLocks noGrp="1"/>
          </p:cNvSpPr>
          <p:nvPr>
            <p:ph idx="1"/>
          </p:nvPr>
        </p:nvSpPr>
        <p:spPr/>
        <p:txBody>
          <a:bodyPr/>
          <a:lstStyle/>
          <a:p>
            <a:r>
              <a:rPr lang="en-IN" dirty="0">
                <a:solidFill>
                  <a:srgbClr val="FFC000"/>
                </a:solidFill>
                <a:latin typeface="MV Boli" panose="02000500030200090000" pitchFamily="2" charset="0"/>
                <a:cs typeface="MV Boli" panose="02000500030200090000" pitchFamily="2" charset="0"/>
              </a:rPr>
              <a:t>Inheritance:-</a:t>
            </a:r>
            <a:r>
              <a:rPr lang="en-US" dirty="0">
                <a:latin typeface="MV Boli" panose="02000500030200090000" pitchFamily="2" charset="0"/>
                <a:cs typeface="MV Boli" panose="02000500030200090000" pitchFamily="2" charset="0"/>
              </a:rPr>
              <a:t>Inheritance can be defined as the process where one class acquires the properties (methods and fields) of another. With the use of inheritance the information is made manageable in a hierarchical order.</a:t>
            </a:r>
          </a:p>
          <a:p>
            <a:r>
              <a:rPr lang="en-US" dirty="0">
                <a:latin typeface="MV Boli" panose="02000500030200090000" pitchFamily="2" charset="0"/>
                <a:cs typeface="MV Boli" panose="02000500030200090000" pitchFamily="2" charset="0"/>
              </a:rPr>
              <a:t>The class which inherits the properties of other is known as subclass (derived class, child class) and the class whose properties are inherited is known as superclass (base class, parent class).</a:t>
            </a:r>
          </a:p>
          <a:p>
            <a:pPr marL="0" indent="0">
              <a:buNone/>
            </a:pPr>
            <a:r>
              <a:rPr lang="en-US" dirty="0">
                <a:latin typeface="MV Boli" panose="02000500030200090000" pitchFamily="2" charset="0"/>
                <a:cs typeface="MV Boli" panose="02000500030200090000" pitchFamily="2" charset="0"/>
              </a:rPr>
              <a:t>	In our program </a:t>
            </a:r>
            <a:r>
              <a:rPr lang="en-US" dirty="0" err="1">
                <a:latin typeface="MV Boli" panose="02000500030200090000" pitchFamily="2" charset="0"/>
                <a:cs typeface="MV Boli" panose="02000500030200090000" pitchFamily="2" charset="0"/>
              </a:rPr>
              <a:t>ABS_Hospital</a:t>
            </a:r>
            <a:r>
              <a:rPr lang="en-US" dirty="0">
                <a:latin typeface="MV Boli" panose="02000500030200090000" pitchFamily="2" charset="0"/>
                <a:cs typeface="MV Boli" panose="02000500030200090000" pitchFamily="2" charset="0"/>
              </a:rPr>
              <a:t> extends Application class.</a:t>
            </a:r>
          </a:p>
          <a:p>
            <a:endParaRPr lang="en-IN" dirty="0"/>
          </a:p>
        </p:txBody>
      </p:sp>
    </p:spTree>
    <p:extLst>
      <p:ext uri="{BB962C8B-B14F-4D97-AF65-F5344CB8AC3E}">
        <p14:creationId xmlns:p14="http://schemas.microsoft.com/office/powerpoint/2010/main" val="3103869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629</Words>
  <Application>Microsoft Office PowerPoint</Application>
  <PresentationFormat>Widescreen</PresentationFormat>
  <Paragraphs>91</Paragraphs>
  <Slides>24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Bahnschrift Light Condensed</vt:lpstr>
      <vt:lpstr>Bahnschrift SemiLight Condensed</vt:lpstr>
      <vt:lpstr>Bahnschrift SemiLight SemiConde</vt:lpstr>
      <vt:lpstr>Calibri</vt:lpstr>
      <vt:lpstr>Calibri Light</vt:lpstr>
      <vt:lpstr>Candara</vt:lpstr>
      <vt:lpstr>Constantia</vt:lpstr>
      <vt:lpstr>GeoSlab703 Md BT</vt:lpstr>
      <vt:lpstr>GeoSlab703 MdCn BT</vt:lpstr>
      <vt:lpstr>MV Boli</vt:lpstr>
      <vt:lpstr>Wingdings</vt:lpstr>
      <vt:lpstr>Office Theme</vt:lpstr>
      <vt:lpstr>ABS Hospital -Medical Assistance Application</vt:lpstr>
      <vt:lpstr>PROBLEM STATEMENT</vt:lpstr>
      <vt:lpstr>OBJECTIVES</vt:lpstr>
      <vt:lpstr>HARDWARE AND SOFTWARE REQUIREMENTS</vt:lpstr>
      <vt:lpstr>IMPLEMENTATION DETAILS</vt:lpstr>
      <vt:lpstr>IMPLEMENTATION DETAILS STEPS TO RUN THE PROJECT</vt:lpstr>
      <vt:lpstr>IMPLEMENTATION DETAILS STEPS TO RUN THE PROJECT</vt:lpstr>
      <vt:lpstr>OOP’s PRINCIPLES USED AND THEIR CORRELATION TO PRACTICAL IMPLEMENTATION </vt:lpstr>
      <vt:lpstr>OOP’s PRINCIPLES USED AND THEIR CORRELATION TO PRACTICAL IMPLEMENTATION </vt:lpstr>
      <vt:lpstr>OOP’s PRINCIPLES USED AND THEIR CORRELATION TO PRACTICAL IMPLEMENTATION </vt:lpstr>
      <vt:lpstr>PowerPoint Presentation</vt:lpstr>
      <vt:lpstr>LOGIN PAGE</vt:lpstr>
      <vt:lpstr>SIGN UP PAGE</vt:lpstr>
      <vt:lpstr>HOME PAGE</vt:lpstr>
      <vt:lpstr>EDIT PROFILE</vt:lpstr>
      <vt:lpstr>REPORTS  MAIN SCREEN</vt:lpstr>
      <vt:lpstr>REPORTS</vt:lpstr>
      <vt:lpstr>PRESCRIPTIONS MAIN SCREEN</vt:lpstr>
      <vt:lpstr>PRESCRIPTION</vt:lpstr>
      <vt:lpstr>BOOK AN APPOINTMENT</vt:lpstr>
      <vt:lpstr>BOOK AN APPOINTMENT</vt:lpstr>
      <vt:lpstr>BOOK AN APPOINTMENT</vt:lpstr>
      <vt:lpstr>BOOK AN APPOINTMENT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rshope01@gmail.com</dc:creator>
  <cp:lastModifiedBy>Shreya Hegde</cp:lastModifiedBy>
  <cp:revision>54</cp:revision>
  <dcterms:created xsi:type="dcterms:W3CDTF">2020-04-03T01:15:31Z</dcterms:created>
  <dcterms:modified xsi:type="dcterms:W3CDTF">2020-04-10T08:14:17Z</dcterms:modified>
</cp:coreProperties>
</file>