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2" r:id="rId7"/>
    <p:sldId id="263" r:id="rId8"/>
    <p:sldId id="265" r:id="rId9"/>
    <p:sldId id="266" r:id="rId10"/>
    <p:sldId id="267" r:id="rId11"/>
    <p:sldId id="268" r:id="rId12"/>
    <p:sldId id="269" r:id="rId13"/>
    <p:sldId id="270" r:id="rId14"/>
    <p:sldId id="273" r:id="rId15"/>
    <p:sldId id="274" r:id="rId16"/>
    <p:sldId id="275" r:id="rId17"/>
    <p:sldId id="277" r:id="rId18"/>
    <p:sldId id="278" r:id="rId19"/>
    <p:sldId id="279" r:id="rId20"/>
    <p:sldId id="280" r:id="rId21"/>
    <p:sldId id="290" r:id="rId22"/>
    <p:sldId id="283" r:id="rId23"/>
    <p:sldId id="282" r:id="rId24"/>
    <p:sldId id="284" r:id="rId25"/>
    <p:sldId id="285" r:id="rId26"/>
    <p:sldId id="286" r:id="rId27"/>
    <p:sldId id="287" r:id="rId28"/>
    <p:sldId id="288"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uda sanka" userId="502332cbc185c6bc" providerId="LiveId" clId="{2EDBD6C1-4123-4E26-8579-D86120DF46CC}"/>
    <pc:docChg chg="custSel addSld delSld modSld">
      <pc:chgData name="kumuda sanka" userId="502332cbc185c6bc" providerId="LiveId" clId="{2EDBD6C1-4123-4E26-8579-D86120DF46CC}" dt="2022-09-07T15:23:55.906" v="608" actId="20577"/>
      <pc:docMkLst>
        <pc:docMk/>
      </pc:docMkLst>
      <pc:sldChg chg="modSp mod">
        <pc:chgData name="kumuda sanka" userId="502332cbc185c6bc" providerId="LiveId" clId="{2EDBD6C1-4123-4E26-8579-D86120DF46CC}" dt="2022-09-06T15:05:38.514" v="249" actId="113"/>
        <pc:sldMkLst>
          <pc:docMk/>
          <pc:sldMk cId="389739808" sldId="273"/>
        </pc:sldMkLst>
        <pc:spChg chg="mod">
          <ac:chgData name="kumuda sanka" userId="502332cbc185c6bc" providerId="LiveId" clId="{2EDBD6C1-4123-4E26-8579-D86120DF46CC}" dt="2022-09-06T15:05:38.514" v="249" actId="113"/>
          <ac:spMkLst>
            <pc:docMk/>
            <pc:sldMk cId="389739808" sldId="273"/>
            <ac:spMk id="8" creationId="{30B05F9E-7BB5-4D38-B2E6-7F0C1A997469}"/>
          </ac:spMkLst>
        </pc:spChg>
      </pc:sldChg>
      <pc:sldChg chg="modSp mod">
        <pc:chgData name="kumuda sanka" userId="502332cbc185c6bc" providerId="LiveId" clId="{2EDBD6C1-4123-4E26-8579-D86120DF46CC}" dt="2022-09-07T15:23:55.906" v="608" actId="20577"/>
        <pc:sldMkLst>
          <pc:docMk/>
          <pc:sldMk cId="2339581286" sldId="283"/>
        </pc:sldMkLst>
        <pc:spChg chg="mod">
          <ac:chgData name="kumuda sanka" userId="502332cbc185c6bc" providerId="LiveId" clId="{2EDBD6C1-4123-4E26-8579-D86120DF46CC}" dt="2022-09-07T15:23:55.906" v="608" actId="20577"/>
          <ac:spMkLst>
            <pc:docMk/>
            <pc:sldMk cId="2339581286" sldId="283"/>
            <ac:spMk id="3" creationId="{23D64BDA-14AA-4E4C-8444-6BF76EC61984}"/>
          </ac:spMkLst>
        </pc:spChg>
      </pc:sldChg>
      <pc:sldChg chg="new del">
        <pc:chgData name="kumuda sanka" userId="502332cbc185c6bc" providerId="LiveId" clId="{2EDBD6C1-4123-4E26-8579-D86120DF46CC}" dt="2022-09-06T18:11:34.841" v="252" actId="2696"/>
        <pc:sldMkLst>
          <pc:docMk/>
          <pc:sldMk cId="1449089172" sldId="289"/>
        </pc:sldMkLst>
      </pc:sldChg>
      <pc:sldChg chg="addSp delSp modSp add mod">
        <pc:chgData name="kumuda sanka" userId="502332cbc185c6bc" providerId="LiveId" clId="{2EDBD6C1-4123-4E26-8579-D86120DF46CC}" dt="2022-09-06T18:12:36.337" v="278" actId="1076"/>
        <pc:sldMkLst>
          <pc:docMk/>
          <pc:sldMk cId="1522715166" sldId="290"/>
        </pc:sldMkLst>
        <pc:spChg chg="mod">
          <ac:chgData name="kumuda sanka" userId="502332cbc185c6bc" providerId="LiveId" clId="{2EDBD6C1-4123-4E26-8579-D86120DF46CC}" dt="2022-09-06T18:11:56.405" v="274"/>
          <ac:spMkLst>
            <pc:docMk/>
            <pc:sldMk cId="1522715166" sldId="290"/>
            <ac:spMk id="2" creationId="{92C9295F-E638-4F61-AFE2-CF3E40556031}"/>
          </ac:spMkLst>
        </pc:spChg>
        <pc:picChg chg="add mod">
          <ac:chgData name="kumuda sanka" userId="502332cbc185c6bc" providerId="LiveId" clId="{2EDBD6C1-4123-4E26-8579-D86120DF46CC}" dt="2022-09-06T18:12:36.337" v="278" actId="1076"/>
          <ac:picMkLst>
            <pc:docMk/>
            <pc:sldMk cId="1522715166" sldId="290"/>
            <ac:picMk id="5" creationId="{0E7AB9F1-B8EC-7A42-AD14-9379B7F8CD32}"/>
          </ac:picMkLst>
        </pc:picChg>
        <pc:picChg chg="del">
          <ac:chgData name="kumuda sanka" userId="502332cbc185c6bc" providerId="LiveId" clId="{2EDBD6C1-4123-4E26-8579-D86120DF46CC}" dt="2022-09-06T18:12:00.215" v="275" actId="478"/>
          <ac:picMkLst>
            <pc:docMk/>
            <pc:sldMk cId="1522715166" sldId="290"/>
            <ac:picMk id="6" creationId="{65154FF4-538C-44C6-A3FB-1DCFF5DA50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Recursion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Function calls itself until base case</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Unique BSTs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https://leetcode.com/explore/learn/card/recursion-i/253/conclusion/2384/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F2030AE-B40D-4799-A72C-2751E96E0437}"/>
              </a:ext>
            </a:extLst>
          </p:cNvPr>
          <p:cNvPicPr>
            <a:picLocks noChangeAspect="1"/>
          </p:cNvPicPr>
          <p:nvPr/>
        </p:nvPicPr>
        <p:blipFill>
          <a:blip r:embed="rId2"/>
          <a:stretch>
            <a:fillRect/>
          </a:stretch>
        </p:blipFill>
        <p:spPr>
          <a:xfrm>
            <a:off x="5500577" y="2444496"/>
            <a:ext cx="5173207" cy="4038600"/>
          </a:xfrm>
          <a:prstGeom prst="rect">
            <a:avLst/>
          </a:prstGeom>
        </p:spPr>
      </p:pic>
    </p:spTree>
    <p:extLst>
      <p:ext uri="{BB962C8B-B14F-4D97-AF65-F5344CB8AC3E}">
        <p14:creationId xmlns:p14="http://schemas.microsoft.com/office/powerpoint/2010/main" val="6431515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Important Techniques in Recursion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096000" cy="2862322"/>
          </a:xfrm>
          <a:prstGeom prst="rect">
            <a:avLst/>
          </a:prstGeom>
          <a:noFill/>
        </p:spPr>
        <p:txBody>
          <a:bodyPr wrap="square">
            <a:spAutoFit/>
          </a:bodyPr>
          <a:lstStyle/>
          <a:p>
            <a:r>
              <a:rPr lang="en-US" sz="1800" b="1" dirty="0" err="1"/>
              <a:t>Memoization</a:t>
            </a:r>
            <a:r>
              <a:rPr lang="en-US" sz="1800" dirty="0"/>
              <a:t> – Store the sub-problem output to avoid duplicate calculations</a:t>
            </a:r>
          </a:p>
          <a:p>
            <a:endParaRPr lang="en-US" sz="1800" dirty="0"/>
          </a:p>
          <a:p>
            <a:r>
              <a:rPr lang="en-US" sz="1800" b="1" dirty="0"/>
              <a:t>Divide and Conquer </a:t>
            </a:r>
            <a:r>
              <a:rPr lang="en-US" sz="1800" dirty="0"/>
              <a:t>– Divide the problem into two or more subproblems.</a:t>
            </a:r>
          </a:p>
          <a:p>
            <a:r>
              <a:rPr lang="en-US" dirty="0"/>
              <a:t> However, Recursion in which we reduce the problem into a single subproblem is called </a:t>
            </a:r>
            <a:r>
              <a:rPr lang="en-US" b="1" dirty="0"/>
              <a:t>Decrease and Conquer</a:t>
            </a:r>
          </a:p>
          <a:p>
            <a:endParaRPr lang="en-US" sz="1800" dirty="0"/>
          </a:p>
          <a:p>
            <a:r>
              <a:rPr lang="en-US" sz="1800" dirty="0" err="1"/>
              <a:t>BackTracking</a:t>
            </a:r>
            <a:endParaRPr lang="en-US" sz="1800" dirty="0"/>
          </a:p>
        </p:txBody>
      </p:sp>
    </p:spTree>
    <p:extLst>
      <p:ext uri="{BB962C8B-B14F-4D97-AF65-F5344CB8AC3E}">
        <p14:creationId xmlns:p14="http://schemas.microsoft.com/office/powerpoint/2010/main" val="3897398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Divide and Conquer</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781800" cy="2862322"/>
          </a:xfrm>
          <a:prstGeom prst="rect">
            <a:avLst/>
          </a:prstGeom>
          <a:noFill/>
        </p:spPr>
        <p:txBody>
          <a:bodyPr wrap="square">
            <a:spAutoFit/>
          </a:bodyPr>
          <a:lstStyle/>
          <a:p>
            <a:r>
              <a:rPr lang="en-US" sz="1800" dirty="0"/>
              <a:t>Problem is divided into 2 or more sub-problems.</a:t>
            </a:r>
          </a:p>
          <a:p>
            <a:r>
              <a:rPr lang="en-US" sz="1800" dirty="0"/>
              <a:t>Final outpu</a:t>
            </a:r>
            <a:r>
              <a:rPr lang="en-US" dirty="0"/>
              <a:t>t is the combined result of them.</a:t>
            </a:r>
          </a:p>
          <a:p>
            <a:endParaRPr lang="en-US" sz="1800" dirty="0"/>
          </a:p>
          <a:p>
            <a:r>
              <a:rPr lang="en-US" dirty="0"/>
              <a:t>Example : Merge Sort</a:t>
            </a:r>
          </a:p>
          <a:p>
            <a:endParaRPr lang="en-US" sz="1800" dirty="0"/>
          </a:p>
          <a:p>
            <a:endParaRPr lang="en-US" dirty="0"/>
          </a:p>
          <a:p>
            <a:r>
              <a:rPr lang="en-US" sz="1800" dirty="0"/>
              <a:t>If we are reducing the current pro</a:t>
            </a:r>
            <a:r>
              <a:rPr lang="en-US" dirty="0"/>
              <a:t>blem to a single sub-problem. This technique is called decrease and Conquer.</a:t>
            </a:r>
          </a:p>
          <a:p>
            <a:endParaRPr lang="en-US" dirty="0"/>
          </a:p>
          <a:p>
            <a:r>
              <a:rPr lang="en-US" dirty="0"/>
              <a:t>Ex: Binary Search</a:t>
            </a:r>
            <a:endParaRPr lang="en-US" sz="1800" dirty="0"/>
          </a:p>
        </p:txBody>
      </p:sp>
    </p:spTree>
    <p:extLst>
      <p:ext uri="{BB962C8B-B14F-4D97-AF65-F5344CB8AC3E}">
        <p14:creationId xmlns:p14="http://schemas.microsoft.com/office/powerpoint/2010/main" val="127972611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a:bodyPr>
          <a:lstStyle/>
          <a:p>
            <a:r>
              <a:rPr lang="en-US" sz="2000" b="1" dirty="0">
                <a:solidFill>
                  <a:schemeClr val="tx1">
                    <a:lumMod val="75000"/>
                    <a:lumOff val="25000"/>
                  </a:schemeClr>
                </a:solidFill>
              </a:rPr>
              <a:t>Merge Sort</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7F56B385-7B70-4EFE-910E-B0E99222D470}"/>
              </a:ext>
            </a:extLst>
          </p:cNvPr>
          <p:cNvPicPr>
            <a:picLocks noChangeAspect="1"/>
          </p:cNvPicPr>
          <p:nvPr/>
        </p:nvPicPr>
        <p:blipFill>
          <a:blip r:embed="rId2"/>
          <a:stretch>
            <a:fillRect/>
          </a:stretch>
        </p:blipFill>
        <p:spPr>
          <a:xfrm>
            <a:off x="4684528" y="1475014"/>
            <a:ext cx="6806501" cy="4648086"/>
          </a:xfrm>
          <a:prstGeom prst="rect">
            <a:avLst/>
          </a:prstGeom>
        </p:spPr>
      </p:pic>
    </p:spTree>
    <p:extLst>
      <p:ext uri="{BB962C8B-B14F-4D97-AF65-F5344CB8AC3E}">
        <p14:creationId xmlns:p14="http://schemas.microsoft.com/office/powerpoint/2010/main" val="12485464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2892018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6497109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a:solidFill>
                  <a:schemeClr val="tx1">
                    <a:lumMod val="75000"/>
                    <a:lumOff val="25000"/>
                  </a:schemeClr>
                </a:solidFill>
              </a:rPr>
              <a:t>Search Matrix 2D</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81E2325A-5998-4665-BC07-1DDEE5D34BDE}"/>
              </a:ext>
            </a:extLst>
          </p:cNvPr>
          <p:cNvPicPr>
            <a:picLocks noChangeAspect="1"/>
          </p:cNvPicPr>
          <p:nvPr/>
        </p:nvPicPr>
        <p:blipFill>
          <a:blip r:embed="rId2"/>
          <a:stretch>
            <a:fillRect/>
          </a:stretch>
        </p:blipFill>
        <p:spPr>
          <a:xfrm>
            <a:off x="4598380" y="3429000"/>
            <a:ext cx="6929591" cy="1600991"/>
          </a:xfrm>
          <a:prstGeom prst="rect">
            <a:avLst/>
          </a:prstGeom>
        </p:spPr>
      </p:pic>
    </p:spTree>
    <p:extLst>
      <p:ext uri="{BB962C8B-B14F-4D97-AF65-F5344CB8AC3E}">
        <p14:creationId xmlns:p14="http://schemas.microsoft.com/office/powerpoint/2010/main" val="22728534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a:solidFill>
                  <a:schemeClr val="tx1">
                    <a:lumMod val="75000"/>
                    <a:lumOff val="25000"/>
                  </a:schemeClr>
                </a:solidFill>
              </a:rPr>
              <a:t>Quick Sort</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https://leetcode.com/explore/learn/card/recursion-ii/470/divide-and-conquer/2870/</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65154FF4-538C-44C6-A3FB-1DCFF5DA5095}"/>
              </a:ext>
            </a:extLst>
          </p:cNvPr>
          <p:cNvPicPr>
            <a:picLocks noChangeAspect="1"/>
          </p:cNvPicPr>
          <p:nvPr/>
        </p:nvPicPr>
        <p:blipFill>
          <a:blip r:embed="rId2"/>
          <a:stretch>
            <a:fillRect/>
          </a:stretch>
        </p:blipFill>
        <p:spPr>
          <a:xfrm>
            <a:off x="4498745" y="434775"/>
            <a:ext cx="6627171" cy="5606143"/>
          </a:xfrm>
          <a:prstGeom prst="rect">
            <a:avLst/>
          </a:prstGeom>
        </p:spPr>
      </p:pic>
    </p:spTree>
    <p:extLst>
      <p:ext uri="{BB962C8B-B14F-4D97-AF65-F5344CB8AC3E}">
        <p14:creationId xmlns:p14="http://schemas.microsoft.com/office/powerpoint/2010/main" val="174345167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Master Theorem</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https://leetcode.com/explore/learn/card/recursion-ii/470/divide-and-conquer/2871/</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0E7AB9F1-B8EC-7A42-AD14-9379B7F8CD32}"/>
              </a:ext>
            </a:extLst>
          </p:cNvPr>
          <p:cNvPicPr>
            <a:picLocks noChangeAspect="1"/>
          </p:cNvPicPr>
          <p:nvPr/>
        </p:nvPicPr>
        <p:blipFill>
          <a:blip r:embed="rId2"/>
          <a:stretch>
            <a:fillRect/>
          </a:stretch>
        </p:blipFill>
        <p:spPr>
          <a:xfrm>
            <a:off x="4307771" y="1463414"/>
            <a:ext cx="7640462" cy="3931172"/>
          </a:xfrm>
          <a:prstGeom prst="rect">
            <a:avLst/>
          </a:prstGeom>
        </p:spPr>
      </p:pic>
    </p:spTree>
    <p:extLst>
      <p:ext uri="{BB962C8B-B14F-4D97-AF65-F5344CB8AC3E}">
        <p14:creationId xmlns:p14="http://schemas.microsoft.com/office/powerpoint/2010/main" val="152271516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084-1EA8-4806-B525-09C4A9881FCC}"/>
              </a:ext>
            </a:extLst>
          </p:cNvPr>
          <p:cNvSpPr>
            <a:spLocks noGrp="1"/>
          </p:cNvSpPr>
          <p:nvPr>
            <p:ph type="title"/>
          </p:nvPr>
        </p:nvSpPr>
        <p:spPr/>
        <p:txBody>
          <a:bodyPr/>
          <a:lstStyle/>
          <a:p>
            <a:r>
              <a:rPr lang="en-US" dirty="0" err="1"/>
              <a:t>BackTracking</a:t>
            </a:r>
            <a:endParaRPr lang="en-IN" dirty="0"/>
          </a:p>
        </p:txBody>
      </p:sp>
      <p:sp>
        <p:nvSpPr>
          <p:cNvPr id="3" name="Content Placeholder 2">
            <a:extLst>
              <a:ext uri="{FF2B5EF4-FFF2-40B4-BE49-F238E27FC236}">
                <a16:creationId xmlns:a16="http://schemas.microsoft.com/office/drawing/2014/main" id="{23D64BDA-14AA-4E4C-8444-6BF76EC61984}"/>
              </a:ext>
            </a:extLst>
          </p:cNvPr>
          <p:cNvSpPr>
            <a:spLocks noGrp="1"/>
          </p:cNvSpPr>
          <p:nvPr>
            <p:ph idx="1"/>
          </p:nvPr>
        </p:nvSpPr>
        <p:spPr/>
        <p:txBody>
          <a:bodyPr/>
          <a:lstStyle/>
          <a:p>
            <a:pPr marL="0" indent="0">
              <a:buNone/>
            </a:pPr>
            <a:r>
              <a:rPr lang="en-US" dirty="0"/>
              <a:t>Once a path is not leading to solution, we don’t further explore it and go back and search for other paths.</a:t>
            </a:r>
          </a:p>
          <a:p>
            <a:pPr marL="0" indent="0">
              <a:buNone/>
            </a:pPr>
            <a:endParaRPr lang="en-US" dirty="0"/>
          </a:p>
          <a:p>
            <a:pPr marL="0" indent="0">
              <a:buNone/>
            </a:pPr>
            <a:r>
              <a:rPr lang="en-US" dirty="0"/>
              <a:t>This is better than Brute-Force Solution, since we are eliminating many paths, without actually </a:t>
            </a:r>
            <a:r>
              <a:rPr lang="en-US" dirty="0" err="1"/>
              <a:t>traversings</a:t>
            </a:r>
            <a:endParaRPr lang="en-US" dirty="0"/>
          </a:p>
          <a:p>
            <a:pPr marL="0" indent="0">
              <a:buNone/>
            </a:pPr>
            <a:r>
              <a:rPr lang="en-US" dirty="0"/>
              <a:t>I.E unlike in brute-force solution, we evaluate the partial solutions and check if a candidate is </a:t>
            </a:r>
            <a:r>
              <a:rPr lang="en-US"/>
              <a:t>worth exploring further</a:t>
            </a:r>
            <a:endParaRPr lang="en-IN" dirty="0"/>
          </a:p>
        </p:txBody>
      </p:sp>
    </p:spTree>
    <p:extLst>
      <p:ext uri="{BB962C8B-B14F-4D97-AF65-F5344CB8AC3E}">
        <p14:creationId xmlns:p14="http://schemas.microsoft.com/office/powerpoint/2010/main" val="233958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Swap Pairs in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https://leetcode.com/explore/learn/card/recursion-i/250/principle-of-recursion/1681/</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21A53D5D-8668-441A-89F0-7339B135BD8D}"/>
              </a:ext>
            </a:extLst>
          </p:cNvPr>
          <p:cNvPicPr>
            <a:picLocks noChangeAspect="1"/>
          </p:cNvPicPr>
          <p:nvPr/>
        </p:nvPicPr>
        <p:blipFill>
          <a:blip r:embed="rId2"/>
          <a:stretch>
            <a:fillRect/>
          </a:stretch>
        </p:blipFill>
        <p:spPr>
          <a:xfrm>
            <a:off x="4910593" y="3281706"/>
            <a:ext cx="6353175" cy="2933700"/>
          </a:xfrm>
          <a:prstGeom prst="rect">
            <a:avLst/>
          </a:prstGeom>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N Queens - II</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https://leetcode.com/explore/learn/card/recursion-ii/472/backtracking/2804/</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1AC44065-66BD-46E6-BE0C-EAB9F55B269E}"/>
              </a:ext>
            </a:extLst>
          </p:cNvPr>
          <p:cNvPicPr>
            <a:picLocks noChangeAspect="1"/>
          </p:cNvPicPr>
          <p:nvPr/>
        </p:nvPicPr>
        <p:blipFill>
          <a:blip r:embed="rId2"/>
          <a:stretch>
            <a:fillRect/>
          </a:stretch>
        </p:blipFill>
        <p:spPr>
          <a:xfrm>
            <a:off x="4814582" y="666750"/>
            <a:ext cx="6626840" cy="5742214"/>
          </a:xfrm>
          <a:prstGeom prst="rect">
            <a:avLst/>
          </a:prstGeom>
        </p:spPr>
      </p:pic>
    </p:spTree>
    <p:extLst>
      <p:ext uri="{BB962C8B-B14F-4D97-AF65-F5344CB8AC3E}">
        <p14:creationId xmlns:p14="http://schemas.microsoft.com/office/powerpoint/2010/main" val="68866687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Sudoku Solver</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https://leetcode.com/explore/learn/card/recursion-ii/472/backtracking/2796/</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93480BE-CE3E-498E-A14F-22AF28C906B5}"/>
              </a:ext>
            </a:extLst>
          </p:cNvPr>
          <p:cNvPicPr>
            <a:picLocks noChangeAspect="1"/>
          </p:cNvPicPr>
          <p:nvPr/>
        </p:nvPicPr>
        <p:blipFill>
          <a:blip r:embed="rId2"/>
          <a:stretch>
            <a:fillRect/>
          </a:stretch>
        </p:blipFill>
        <p:spPr>
          <a:xfrm>
            <a:off x="4977894" y="374904"/>
            <a:ext cx="6300216" cy="6057900"/>
          </a:xfrm>
          <a:prstGeom prst="rect">
            <a:avLst/>
          </a:prstGeom>
        </p:spPr>
      </p:pic>
    </p:spTree>
    <p:extLst>
      <p:ext uri="{BB962C8B-B14F-4D97-AF65-F5344CB8AC3E}">
        <p14:creationId xmlns:p14="http://schemas.microsoft.com/office/powerpoint/2010/main" val="334966983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Combinations</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https://leetcode.com/explore/learn/card/recursion-ii/472/backtracking/2798/</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F8F98E8C-B9C3-42E6-A97A-CCB7CFFEA99F}"/>
              </a:ext>
            </a:extLst>
          </p:cNvPr>
          <p:cNvPicPr>
            <a:picLocks noChangeAspect="1"/>
          </p:cNvPicPr>
          <p:nvPr/>
        </p:nvPicPr>
        <p:blipFill>
          <a:blip r:embed="rId2"/>
          <a:stretch>
            <a:fillRect/>
          </a:stretch>
        </p:blipFill>
        <p:spPr>
          <a:xfrm>
            <a:off x="4826229" y="919842"/>
            <a:ext cx="6068329" cy="3499757"/>
          </a:xfrm>
          <a:prstGeom prst="rect">
            <a:avLst/>
          </a:prstGeom>
        </p:spPr>
      </p:pic>
    </p:spTree>
    <p:extLst>
      <p:ext uri="{BB962C8B-B14F-4D97-AF65-F5344CB8AC3E}">
        <p14:creationId xmlns:p14="http://schemas.microsoft.com/office/powerpoint/2010/main" val="23809762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Convert Binary Search Tree to Doubly Linked list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https://leetcode.com/explore/learn/card/recursion-ii/507/beyond-recursion/2899/</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ED0884AD-0E8B-459C-88B0-4FB6EE5BAE78}"/>
              </a:ext>
            </a:extLst>
          </p:cNvPr>
          <p:cNvPicPr>
            <a:picLocks noChangeAspect="1"/>
          </p:cNvPicPr>
          <p:nvPr/>
        </p:nvPicPr>
        <p:blipFill>
          <a:blip r:embed="rId2"/>
          <a:stretch>
            <a:fillRect/>
          </a:stretch>
        </p:blipFill>
        <p:spPr>
          <a:xfrm>
            <a:off x="5094923" y="1088778"/>
            <a:ext cx="5091523" cy="4680443"/>
          </a:xfrm>
          <a:prstGeom prst="rect">
            <a:avLst/>
          </a:prstGeom>
        </p:spPr>
      </p:pic>
      <p:pic>
        <p:nvPicPr>
          <p:cNvPr id="7" name="Picture 6">
            <a:extLst>
              <a:ext uri="{FF2B5EF4-FFF2-40B4-BE49-F238E27FC236}">
                <a16:creationId xmlns:a16="http://schemas.microsoft.com/office/drawing/2014/main" id="{C49B3BBF-35AD-4953-94C5-7A46A93B3C79}"/>
              </a:ext>
            </a:extLst>
          </p:cNvPr>
          <p:cNvPicPr>
            <a:picLocks noChangeAspect="1"/>
          </p:cNvPicPr>
          <p:nvPr/>
        </p:nvPicPr>
        <p:blipFill>
          <a:blip r:embed="rId3"/>
          <a:stretch>
            <a:fillRect/>
          </a:stretch>
        </p:blipFill>
        <p:spPr>
          <a:xfrm>
            <a:off x="396278" y="2818312"/>
            <a:ext cx="3845164" cy="3664784"/>
          </a:xfrm>
          <a:prstGeom prst="rect">
            <a:avLst/>
          </a:prstGeom>
        </p:spPr>
      </p:pic>
      <p:sp>
        <p:nvSpPr>
          <p:cNvPr id="9" name="TextBox 8">
            <a:extLst>
              <a:ext uri="{FF2B5EF4-FFF2-40B4-BE49-F238E27FC236}">
                <a16:creationId xmlns:a16="http://schemas.microsoft.com/office/drawing/2014/main" id="{02CA16F0-4947-47BE-923D-6A8BBA462A3D}"/>
              </a:ext>
            </a:extLst>
          </p:cNvPr>
          <p:cNvSpPr txBox="1"/>
          <p:nvPr/>
        </p:nvSpPr>
        <p:spPr>
          <a:xfrm>
            <a:off x="478971" y="2443843"/>
            <a:ext cx="3260272" cy="369332"/>
          </a:xfrm>
          <a:prstGeom prst="rect">
            <a:avLst/>
          </a:prstGeom>
          <a:noFill/>
        </p:spPr>
        <p:txBody>
          <a:bodyPr wrap="square" rtlCol="0">
            <a:spAutoFit/>
          </a:bodyPr>
          <a:lstStyle/>
          <a:p>
            <a:r>
              <a:rPr lang="en-US" dirty="0"/>
              <a:t>Iterative Solution</a:t>
            </a:r>
            <a:endParaRPr lang="en-IN" dirty="0"/>
          </a:p>
        </p:txBody>
      </p:sp>
    </p:spTree>
    <p:extLst>
      <p:ext uri="{BB962C8B-B14F-4D97-AF65-F5344CB8AC3E}">
        <p14:creationId xmlns:p14="http://schemas.microsoft.com/office/powerpoint/2010/main" val="127605975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Largest Rectangle in Histogram</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https://leetcode.com/explore/learn/card/recursion-ii/507/beyond-recursion/2901/</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A7A0BA7-106A-4547-AC22-8B36588B47A3}"/>
              </a:ext>
            </a:extLst>
          </p:cNvPr>
          <p:cNvPicPr>
            <a:picLocks noChangeAspect="1"/>
          </p:cNvPicPr>
          <p:nvPr/>
        </p:nvPicPr>
        <p:blipFill>
          <a:blip r:embed="rId2"/>
          <a:stretch>
            <a:fillRect/>
          </a:stretch>
        </p:blipFill>
        <p:spPr>
          <a:xfrm>
            <a:off x="4534847" y="776140"/>
            <a:ext cx="7112867" cy="4629830"/>
          </a:xfrm>
          <a:prstGeom prst="rect">
            <a:avLst/>
          </a:prstGeom>
        </p:spPr>
      </p:pic>
    </p:spTree>
    <p:extLst>
      <p:ext uri="{BB962C8B-B14F-4D97-AF65-F5344CB8AC3E}">
        <p14:creationId xmlns:p14="http://schemas.microsoft.com/office/powerpoint/2010/main" val="23590229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a:solidFill>
                  <a:schemeClr val="tx1">
                    <a:lumMod val="75000"/>
                    <a:lumOff val="25000"/>
                  </a:schemeClr>
                </a:solidFill>
              </a:rPr>
              <a:t>Letter Combinations</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https://leetcode.com/explore/learn/card/recursion-ii/507/beyond-recursion/2905/</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A6E2C758-EBFF-41A4-96C1-C94FABED3182}"/>
              </a:ext>
            </a:extLst>
          </p:cNvPr>
          <p:cNvPicPr>
            <a:picLocks noChangeAspect="1"/>
          </p:cNvPicPr>
          <p:nvPr/>
        </p:nvPicPr>
        <p:blipFill>
          <a:blip r:embed="rId2"/>
          <a:stretch>
            <a:fillRect/>
          </a:stretch>
        </p:blipFill>
        <p:spPr>
          <a:xfrm>
            <a:off x="4606622" y="1584054"/>
            <a:ext cx="7238467" cy="3689891"/>
          </a:xfrm>
          <a:prstGeom prst="rect">
            <a:avLst/>
          </a:prstGeom>
        </p:spPr>
      </p:pic>
    </p:spTree>
    <p:extLst>
      <p:ext uri="{BB962C8B-B14F-4D97-AF65-F5344CB8AC3E}">
        <p14:creationId xmlns:p14="http://schemas.microsoft.com/office/powerpoint/2010/main" val="140823699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85B2-FF6C-42D9-BF3E-A625EE7F808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B610AB-A026-4589-BF20-5D7AD68972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8843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Reverse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https://leetcode.com/explore/learn/card/recursion-i/251/scenario-i-recurrence-relation/2378/</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5F3AC319-0596-490C-96F8-CC2FFB003696}"/>
              </a:ext>
            </a:extLst>
          </p:cNvPr>
          <p:cNvPicPr>
            <a:picLocks noChangeAspect="1"/>
          </p:cNvPicPr>
          <p:nvPr/>
        </p:nvPicPr>
        <p:blipFill>
          <a:blip r:embed="rId2"/>
          <a:stretch>
            <a:fillRect/>
          </a:stretch>
        </p:blipFill>
        <p:spPr>
          <a:xfrm>
            <a:off x="4891543" y="3407936"/>
            <a:ext cx="6391275" cy="2600325"/>
          </a:xfrm>
          <a:prstGeom prst="rect">
            <a:avLst/>
          </a:prstGeom>
        </p:spPr>
      </p:pic>
    </p:spTree>
    <p:extLst>
      <p:ext uri="{BB962C8B-B14F-4D97-AF65-F5344CB8AC3E}">
        <p14:creationId xmlns:p14="http://schemas.microsoft.com/office/powerpoint/2010/main" val="17757767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Pascals Triangle II</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https://leetcode.com/explore/learn/card/recursion-i/251/scenario-i-recurrence-relation/3234/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B0D650E9-418A-49EC-9AB3-E1C53F279D25}"/>
              </a:ext>
            </a:extLst>
          </p:cNvPr>
          <p:cNvPicPr>
            <a:picLocks noChangeAspect="1"/>
          </p:cNvPicPr>
          <p:nvPr/>
        </p:nvPicPr>
        <p:blipFill>
          <a:blip r:embed="rId2"/>
          <a:stretch>
            <a:fillRect/>
          </a:stretch>
        </p:blipFill>
        <p:spPr>
          <a:xfrm>
            <a:off x="5419339" y="2121408"/>
            <a:ext cx="5561867" cy="3951460"/>
          </a:xfrm>
          <a:prstGeom prst="rect">
            <a:avLst/>
          </a:prstGeom>
        </p:spPr>
      </p:pic>
    </p:spTree>
    <p:extLst>
      <p:ext uri="{BB962C8B-B14F-4D97-AF65-F5344CB8AC3E}">
        <p14:creationId xmlns:p14="http://schemas.microsoft.com/office/powerpoint/2010/main" val="33233835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Climb Stairs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https://leetcode.com/explore/learn/card/recursion-i/255/recursion-memoization/1662/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7877A57-5C73-4FF8-9EAD-DE890CF1FF36}"/>
              </a:ext>
            </a:extLst>
          </p:cNvPr>
          <p:cNvPicPr>
            <a:picLocks noChangeAspect="1"/>
          </p:cNvPicPr>
          <p:nvPr/>
        </p:nvPicPr>
        <p:blipFill>
          <a:blip r:embed="rId2"/>
          <a:stretch>
            <a:fillRect/>
          </a:stretch>
        </p:blipFill>
        <p:spPr>
          <a:xfrm>
            <a:off x="4994498" y="3102429"/>
            <a:ext cx="5868764" cy="2542494"/>
          </a:xfrm>
          <a:prstGeom prst="rect">
            <a:avLst/>
          </a:prstGeom>
        </p:spPr>
      </p:pic>
    </p:spTree>
    <p:extLst>
      <p:ext uri="{BB962C8B-B14F-4D97-AF65-F5344CB8AC3E}">
        <p14:creationId xmlns:p14="http://schemas.microsoft.com/office/powerpoint/2010/main" val="2233779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fontScale="90000"/>
          </a:bodyPr>
          <a:lstStyle/>
          <a:p>
            <a:r>
              <a:rPr lang="en-US" sz="2000" dirty="0">
                <a:solidFill>
                  <a:schemeClr val="tx1">
                    <a:lumMod val="75000"/>
                    <a:lumOff val="25000"/>
                  </a:schemeClr>
                </a:solidFill>
              </a:rPr>
              <a:t>Complexity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https://leetcode.com/explore/learn/card/recursion-i/256/complexity-analysis/1669/</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err="1">
                <a:solidFill>
                  <a:schemeClr val="tx1">
                    <a:lumMod val="75000"/>
                    <a:lumOff val="25000"/>
                  </a:schemeClr>
                </a:solidFill>
              </a:rPr>
              <a:t>Fibannocci</a:t>
            </a:r>
            <a:r>
              <a:rPr lang="en-US" sz="2000" dirty="0">
                <a:solidFill>
                  <a:schemeClr val="tx1">
                    <a:lumMod val="75000"/>
                    <a:lumOff val="25000"/>
                  </a:schemeClr>
                </a:solidFill>
              </a:rPr>
              <a:t> function without memorization: T(n)</a:t>
            </a:r>
            <a:br>
              <a:rPr lang="en-US" sz="2000" dirty="0">
                <a:solidFill>
                  <a:schemeClr val="tx1">
                    <a:lumMod val="75000"/>
                    <a:lumOff val="25000"/>
                  </a:schemeClr>
                </a:solidFill>
              </a:rPr>
            </a:br>
            <a:r>
              <a:rPr lang="en-US" sz="2000" dirty="0">
                <a:solidFill>
                  <a:schemeClr val="tx1">
                    <a:lumMod val="75000"/>
                    <a:lumOff val="25000"/>
                  </a:schemeClr>
                </a:solidFill>
              </a:rPr>
              <a:t>T(n) = T(n-1) + T(n-2) + O(1)</a:t>
            </a:r>
            <a:br>
              <a:rPr lang="en-US" sz="2000" dirty="0">
                <a:solidFill>
                  <a:schemeClr val="tx1">
                    <a:lumMod val="75000"/>
                    <a:lumOff val="25000"/>
                  </a:schemeClr>
                </a:solidFill>
              </a:rPr>
            </a:br>
            <a:r>
              <a:rPr lang="en-US" sz="2000" dirty="0">
                <a:solidFill>
                  <a:schemeClr val="tx1">
                    <a:lumMod val="75000"/>
                    <a:lumOff val="25000"/>
                  </a:schemeClr>
                </a:solidFill>
              </a:rPr>
              <a:t>T(n) is O(2^n).</a:t>
            </a:r>
            <a:br>
              <a:rPr lang="en-US" sz="2000" dirty="0">
                <a:solidFill>
                  <a:schemeClr val="tx1">
                    <a:lumMod val="75000"/>
                    <a:lumOff val="25000"/>
                  </a:schemeClr>
                </a:solidFill>
              </a:rPr>
            </a:br>
            <a:r>
              <a:rPr lang="en-US" sz="2000" dirty="0">
                <a:solidFill>
                  <a:schemeClr val="tx1">
                    <a:lumMod val="75000"/>
                    <a:lumOff val="25000"/>
                  </a:schemeClr>
                </a:solidFill>
              </a:rPr>
              <a:t>The height of the tree is n-1. No of nodes is &lt; 2 ^ (n-1)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O(2^n) is not a tight bound. Tight bound is O(1.6^n)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A4D08CC-7820-4D81-BACC-2B0ADFAA869E}"/>
              </a:ext>
            </a:extLst>
          </p:cNvPr>
          <p:cNvPicPr>
            <a:picLocks noChangeAspect="1"/>
          </p:cNvPicPr>
          <p:nvPr/>
        </p:nvPicPr>
        <p:blipFill>
          <a:blip r:embed="rId2"/>
          <a:stretch>
            <a:fillRect/>
          </a:stretch>
        </p:blipFill>
        <p:spPr>
          <a:xfrm>
            <a:off x="5659098" y="3071078"/>
            <a:ext cx="4441627" cy="3354213"/>
          </a:xfrm>
          <a:prstGeom prst="rect">
            <a:avLst/>
          </a:prstGeom>
        </p:spPr>
      </p:pic>
    </p:spTree>
    <p:extLst>
      <p:ext uri="{BB962C8B-B14F-4D97-AF65-F5344CB8AC3E}">
        <p14:creationId xmlns:p14="http://schemas.microsoft.com/office/powerpoint/2010/main" val="23815859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5382332"/>
          </a:xfrm>
        </p:spPr>
        <p:txBody>
          <a:bodyPr>
            <a:normAutofit/>
          </a:bodyPr>
          <a:lstStyle/>
          <a:p>
            <a:r>
              <a:rPr lang="en-US" sz="2000" dirty="0">
                <a:solidFill>
                  <a:schemeClr val="tx1">
                    <a:lumMod val="75000"/>
                    <a:lumOff val="25000"/>
                  </a:schemeClr>
                </a:solidFill>
              </a:rPr>
              <a:t>Space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https://leetcode.com/explore/learn/card/recursion-i/256/complexity-analysis/1671/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Maximum amount of space occupied during the runtime of the program. </a:t>
            </a:r>
            <a:r>
              <a:rPr lang="en-US" sz="2000" dirty="0" err="1">
                <a:solidFill>
                  <a:schemeClr val="tx1">
                    <a:lumMod val="75000"/>
                    <a:lumOff val="25000"/>
                  </a:schemeClr>
                </a:solidFill>
              </a:rPr>
              <a:t>i.e</a:t>
            </a:r>
            <a:r>
              <a:rPr lang="en-US" sz="2000" dirty="0">
                <a:solidFill>
                  <a:schemeClr val="tx1">
                    <a:lumMod val="75000"/>
                    <a:lumOff val="25000"/>
                  </a:schemeClr>
                </a:solidFill>
              </a:rPr>
              <a:t> considering height of the tree</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One way to reduce the space complexity in case of </a:t>
            </a:r>
            <a:r>
              <a:rPr lang="en-US" sz="2000" dirty="0" err="1">
                <a:solidFill>
                  <a:schemeClr val="tx1">
                    <a:lumMod val="75000"/>
                    <a:lumOff val="25000"/>
                  </a:schemeClr>
                </a:solidFill>
              </a:rPr>
              <a:t>recusrsion</a:t>
            </a:r>
            <a:r>
              <a:rPr lang="en-US" sz="2000" dirty="0">
                <a:solidFill>
                  <a:schemeClr val="tx1">
                    <a:lumMod val="75000"/>
                    <a:lumOff val="25000"/>
                  </a:schemeClr>
                </a:solidFill>
              </a:rPr>
              <a:t> is </a:t>
            </a:r>
            <a:r>
              <a:rPr lang="en-US" sz="2000" b="1" dirty="0">
                <a:solidFill>
                  <a:schemeClr val="tx1">
                    <a:lumMod val="75000"/>
                    <a:lumOff val="25000"/>
                  </a:schemeClr>
                </a:solidFill>
              </a:rPr>
              <a:t>Tail Recursion</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https://leetcode.com/explore/learn/card/recursion-i/256/complexity-analysis/2374/</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2490511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a:bodyPr>
          <a:lstStyle/>
          <a:p>
            <a:r>
              <a:rPr lang="en-US" sz="2000" dirty="0">
                <a:solidFill>
                  <a:schemeClr val="tx1">
                    <a:lumMod val="75000"/>
                    <a:lumOff val="25000"/>
                  </a:schemeClr>
                </a:solidFill>
              </a:rPr>
              <a:t>Pow(</a:t>
            </a:r>
            <a:r>
              <a:rPr lang="en-US" sz="2000" dirty="0" err="1">
                <a:solidFill>
                  <a:schemeClr val="tx1">
                    <a:lumMod val="75000"/>
                    <a:lumOff val="25000"/>
                  </a:schemeClr>
                </a:solidFill>
              </a:rPr>
              <a:t>x,n</a:t>
            </a:r>
            <a:r>
              <a:rPr lang="en-US" sz="2000" dirty="0">
                <a:solidFill>
                  <a:schemeClr val="tx1">
                    <a:lumMod val="75000"/>
                    <a:lumOff val="25000"/>
                  </a:schemeClr>
                </a:solidFill>
              </a:rPr>
              <a:t>)</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https://leetcode.com/explore/learn/card/recursion-i/256/complexity-analysis/2380/</a:t>
            </a:r>
            <a:br>
              <a:rPr lang="en-US" sz="2000" dirty="0">
                <a:solidFill>
                  <a:schemeClr val="tx1">
                    <a:lumMod val="75000"/>
                    <a:lumOff val="25000"/>
                  </a:schemeClr>
                </a:solidFill>
              </a:rPr>
            </a:br>
            <a:br>
              <a:rPr lang="en-US" sz="2000" dirty="0">
                <a:solidFill>
                  <a:schemeClr val="tx1">
                    <a:lumMod val="75000"/>
                    <a:lumOff val="25000"/>
                  </a:schemeClr>
                </a:solidFill>
              </a:rPr>
            </a:b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07897B7-759D-44B0-814B-179EE3BBBAA2}"/>
              </a:ext>
            </a:extLst>
          </p:cNvPr>
          <p:cNvPicPr>
            <a:picLocks noChangeAspect="1"/>
          </p:cNvPicPr>
          <p:nvPr/>
        </p:nvPicPr>
        <p:blipFill>
          <a:blip r:embed="rId2"/>
          <a:stretch>
            <a:fillRect/>
          </a:stretch>
        </p:blipFill>
        <p:spPr>
          <a:xfrm>
            <a:off x="4755141" y="4143403"/>
            <a:ext cx="6598728" cy="1864858"/>
          </a:xfrm>
          <a:prstGeom prst="rect">
            <a:avLst/>
          </a:prstGeom>
        </p:spPr>
      </p:pic>
      <p:pic>
        <p:nvPicPr>
          <p:cNvPr id="8" name="Picture 7">
            <a:extLst>
              <a:ext uri="{FF2B5EF4-FFF2-40B4-BE49-F238E27FC236}">
                <a16:creationId xmlns:a16="http://schemas.microsoft.com/office/drawing/2014/main" id="{98F9801B-71DC-47D8-BE52-F0F1C32D96B5}"/>
              </a:ext>
            </a:extLst>
          </p:cNvPr>
          <p:cNvPicPr>
            <a:picLocks noChangeAspect="1"/>
          </p:cNvPicPr>
          <p:nvPr/>
        </p:nvPicPr>
        <p:blipFill>
          <a:blip r:embed="rId3"/>
          <a:stretch>
            <a:fillRect/>
          </a:stretch>
        </p:blipFill>
        <p:spPr>
          <a:xfrm>
            <a:off x="55268" y="2378529"/>
            <a:ext cx="4186654" cy="3098346"/>
          </a:xfrm>
          <a:prstGeom prst="rect">
            <a:avLst/>
          </a:prstGeom>
        </p:spPr>
      </p:pic>
    </p:spTree>
    <p:extLst>
      <p:ext uri="{BB962C8B-B14F-4D97-AF65-F5344CB8AC3E}">
        <p14:creationId xmlns:p14="http://schemas.microsoft.com/office/powerpoint/2010/main" val="23301492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Kth Grammar</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https://leetcode.com/explore/learn/card/recursion-i/253/conclusion/1675/</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5B49286-2C8E-470F-9F37-8DC7C57B17E3}"/>
              </a:ext>
            </a:extLst>
          </p:cNvPr>
          <p:cNvPicPr>
            <a:picLocks noChangeAspect="1"/>
          </p:cNvPicPr>
          <p:nvPr/>
        </p:nvPicPr>
        <p:blipFill>
          <a:blip r:embed="rId2"/>
          <a:stretch>
            <a:fillRect/>
          </a:stretch>
        </p:blipFill>
        <p:spPr>
          <a:xfrm>
            <a:off x="4603146" y="3735656"/>
            <a:ext cx="6750723" cy="1488467"/>
          </a:xfrm>
          <a:prstGeom prst="rect">
            <a:avLst/>
          </a:prstGeom>
        </p:spPr>
      </p:pic>
    </p:spTree>
    <p:extLst>
      <p:ext uri="{BB962C8B-B14F-4D97-AF65-F5344CB8AC3E}">
        <p14:creationId xmlns:p14="http://schemas.microsoft.com/office/powerpoint/2010/main" val="94222948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{5A39DA3D-1D70-4F58-9032-E8E265239377}tf56410444_win32</Template>
  <TotalTime>6581</TotalTime>
  <Words>805</Words>
  <Application>Microsoft Office PowerPoint</Application>
  <PresentationFormat>Widescreen</PresentationFormat>
  <Paragraphs>46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Avenir Next LT Pro</vt:lpstr>
      <vt:lpstr>Avenir Next LT Pro Light</vt:lpstr>
      <vt:lpstr>Garamond</vt:lpstr>
      <vt:lpstr>SavonVTI</vt:lpstr>
      <vt:lpstr>Recursion</vt:lpstr>
      <vt:lpstr>Swap Pairs in Linked List https://leetcode.com/explore/learn/card/recursion-i/250/principle-of-recursion/1681/</vt:lpstr>
      <vt:lpstr>Reverse Linked List https://leetcode.com/explore/learn/card/recursion-i/251/scenario-i-recurrence-relation/2378/</vt:lpstr>
      <vt:lpstr>Pascals Triangle II https://leetcode.com/explore/learn/card/recursion-i/251/scenario-i-recurrence-relation/3234/</vt:lpstr>
      <vt:lpstr>Climb Stairs https://leetcode.com/explore/learn/card/recursion-i/255/recursion-memoization/1662/</vt:lpstr>
      <vt:lpstr>Complexity Analysis of Recusive Function. https://leetcode.com/explore/learn/card/recursion-i/256/complexity-analysis/1669/  Fibannocci function without memorization: T(n) T(n) = T(n-1) + T(n-2) + O(1) T(n) is O(2^n). The height of the tree is n-1. No of nodes is &lt; 2 ^ (n-1)  O(2^n) is not a tight bound. Tight bound is O(1.6^n)</vt:lpstr>
      <vt:lpstr>Space Analysis of Recusive Function. https://leetcode.com/explore/learn/card/recursion-i/256/complexity-analysis/1671/  Maximum amount of space occupied during the runtime of the program. i.e considering height of the tree  One way to reduce the space complexity in case of recusrsion is Tail Recursion https://leetcode.com/explore/learn/card/recursion-i/256/complexity-analysis/2374/ </vt:lpstr>
      <vt:lpstr>Pow(x,n) https://leetcode.com/explore/learn/card/recursion-i/256/complexity-analysis/2380/   </vt:lpstr>
      <vt:lpstr>Kth Grammar https://leetcode.com/explore/learn/card/recursion-i/253/conclusion/1675/</vt:lpstr>
      <vt:lpstr>Unique BSTs https://leetcode.com/explore/learn/card/recursion-i/253/conclusion/2384/</vt:lpstr>
      <vt:lpstr>Important Techniques in Recursion</vt:lpstr>
      <vt:lpstr>Divide and Conquer</vt:lpstr>
      <vt:lpstr>Merge Sort</vt:lpstr>
      <vt:lpstr>IsValid BST https://leetcode.com/explore/learn/card/recursion-ii/470/divide-and-conquer/2874/</vt:lpstr>
      <vt:lpstr>IsValid BST https://leetcode.com/explore/learn/card/recursion-ii/470/divide-and-conquer/2874/</vt:lpstr>
      <vt:lpstr>Search Matrix 2D https://leetcode.com/explore/learn/card/recursion-ii/470/divide-and-conquer/2872/</vt:lpstr>
      <vt:lpstr>Quick Sort https://leetcode.com/explore/learn/card/recursion-ii/470/divide-and-conquer/2870/</vt:lpstr>
      <vt:lpstr>Master Theorem https://leetcode.com/explore/learn/card/recursion-ii/470/divide-and-conquer/2871/</vt:lpstr>
      <vt:lpstr>BackTracking</vt:lpstr>
      <vt:lpstr>N Queens - II https://leetcode.com/explore/learn/card/recursion-ii/472/backtracking/2804/</vt:lpstr>
      <vt:lpstr>Sudoku Solver https://leetcode.com/explore/learn/card/recursion-ii/472/backtracking/2796/</vt:lpstr>
      <vt:lpstr>Combinations https://leetcode.com/explore/learn/card/recursion-ii/472/backtracking/2798/</vt:lpstr>
      <vt:lpstr>Convert Binary Search Tree to Doubly Linked list https://leetcode.com/explore/learn/card/recursion-ii/507/beyond-recursion/2899/</vt:lpstr>
      <vt:lpstr>Largest Rectangle in Histogram https://leetcode.com/explore/learn/card/recursion-ii/507/beyond-recursion/2901/</vt:lpstr>
      <vt:lpstr>Letter Combinations https://leetcode.com/explore/learn/card/recursion-ii/507/beyond-recursion/2905/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APPLE</dc:creator>
  <cp:lastModifiedBy>kumuda sanka</cp:lastModifiedBy>
  <cp:revision>36</cp:revision>
  <dcterms:created xsi:type="dcterms:W3CDTF">2021-09-19T11:21:46Z</dcterms:created>
  <dcterms:modified xsi:type="dcterms:W3CDTF">2022-09-07T15:23:56Z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