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2" d="100"/>
          <a:sy n="92" d="100"/>
        </p:scale>
        <p:origin x="51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uda sanka" userId="502332cbc185c6bc" providerId="LiveId" clId="{80B73AE9-E70A-4B4A-B77C-FA3F51657A2F}"/>
    <pc:docChg chg="modSld">
      <pc:chgData name="kumuda sanka" userId="502332cbc185c6bc" providerId="LiveId" clId="{80B73AE9-E70A-4B4A-B77C-FA3F51657A2F}" dt="2022-01-17T09:44:22.804" v="1" actId="20577"/>
      <pc:docMkLst>
        <pc:docMk/>
      </pc:docMkLst>
      <pc:sldChg chg="modSp mod">
        <pc:chgData name="kumuda sanka" userId="502332cbc185c6bc" providerId="LiveId" clId="{80B73AE9-E70A-4B4A-B77C-FA3F51657A2F}" dt="2022-01-17T09:44:22.804" v="1" actId="20577"/>
        <pc:sldMkLst>
          <pc:docMk/>
          <pc:sldMk cId="2292157073" sldId="273"/>
        </pc:sldMkLst>
        <pc:spChg chg="mod">
          <ac:chgData name="kumuda sanka" userId="502332cbc185c6bc" providerId="LiveId" clId="{80B73AE9-E70A-4B4A-B77C-FA3F51657A2F}" dt="2022-01-17T09:44:22.804" v="1" actId="20577"/>
          <ac:spMkLst>
            <pc:docMk/>
            <pc:sldMk cId="2292157073" sldId="273"/>
            <ac:spMk id="2" creationId="{B20190BD-9408-4807-BDC2-39CA370380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AC6E-94F1-408C-94FC-C303309A4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47A86-4318-47F0-A6FB-BFE23296E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C6F63-8446-4858-9284-1092709E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9BA8-941F-47F8-8637-3032EEADA9F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79DA2-1676-4764-B8DF-0965E1B4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4D4C6-E6E3-437E-8B8D-BEA53EA6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6523-3835-46F6-96DD-E48FA0EB1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0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8916-1F8E-489C-9868-6012FFAD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A73FE-BCFE-4EBF-A3DE-5CD176305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C43D2-CD74-4098-9D37-73E426BC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9BA8-941F-47F8-8637-3032EEADA9F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1E133-6540-4F95-981A-FD4BA6338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B6021-387F-44DB-BC93-C0707161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6523-3835-46F6-96DD-E48FA0EB1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17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B9F9C-C7ED-4AD2-A868-8C5055053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0465D-770C-4C12-802F-865B791BC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A7BD7-60A5-4F79-98DD-7028D836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9BA8-941F-47F8-8637-3032EEADA9F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BC369-868E-4438-A267-44816EC8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C447F-246E-48AB-BD18-B09C84A1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6523-3835-46F6-96DD-E48FA0EB1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01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8C99-38E8-4767-9C2C-E01B41D8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144A1-E546-421D-8CDB-FB8A0D597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23F7A-3870-4FA0-A418-D489B54A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9BA8-941F-47F8-8637-3032EEADA9F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254B2-E983-4B30-B2C5-7CB89BAA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170D6-7236-4C7A-8BC1-A92C60EE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6523-3835-46F6-96DD-E48FA0EB1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08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88A8-816A-4D08-9BC9-830AE29C0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868E8-8CDE-4E0C-8D4B-9022A8E58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EC6CE-B900-415C-A07D-C48E8FE5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9BA8-941F-47F8-8637-3032EEADA9F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53B60-3AA7-463A-9338-8C88EEE1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FFAF7-4D62-4B9A-885D-609C8622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6523-3835-46F6-96DD-E48FA0EB1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47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C195-A4EF-4684-9DD1-9EBDF4E1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D6B66-2A59-42E4-A879-F9A2F7FB2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9F69C-D30C-4ED5-8B97-340106A7E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351C0-086C-48FC-92A4-C0FFDF85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9BA8-941F-47F8-8637-3032EEADA9F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9B1BC-8004-4179-82FA-AB2E9D1F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FD293-0930-4893-9B4A-F11753B2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6523-3835-46F6-96DD-E48FA0EB1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30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0DB5-48DF-42F6-9738-8E33C74A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561C7-9640-4D93-8819-FD721775B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C38E7-9134-45B6-9655-B2AD7D2B0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4459C-7F0E-4BF0-A805-D5443E187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D856A-4500-4F54-8705-CB8073D5F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0262F-F5AC-41CB-8DCB-D32788E8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9BA8-941F-47F8-8637-3032EEADA9F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8DC59-CCFF-4EEF-B49C-617C1671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F5119-A75E-4983-B391-36DF1801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6523-3835-46F6-96DD-E48FA0EB1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88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ACEE-07CC-4139-9517-FCC7D619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864D8-A920-48A8-8642-12291D3A5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9BA8-941F-47F8-8637-3032EEADA9F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760AF-3BC9-47CA-9E95-17E1316A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7E483-4BA1-4DC5-958B-57712D40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6523-3835-46F6-96DD-E48FA0EB1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77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38AFD-E193-4DE8-ADC8-95B6BDE9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9BA8-941F-47F8-8637-3032EEADA9F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2B6D4-FC7B-4682-B3A5-D720B5EC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7AF9C-0C3E-4A49-A82D-A41B808D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6523-3835-46F6-96DD-E48FA0EB1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30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98A0-5709-4390-80F6-036C0D4C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8E61B-8DD1-49C3-A678-4D1B7683F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96711-4661-4B90-BB3E-E0956C057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73F5A-9AB9-4546-9D94-02036F9F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9BA8-941F-47F8-8637-3032EEADA9F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816EA-D3F8-4B9C-8B8F-2DD88783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527A5-1C2C-4D49-92D8-22214BBD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6523-3835-46F6-96DD-E48FA0EB1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71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BBB4-2748-42AF-9263-A794F229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5BFF0-5E79-44D3-A763-931ECE003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09739-7AC4-4605-B6FB-75E4F7FA1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57EF-4554-4ACD-B65D-3754CC73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9BA8-941F-47F8-8637-3032EEADA9F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63A42-0933-4CFF-B5FB-AAB96DEA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17422-A659-4EEC-BE48-5F544400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6523-3835-46F6-96DD-E48FA0EB1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2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0F221-392E-411E-B006-6AE08CA1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1343F-A462-4F76-BA0B-4646B6DCC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9426D-AF85-4F33-AD03-A141A8CA3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19BA8-941F-47F8-8637-3032EEADA9FB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67DD9-FFBE-43BA-92DC-DF0BFC580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5D972-2AE9-4AD0-98DB-B531FBF70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06523-3835-46F6-96DD-E48FA0EB1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88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702F-769D-434E-B901-D826B57A8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Queue and Stack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5A8FA-DBCA-4100-BAD0-6F9867FF6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Restricted Access Order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642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9D01-988C-4CE4-BC73-BDC03507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en-US" dirty="0" err="1"/>
              <a:t>stl</a:t>
            </a:r>
            <a:r>
              <a:rPr lang="en-US" dirty="0"/>
              <a:t> usage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BFF73-3F81-4B86-9B50-F3299F8CA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Stack&lt;int&gt; s -&gt; Initialization</a:t>
            </a:r>
          </a:p>
          <a:p>
            <a:r>
              <a:rPr lang="en-US" dirty="0" err="1"/>
              <a:t>s.empty</a:t>
            </a:r>
            <a:r>
              <a:rPr lang="en-US" dirty="0"/>
              <a:t>() -&gt; to know if empty</a:t>
            </a:r>
          </a:p>
          <a:p>
            <a:r>
              <a:rPr lang="en-US" dirty="0" err="1"/>
              <a:t>s.size</a:t>
            </a:r>
            <a:r>
              <a:rPr lang="en-US" dirty="0"/>
              <a:t>() -&gt; returns the size</a:t>
            </a:r>
          </a:p>
          <a:p>
            <a:r>
              <a:rPr lang="en-US" dirty="0" err="1"/>
              <a:t>s.push</a:t>
            </a:r>
            <a:r>
              <a:rPr lang="en-US" dirty="0"/>
              <a:t>()</a:t>
            </a:r>
          </a:p>
          <a:p>
            <a:r>
              <a:rPr lang="en-US" dirty="0" err="1"/>
              <a:t>S.pop</a:t>
            </a:r>
            <a:r>
              <a:rPr lang="en-US" dirty="0"/>
              <a:t>()</a:t>
            </a:r>
          </a:p>
          <a:p>
            <a:r>
              <a:rPr lang="en-US" dirty="0" err="1"/>
              <a:t>S.top</a:t>
            </a:r>
            <a:r>
              <a:rPr lang="en-US" dirty="0"/>
              <a:t> -&gt; Return the top </a:t>
            </a:r>
            <a:r>
              <a:rPr lang="en-US" dirty="0" err="1"/>
              <a:t>elt</a:t>
            </a:r>
            <a:r>
              <a:rPr lang="en-US" dirty="0"/>
              <a:t> of the </a:t>
            </a:r>
            <a:r>
              <a:rPr lang="en-US" dirty="0" err="1"/>
              <a:t>queu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49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AA7A-1FC3-4A60-AE84-9EE972C6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Min Stack</a:t>
            </a:r>
            <a:br>
              <a:rPr lang="en-US" sz="1400" dirty="0"/>
            </a:br>
            <a:r>
              <a:rPr lang="en-US" sz="1400" dirty="0"/>
              <a:t>https://leetcode.com/explore/learn/card/queue-stack/230/usage-stack/1360/</a:t>
            </a:r>
            <a:endParaRPr lang="en-IN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3D43A5-6A7C-43BB-A097-32D788226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1687" y="1571839"/>
            <a:ext cx="6225608" cy="4959137"/>
          </a:xfrm>
        </p:spPr>
      </p:pic>
    </p:spTree>
    <p:extLst>
      <p:ext uri="{BB962C8B-B14F-4D97-AF65-F5344CB8AC3E}">
        <p14:creationId xmlns:p14="http://schemas.microsoft.com/office/powerpoint/2010/main" val="398137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9647-106F-4174-A537-01C1680BC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8277"/>
            <a:ext cx="10515600" cy="1325563"/>
          </a:xfrm>
        </p:spPr>
        <p:txBody>
          <a:bodyPr>
            <a:normAutofit/>
          </a:bodyPr>
          <a:lstStyle/>
          <a:p>
            <a:r>
              <a:rPr lang="en-IN" sz="1400" b="1" i="0" dirty="0">
                <a:effectLst/>
              </a:rPr>
              <a:t>Valid Parentheses</a:t>
            </a:r>
            <a:br>
              <a:rPr lang="en-IN" sz="1400" b="1" i="0" dirty="0">
                <a:effectLst/>
              </a:rPr>
            </a:br>
            <a:r>
              <a:rPr lang="en-IN" sz="1400" b="1" i="0" dirty="0">
                <a:effectLst/>
              </a:rPr>
              <a:t>https://leetcode.com/explore/learn/card/queue-stack/230/usage-stack/1361/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F6B8C-8DA4-4971-B41B-10F7A43F4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4" y="1318635"/>
            <a:ext cx="10080171" cy="460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56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8E80-33FA-4005-8AFB-AD36814E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Daily Temperatures</a:t>
            </a:r>
            <a:br>
              <a:rPr lang="en-US" dirty="0"/>
            </a:br>
            <a:r>
              <a:rPr lang="en-US" dirty="0"/>
              <a:t>https://leetcode.com/explore/learn/card/queue-stack/230/usage-stack/1363/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9915B1-0F47-43E1-8B15-560A9F8BC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6830"/>
            <a:ext cx="10515600" cy="3228928"/>
          </a:xfrm>
        </p:spPr>
      </p:pic>
    </p:spTree>
    <p:extLst>
      <p:ext uri="{BB962C8B-B14F-4D97-AF65-F5344CB8AC3E}">
        <p14:creationId xmlns:p14="http://schemas.microsoft.com/office/powerpoint/2010/main" val="358255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28CA-EF7F-4670-A730-9A05ED17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-apple-system"/>
              </a:rPr>
              <a:t>Evaluate Reverse Polish Notation</a:t>
            </a:r>
            <a:br>
              <a:rPr lang="en-IN" b="1" i="0" dirty="0">
                <a:effectLst/>
                <a:latin typeface="-apple-system"/>
              </a:rPr>
            </a:br>
            <a:r>
              <a:rPr lang="en-IN" b="1" i="0" dirty="0">
                <a:effectLst/>
                <a:latin typeface="-apple-system"/>
              </a:rPr>
              <a:t>https://leetcode.com/explore/learn/card/queue-stack/230/usage-stack/1394/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DD9B17-08A8-4D80-9924-5C4873487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742" y="1983467"/>
            <a:ext cx="8672957" cy="4613275"/>
          </a:xfrm>
        </p:spPr>
      </p:pic>
    </p:spTree>
    <p:extLst>
      <p:ext uri="{BB962C8B-B14F-4D97-AF65-F5344CB8AC3E}">
        <p14:creationId xmlns:p14="http://schemas.microsoft.com/office/powerpoint/2010/main" val="1103847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6FF6-70F5-4279-AD5E-A995C439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b="1" dirty="0"/>
              <a:t>DFS – We only trace back, after we reach the deepest node</a:t>
            </a:r>
            <a:br>
              <a:rPr lang="en-US" sz="1400" b="1" dirty="0"/>
            </a:br>
            <a:br>
              <a:rPr lang="en-US" sz="1400" b="1" dirty="0"/>
            </a:br>
            <a:r>
              <a:rPr lang="en-US" sz="1400" b="1" dirty="0"/>
              <a:t>The processing order of nodes, is exactly opposite of how we added them -&gt; Thus usage of Stack</a:t>
            </a:r>
            <a:endParaRPr lang="en-IN" sz="1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9D6E4-54FA-4D37-903C-5C28A1813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766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83B4-FB6D-4195-9EC6-5D48886C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 of Islands -&gt; using </a:t>
            </a:r>
            <a:r>
              <a:rPr lang="en-US" dirty="0" err="1"/>
              <a:t>dfs</a:t>
            </a:r>
            <a:br>
              <a:rPr lang="en-US" dirty="0"/>
            </a:br>
            <a:r>
              <a:rPr lang="en-US" dirty="0"/>
              <a:t>https://leetcode.com/explore/learn/card/queue-stack/232/practical-application-stack/1380/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9D5CD3-DECC-4064-8CA0-AF0590803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556" y="1994354"/>
            <a:ext cx="7940887" cy="4351338"/>
          </a:xfrm>
        </p:spPr>
      </p:pic>
    </p:spTree>
    <p:extLst>
      <p:ext uri="{BB962C8B-B14F-4D97-AF65-F5344CB8AC3E}">
        <p14:creationId xmlns:p14="http://schemas.microsoft.com/office/powerpoint/2010/main" val="109065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A45A-029E-457B-8431-7C871CF4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577"/>
            <a:ext cx="10515600" cy="1325563"/>
          </a:xfrm>
        </p:spPr>
        <p:txBody>
          <a:bodyPr>
            <a:normAutofit/>
          </a:bodyPr>
          <a:lstStyle/>
          <a:p>
            <a:r>
              <a:rPr lang="en-US" sz="1600" dirty="0"/>
              <a:t>Clone </a:t>
            </a:r>
            <a:r>
              <a:rPr lang="en-US" sz="1600" dirty="0" err="1"/>
              <a:t>Gragh</a:t>
            </a:r>
            <a:br>
              <a:rPr lang="en-US" sz="1600" dirty="0"/>
            </a:br>
            <a:r>
              <a:rPr lang="en-US" sz="1600" dirty="0"/>
              <a:t>https://leetcode.com/explore/learn/card/queue-stack/232/practical-application-stack/1392/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48D7F-F1E8-4A67-AE3E-E136E1577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876994"/>
            <a:ext cx="5622758" cy="584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24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90BD-9408-4807-BDC2-39CA3703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Target </a:t>
            </a:r>
            <a:r>
              <a:rPr lang="en-US" dirty="0"/>
              <a:t>Sum</a:t>
            </a:r>
            <a:br>
              <a:rPr lang="en-US" dirty="0"/>
            </a:br>
            <a:r>
              <a:rPr lang="en-US" dirty="0"/>
              <a:t>https://leetcode.com/explore/learn/card/queue-stack/232/practical-application-stack/1389/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39233D-A848-4F16-A0D1-16624BB3C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3097"/>
            <a:ext cx="10515600" cy="3416394"/>
          </a:xfrm>
        </p:spPr>
      </p:pic>
    </p:spTree>
    <p:extLst>
      <p:ext uri="{BB962C8B-B14F-4D97-AF65-F5344CB8AC3E}">
        <p14:creationId xmlns:p14="http://schemas.microsoft.com/office/powerpoint/2010/main" val="2292157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AEA5-A72A-4899-AF7B-C29D63F0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Template – 2</a:t>
            </a:r>
            <a:br>
              <a:rPr lang="en-US" dirty="0"/>
            </a:br>
            <a:r>
              <a:rPr lang="en-US" dirty="0"/>
              <a:t>using stack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AF57EB-645B-434D-9664-65F40E65C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114" y="1825625"/>
            <a:ext cx="7545772" cy="4351338"/>
          </a:xfrm>
        </p:spPr>
      </p:pic>
    </p:spTree>
    <p:extLst>
      <p:ext uri="{BB962C8B-B14F-4D97-AF65-F5344CB8AC3E}">
        <p14:creationId xmlns:p14="http://schemas.microsoft.com/office/powerpoint/2010/main" val="192013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03E5-2C90-4DFE-8F9F-847A002B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5706"/>
            <a:ext cx="10515600" cy="1325563"/>
          </a:xfrm>
        </p:spPr>
        <p:txBody>
          <a:bodyPr/>
          <a:lstStyle/>
          <a:p>
            <a:r>
              <a:rPr lang="en-US" dirty="0"/>
              <a:t>Queue -&gt; First In First Out Order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AE881-77AB-45F4-AEE0-F717757AB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172"/>
            <a:ext cx="10515600" cy="52214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MyCircularQueue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private:</a:t>
            </a:r>
          </a:p>
          <a:p>
            <a:pPr marL="0" indent="0">
              <a:buNone/>
            </a:pPr>
            <a:r>
              <a:rPr lang="en-US" dirty="0"/>
              <a:t>    vector&lt;int&gt; queue;</a:t>
            </a:r>
          </a:p>
          <a:p>
            <a:pPr marL="0" indent="0">
              <a:buNone/>
            </a:pPr>
            <a:r>
              <a:rPr lang="en-US" dirty="0"/>
              <a:t>    int head;</a:t>
            </a:r>
          </a:p>
          <a:p>
            <a:pPr marL="0" indent="0">
              <a:buNone/>
            </a:pPr>
            <a:r>
              <a:rPr lang="en-US" dirty="0"/>
              <a:t>    int </a:t>
            </a:r>
            <a:r>
              <a:rPr lang="en-US" dirty="0" err="1"/>
              <a:t>actual_sz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MyCircularQueue</a:t>
            </a:r>
            <a:r>
              <a:rPr lang="en-US" dirty="0"/>
              <a:t>(int k) {</a:t>
            </a:r>
          </a:p>
          <a:p>
            <a:pPr marL="0" indent="0">
              <a:buNone/>
            </a:pPr>
            <a:r>
              <a:rPr lang="en-US" dirty="0"/>
              <a:t>        head = 0;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actual_sz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queue.resize</a:t>
            </a:r>
            <a:r>
              <a:rPr lang="en-US" dirty="0"/>
              <a:t>(k);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bool </a:t>
            </a:r>
            <a:r>
              <a:rPr lang="en-US" dirty="0" err="1"/>
              <a:t>enQueue</a:t>
            </a:r>
            <a:r>
              <a:rPr lang="en-US" dirty="0"/>
              <a:t>(int value) {</a:t>
            </a:r>
          </a:p>
          <a:p>
            <a:pPr marL="0" indent="0">
              <a:buNone/>
            </a:pPr>
            <a:r>
              <a:rPr lang="en-US" dirty="0"/>
              <a:t>        if(</a:t>
            </a:r>
            <a:r>
              <a:rPr lang="en-US" dirty="0" err="1"/>
              <a:t>isFull</a:t>
            </a:r>
            <a:r>
              <a:rPr lang="en-US" dirty="0"/>
              <a:t>()) return false;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queue[(head + </a:t>
            </a:r>
            <a:r>
              <a:rPr lang="en-US" dirty="0" err="1"/>
              <a:t>actual_sz</a:t>
            </a:r>
            <a:r>
              <a:rPr lang="en-US" dirty="0"/>
              <a:t>)%</a:t>
            </a:r>
            <a:r>
              <a:rPr lang="en-US" dirty="0" err="1"/>
              <a:t>queue.size</a:t>
            </a:r>
            <a:r>
              <a:rPr lang="en-US" dirty="0"/>
              <a:t>()] = value;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actual_sz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        return true;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bool </a:t>
            </a:r>
            <a:r>
              <a:rPr lang="en-US" dirty="0" err="1"/>
              <a:t>deQueue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if(</a:t>
            </a:r>
            <a:r>
              <a:rPr lang="en-US" dirty="0" err="1"/>
              <a:t>isEmpty</a:t>
            </a:r>
            <a:r>
              <a:rPr lang="en-US" dirty="0"/>
              <a:t>()) return false;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head = (head + 1)%</a:t>
            </a:r>
            <a:r>
              <a:rPr lang="en-US" dirty="0" err="1"/>
              <a:t>queue.size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actual_sz</a:t>
            </a:r>
            <a:r>
              <a:rPr lang="en-US" dirty="0"/>
              <a:t>--;</a:t>
            </a:r>
          </a:p>
          <a:p>
            <a:pPr marL="0" indent="0">
              <a:buNone/>
            </a:pPr>
            <a:r>
              <a:rPr lang="en-US" dirty="0"/>
              <a:t>        return true;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int Front() {</a:t>
            </a:r>
          </a:p>
          <a:p>
            <a:pPr marL="0" indent="0">
              <a:buNone/>
            </a:pPr>
            <a:r>
              <a:rPr lang="en-US" dirty="0"/>
              <a:t>        if(</a:t>
            </a:r>
            <a:r>
              <a:rPr lang="en-US" dirty="0" err="1"/>
              <a:t>isEmpty</a:t>
            </a:r>
            <a:r>
              <a:rPr lang="en-US" dirty="0"/>
              <a:t>()) return -1;</a:t>
            </a:r>
          </a:p>
          <a:p>
            <a:pPr marL="0" indent="0">
              <a:buNone/>
            </a:pPr>
            <a:r>
              <a:rPr lang="en-US" dirty="0"/>
              <a:t>        return queue[head];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int Rear() {</a:t>
            </a:r>
          </a:p>
          <a:p>
            <a:pPr marL="0" indent="0">
              <a:buNone/>
            </a:pPr>
            <a:r>
              <a:rPr lang="en-US" dirty="0"/>
              <a:t>        if(</a:t>
            </a:r>
            <a:r>
              <a:rPr lang="en-US" dirty="0" err="1"/>
              <a:t>isEmpty</a:t>
            </a:r>
            <a:r>
              <a:rPr lang="en-US" dirty="0"/>
              <a:t>()) return -1;</a:t>
            </a:r>
          </a:p>
          <a:p>
            <a:pPr marL="0" indent="0">
              <a:buNone/>
            </a:pPr>
            <a:r>
              <a:rPr lang="en-US" dirty="0"/>
              <a:t>        return queue[(head + </a:t>
            </a:r>
            <a:r>
              <a:rPr lang="en-US" dirty="0" err="1"/>
              <a:t>actual_sz</a:t>
            </a:r>
            <a:r>
              <a:rPr lang="en-US" dirty="0"/>
              <a:t> - 1)%</a:t>
            </a:r>
            <a:r>
              <a:rPr lang="en-US" dirty="0" err="1"/>
              <a:t>queue.size</a:t>
            </a:r>
            <a:r>
              <a:rPr lang="en-US" dirty="0"/>
              <a:t>()];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bool </a:t>
            </a:r>
            <a:r>
              <a:rPr lang="en-US" dirty="0" err="1"/>
              <a:t>isEmpty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return (</a:t>
            </a:r>
            <a:r>
              <a:rPr lang="en-US" dirty="0" err="1"/>
              <a:t>actual_sz</a:t>
            </a:r>
            <a:r>
              <a:rPr lang="en-US" dirty="0"/>
              <a:t> == 0);   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bool </a:t>
            </a:r>
            <a:r>
              <a:rPr lang="en-US" dirty="0" err="1"/>
              <a:t>isFull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return (</a:t>
            </a:r>
            <a:r>
              <a:rPr lang="en-US" dirty="0" err="1"/>
              <a:t>actual_sz</a:t>
            </a:r>
            <a:r>
              <a:rPr lang="en-US" dirty="0"/>
              <a:t> == </a:t>
            </a:r>
            <a:r>
              <a:rPr lang="en-US" dirty="0" err="1"/>
              <a:t>queue.size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872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0B77-EF64-4327-9D62-8FCDDA4C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Inorder</a:t>
            </a:r>
            <a:r>
              <a:rPr lang="en-US" dirty="0"/>
              <a:t> Traversal of Binary Tree -&gt; Iterative</a:t>
            </a:r>
            <a:br>
              <a:rPr lang="en-US" dirty="0"/>
            </a:br>
            <a:r>
              <a:rPr lang="en-US" dirty="0"/>
              <a:t>https://leetcode.com/explore/learn/card/queue-stack/232/practical-application-stack/1383/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090F80-DCE7-442F-8221-C5892A162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486" y="2065111"/>
            <a:ext cx="6989742" cy="4351338"/>
          </a:xfrm>
        </p:spPr>
      </p:pic>
    </p:spTree>
    <p:extLst>
      <p:ext uri="{BB962C8B-B14F-4D97-AF65-F5344CB8AC3E}">
        <p14:creationId xmlns:p14="http://schemas.microsoft.com/office/powerpoint/2010/main" val="901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B674-E782-4756-908E-B0C1BCE3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0548"/>
            <a:ext cx="10515600" cy="1325563"/>
          </a:xfrm>
        </p:spPr>
        <p:txBody>
          <a:bodyPr>
            <a:normAutofit/>
          </a:bodyPr>
          <a:lstStyle/>
          <a:p>
            <a:r>
              <a:rPr lang="en-IN" sz="1400" b="1" i="0" dirty="0">
                <a:effectLst/>
                <a:latin typeface="-apple-system"/>
              </a:rPr>
              <a:t>Implement Queue using Stacks</a:t>
            </a:r>
            <a:br>
              <a:rPr lang="en-IN" sz="1400" b="1" i="0" dirty="0">
                <a:effectLst/>
                <a:latin typeface="-apple-system"/>
              </a:rPr>
            </a:br>
            <a:r>
              <a:rPr lang="en-IN" sz="1400" b="1" i="0" dirty="0">
                <a:effectLst/>
                <a:latin typeface="-apple-system"/>
              </a:rPr>
              <a:t>https://leetcode.com/explore/learn/card/queue-stack/239/conclusion/1386/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DA517-2DA3-4708-BB1C-FCDEE24B4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24" y="789215"/>
            <a:ext cx="5984399" cy="5480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8D0349-6C15-4DC4-B5C2-8194431D6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033" y="3374572"/>
            <a:ext cx="4963291" cy="315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17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7753-30B9-4636-A8FD-EB671627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5364"/>
            <a:ext cx="10515600" cy="1325563"/>
          </a:xfrm>
        </p:spPr>
        <p:txBody>
          <a:bodyPr>
            <a:normAutofit/>
          </a:bodyPr>
          <a:lstStyle/>
          <a:p>
            <a:r>
              <a:rPr lang="en-IN" sz="1400" b="1" i="0" dirty="0">
                <a:effectLst/>
                <a:latin typeface="-apple-system"/>
              </a:rPr>
              <a:t>Implement Stack using Queues</a:t>
            </a:r>
            <a:br>
              <a:rPr lang="en-IN" sz="1400" b="1" i="0" dirty="0">
                <a:effectLst/>
                <a:latin typeface="-apple-system"/>
              </a:rPr>
            </a:br>
            <a:r>
              <a:rPr lang="en-IN" sz="1400" b="1" i="0" dirty="0">
                <a:effectLst/>
                <a:latin typeface="-apple-system"/>
              </a:rPr>
              <a:t>https://leetcode.com/explore/learn/card/queue-stack/239/conclusion/1387/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E1F67-4724-4096-91B0-E6872553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841" y="1070199"/>
            <a:ext cx="4842967" cy="565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7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34DE-D015-4014-8FB8-9FA39E0F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4219"/>
            <a:ext cx="10515600" cy="1325563"/>
          </a:xfrm>
        </p:spPr>
        <p:txBody>
          <a:bodyPr>
            <a:normAutofit/>
          </a:bodyPr>
          <a:lstStyle/>
          <a:p>
            <a:r>
              <a:rPr lang="en-US" sz="1400" dirty="0"/>
              <a:t>Decode String</a:t>
            </a:r>
            <a:br>
              <a:rPr lang="en-US" sz="1400" dirty="0"/>
            </a:br>
            <a:r>
              <a:rPr lang="en-US" sz="1400" dirty="0"/>
              <a:t>https://leetcode.com/explore/learn/card/queue-stack/239/conclusion/1379/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70C73-81A9-4FE4-B484-FC4CDBF27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28" y="796018"/>
            <a:ext cx="4438939" cy="579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17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35B23-1CCF-487F-A918-8CBEC852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400" b="1" i="0" dirty="0">
                <a:solidFill>
                  <a:srgbClr val="1A3D3C"/>
                </a:solidFill>
                <a:effectLst/>
              </a:rPr>
              <a:t>Simplify Directory Path</a:t>
            </a:r>
            <a:br>
              <a:rPr lang="en-IN" sz="1400" b="1" i="0" dirty="0">
                <a:solidFill>
                  <a:srgbClr val="1A3D3C"/>
                </a:solidFill>
                <a:effectLst/>
              </a:rPr>
            </a:br>
            <a:r>
              <a:rPr lang="en-IN" sz="1400" b="1" i="0" dirty="0">
                <a:solidFill>
                  <a:srgbClr val="1A3D3C"/>
                </a:solidFill>
                <a:effectLst/>
              </a:rPr>
              <a:t>https://www.interviewbit.com/problems/simplify-directory-path/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516F5-951D-4F54-9876-13EC3BA5D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29" y="1565588"/>
            <a:ext cx="6261326" cy="441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36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CE07-D48C-437B-AC1D-C025A88D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b="1" i="0" dirty="0">
                <a:solidFill>
                  <a:srgbClr val="1A3D3C"/>
                </a:solidFill>
                <a:effectLst/>
              </a:rPr>
              <a:t>Redundant Braces</a:t>
            </a:r>
            <a:br>
              <a:rPr lang="en-IN" sz="1600" b="1" i="0" dirty="0">
                <a:solidFill>
                  <a:srgbClr val="1A3D3C"/>
                </a:solidFill>
                <a:effectLst/>
              </a:rPr>
            </a:br>
            <a:r>
              <a:rPr lang="en-IN" sz="1600" b="1" i="0" dirty="0">
                <a:solidFill>
                  <a:srgbClr val="1A3D3C"/>
                </a:solidFill>
                <a:effectLst/>
              </a:rPr>
              <a:t>https://www.interviewbit.com/problems/redundant-braces/</a:t>
            </a:r>
            <a:endParaRPr lang="en-IN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D74328-CCD2-432C-AAB3-4A9B32E06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33669"/>
            <a:ext cx="10515600" cy="2535249"/>
          </a:xfrm>
        </p:spPr>
      </p:pic>
    </p:spTree>
    <p:extLst>
      <p:ext uri="{BB962C8B-B14F-4D97-AF65-F5344CB8AC3E}">
        <p14:creationId xmlns:p14="http://schemas.microsoft.com/office/powerpoint/2010/main" val="645799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7434-A0BB-4B59-8086-4ED8D71D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 Stack</a:t>
            </a:r>
            <a:br>
              <a:rPr lang="en-US" dirty="0"/>
            </a:br>
            <a:r>
              <a:rPr lang="en-US" dirty="0"/>
              <a:t>https://www.interviewbit.com/problems/min-stack/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F6FA08-6735-4545-BB43-C150362B4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3675" y="1825625"/>
            <a:ext cx="4504649" cy="4351338"/>
          </a:xfrm>
        </p:spPr>
      </p:pic>
    </p:spTree>
    <p:extLst>
      <p:ext uri="{BB962C8B-B14F-4D97-AF65-F5344CB8AC3E}">
        <p14:creationId xmlns:p14="http://schemas.microsoft.com/office/powerpoint/2010/main" val="2578203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7219-F299-4449-8224-D66EEDA6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b="1" i="0" dirty="0">
                <a:solidFill>
                  <a:srgbClr val="1A3D3C"/>
                </a:solidFill>
                <a:effectLst/>
              </a:rPr>
              <a:t>Nearest Smaller Element</a:t>
            </a:r>
            <a:br>
              <a:rPr lang="en-IN" sz="1600" b="1" i="0" dirty="0">
                <a:solidFill>
                  <a:srgbClr val="1A3D3C"/>
                </a:solidFill>
                <a:effectLst/>
              </a:rPr>
            </a:br>
            <a:r>
              <a:rPr lang="en-IN" sz="1600" b="1" i="0" dirty="0">
                <a:solidFill>
                  <a:srgbClr val="1A3D3C"/>
                </a:solidFill>
                <a:effectLst/>
              </a:rPr>
              <a:t>https://www.interviewbit.com/problems/nearest-smaller-element/</a:t>
            </a:r>
            <a:endParaRPr lang="en-IN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B84BCC-F41C-42FD-9B48-D2B4418D2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787" y="2472531"/>
            <a:ext cx="9496425" cy="3057525"/>
          </a:xfrm>
        </p:spPr>
      </p:pic>
    </p:spTree>
    <p:extLst>
      <p:ext uri="{BB962C8B-B14F-4D97-AF65-F5344CB8AC3E}">
        <p14:creationId xmlns:p14="http://schemas.microsoft.com/office/powerpoint/2010/main" val="479834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138C-E059-45BA-82FF-23545B48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576"/>
            <a:ext cx="10515600" cy="1325563"/>
          </a:xfrm>
        </p:spPr>
        <p:txBody>
          <a:bodyPr>
            <a:normAutofit/>
          </a:bodyPr>
          <a:lstStyle/>
          <a:p>
            <a:r>
              <a:rPr lang="en-IN" sz="1600" b="1" i="0" dirty="0">
                <a:solidFill>
                  <a:srgbClr val="1A3D3C"/>
                </a:solidFill>
                <a:effectLst/>
              </a:rPr>
              <a:t>Largest Rectangle in Histogram</a:t>
            </a:r>
            <a:br>
              <a:rPr lang="en-IN" sz="1600" b="1" i="0" dirty="0">
                <a:solidFill>
                  <a:srgbClr val="1A3D3C"/>
                </a:solidFill>
                <a:effectLst/>
              </a:rPr>
            </a:br>
            <a:r>
              <a:rPr lang="en-IN" sz="1600" b="1" i="0" dirty="0">
                <a:solidFill>
                  <a:srgbClr val="1A3D3C"/>
                </a:solidFill>
                <a:effectLst/>
              </a:rPr>
              <a:t>https://www.interviewbit.com/problems/largest-rectangle-in-histogram/</a:t>
            </a:r>
            <a:endParaRPr lang="en-IN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C7C006-A135-48E1-8A6C-5AA0828C0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257" y="762438"/>
            <a:ext cx="6860904" cy="5654691"/>
          </a:xfrm>
        </p:spPr>
      </p:pic>
    </p:spTree>
    <p:extLst>
      <p:ext uri="{BB962C8B-B14F-4D97-AF65-F5344CB8AC3E}">
        <p14:creationId xmlns:p14="http://schemas.microsoft.com/office/powerpoint/2010/main" val="1629161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720B-D19D-49E0-8D98-D9A5B84D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75104"/>
            <a:ext cx="10515600" cy="1325563"/>
          </a:xfrm>
        </p:spPr>
        <p:txBody>
          <a:bodyPr>
            <a:normAutofit/>
          </a:bodyPr>
          <a:lstStyle/>
          <a:p>
            <a:r>
              <a:rPr lang="en-IN" sz="1600" b="1" i="0" dirty="0">
                <a:solidFill>
                  <a:srgbClr val="1A3D3C"/>
                </a:solidFill>
                <a:effectLst/>
              </a:rPr>
              <a:t>Largest Rectangle in Histogram</a:t>
            </a:r>
            <a:br>
              <a:rPr lang="en-IN" sz="1600" b="1" i="0" dirty="0">
                <a:solidFill>
                  <a:srgbClr val="1A3D3C"/>
                </a:solidFill>
                <a:effectLst/>
              </a:rPr>
            </a:br>
            <a:r>
              <a:rPr lang="en-IN" sz="1600" b="1" i="0" dirty="0">
                <a:solidFill>
                  <a:srgbClr val="1A3D3C"/>
                </a:solidFill>
                <a:effectLst/>
              </a:rPr>
              <a:t>https://www.interviewbit.com/problems/largest-rectangle-in-histogram/</a:t>
            </a:r>
            <a:endParaRPr lang="en-IN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27DBEE-38A8-4017-B689-C9B63965C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73" y="1574456"/>
            <a:ext cx="5491822" cy="45263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DA8C45-3F96-475E-BC4B-10081ECEA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394" y="2226129"/>
            <a:ext cx="5807334" cy="327659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3381C19-3497-46DF-A7AD-641E0E776D39}"/>
              </a:ext>
            </a:extLst>
          </p:cNvPr>
          <p:cNvSpPr/>
          <p:nvPr/>
        </p:nvSpPr>
        <p:spPr>
          <a:xfrm>
            <a:off x="4789714" y="3249386"/>
            <a:ext cx="1409700" cy="936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75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88D9-9EB3-4349-9E09-01F3D402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 err="1"/>
              <a:t>stl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8D260-0619-405A-83AA-C9F23AC4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front()</a:t>
            </a:r>
          </a:p>
          <a:p>
            <a:pPr marL="0" indent="0">
              <a:buNone/>
            </a:pPr>
            <a:r>
              <a:rPr lang="en-US" dirty="0"/>
              <a:t>back()</a:t>
            </a:r>
          </a:p>
          <a:p>
            <a:pPr marL="0" indent="0">
              <a:buNone/>
            </a:pPr>
            <a:r>
              <a:rPr lang="en-US" dirty="0"/>
              <a:t>empty()</a:t>
            </a:r>
          </a:p>
          <a:p>
            <a:pPr marL="0" indent="0">
              <a:buNone/>
            </a:pPr>
            <a:r>
              <a:rPr lang="en-IN" dirty="0"/>
              <a:t>push()</a:t>
            </a:r>
          </a:p>
          <a:p>
            <a:pPr marL="0" indent="0">
              <a:buNone/>
            </a:pPr>
            <a:r>
              <a:rPr lang="en-IN" dirty="0"/>
              <a:t>pop()</a:t>
            </a:r>
          </a:p>
          <a:p>
            <a:pPr marL="0" indent="0">
              <a:buNone/>
            </a:pPr>
            <a:r>
              <a:rPr lang="en-IN" dirty="0"/>
              <a:t>size()</a:t>
            </a:r>
          </a:p>
        </p:txBody>
      </p:sp>
    </p:spTree>
    <p:extLst>
      <p:ext uri="{BB962C8B-B14F-4D97-AF65-F5344CB8AC3E}">
        <p14:creationId xmlns:p14="http://schemas.microsoft.com/office/powerpoint/2010/main" val="2079832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F395-44D0-45CB-A9F7-CB47983E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Rain Water Trapped</a:t>
            </a:r>
            <a:br>
              <a:rPr lang="en-US" dirty="0"/>
            </a:br>
            <a:r>
              <a:rPr lang="en-US" dirty="0"/>
              <a:t>https://www.interviewbit.com/problems/rain-water-trapped/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0C6494-E2B0-4181-B9B7-D5C7B0E2F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530" y="1983470"/>
            <a:ext cx="7810940" cy="4351338"/>
          </a:xfrm>
        </p:spPr>
      </p:pic>
    </p:spTree>
    <p:extLst>
      <p:ext uri="{BB962C8B-B14F-4D97-AF65-F5344CB8AC3E}">
        <p14:creationId xmlns:p14="http://schemas.microsoft.com/office/powerpoint/2010/main" val="1236694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1EE6-D49B-40B3-BF43-B5438FE1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non-repeating char in stream</a:t>
            </a:r>
            <a:br>
              <a:rPr lang="en-US" dirty="0"/>
            </a:br>
            <a:r>
              <a:rPr lang="en-US" dirty="0"/>
              <a:t>https://www.interviewbit.com/problems/first-non-repeating-character-in-a-stream-of-characters/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AD867-2EAF-4E84-A6E8-2B03EC94E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679" y="1874612"/>
            <a:ext cx="65160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12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0402-E192-40F9-9849-F2F26492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1A3D3C"/>
                </a:solidFill>
                <a:effectLst/>
                <a:latin typeface="Lato"/>
              </a:rPr>
              <a:t>Sliding Window Maximum</a:t>
            </a:r>
            <a:br>
              <a:rPr lang="en-IN" b="1" i="0" dirty="0">
                <a:solidFill>
                  <a:srgbClr val="1A3D3C"/>
                </a:solidFill>
                <a:effectLst/>
                <a:latin typeface="Lato"/>
              </a:rPr>
            </a:br>
            <a:r>
              <a:rPr lang="en-IN" b="1" i="0" dirty="0">
                <a:solidFill>
                  <a:srgbClr val="1A3D3C"/>
                </a:solidFill>
                <a:effectLst/>
                <a:latin typeface="Lato"/>
              </a:rPr>
              <a:t>https://www.interviewbit.com/problems/sliding-window-maximum/</a:t>
            </a:r>
            <a:br>
              <a:rPr lang="en-IN" b="1" i="0" dirty="0">
                <a:solidFill>
                  <a:srgbClr val="1A3D3C"/>
                </a:solidFill>
                <a:effectLst/>
                <a:latin typeface="Lato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131566-D1D1-4ECC-8806-9F26481AF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768" y="1825625"/>
            <a:ext cx="8852463" cy="4351338"/>
          </a:xfrm>
        </p:spPr>
      </p:pic>
    </p:spTree>
    <p:extLst>
      <p:ext uri="{BB962C8B-B14F-4D97-AF65-F5344CB8AC3E}">
        <p14:creationId xmlns:p14="http://schemas.microsoft.com/office/powerpoint/2010/main" val="1754580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D136-9935-4965-9E67-C6B66CFC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1A3D3C"/>
                </a:solidFill>
                <a:effectLst/>
                <a:latin typeface="Lato"/>
              </a:rPr>
              <a:t>MAXSPPROD</a:t>
            </a:r>
            <a:br>
              <a:rPr lang="en-IN" b="1" i="0" dirty="0">
                <a:solidFill>
                  <a:srgbClr val="1A3D3C"/>
                </a:solidFill>
                <a:effectLst/>
                <a:latin typeface="Lato"/>
              </a:rPr>
            </a:br>
            <a:r>
              <a:rPr lang="en-IN" b="1" i="0" dirty="0">
                <a:solidFill>
                  <a:srgbClr val="1A3D3C"/>
                </a:solidFill>
                <a:effectLst/>
                <a:latin typeface="Lato"/>
              </a:rPr>
              <a:t>https://www.interviewbit.com/problems/maxspprod/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CDCE9-226E-453D-92F7-4CB6A50CD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352" y="1567542"/>
            <a:ext cx="7032869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4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56BB-AADE-4772-A1A9-BDA3565B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4F4EB-DF8B-4AC8-8611-C007A8B09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</a:t>
            </a:r>
          </a:p>
          <a:p>
            <a:r>
              <a:rPr lang="en-US" dirty="0"/>
              <a:t>Shortest distance b/w 2 nodes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53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95D8-E05A-4A0F-A980-207587E3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72640"/>
            <a:ext cx="10515600" cy="1325563"/>
          </a:xfrm>
        </p:spPr>
        <p:txBody>
          <a:bodyPr>
            <a:normAutofit/>
          </a:bodyPr>
          <a:lstStyle/>
          <a:p>
            <a:r>
              <a:rPr lang="en-IN" sz="1600" b="1" i="0" dirty="0">
                <a:effectLst/>
              </a:rPr>
              <a:t>Walls and Gates</a:t>
            </a:r>
            <a:br>
              <a:rPr lang="en-IN" sz="1600" b="1" i="0" dirty="0">
                <a:effectLst/>
              </a:rPr>
            </a:br>
            <a:r>
              <a:rPr lang="en-IN" sz="1600" b="1" i="0" dirty="0">
                <a:effectLst/>
              </a:rPr>
              <a:t>https://leetcode.com/explore/learn/card/queue-stack/231/practical-application-queue/1373/</a:t>
            </a:r>
            <a:endParaRPr lang="en-IN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56FB0-7841-4D06-B380-8E99499DB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00" y="656641"/>
            <a:ext cx="1191555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void </a:t>
            </a:r>
            <a:r>
              <a:rPr lang="en-US" sz="1400" dirty="0" err="1"/>
              <a:t>wallsAndGates</a:t>
            </a:r>
            <a:r>
              <a:rPr lang="en-US" sz="1400" dirty="0"/>
              <a:t>(vector&lt;vector&lt;int&gt;&gt;&amp; rooms) {</a:t>
            </a:r>
          </a:p>
          <a:p>
            <a:pPr marL="0" indent="0">
              <a:buNone/>
            </a:pPr>
            <a:r>
              <a:rPr lang="en-US" sz="1400" dirty="0"/>
              <a:t>		int m = </a:t>
            </a:r>
            <a:r>
              <a:rPr lang="en-US" sz="1400" dirty="0" err="1"/>
              <a:t>rooms.size</a:t>
            </a:r>
            <a:r>
              <a:rPr lang="en-US" sz="1400" dirty="0"/>
              <a:t>(), n = rooms[0].size();</a:t>
            </a:r>
          </a:p>
          <a:p>
            <a:pPr marL="0" indent="0">
              <a:buNone/>
            </a:pPr>
            <a:r>
              <a:rPr lang="en-US" sz="1400" dirty="0"/>
              <a:t>		queue&lt;pair&lt;</a:t>
            </a:r>
            <a:r>
              <a:rPr lang="en-US" sz="1400" dirty="0" err="1"/>
              <a:t>int,int</a:t>
            </a:r>
            <a:r>
              <a:rPr lang="en-US" sz="1400" dirty="0"/>
              <a:t>&gt;&gt; q;</a:t>
            </a:r>
          </a:p>
          <a:p>
            <a:pPr marL="0" indent="0">
              <a:buNone/>
            </a:pPr>
            <a:r>
              <a:rPr lang="en-US" sz="1400" dirty="0"/>
              <a:t>		for(int </a:t>
            </a:r>
            <a:r>
              <a:rPr lang="en-US" sz="1400" dirty="0" err="1"/>
              <a:t>i</a:t>
            </a:r>
            <a:r>
              <a:rPr lang="en-US" sz="1400" dirty="0"/>
              <a:t>=0; </a:t>
            </a:r>
            <a:r>
              <a:rPr lang="en-US" sz="1400" dirty="0" err="1"/>
              <a:t>i</a:t>
            </a:r>
            <a:r>
              <a:rPr lang="en-US" sz="1400" dirty="0"/>
              <a:t>&lt;m;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pPr marL="0" indent="0">
              <a:buNone/>
            </a:pPr>
            <a:r>
              <a:rPr lang="en-US" sz="1400" dirty="0"/>
              <a:t>			for(int j=0; j&lt;n; </a:t>
            </a:r>
            <a:r>
              <a:rPr lang="en-US" sz="1400" dirty="0" err="1"/>
              <a:t>j++</a:t>
            </a:r>
            <a:r>
              <a:rPr lang="en-US" sz="1400" dirty="0"/>
              <a:t>) {</a:t>
            </a:r>
          </a:p>
          <a:p>
            <a:pPr marL="0" indent="0">
              <a:buNone/>
            </a:pPr>
            <a:r>
              <a:rPr lang="en-US" sz="1400" dirty="0"/>
              <a:t>					if(rooms[</a:t>
            </a:r>
            <a:r>
              <a:rPr lang="en-US" sz="1400" dirty="0" err="1"/>
              <a:t>i</a:t>
            </a:r>
            <a:r>
              <a:rPr lang="en-US" sz="1400" dirty="0"/>
              <a:t>][j] == 0)</a:t>
            </a:r>
          </a:p>
          <a:p>
            <a:pPr marL="0" indent="0">
              <a:buNone/>
            </a:pPr>
            <a:r>
              <a:rPr lang="en-US" sz="1400" dirty="0"/>
              <a:t>						</a:t>
            </a:r>
            <a:r>
              <a:rPr lang="en-US" sz="1400" dirty="0" err="1"/>
              <a:t>q.push</a:t>
            </a:r>
            <a:r>
              <a:rPr lang="en-US" sz="1400" dirty="0"/>
              <a:t>(</a:t>
            </a:r>
            <a:r>
              <a:rPr lang="en-US" sz="1400" dirty="0" err="1"/>
              <a:t>make_pair</a:t>
            </a:r>
            <a:r>
              <a:rPr lang="en-US" sz="1400" dirty="0"/>
              <a:t>(</a:t>
            </a:r>
            <a:r>
              <a:rPr lang="en-US" sz="1400" dirty="0" err="1"/>
              <a:t>i,j</a:t>
            </a:r>
            <a:r>
              <a:rPr lang="en-US" sz="1400" dirty="0"/>
              <a:t>));</a:t>
            </a:r>
          </a:p>
          <a:p>
            <a:pPr marL="0" indent="0">
              <a:buNone/>
            </a:pPr>
            <a:r>
              <a:rPr lang="en-US" sz="1400" dirty="0"/>
              <a:t>			}</a:t>
            </a:r>
          </a:p>
          <a:p>
            <a:pPr marL="0" indent="0">
              <a:buNone/>
            </a:pPr>
            <a:r>
              <a:rPr lang="en-US" sz="1400" dirty="0"/>
              <a:t>		}</a:t>
            </a:r>
          </a:p>
          <a:p>
            <a:pPr marL="0" indent="0">
              <a:buNone/>
            </a:pPr>
            <a:r>
              <a:rPr lang="en-US" sz="1400" dirty="0"/>
              <a:t>		</a:t>
            </a:r>
          </a:p>
          <a:p>
            <a:pPr marL="0" indent="0">
              <a:buNone/>
            </a:pPr>
            <a:r>
              <a:rPr lang="en-US" sz="1400" dirty="0"/>
              <a:t>		int step = 1;</a:t>
            </a:r>
          </a:p>
          <a:p>
            <a:pPr marL="0" indent="0">
              <a:buNone/>
            </a:pPr>
            <a:r>
              <a:rPr lang="en-US" sz="1400" dirty="0"/>
              <a:t>		vector&lt;vector&lt;int&gt;&gt; </a:t>
            </a:r>
            <a:r>
              <a:rPr lang="en-US" sz="1400" dirty="0" err="1"/>
              <a:t>dirs</a:t>
            </a:r>
            <a:r>
              <a:rPr lang="en-US" sz="1400" dirty="0"/>
              <a:t> = {{-1,0}, {1,0}, {0,-1}, {0, 1}};</a:t>
            </a:r>
          </a:p>
          <a:p>
            <a:pPr marL="0" indent="0">
              <a:buNone/>
            </a:pPr>
            <a:r>
              <a:rPr lang="en-US" sz="1400" dirty="0"/>
              <a:t>		while(!</a:t>
            </a:r>
            <a:r>
              <a:rPr lang="en-US" sz="1400" dirty="0" err="1"/>
              <a:t>q.empty</a:t>
            </a:r>
            <a:r>
              <a:rPr lang="en-US" sz="1400" dirty="0"/>
              <a:t>()) {</a:t>
            </a:r>
          </a:p>
          <a:p>
            <a:pPr marL="0" indent="0">
              <a:buNone/>
            </a:pPr>
            <a:r>
              <a:rPr lang="en-US" sz="1400" dirty="0"/>
              <a:t>				int </a:t>
            </a:r>
            <a:r>
              <a:rPr lang="en-US" sz="1400" dirty="0" err="1"/>
              <a:t>sz</a:t>
            </a:r>
            <a:r>
              <a:rPr lang="en-US" sz="1400" dirty="0"/>
              <a:t> = </a:t>
            </a:r>
            <a:r>
              <a:rPr lang="en-US" sz="1400" dirty="0" err="1"/>
              <a:t>q.size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				</a:t>
            </a:r>
          </a:p>
          <a:p>
            <a:pPr marL="0" indent="0">
              <a:buNone/>
            </a:pPr>
            <a:r>
              <a:rPr lang="en-US" sz="1400" dirty="0"/>
              <a:t>				for(int </a:t>
            </a:r>
            <a:r>
              <a:rPr lang="en-US" sz="1400" dirty="0" err="1"/>
              <a:t>i</a:t>
            </a:r>
            <a:r>
              <a:rPr lang="en-US" sz="1400" dirty="0"/>
              <a:t>=0; </a:t>
            </a:r>
            <a:r>
              <a:rPr lang="en-US" sz="1400" dirty="0" err="1"/>
              <a:t>i</a:t>
            </a:r>
            <a:r>
              <a:rPr lang="en-US" sz="1400" dirty="0"/>
              <a:t>&lt; </a:t>
            </a:r>
            <a:r>
              <a:rPr lang="en-US" sz="1400" dirty="0" err="1"/>
              <a:t>sz</a:t>
            </a:r>
            <a:r>
              <a:rPr lang="en-US" sz="1400" dirty="0"/>
              <a:t>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pPr marL="0" indent="0">
              <a:buNone/>
            </a:pPr>
            <a:r>
              <a:rPr lang="en-US" sz="1400" dirty="0"/>
              <a:t>					pair&lt;int, int&gt; </a:t>
            </a:r>
            <a:r>
              <a:rPr lang="en-US" sz="1400" dirty="0" err="1"/>
              <a:t>curr</a:t>
            </a:r>
            <a:r>
              <a:rPr lang="en-US" sz="1400" dirty="0"/>
              <a:t> = </a:t>
            </a:r>
            <a:r>
              <a:rPr lang="en-US" sz="1400" dirty="0" err="1"/>
              <a:t>q.front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            </a:t>
            </a:r>
            <a:r>
              <a:rPr lang="en-US" sz="1400" dirty="0" err="1"/>
              <a:t>q.pop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					for(auto </a:t>
            </a:r>
            <a:r>
              <a:rPr lang="en-US" sz="1400" dirty="0" err="1"/>
              <a:t>dir</a:t>
            </a:r>
            <a:r>
              <a:rPr lang="en-US" sz="1400" dirty="0"/>
              <a:t> : </a:t>
            </a:r>
            <a:r>
              <a:rPr lang="en-US" sz="1400" dirty="0" err="1"/>
              <a:t>dirs</a:t>
            </a:r>
            <a:r>
              <a:rPr lang="en-US" sz="1400" dirty="0"/>
              <a:t>) {</a:t>
            </a:r>
          </a:p>
          <a:p>
            <a:pPr marL="0" indent="0">
              <a:buNone/>
            </a:pPr>
            <a:r>
              <a:rPr lang="en-US" sz="1400" dirty="0"/>
              <a:t>							if((</a:t>
            </a:r>
            <a:r>
              <a:rPr lang="en-US" sz="1400" dirty="0" err="1"/>
              <a:t>dir</a:t>
            </a:r>
            <a:r>
              <a:rPr lang="en-US" sz="1400" dirty="0"/>
              <a:t>[0] + </a:t>
            </a:r>
            <a:r>
              <a:rPr lang="en-US" sz="1400" dirty="0" err="1"/>
              <a:t>curr.first</a:t>
            </a:r>
            <a:r>
              <a:rPr lang="en-US" sz="1400" dirty="0"/>
              <a:t>) &gt;= 0 &amp;&amp; (</a:t>
            </a:r>
            <a:r>
              <a:rPr lang="en-US" sz="1400" dirty="0" err="1"/>
              <a:t>dir</a:t>
            </a:r>
            <a:r>
              <a:rPr lang="en-US" sz="1400" dirty="0"/>
              <a:t>[0] + </a:t>
            </a:r>
            <a:r>
              <a:rPr lang="en-US" sz="1400" dirty="0" err="1"/>
              <a:t>curr.first</a:t>
            </a:r>
            <a:r>
              <a:rPr lang="en-US" sz="1400" dirty="0"/>
              <a:t>) &lt; m &amp;&amp; </a:t>
            </a:r>
          </a:p>
          <a:p>
            <a:pPr marL="0" indent="0">
              <a:buNone/>
            </a:pPr>
            <a:r>
              <a:rPr lang="en-US" sz="1400" dirty="0"/>
              <a:t>							   (</a:t>
            </a:r>
            <a:r>
              <a:rPr lang="en-US" sz="1400" dirty="0" err="1"/>
              <a:t>dir</a:t>
            </a:r>
            <a:r>
              <a:rPr lang="en-US" sz="1400" dirty="0"/>
              <a:t>[1] + </a:t>
            </a:r>
            <a:r>
              <a:rPr lang="en-US" sz="1400" dirty="0" err="1"/>
              <a:t>curr.second</a:t>
            </a:r>
            <a:r>
              <a:rPr lang="en-US" sz="1400" dirty="0"/>
              <a:t>) &lt; n &amp;&amp; (</a:t>
            </a:r>
            <a:r>
              <a:rPr lang="en-US" sz="1400" dirty="0" err="1"/>
              <a:t>dir</a:t>
            </a:r>
            <a:r>
              <a:rPr lang="en-US" sz="1400" dirty="0"/>
              <a:t>[1] + </a:t>
            </a:r>
            <a:r>
              <a:rPr lang="en-US" sz="1400" dirty="0" err="1"/>
              <a:t>curr.second</a:t>
            </a:r>
            <a:r>
              <a:rPr lang="en-US" sz="1400" dirty="0"/>
              <a:t>) &gt;= 0 &amp;&amp;</a:t>
            </a:r>
          </a:p>
          <a:p>
            <a:pPr marL="0" indent="0">
              <a:buNone/>
            </a:pPr>
            <a:r>
              <a:rPr lang="en-US" sz="1400" dirty="0"/>
              <a:t>							   rooms[(</a:t>
            </a:r>
            <a:r>
              <a:rPr lang="en-US" sz="1400" dirty="0" err="1"/>
              <a:t>dir</a:t>
            </a:r>
            <a:r>
              <a:rPr lang="en-US" sz="1400" dirty="0"/>
              <a:t>[0] + </a:t>
            </a:r>
            <a:r>
              <a:rPr lang="en-US" sz="1400" dirty="0" err="1"/>
              <a:t>curr.first</a:t>
            </a:r>
            <a:r>
              <a:rPr lang="en-US" sz="1400" dirty="0"/>
              <a:t>)][(</a:t>
            </a:r>
            <a:r>
              <a:rPr lang="en-US" sz="1400" dirty="0" err="1"/>
              <a:t>dir</a:t>
            </a:r>
            <a:r>
              <a:rPr lang="en-US" sz="1400" dirty="0"/>
              <a:t>[1] + </a:t>
            </a:r>
            <a:r>
              <a:rPr lang="en-US" sz="1400" dirty="0" err="1"/>
              <a:t>curr.second</a:t>
            </a:r>
            <a:r>
              <a:rPr lang="en-US" sz="1400" dirty="0"/>
              <a:t>)] == INT_MAX) {</a:t>
            </a:r>
          </a:p>
          <a:p>
            <a:pPr marL="0" indent="0">
              <a:buNone/>
            </a:pPr>
            <a:r>
              <a:rPr lang="en-US" sz="1400" dirty="0"/>
              <a:t>								rooms[(</a:t>
            </a:r>
            <a:r>
              <a:rPr lang="en-US" sz="1400" dirty="0" err="1"/>
              <a:t>dir</a:t>
            </a:r>
            <a:r>
              <a:rPr lang="en-US" sz="1400" dirty="0"/>
              <a:t>[0] + </a:t>
            </a:r>
            <a:r>
              <a:rPr lang="en-US" sz="1400" dirty="0" err="1"/>
              <a:t>curr.first</a:t>
            </a:r>
            <a:r>
              <a:rPr lang="en-US" sz="1400" dirty="0"/>
              <a:t>)][(</a:t>
            </a:r>
            <a:r>
              <a:rPr lang="en-US" sz="1400" dirty="0" err="1"/>
              <a:t>dir</a:t>
            </a:r>
            <a:r>
              <a:rPr lang="en-US" sz="1400" dirty="0"/>
              <a:t>[1] + </a:t>
            </a:r>
            <a:r>
              <a:rPr lang="en-US" sz="1400" dirty="0" err="1"/>
              <a:t>curr.second</a:t>
            </a:r>
            <a:r>
              <a:rPr lang="en-US" sz="1400" dirty="0"/>
              <a:t>)] = step;</a:t>
            </a:r>
          </a:p>
          <a:p>
            <a:pPr marL="0" indent="0">
              <a:buNone/>
            </a:pPr>
            <a:r>
              <a:rPr lang="en-US" sz="1400" dirty="0"/>
              <a:t>                                </a:t>
            </a:r>
            <a:r>
              <a:rPr lang="en-US" sz="1400" dirty="0" err="1"/>
              <a:t>q.push</a:t>
            </a:r>
            <a:r>
              <a:rPr lang="en-US" sz="1400" dirty="0"/>
              <a:t>(</a:t>
            </a:r>
            <a:r>
              <a:rPr lang="en-US" sz="1400" dirty="0" err="1"/>
              <a:t>make_pair</a:t>
            </a:r>
            <a:r>
              <a:rPr lang="en-US" sz="1400" dirty="0"/>
              <a:t>((</a:t>
            </a:r>
            <a:r>
              <a:rPr lang="en-US" sz="1400" dirty="0" err="1"/>
              <a:t>dir</a:t>
            </a:r>
            <a:r>
              <a:rPr lang="en-US" sz="1400" dirty="0"/>
              <a:t>[0] + </a:t>
            </a:r>
            <a:r>
              <a:rPr lang="en-US" sz="1400" dirty="0" err="1"/>
              <a:t>curr.first</a:t>
            </a:r>
            <a:r>
              <a:rPr lang="en-US" sz="1400" dirty="0"/>
              <a:t>), (</a:t>
            </a:r>
            <a:r>
              <a:rPr lang="en-US" sz="1400" dirty="0" err="1"/>
              <a:t>dir</a:t>
            </a:r>
            <a:r>
              <a:rPr lang="en-US" sz="1400" dirty="0"/>
              <a:t>[1] + </a:t>
            </a:r>
            <a:r>
              <a:rPr lang="en-US" sz="1400" dirty="0" err="1"/>
              <a:t>curr.second</a:t>
            </a:r>
            <a:r>
              <a:rPr lang="en-US" sz="1400" dirty="0"/>
              <a:t>)));</a:t>
            </a:r>
          </a:p>
          <a:p>
            <a:pPr marL="0" indent="0">
              <a:buNone/>
            </a:pPr>
            <a:r>
              <a:rPr lang="en-US" sz="1400" dirty="0"/>
              <a:t>							}</a:t>
            </a:r>
          </a:p>
          <a:p>
            <a:pPr marL="0" indent="0">
              <a:buNone/>
            </a:pPr>
            <a:r>
              <a:rPr lang="en-US" sz="1400" dirty="0"/>
              <a:t>					}</a:t>
            </a:r>
          </a:p>
          <a:p>
            <a:pPr marL="0" indent="0">
              <a:buNone/>
            </a:pPr>
            <a:r>
              <a:rPr lang="en-US" sz="1400" dirty="0"/>
              <a:t>				}</a:t>
            </a:r>
          </a:p>
          <a:p>
            <a:pPr marL="0" indent="0">
              <a:buNone/>
            </a:pPr>
            <a:r>
              <a:rPr lang="en-US" sz="1400" dirty="0"/>
              <a:t>				step++;</a:t>
            </a:r>
          </a:p>
          <a:p>
            <a:pPr marL="0" indent="0">
              <a:buNone/>
            </a:pPr>
            <a:r>
              <a:rPr lang="en-US" sz="1400" dirty="0"/>
              <a:t>		}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7145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36C3-3000-443D-A554-64CE3703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9003"/>
            <a:ext cx="10515600" cy="1325563"/>
          </a:xfrm>
        </p:spPr>
        <p:txBody>
          <a:bodyPr>
            <a:normAutofit/>
          </a:bodyPr>
          <a:lstStyle/>
          <a:p>
            <a:r>
              <a:rPr lang="en-IN" sz="1400" b="1" i="0" dirty="0">
                <a:effectLst/>
              </a:rPr>
              <a:t>Number of Islands</a:t>
            </a:r>
            <a:br>
              <a:rPr lang="en-IN" sz="1400" b="1" i="0" dirty="0">
                <a:effectLst/>
              </a:rPr>
            </a:br>
            <a:r>
              <a:rPr lang="en-IN" sz="1400" b="1" i="0" dirty="0">
                <a:effectLst/>
              </a:rPr>
              <a:t>https://leetcode.com/explore/learn/card/queue-stack/231/practical-application-queue/1374/</a:t>
            </a: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42099-7490-4D01-BE0A-900D24C7A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90" y="836695"/>
            <a:ext cx="9705111" cy="558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A47C-6FB7-4487-B0B8-829A8D2D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643" y="-331561"/>
            <a:ext cx="10515600" cy="1325563"/>
          </a:xfrm>
        </p:spPr>
        <p:txBody>
          <a:bodyPr>
            <a:normAutofit/>
          </a:bodyPr>
          <a:lstStyle/>
          <a:p>
            <a:r>
              <a:rPr lang="en-IN" sz="1400" b="1" i="0" dirty="0">
                <a:effectLst/>
              </a:rPr>
              <a:t>Open the Lock</a:t>
            </a:r>
            <a:br>
              <a:rPr lang="en-IN" sz="1400" b="1" i="0" dirty="0">
                <a:effectLst/>
              </a:rPr>
            </a:br>
            <a:r>
              <a:rPr lang="en-IN" sz="1400" b="1" i="0" dirty="0">
                <a:effectLst/>
              </a:rPr>
              <a:t>https://leetcode.com/explore/learn/card/queue-stack/231/practical-application-queue/1375/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06D86-C6B2-4383-94C7-A4988B6B8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57" y="716726"/>
            <a:ext cx="7233013" cy="5760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64E0C1-08EE-4D05-AAE9-C4AD6C935DA9}"/>
              </a:ext>
            </a:extLst>
          </p:cNvPr>
          <p:cNvSpPr txBox="1"/>
          <p:nvPr/>
        </p:nvSpPr>
        <p:spPr>
          <a:xfrm>
            <a:off x="9388929" y="2111829"/>
            <a:ext cx="26397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Suggestion:</a:t>
            </a:r>
          </a:p>
          <a:p>
            <a:r>
              <a:rPr lang="en-US" dirty="0"/>
              <a:t>Faster implementation would be using a </a:t>
            </a:r>
            <a:r>
              <a:rPr lang="en-US" dirty="0" err="1"/>
              <a:t>interger</a:t>
            </a:r>
            <a:r>
              <a:rPr lang="en-US" dirty="0"/>
              <a:t> array of size 10000 instead of </a:t>
            </a:r>
            <a:r>
              <a:rPr lang="en-US" dirty="0" err="1"/>
              <a:t>hashset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805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14E4-6B2D-4452-A51C-F9EFB455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-apple-system"/>
              </a:rPr>
              <a:t>Perfect Squares</a:t>
            </a:r>
            <a:br>
              <a:rPr lang="en-IN" b="1" i="0" dirty="0">
                <a:effectLst/>
                <a:latin typeface="-apple-system"/>
              </a:rPr>
            </a:br>
            <a:r>
              <a:rPr lang="en-IN" b="1" i="0" dirty="0">
                <a:effectLst/>
                <a:latin typeface="-apple-system"/>
              </a:rPr>
              <a:t>https://leetcode.com/explore/learn/card/queue-stack/231/practical-application-queue/1371/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802570-971B-4564-8619-957C4FF74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612" y="2110581"/>
            <a:ext cx="9248775" cy="3781425"/>
          </a:xfrm>
        </p:spPr>
      </p:pic>
    </p:spTree>
    <p:extLst>
      <p:ext uri="{BB962C8B-B14F-4D97-AF65-F5344CB8AC3E}">
        <p14:creationId xmlns:p14="http://schemas.microsoft.com/office/powerpoint/2010/main" val="213057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0228-D156-4589-8B81-EC6466FB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– Last In First 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7B3DE-F101-4471-BDBF-85CB1C9DD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class Stack {</a:t>
            </a:r>
          </a:p>
          <a:p>
            <a:pPr marL="0" indent="0">
              <a:buNone/>
            </a:pPr>
            <a:r>
              <a:rPr lang="en-IN" dirty="0"/>
              <a:t>	vector&lt;int&gt; data;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public:</a:t>
            </a:r>
          </a:p>
          <a:p>
            <a:pPr marL="0" indent="0">
              <a:buNone/>
            </a:pPr>
            <a:r>
              <a:rPr lang="en-IN" dirty="0"/>
              <a:t>	bool empty() return </a:t>
            </a:r>
            <a:r>
              <a:rPr lang="en-IN" dirty="0" err="1"/>
              <a:t>data.empty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void push(int x) </a:t>
            </a:r>
            <a:r>
              <a:rPr lang="en-IN" dirty="0" err="1"/>
              <a:t>data.push_back</a:t>
            </a:r>
            <a:r>
              <a:rPr lang="en-IN" dirty="0"/>
              <a:t>(x);</a:t>
            </a:r>
          </a:p>
          <a:p>
            <a:pPr marL="0" indent="0">
              <a:buNone/>
            </a:pPr>
            <a:r>
              <a:rPr lang="en-IN" dirty="0"/>
              <a:t>	bool pop() {</a:t>
            </a:r>
          </a:p>
          <a:p>
            <a:pPr marL="0" indent="0">
              <a:buNone/>
            </a:pPr>
            <a:r>
              <a:rPr lang="en-IN" dirty="0"/>
              <a:t>		if(empty()) return false;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data.pop_back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	return true;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int top() return </a:t>
            </a:r>
            <a:r>
              <a:rPr lang="en-IN" dirty="0" err="1"/>
              <a:t>data.back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6035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6347</TotalTime>
  <Words>1395</Words>
  <Application>Microsoft Office PowerPoint</Application>
  <PresentationFormat>Widescreen</PresentationFormat>
  <Paragraphs>142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-apple-system</vt:lpstr>
      <vt:lpstr>Arial</vt:lpstr>
      <vt:lpstr>Calibri</vt:lpstr>
      <vt:lpstr>Calibri Light</vt:lpstr>
      <vt:lpstr>Lato</vt:lpstr>
      <vt:lpstr>Office Theme</vt:lpstr>
      <vt:lpstr>Queue and Stack</vt:lpstr>
      <vt:lpstr>Queue -&gt; First In First Out Order</vt:lpstr>
      <vt:lpstr>Queue stl</vt:lpstr>
      <vt:lpstr>Queue Applications</vt:lpstr>
      <vt:lpstr>Walls and Gates https://leetcode.com/explore/learn/card/queue-stack/231/practical-application-queue/1373/</vt:lpstr>
      <vt:lpstr>Number of Islands https://leetcode.com/explore/learn/card/queue-stack/231/practical-application-queue/1374/</vt:lpstr>
      <vt:lpstr>Open the Lock https://leetcode.com/explore/learn/card/queue-stack/231/practical-application-queue/1375/</vt:lpstr>
      <vt:lpstr>Perfect Squares https://leetcode.com/explore/learn/card/queue-stack/231/practical-application-queue/1371/</vt:lpstr>
      <vt:lpstr>Stacks – Last In First Out</vt:lpstr>
      <vt:lpstr>Stack stl usage</vt:lpstr>
      <vt:lpstr>Min Stack https://leetcode.com/explore/learn/card/queue-stack/230/usage-stack/1360/</vt:lpstr>
      <vt:lpstr>Valid Parentheses https://leetcode.com/explore/learn/card/queue-stack/230/usage-stack/1361/</vt:lpstr>
      <vt:lpstr>Daily Temperatures https://leetcode.com/explore/learn/card/queue-stack/230/usage-stack/1363/</vt:lpstr>
      <vt:lpstr>Evaluate Reverse Polish Notation https://leetcode.com/explore/learn/card/queue-stack/230/usage-stack/1394/</vt:lpstr>
      <vt:lpstr>DFS – We only trace back, after we reach the deepest node  The processing order of nodes, is exactly opposite of how we added them -&gt; Thus usage of Stack</vt:lpstr>
      <vt:lpstr>Number of Islands -&gt; using dfs https://leetcode.com/explore/learn/card/queue-stack/232/practical-application-stack/1380/</vt:lpstr>
      <vt:lpstr>Clone Gragh https://leetcode.com/explore/learn/card/queue-stack/232/practical-application-stack/1392/</vt:lpstr>
      <vt:lpstr>Target Sum https://leetcode.com/explore/learn/card/queue-stack/232/practical-application-stack/1389/</vt:lpstr>
      <vt:lpstr>DFS Template – 2 using stack</vt:lpstr>
      <vt:lpstr>Inorder Traversal of Binary Tree -&gt; Iterative https://leetcode.com/explore/learn/card/queue-stack/232/practical-application-stack/1383/</vt:lpstr>
      <vt:lpstr>Implement Queue using Stacks https://leetcode.com/explore/learn/card/queue-stack/239/conclusion/1386/</vt:lpstr>
      <vt:lpstr>Implement Stack using Queues https://leetcode.com/explore/learn/card/queue-stack/239/conclusion/1387/</vt:lpstr>
      <vt:lpstr>Decode String https://leetcode.com/explore/learn/card/queue-stack/239/conclusion/1379/</vt:lpstr>
      <vt:lpstr>Simplify Directory Path https://www.interviewbit.com/problems/simplify-directory-path/</vt:lpstr>
      <vt:lpstr>Redundant Braces https://www.interviewbit.com/problems/redundant-braces/</vt:lpstr>
      <vt:lpstr>Min Stack https://www.interviewbit.com/problems/min-stack/</vt:lpstr>
      <vt:lpstr>Nearest Smaller Element https://www.interviewbit.com/problems/nearest-smaller-element/</vt:lpstr>
      <vt:lpstr>Largest Rectangle in Histogram https://www.interviewbit.com/problems/largest-rectangle-in-histogram/</vt:lpstr>
      <vt:lpstr>Largest Rectangle in Histogram https://www.interviewbit.com/problems/largest-rectangle-in-histogram/</vt:lpstr>
      <vt:lpstr>Rain Water Trapped https://www.interviewbit.com/problems/rain-water-trapped/</vt:lpstr>
      <vt:lpstr>Find non-repeating char in stream https://www.interviewbit.com/problems/first-non-repeating-character-in-a-stream-of-characters/</vt:lpstr>
      <vt:lpstr>Sliding Window Maximum https://www.interviewbit.com/problems/sliding-window-maximum/ </vt:lpstr>
      <vt:lpstr>MAXSPPROD https://www.interviewbit.com/problems/maxspprod/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kumuda sanka</cp:lastModifiedBy>
  <cp:revision>59</cp:revision>
  <dcterms:created xsi:type="dcterms:W3CDTF">2021-09-04T10:32:44Z</dcterms:created>
  <dcterms:modified xsi:type="dcterms:W3CDTF">2022-01-17T09:44:27Z</dcterms:modified>
</cp:coreProperties>
</file>