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2" r:id="rId7"/>
    <p:sldId id="263" r:id="rId8"/>
    <p:sldId id="265" r:id="rId9"/>
    <p:sldId id="266" r:id="rId10"/>
    <p:sldId id="267" r:id="rId11"/>
    <p:sldId id="268" r:id="rId12"/>
    <p:sldId id="269" r:id="rId13"/>
    <p:sldId id="270" r:id="rId14"/>
    <p:sldId id="273" r:id="rId15"/>
    <p:sldId id="274" r:id="rId16"/>
    <p:sldId id="275" r:id="rId17"/>
    <p:sldId id="277" r:id="rId18"/>
    <p:sldId id="278" r:id="rId19"/>
    <p:sldId id="279" r:id="rId20"/>
    <p:sldId id="280" r:id="rId21"/>
    <p:sldId id="283" r:id="rId22"/>
    <p:sldId id="282" r:id="rId23"/>
    <p:sldId id="284" r:id="rId24"/>
    <p:sldId id="285" r:id="rId25"/>
    <p:sldId id="286" r:id="rId26"/>
    <p:sldId id="287" r:id="rId27"/>
    <p:sldId id="288"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88" d="100"/>
          <a:sy n="88" d="100"/>
        </p:scale>
        <p:origin x="1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Recursion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Function calls itself until base case</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fontScale="90000"/>
          </a:bodyPr>
          <a:lstStyle/>
          <a:p>
            <a:r>
              <a:rPr lang="en-US" sz="2000" dirty="0">
                <a:solidFill>
                  <a:schemeClr val="tx1">
                    <a:lumMod val="75000"/>
                    <a:lumOff val="25000"/>
                  </a:schemeClr>
                </a:solidFill>
              </a:rPr>
              <a:t>Unique BSTs</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https://leetcode.com/explore/learn/card/recursion-i/253/conclusion/2384/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6F2030AE-B40D-4799-A72C-2751E96E0437}"/>
              </a:ext>
            </a:extLst>
          </p:cNvPr>
          <p:cNvPicPr>
            <a:picLocks noChangeAspect="1"/>
          </p:cNvPicPr>
          <p:nvPr/>
        </p:nvPicPr>
        <p:blipFill>
          <a:blip r:embed="rId2"/>
          <a:stretch>
            <a:fillRect/>
          </a:stretch>
        </p:blipFill>
        <p:spPr>
          <a:xfrm>
            <a:off x="5500577" y="2444496"/>
            <a:ext cx="5173207" cy="4038600"/>
          </a:xfrm>
          <a:prstGeom prst="rect">
            <a:avLst/>
          </a:prstGeom>
        </p:spPr>
      </p:pic>
    </p:spTree>
    <p:extLst>
      <p:ext uri="{BB962C8B-B14F-4D97-AF65-F5344CB8AC3E}">
        <p14:creationId xmlns:p14="http://schemas.microsoft.com/office/powerpoint/2010/main" val="6431515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a:bodyPr>
          <a:lstStyle/>
          <a:p>
            <a:r>
              <a:rPr lang="en-US" sz="2000" b="1" dirty="0">
                <a:solidFill>
                  <a:schemeClr val="tx1">
                    <a:lumMod val="75000"/>
                    <a:lumOff val="25000"/>
                  </a:schemeClr>
                </a:solidFill>
              </a:rPr>
              <a:t>Important Techniques in Recursion</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0B05F9E-7BB5-4D38-B2E6-7F0C1A997469}"/>
              </a:ext>
            </a:extLst>
          </p:cNvPr>
          <p:cNvSpPr txBox="1"/>
          <p:nvPr/>
        </p:nvSpPr>
        <p:spPr>
          <a:xfrm>
            <a:off x="4680857" y="1878764"/>
            <a:ext cx="6096000" cy="923330"/>
          </a:xfrm>
          <a:prstGeom prst="rect">
            <a:avLst/>
          </a:prstGeom>
          <a:noFill/>
        </p:spPr>
        <p:txBody>
          <a:bodyPr wrap="square">
            <a:spAutoFit/>
          </a:bodyPr>
          <a:lstStyle/>
          <a:p>
            <a:r>
              <a:rPr lang="en-US" sz="1800" dirty="0" err="1"/>
              <a:t>Memoization</a:t>
            </a:r>
            <a:endParaRPr lang="en-US" sz="1800" dirty="0"/>
          </a:p>
          <a:p>
            <a:r>
              <a:rPr lang="en-US" sz="1800" dirty="0"/>
              <a:t>Divide and Conquer</a:t>
            </a:r>
          </a:p>
          <a:p>
            <a:r>
              <a:rPr lang="en-US" sz="1800" dirty="0" err="1"/>
              <a:t>BackTracking</a:t>
            </a:r>
            <a:endParaRPr lang="en-US" sz="1800" dirty="0"/>
          </a:p>
        </p:txBody>
      </p:sp>
    </p:spTree>
    <p:extLst>
      <p:ext uri="{BB962C8B-B14F-4D97-AF65-F5344CB8AC3E}">
        <p14:creationId xmlns:p14="http://schemas.microsoft.com/office/powerpoint/2010/main" val="38973980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a:bodyPr>
          <a:lstStyle/>
          <a:p>
            <a:r>
              <a:rPr lang="en-US" sz="2000" b="1" dirty="0">
                <a:solidFill>
                  <a:schemeClr val="tx1">
                    <a:lumMod val="75000"/>
                    <a:lumOff val="25000"/>
                  </a:schemeClr>
                </a:solidFill>
              </a:rPr>
              <a:t>Divide and Conquer</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0B05F9E-7BB5-4D38-B2E6-7F0C1A997469}"/>
              </a:ext>
            </a:extLst>
          </p:cNvPr>
          <p:cNvSpPr txBox="1"/>
          <p:nvPr/>
        </p:nvSpPr>
        <p:spPr>
          <a:xfrm>
            <a:off x="4680857" y="1878764"/>
            <a:ext cx="6781800" cy="2862322"/>
          </a:xfrm>
          <a:prstGeom prst="rect">
            <a:avLst/>
          </a:prstGeom>
          <a:noFill/>
        </p:spPr>
        <p:txBody>
          <a:bodyPr wrap="square">
            <a:spAutoFit/>
          </a:bodyPr>
          <a:lstStyle/>
          <a:p>
            <a:r>
              <a:rPr lang="en-US" sz="1800" dirty="0"/>
              <a:t>Problem is divided into 2 or more sub-problems.</a:t>
            </a:r>
          </a:p>
          <a:p>
            <a:r>
              <a:rPr lang="en-US" sz="1800" dirty="0"/>
              <a:t>Final outpu</a:t>
            </a:r>
            <a:r>
              <a:rPr lang="en-US" dirty="0"/>
              <a:t>t is the combined result of them.</a:t>
            </a:r>
          </a:p>
          <a:p>
            <a:endParaRPr lang="en-US" sz="1800" dirty="0"/>
          </a:p>
          <a:p>
            <a:r>
              <a:rPr lang="en-US" dirty="0"/>
              <a:t>Example : Merge Sort</a:t>
            </a:r>
          </a:p>
          <a:p>
            <a:endParaRPr lang="en-US" sz="1800" dirty="0"/>
          </a:p>
          <a:p>
            <a:endParaRPr lang="en-US" dirty="0"/>
          </a:p>
          <a:p>
            <a:r>
              <a:rPr lang="en-US" sz="1800" dirty="0"/>
              <a:t>If we are reducing the current pro</a:t>
            </a:r>
            <a:r>
              <a:rPr lang="en-US" dirty="0"/>
              <a:t>blem to a single sub-problem. This technique is called decrease and Conquer.</a:t>
            </a:r>
          </a:p>
          <a:p>
            <a:endParaRPr lang="en-US" dirty="0"/>
          </a:p>
          <a:p>
            <a:r>
              <a:rPr lang="en-US" dirty="0"/>
              <a:t>Ex: Binary Search</a:t>
            </a:r>
            <a:endParaRPr lang="en-US" sz="1800" dirty="0"/>
          </a:p>
        </p:txBody>
      </p:sp>
    </p:spTree>
    <p:extLst>
      <p:ext uri="{BB962C8B-B14F-4D97-AF65-F5344CB8AC3E}">
        <p14:creationId xmlns:p14="http://schemas.microsoft.com/office/powerpoint/2010/main" val="127972611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a:bodyPr>
          <a:lstStyle/>
          <a:p>
            <a:r>
              <a:rPr lang="en-US" sz="2000" b="1" dirty="0">
                <a:solidFill>
                  <a:schemeClr val="tx1">
                    <a:lumMod val="75000"/>
                    <a:lumOff val="25000"/>
                  </a:schemeClr>
                </a:solidFill>
              </a:rPr>
              <a:t>Merge Sort</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7F56B385-7B70-4EFE-910E-B0E99222D470}"/>
              </a:ext>
            </a:extLst>
          </p:cNvPr>
          <p:cNvPicPr>
            <a:picLocks noChangeAspect="1"/>
          </p:cNvPicPr>
          <p:nvPr/>
        </p:nvPicPr>
        <p:blipFill>
          <a:blip r:embed="rId2"/>
          <a:stretch>
            <a:fillRect/>
          </a:stretch>
        </p:blipFill>
        <p:spPr>
          <a:xfrm>
            <a:off x="4684528" y="1475014"/>
            <a:ext cx="6806501" cy="4648086"/>
          </a:xfrm>
          <a:prstGeom prst="rect">
            <a:avLst/>
          </a:prstGeom>
        </p:spPr>
      </p:pic>
    </p:spTree>
    <p:extLst>
      <p:ext uri="{BB962C8B-B14F-4D97-AF65-F5344CB8AC3E}">
        <p14:creationId xmlns:p14="http://schemas.microsoft.com/office/powerpoint/2010/main" val="12485464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err="1">
                <a:solidFill>
                  <a:schemeClr val="tx1">
                    <a:lumMod val="75000"/>
                    <a:lumOff val="25000"/>
                  </a:schemeClr>
                </a:solidFill>
              </a:rPr>
              <a:t>IsValid</a:t>
            </a:r>
            <a:r>
              <a:rPr lang="en-US" sz="2000" b="1" dirty="0">
                <a:solidFill>
                  <a:schemeClr val="tx1">
                    <a:lumMod val="75000"/>
                    <a:lumOff val="25000"/>
                  </a:schemeClr>
                </a:solidFill>
              </a:rPr>
              <a:t> BST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34AC35C-4DA6-45F8-A8D3-A10D83D7D5BE}"/>
              </a:ext>
            </a:extLst>
          </p:cNvPr>
          <p:cNvPicPr>
            <a:picLocks noChangeAspect="1"/>
          </p:cNvPicPr>
          <p:nvPr/>
        </p:nvPicPr>
        <p:blipFill>
          <a:blip r:embed="rId2"/>
          <a:stretch>
            <a:fillRect/>
          </a:stretch>
        </p:blipFill>
        <p:spPr>
          <a:xfrm>
            <a:off x="4702629" y="3250198"/>
            <a:ext cx="6885214" cy="1702336"/>
          </a:xfrm>
          <a:prstGeom prst="rect">
            <a:avLst/>
          </a:prstGeom>
        </p:spPr>
      </p:pic>
    </p:spTree>
    <p:extLst>
      <p:ext uri="{BB962C8B-B14F-4D97-AF65-F5344CB8AC3E}">
        <p14:creationId xmlns:p14="http://schemas.microsoft.com/office/powerpoint/2010/main" val="128920183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err="1">
                <a:solidFill>
                  <a:schemeClr val="tx1">
                    <a:lumMod val="75000"/>
                    <a:lumOff val="25000"/>
                  </a:schemeClr>
                </a:solidFill>
              </a:rPr>
              <a:t>IsValid</a:t>
            </a:r>
            <a:r>
              <a:rPr lang="en-US" sz="2000" b="1" dirty="0">
                <a:solidFill>
                  <a:schemeClr val="tx1">
                    <a:lumMod val="75000"/>
                    <a:lumOff val="25000"/>
                  </a:schemeClr>
                </a:solidFill>
              </a:rPr>
              <a:t> BST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34AC35C-4DA6-45F8-A8D3-A10D83D7D5BE}"/>
              </a:ext>
            </a:extLst>
          </p:cNvPr>
          <p:cNvPicPr>
            <a:picLocks noChangeAspect="1"/>
          </p:cNvPicPr>
          <p:nvPr/>
        </p:nvPicPr>
        <p:blipFill>
          <a:blip r:embed="rId2"/>
          <a:stretch>
            <a:fillRect/>
          </a:stretch>
        </p:blipFill>
        <p:spPr>
          <a:xfrm>
            <a:off x="4702629" y="3250198"/>
            <a:ext cx="6885214" cy="1702336"/>
          </a:xfrm>
          <a:prstGeom prst="rect">
            <a:avLst/>
          </a:prstGeom>
        </p:spPr>
      </p:pic>
    </p:spTree>
    <p:extLst>
      <p:ext uri="{BB962C8B-B14F-4D97-AF65-F5344CB8AC3E}">
        <p14:creationId xmlns:p14="http://schemas.microsoft.com/office/powerpoint/2010/main" val="16497109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a:solidFill>
                  <a:schemeClr val="tx1">
                    <a:lumMod val="75000"/>
                    <a:lumOff val="25000"/>
                  </a:schemeClr>
                </a:solidFill>
              </a:rPr>
              <a:t>Search Matrix 2D</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https://leetcode.com/explore/learn/card/recursion-ii/470/divide-and-conquer/2872/</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81E2325A-5998-4665-BC07-1DDEE5D34BDE}"/>
              </a:ext>
            </a:extLst>
          </p:cNvPr>
          <p:cNvPicPr>
            <a:picLocks noChangeAspect="1"/>
          </p:cNvPicPr>
          <p:nvPr/>
        </p:nvPicPr>
        <p:blipFill>
          <a:blip r:embed="rId2"/>
          <a:stretch>
            <a:fillRect/>
          </a:stretch>
        </p:blipFill>
        <p:spPr>
          <a:xfrm>
            <a:off x="4598380" y="3429000"/>
            <a:ext cx="6929591" cy="1600991"/>
          </a:xfrm>
          <a:prstGeom prst="rect">
            <a:avLst/>
          </a:prstGeom>
        </p:spPr>
      </p:pic>
    </p:spTree>
    <p:extLst>
      <p:ext uri="{BB962C8B-B14F-4D97-AF65-F5344CB8AC3E}">
        <p14:creationId xmlns:p14="http://schemas.microsoft.com/office/powerpoint/2010/main" val="22728534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a:solidFill>
                  <a:schemeClr val="tx1">
                    <a:lumMod val="75000"/>
                    <a:lumOff val="25000"/>
                  </a:schemeClr>
                </a:solidFill>
              </a:rPr>
              <a:t>Quick Sort</a:t>
            </a:r>
            <a:br>
              <a:rPr lang="en-US" sz="2000" b="1">
                <a:solidFill>
                  <a:schemeClr val="tx1">
                    <a:lumMod val="75000"/>
                    <a:lumOff val="25000"/>
                  </a:schemeClr>
                </a:solidFill>
              </a:rPr>
            </a:br>
            <a:r>
              <a:rPr lang="en-US" sz="2000" b="1">
                <a:solidFill>
                  <a:schemeClr val="tx1">
                    <a:lumMod val="75000"/>
                    <a:lumOff val="25000"/>
                  </a:schemeClr>
                </a:solidFill>
              </a:rPr>
              <a:t>https://leetcode.com/explore/learn/card/recursion-ii/470/divide-and-conquer/2870/</a:t>
            </a:r>
            <a:endParaRPr lang="en-US" sz="20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65154FF4-538C-44C6-A3FB-1DCFF5DA5095}"/>
              </a:ext>
            </a:extLst>
          </p:cNvPr>
          <p:cNvPicPr>
            <a:picLocks noChangeAspect="1"/>
          </p:cNvPicPr>
          <p:nvPr/>
        </p:nvPicPr>
        <p:blipFill>
          <a:blip r:embed="rId2"/>
          <a:stretch>
            <a:fillRect/>
          </a:stretch>
        </p:blipFill>
        <p:spPr>
          <a:xfrm>
            <a:off x="4498745" y="434775"/>
            <a:ext cx="6627171" cy="5606143"/>
          </a:xfrm>
          <a:prstGeom prst="rect">
            <a:avLst/>
          </a:prstGeom>
        </p:spPr>
      </p:pic>
    </p:spTree>
    <p:extLst>
      <p:ext uri="{BB962C8B-B14F-4D97-AF65-F5344CB8AC3E}">
        <p14:creationId xmlns:p14="http://schemas.microsoft.com/office/powerpoint/2010/main" val="174345167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A084-1EA8-4806-B525-09C4A9881FCC}"/>
              </a:ext>
            </a:extLst>
          </p:cNvPr>
          <p:cNvSpPr>
            <a:spLocks noGrp="1"/>
          </p:cNvSpPr>
          <p:nvPr>
            <p:ph type="title"/>
          </p:nvPr>
        </p:nvSpPr>
        <p:spPr/>
        <p:txBody>
          <a:bodyPr/>
          <a:lstStyle/>
          <a:p>
            <a:r>
              <a:rPr lang="en-US" dirty="0" err="1"/>
              <a:t>BackTracking</a:t>
            </a:r>
            <a:endParaRPr lang="en-IN" dirty="0"/>
          </a:p>
        </p:txBody>
      </p:sp>
      <p:sp>
        <p:nvSpPr>
          <p:cNvPr id="3" name="Content Placeholder 2">
            <a:extLst>
              <a:ext uri="{FF2B5EF4-FFF2-40B4-BE49-F238E27FC236}">
                <a16:creationId xmlns:a16="http://schemas.microsoft.com/office/drawing/2014/main" id="{23D64BDA-14AA-4E4C-8444-6BF76EC61984}"/>
              </a:ext>
            </a:extLst>
          </p:cNvPr>
          <p:cNvSpPr>
            <a:spLocks noGrp="1"/>
          </p:cNvSpPr>
          <p:nvPr>
            <p:ph idx="1"/>
          </p:nvPr>
        </p:nvSpPr>
        <p:spPr/>
        <p:txBody>
          <a:bodyPr/>
          <a:lstStyle/>
          <a:p>
            <a:pPr marL="0" indent="0">
              <a:buNone/>
            </a:pPr>
            <a:r>
              <a:rPr lang="en-US" dirty="0"/>
              <a:t>Once a path is not leading to solution, we don’t further explore it and go back and search for other paths</a:t>
            </a:r>
            <a:endParaRPr lang="en-IN" dirty="0"/>
          </a:p>
        </p:txBody>
      </p:sp>
    </p:spTree>
    <p:extLst>
      <p:ext uri="{BB962C8B-B14F-4D97-AF65-F5344CB8AC3E}">
        <p14:creationId xmlns:p14="http://schemas.microsoft.com/office/powerpoint/2010/main" val="2339581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N Queens - II</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https://leetcode.com/explore/learn/card/recursion-ii/472/backtracking/2804/</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1AC44065-66BD-46E6-BE0C-EAB9F55B269E}"/>
              </a:ext>
            </a:extLst>
          </p:cNvPr>
          <p:cNvPicPr>
            <a:picLocks noChangeAspect="1"/>
          </p:cNvPicPr>
          <p:nvPr/>
        </p:nvPicPr>
        <p:blipFill>
          <a:blip r:embed="rId2"/>
          <a:stretch>
            <a:fillRect/>
          </a:stretch>
        </p:blipFill>
        <p:spPr>
          <a:xfrm>
            <a:off x="4814582" y="666750"/>
            <a:ext cx="6626840" cy="5742214"/>
          </a:xfrm>
          <a:prstGeom prst="rect">
            <a:avLst/>
          </a:prstGeom>
        </p:spPr>
      </p:pic>
    </p:spTree>
    <p:extLst>
      <p:ext uri="{BB962C8B-B14F-4D97-AF65-F5344CB8AC3E}">
        <p14:creationId xmlns:p14="http://schemas.microsoft.com/office/powerpoint/2010/main" val="68866687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849739"/>
            <a:ext cx="6718433" cy="1746504"/>
          </a:xfrm>
        </p:spPr>
        <p:txBody>
          <a:bodyPr>
            <a:normAutofit fontScale="90000"/>
          </a:bodyPr>
          <a:lstStyle/>
          <a:p>
            <a:r>
              <a:rPr lang="en-US" dirty="0">
                <a:solidFill>
                  <a:schemeClr val="tx1">
                    <a:lumMod val="75000"/>
                    <a:lumOff val="25000"/>
                  </a:schemeClr>
                </a:solidFill>
              </a:rPr>
              <a:t>Swap Pairs in Linked List</a:t>
            </a:r>
            <a:br>
              <a:rPr lang="en-US" dirty="0">
                <a:solidFill>
                  <a:schemeClr val="tx1">
                    <a:lumMod val="75000"/>
                    <a:lumOff val="25000"/>
                  </a:schemeClr>
                </a:solidFill>
              </a:rPr>
            </a:br>
            <a:r>
              <a:rPr lang="en-US" dirty="0">
                <a:solidFill>
                  <a:schemeClr val="tx1">
                    <a:lumMod val="75000"/>
                    <a:lumOff val="25000"/>
                  </a:schemeClr>
                </a:solidFill>
              </a:rPr>
              <a:t>https://leetcode.com/explore/learn/card/recursion-i/250/principle-of-recursion/1681/</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21A53D5D-8668-441A-89F0-7339B135BD8D}"/>
              </a:ext>
            </a:extLst>
          </p:cNvPr>
          <p:cNvPicPr>
            <a:picLocks noChangeAspect="1"/>
          </p:cNvPicPr>
          <p:nvPr/>
        </p:nvPicPr>
        <p:blipFill>
          <a:blip r:embed="rId2"/>
          <a:stretch>
            <a:fillRect/>
          </a:stretch>
        </p:blipFill>
        <p:spPr>
          <a:xfrm>
            <a:off x="4910593" y="3281706"/>
            <a:ext cx="6353175" cy="2933700"/>
          </a:xfrm>
          <a:prstGeom prst="rect">
            <a:avLst/>
          </a:prstGeom>
        </p:spPr>
      </p:pic>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Sudoku Solver</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https://leetcode.com/explore/learn/card/recursion-ii/472/backtracking/2796/</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993480BE-CE3E-498E-A14F-22AF28C906B5}"/>
              </a:ext>
            </a:extLst>
          </p:cNvPr>
          <p:cNvPicPr>
            <a:picLocks noChangeAspect="1"/>
          </p:cNvPicPr>
          <p:nvPr/>
        </p:nvPicPr>
        <p:blipFill>
          <a:blip r:embed="rId2"/>
          <a:stretch>
            <a:fillRect/>
          </a:stretch>
        </p:blipFill>
        <p:spPr>
          <a:xfrm>
            <a:off x="4977894" y="374904"/>
            <a:ext cx="6300216" cy="6057900"/>
          </a:xfrm>
          <a:prstGeom prst="rect">
            <a:avLst/>
          </a:prstGeom>
        </p:spPr>
      </p:pic>
    </p:spTree>
    <p:extLst>
      <p:ext uri="{BB962C8B-B14F-4D97-AF65-F5344CB8AC3E}">
        <p14:creationId xmlns:p14="http://schemas.microsoft.com/office/powerpoint/2010/main" val="334966983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Combinations</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https://leetcode.com/explore/learn/card/recursion-ii/472/backtracking/2798/</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F8F98E8C-B9C3-42E6-A97A-CCB7CFFEA99F}"/>
              </a:ext>
            </a:extLst>
          </p:cNvPr>
          <p:cNvPicPr>
            <a:picLocks noChangeAspect="1"/>
          </p:cNvPicPr>
          <p:nvPr/>
        </p:nvPicPr>
        <p:blipFill>
          <a:blip r:embed="rId2"/>
          <a:stretch>
            <a:fillRect/>
          </a:stretch>
        </p:blipFill>
        <p:spPr>
          <a:xfrm>
            <a:off x="4826229" y="919842"/>
            <a:ext cx="6068329" cy="3499757"/>
          </a:xfrm>
          <a:prstGeom prst="rect">
            <a:avLst/>
          </a:prstGeom>
        </p:spPr>
      </p:pic>
    </p:spTree>
    <p:extLst>
      <p:ext uri="{BB962C8B-B14F-4D97-AF65-F5344CB8AC3E}">
        <p14:creationId xmlns:p14="http://schemas.microsoft.com/office/powerpoint/2010/main" val="238097629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dirty="0">
                <a:solidFill>
                  <a:schemeClr val="tx1">
                    <a:lumMod val="75000"/>
                    <a:lumOff val="25000"/>
                  </a:schemeClr>
                </a:solidFill>
              </a:rPr>
              <a:t>Convert Binary Search Tree to Doubly Linked list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https://leetcode.com/explore/learn/card/recursion-ii/507/beyond-recursion/2899/</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ED0884AD-0E8B-459C-88B0-4FB6EE5BAE78}"/>
              </a:ext>
            </a:extLst>
          </p:cNvPr>
          <p:cNvPicPr>
            <a:picLocks noChangeAspect="1"/>
          </p:cNvPicPr>
          <p:nvPr/>
        </p:nvPicPr>
        <p:blipFill>
          <a:blip r:embed="rId2"/>
          <a:stretch>
            <a:fillRect/>
          </a:stretch>
        </p:blipFill>
        <p:spPr>
          <a:xfrm>
            <a:off x="5094923" y="1088778"/>
            <a:ext cx="5091523" cy="4680443"/>
          </a:xfrm>
          <a:prstGeom prst="rect">
            <a:avLst/>
          </a:prstGeom>
        </p:spPr>
      </p:pic>
      <p:pic>
        <p:nvPicPr>
          <p:cNvPr id="7" name="Picture 6">
            <a:extLst>
              <a:ext uri="{FF2B5EF4-FFF2-40B4-BE49-F238E27FC236}">
                <a16:creationId xmlns:a16="http://schemas.microsoft.com/office/drawing/2014/main" id="{C49B3BBF-35AD-4953-94C5-7A46A93B3C79}"/>
              </a:ext>
            </a:extLst>
          </p:cNvPr>
          <p:cNvPicPr>
            <a:picLocks noChangeAspect="1"/>
          </p:cNvPicPr>
          <p:nvPr/>
        </p:nvPicPr>
        <p:blipFill>
          <a:blip r:embed="rId3"/>
          <a:stretch>
            <a:fillRect/>
          </a:stretch>
        </p:blipFill>
        <p:spPr>
          <a:xfrm>
            <a:off x="396278" y="2818312"/>
            <a:ext cx="3845164" cy="3664784"/>
          </a:xfrm>
          <a:prstGeom prst="rect">
            <a:avLst/>
          </a:prstGeom>
        </p:spPr>
      </p:pic>
      <p:sp>
        <p:nvSpPr>
          <p:cNvPr id="9" name="TextBox 8">
            <a:extLst>
              <a:ext uri="{FF2B5EF4-FFF2-40B4-BE49-F238E27FC236}">
                <a16:creationId xmlns:a16="http://schemas.microsoft.com/office/drawing/2014/main" id="{02CA16F0-4947-47BE-923D-6A8BBA462A3D}"/>
              </a:ext>
            </a:extLst>
          </p:cNvPr>
          <p:cNvSpPr txBox="1"/>
          <p:nvPr/>
        </p:nvSpPr>
        <p:spPr>
          <a:xfrm>
            <a:off x="478971" y="2443843"/>
            <a:ext cx="3260272" cy="369332"/>
          </a:xfrm>
          <a:prstGeom prst="rect">
            <a:avLst/>
          </a:prstGeom>
          <a:noFill/>
        </p:spPr>
        <p:txBody>
          <a:bodyPr wrap="square" rtlCol="0">
            <a:spAutoFit/>
          </a:bodyPr>
          <a:lstStyle/>
          <a:p>
            <a:r>
              <a:rPr lang="en-US" dirty="0"/>
              <a:t>Iterative Solution</a:t>
            </a:r>
            <a:endParaRPr lang="en-IN" dirty="0"/>
          </a:p>
        </p:txBody>
      </p:sp>
    </p:spTree>
    <p:extLst>
      <p:ext uri="{BB962C8B-B14F-4D97-AF65-F5344CB8AC3E}">
        <p14:creationId xmlns:p14="http://schemas.microsoft.com/office/powerpoint/2010/main" val="127605975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dirty="0">
                <a:solidFill>
                  <a:schemeClr val="tx1">
                    <a:lumMod val="75000"/>
                    <a:lumOff val="25000"/>
                  </a:schemeClr>
                </a:solidFill>
              </a:rPr>
              <a:t>Largest Rectangle in Histogram</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https://leetcode.com/explore/learn/card/recursion-ii/507/beyond-recursion/2901/</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9A7A0BA7-106A-4547-AC22-8B36588B47A3}"/>
              </a:ext>
            </a:extLst>
          </p:cNvPr>
          <p:cNvPicPr>
            <a:picLocks noChangeAspect="1"/>
          </p:cNvPicPr>
          <p:nvPr/>
        </p:nvPicPr>
        <p:blipFill>
          <a:blip r:embed="rId2"/>
          <a:stretch>
            <a:fillRect/>
          </a:stretch>
        </p:blipFill>
        <p:spPr>
          <a:xfrm>
            <a:off x="4534847" y="776140"/>
            <a:ext cx="7112867" cy="4629830"/>
          </a:xfrm>
          <a:prstGeom prst="rect">
            <a:avLst/>
          </a:prstGeom>
        </p:spPr>
      </p:pic>
    </p:spTree>
    <p:extLst>
      <p:ext uri="{BB962C8B-B14F-4D97-AF65-F5344CB8AC3E}">
        <p14:creationId xmlns:p14="http://schemas.microsoft.com/office/powerpoint/2010/main" val="235902291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a:solidFill>
                  <a:schemeClr val="tx1">
                    <a:lumMod val="75000"/>
                    <a:lumOff val="25000"/>
                  </a:schemeClr>
                </a:solidFill>
              </a:rPr>
              <a:t>Letter Combinations</a:t>
            </a:r>
            <a:br>
              <a:rPr lang="en-US" sz="2000" b="1">
                <a:solidFill>
                  <a:schemeClr val="tx1">
                    <a:lumMod val="75000"/>
                    <a:lumOff val="25000"/>
                  </a:schemeClr>
                </a:solidFill>
              </a:rPr>
            </a:br>
            <a:r>
              <a:rPr lang="en-US" sz="2000" b="1">
                <a:solidFill>
                  <a:schemeClr val="tx1">
                    <a:lumMod val="75000"/>
                    <a:lumOff val="25000"/>
                  </a:schemeClr>
                </a:solidFill>
              </a:rPr>
              <a:t>https://leetcode.com/explore/learn/card/recursion-ii/507/beyond-recursion/2905/</a:t>
            </a:r>
            <a:endParaRPr lang="en-US" sz="20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A6E2C758-EBFF-41A4-96C1-C94FABED3182}"/>
              </a:ext>
            </a:extLst>
          </p:cNvPr>
          <p:cNvPicPr>
            <a:picLocks noChangeAspect="1"/>
          </p:cNvPicPr>
          <p:nvPr/>
        </p:nvPicPr>
        <p:blipFill>
          <a:blip r:embed="rId2"/>
          <a:stretch>
            <a:fillRect/>
          </a:stretch>
        </p:blipFill>
        <p:spPr>
          <a:xfrm>
            <a:off x="4606622" y="1584054"/>
            <a:ext cx="7238467" cy="3689891"/>
          </a:xfrm>
          <a:prstGeom prst="rect">
            <a:avLst/>
          </a:prstGeom>
        </p:spPr>
      </p:pic>
    </p:spTree>
    <p:extLst>
      <p:ext uri="{BB962C8B-B14F-4D97-AF65-F5344CB8AC3E}">
        <p14:creationId xmlns:p14="http://schemas.microsoft.com/office/powerpoint/2010/main" val="140823699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85B2-FF6C-42D9-BF3E-A625EE7F808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B610AB-A026-4589-BF20-5D7AD68972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8843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849739"/>
            <a:ext cx="6718433" cy="1746504"/>
          </a:xfrm>
        </p:spPr>
        <p:txBody>
          <a:bodyPr>
            <a:normAutofit fontScale="90000"/>
          </a:bodyPr>
          <a:lstStyle/>
          <a:p>
            <a:r>
              <a:rPr lang="en-US" dirty="0">
                <a:solidFill>
                  <a:schemeClr val="tx1">
                    <a:lumMod val="75000"/>
                    <a:lumOff val="25000"/>
                  </a:schemeClr>
                </a:solidFill>
              </a:rPr>
              <a:t>Reverse Linked List</a:t>
            </a:r>
            <a:br>
              <a:rPr lang="en-US" dirty="0">
                <a:solidFill>
                  <a:schemeClr val="tx1">
                    <a:lumMod val="75000"/>
                    <a:lumOff val="25000"/>
                  </a:schemeClr>
                </a:solidFill>
              </a:rPr>
            </a:br>
            <a:r>
              <a:rPr lang="en-US" dirty="0">
                <a:solidFill>
                  <a:schemeClr val="tx1">
                    <a:lumMod val="75000"/>
                    <a:lumOff val="25000"/>
                  </a:schemeClr>
                </a:solidFill>
              </a:rPr>
              <a:t>https://leetcode.com/explore/learn/card/recursion-i/251/scenario-i-recurrence-relation/2378/</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5F3AC319-0596-490C-96F8-CC2FFB003696}"/>
              </a:ext>
            </a:extLst>
          </p:cNvPr>
          <p:cNvPicPr>
            <a:picLocks noChangeAspect="1"/>
          </p:cNvPicPr>
          <p:nvPr/>
        </p:nvPicPr>
        <p:blipFill>
          <a:blip r:embed="rId2"/>
          <a:stretch>
            <a:fillRect/>
          </a:stretch>
        </p:blipFill>
        <p:spPr>
          <a:xfrm>
            <a:off x="4891543" y="3407936"/>
            <a:ext cx="6391275" cy="2600325"/>
          </a:xfrm>
          <a:prstGeom prst="rect">
            <a:avLst/>
          </a:prstGeom>
        </p:spPr>
      </p:pic>
    </p:spTree>
    <p:extLst>
      <p:ext uri="{BB962C8B-B14F-4D97-AF65-F5344CB8AC3E}">
        <p14:creationId xmlns:p14="http://schemas.microsoft.com/office/powerpoint/2010/main" val="17757767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74904"/>
            <a:ext cx="6718433" cy="1746504"/>
          </a:xfrm>
        </p:spPr>
        <p:txBody>
          <a:bodyPr>
            <a:normAutofit/>
          </a:bodyPr>
          <a:lstStyle/>
          <a:p>
            <a:r>
              <a:rPr lang="en-US" sz="2000" dirty="0">
                <a:solidFill>
                  <a:schemeClr val="tx1">
                    <a:lumMod val="75000"/>
                    <a:lumOff val="25000"/>
                  </a:schemeClr>
                </a:solidFill>
              </a:rPr>
              <a:t>Pascals Triangle II</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https://leetcode.com/explore/learn/card/recursion-i/251/scenario-i-recurrence-relation/3234/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B0D650E9-418A-49EC-9AB3-E1C53F279D25}"/>
              </a:ext>
            </a:extLst>
          </p:cNvPr>
          <p:cNvPicPr>
            <a:picLocks noChangeAspect="1"/>
          </p:cNvPicPr>
          <p:nvPr/>
        </p:nvPicPr>
        <p:blipFill>
          <a:blip r:embed="rId2"/>
          <a:stretch>
            <a:fillRect/>
          </a:stretch>
        </p:blipFill>
        <p:spPr>
          <a:xfrm>
            <a:off x="5419339" y="2121408"/>
            <a:ext cx="5561867" cy="3951460"/>
          </a:xfrm>
          <a:prstGeom prst="rect">
            <a:avLst/>
          </a:prstGeom>
        </p:spPr>
      </p:pic>
    </p:spTree>
    <p:extLst>
      <p:ext uri="{BB962C8B-B14F-4D97-AF65-F5344CB8AC3E}">
        <p14:creationId xmlns:p14="http://schemas.microsoft.com/office/powerpoint/2010/main" val="33233835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74904"/>
            <a:ext cx="6718433" cy="1746504"/>
          </a:xfrm>
        </p:spPr>
        <p:txBody>
          <a:bodyPr>
            <a:normAutofit/>
          </a:bodyPr>
          <a:lstStyle/>
          <a:p>
            <a:r>
              <a:rPr lang="en-US" sz="2000" dirty="0">
                <a:solidFill>
                  <a:schemeClr val="tx1">
                    <a:lumMod val="75000"/>
                    <a:lumOff val="25000"/>
                  </a:schemeClr>
                </a:solidFill>
              </a:rPr>
              <a:t>Climb Stairs</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https://leetcode.com/explore/learn/card/recursion-i/255/recursion-memoization/1662/</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37877A57-5C73-4FF8-9EAD-DE890CF1FF36}"/>
              </a:ext>
            </a:extLst>
          </p:cNvPr>
          <p:cNvPicPr>
            <a:picLocks noChangeAspect="1"/>
          </p:cNvPicPr>
          <p:nvPr/>
        </p:nvPicPr>
        <p:blipFill>
          <a:blip r:embed="rId2"/>
          <a:stretch>
            <a:fillRect/>
          </a:stretch>
        </p:blipFill>
        <p:spPr>
          <a:xfrm>
            <a:off x="4994498" y="3102429"/>
            <a:ext cx="5868764" cy="2542494"/>
          </a:xfrm>
          <a:prstGeom prst="rect">
            <a:avLst/>
          </a:prstGeom>
        </p:spPr>
      </p:pic>
    </p:spTree>
    <p:extLst>
      <p:ext uri="{BB962C8B-B14F-4D97-AF65-F5344CB8AC3E}">
        <p14:creationId xmlns:p14="http://schemas.microsoft.com/office/powerpoint/2010/main" val="2233779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1746504"/>
          </a:xfrm>
        </p:spPr>
        <p:txBody>
          <a:bodyPr>
            <a:normAutofit fontScale="90000"/>
          </a:bodyPr>
          <a:lstStyle/>
          <a:p>
            <a:r>
              <a:rPr lang="en-US" sz="2000" dirty="0">
                <a:solidFill>
                  <a:schemeClr val="tx1">
                    <a:lumMod val="75000"/>
                    <a:lumOff val="25000"/>
                  </a:schemeClr>
                </a:solidFill>
              </a:rPr>
              <a:t>Complexity Analysis of </a:t>
            </a:r>
            <a:r>
              <a:rPr lang="en-US" sz="2000" dirty="0" err="1">
                <a:solidFill>
                  <a:schemeClr val="tx1">
                    <a:lumMod val="75000"/>
                    <a:lumOff val="25000"/>
                  </a:schemeClr>
                </a:solidFill>
              </a:rPr>
              <a:t>Recusive</a:t>
            </a:r>
            <a:r>
              <a:rPr lang="en-US" sz="2000" dirty="0">
                <a:solidFill>
                  <a:schemeClr val="tx1">
                    <a:lumMod val="75000"/>
                    <a:lumOff val="25000"/>
                  </a:schemeClr>
                </a:solidFill>
              </a:rPr>
              <a:t> Function.</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https://leetcode.com/explore/learn/card/recursion-i/256/complexity-analysis/1669/</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err="1">
                <a:solidFill>
                  <a:schemeClr val="tx1">
                    <a:lumMod val="75000"/>
                    <a:lumOff val="25000"/>
                  </a:schemeClr>
                </a:solidFill>
              </a:rPr>
              <a:t>Fibannocci</a:t>
            </a:r>
            <a:r>
              <a:rPr lang="en-US" sz="2000" dirty="0">
                <a:solidFill>
                  <a:schemeClr val="tx1">
                    <a:lumMod val="75000"/>
                    <a:lumOff val="25000"/>
                  </a:schemeClr>
                </a:solidFill>
              </a:rPr>
              <a:t> function without memorization: T(n)</a:t>
            </a:r>
            <a:br>
              <a:rPr lang="en-US" sz="2000" dirty="0">
                <a:solidFill>
                  <a:schemeClr val="tx1">
                    <a:lumMod val="75000"/>
                    <a:lumOff val="25000"/>
                  </a:schemeClr>
                </a:solidFill>
              </a:rPr>
            </a:br>
            <a:r>
              <a:rPr lang="en-US" sz="2000" dirty="0">
                <a:solidFill>
                  <a:schemeClr val="tx1">
                    <a:lumMod val="75000"/>
                    <a:lumOff val="25000"/>
                  </a:schemeClr>
                </a:solidFill>
              </a:rPr>
              <a:t>T(n) = T(n-1) + T(n-2) + O(1)</a:t>
            </a:r>
            <a:br>
              <a:rPr lang="en-US" sz="2000" dirty="0">
                <a:solidFill>
                  <a:schemeClr val="tx1">
                    <a:lumMod val="75000"/>
                    <a:lumOff val="25000"/>
                  </a:schemeClr>
                </a:solidFill>
              </a:rPr>
            </a:br>
            <a:r>
              <a:rPr lang="en-US" sz="2000" dirty="0">
                <a:solidFill>
                  <a:schemeClr val="tx1">
                    <a:lumMod val="75000"/>
                    <a:lumOff val="25000"/>
                  </a:schemeClr>
                </a:solidFill>
              </a:rPr>
              <a:t>T(n) is O(2^n).</a:t>
            </a:r>
            <a:br>
              <a:rPr lang="en-US" sz="2000" dirty="0">
                <a:solidFill>
                  <a:schemeClr val="tx1">
                    <a:lumMod val="75000"/>
                    <a:lumOff val="25000"/>
                  </a:schemeClr>
                </a:solidFill>
              </a:rPr>
            </a:br>
            <a:r>
              <a:rPr lang="en-US" sz="2000" dirty="0">
                <a:solidFill>
                  <a:schemeClr val="tx1">
                    <a:lumMod val="75000"/>
                    <a:lumOff val="25000"/>
                  </a:schemeClr>
                </a:solidFill>
              </a:rPr>
              <a:t>The height of the tree is n-1. No of nodes is &lt; 2 ^ (n-1)</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O(2^n) is not a tight bound. Tight bound is O(1.6^n)</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4A4D08CC-7820-4D81-BACC-2B0ADFAA869E}"/>
              </a:ext>
            </a:extLst>
          </p:cNvPr>
          <p:cNvPicPr>
            <a:picLocks noChangeAspect="1"/>
          </p:cNvPicPr>
          <p:nvPr/>
        </p:nvPicPr>
        <p:blipFill>
          <a:blip r:embed="rId2"/>
          <a:stretch>
            <a:fillRect/>
          </a:stretch>
        </p:blipFill>
        <p:spPr>
          <a:xfrm>
            <a:off x="5659098" y="3071078"/>
            <a:ext cx="4441627" cy="3354213"/>
          </a:xfrm>
          <a:prstGeom prst="rect">
            <a:avLst/>
          </a:prstGeom>
        </p:spPr>
      </p:pic>
    </p:spTree>
    <p:extLst>
      <p:ext uri="{BB962C8B-B14F-4D97-AF65-F5344CB8AC3E}">
        <p14:creationId xmlns:p14="http://schemas.microsoft.com/office/powerpoint/2010/main" val="23815859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5382332"/>
          </a:xfrm>
        </p:spPr>
        <p:txBody>
          <a:bodyPr>
            <a:normAutofit/>
          </a:bodyPr>
          <a:lstStyle/>
          <a:p>
            <a:r>
              <a:rPr lang="en-US" sz="2000" dirty="0">
                <a:solidFill>
                  <a:schemeClr val="tx1">
                    <a:lumMod val="75000"/>
                    <a:lumOff val="25000"/>
                  </a:schemeClr>
                </a:solidFill>
              </a:rPr>
              <a:t>Space Analysis of </a:t>
            </a:r>
            <a:r>
              <a:rPr lang="en-US" sz="2000" dirty="0" err="1">
                <a:solidFill>
                  <a:schemeClr val="tx1">
                    <a:lumMod val="75000"/>
                    <a:lumOff val="25000"/>
                  </a:schemeClr>
                </a:solidFill>
              </a:rPr>
              <a:t>Recusive</a:t>
            </a:r>
            <a:r>
              <a:rPr lang="en-US" sz="2000" dirty="0">
                <a:solidFill>
                  <a:schemeClr val="tx1">
                    <a:lumMod val="75000"/>
                    <a:lumOff val="25000"/>
                  </a:schemeClr>
                </a:solidFill>
              </a:rPr>
              <a:t> Function.</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https://leetcode.com/explore/learn/card/recursion-i/256/complexity-analysis/1671/</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Maximum amount of space occupied during the runtime of the program. </a:t>
            </a:r>
            <a:r>
              <a:rPr lang="en-US" sz="2000" dirty="0" err="1">
                <a:solidFill>
                  <a:schemeClr val="tx1">
                    <a:lumMod val="75000"/>
                    <a:lumOff val="25000"/>
                  </a:schemeClr>
                </a:solidFill>
              </a:rPr>
              <a:t>i.e</a:t>
            </a:r>
            <a:r>
              <a:rPr lang="en-US" sz="2000" dirty="0">
                <a:solidFill>
                  <a:schemeClr val="tx1">
                    <a:lumMod val="75000"/>
                    <a:lumOff val="25000"/>
                  </a:schemeClr>
                </a:solidFill>
              </a:rPr>
              <a:t> considering height of the tree</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One way to reduce the space complexity in case of </a:t>
            </a:r>
            <a:r>
              <a:rPr lang="en-US" sz="2000" dirty="0" err="1">
                <a:solidFill>
                  <a:schemeClr val="tx1">
                    <a:lumMod val="75000"/>
                    <a:lumOff val="25000"/>
                  </a:schemeClr>
                </a:solidFill>
              </a:rPr>
              <a:t>recusrsion</a:t>
            </a:r>
            <a:r>
              <a:rPr lang="en-US" sz="2000" dirty="0">
                <a:solidFill>
                  <a:schemeClr val="tx1">
                    <a:lumMod val="75000"/>
                    <a:lumOff val="25000"/>
                  </a:schemeClr>
                </a:solidFill>
              </a:rPr>
              <a:t> is </a:t>
            </a:r>
            <a:r>
              <a:rPr lang="en-US" sz="2000" b="1" dirty="0">
                <a:solidFill>
                  <a:schemeClr val="tx1">
                    <a:lumMod val="75000"/>
                    <a:lumOff val="25000"/>
                  </a:schemeClr>
                </a:solidFill>
              </a:rPr>
              <a:t>Tail Recursion</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https://leetcode.com/explore/learn/card/recursion-i/256/complexity-analysis/2374/</a:t>
            </a:r>
            <a:br>
              <a:rPr lang="en-US" sz="2000" dirty="0">
                <a:solidFill>
                  <a:schemeClr val="tx1">
                    <a:lumMod val="75000"/>
                    <a:lumOff val="25000"/>
                  </a:schemeClr>
                </a:solidFill>
              </a:rPr>
            </a:b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2490511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1746504"/>
          </a:xfrm>
        </p:spPr>
        <p:txBody>
          <a:bodyPr>
            <a:normAutofit/>
          </a:bodyPr>
          <a:lstStyle/>
          <a:p>
            <a:r>
              <a:rPr lang="en-US" sz="2000" dirty="0">
                <a:solidFill>
                  <a:schemeClr val="tx1">
                    <a:lumMod val="75000"/>
                    <a:lumOff val="25000"/>
                  </a:schemeClr>
                </a:solidFill>
              </a:rPr>
              <a:t>Pow(</a:t>
            </a:r>
            <a:r>
              <a:rPr lang="en-US" sz="2000" dirty="0" err="1">
                <a:solidFill>
                  <a:schemeClr val="tx1">
                    <a:lumMod val="75000"/>
                    <a:lumOff val="25000"/>
                  </a:schemeClr>
                </a:solidFill>
              </a:rPr>
              <a:t>x,n</a:t>
            </a:r>
            <a:r>
              <a:rPr lang="en-US" sz="2000" dirty="0">
                <a:solidFill>
                  <a:schemeClr val="tx1">
                    <a:lumMod val="75000"/>
                    <a:lumOff val="25000"/>
                  </a:schemeClr>
                </a:solidFill>
              </a:rPr>
              <a:t>)</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https://leetcode.com/explore/learn/card/recursion-i/256/complexity-analysis/2380/</a:t>
            </a:r>
            <a:br>
              <a:rPr lang="en-US" sz="2000" dirty="0">
                <a:solidFill>
                  <a:schemeClr val="tx1">
                    <a:lumMod val="75000"/>
                    <a:lumOff val="25000"/>
                  </a:schemeClr>
                </a:solidFill>
              </a:rPr>
            </a:br>
            <a:br>
              <a:rPr lang="en-US" sz="2000" dirty="0">
                <a:solidFill>
                  <a:schemeClr val="tx1">
                    <a:lumMod val="75000"/>
                    <a:lumOff val="25000"/>
                  </a:schemeClr>
                </a:solidFill>
              </a:rPr>
            </a:br>
            <a:br>
              <a:rPr lang="en-US" sz="2000" dirty="0">
                <a:solidFill>
                  <a:schemeClr val="tx1">
                    <a:lumMod val="75000"/>
                    <a:lumOff val="25000"/>
                  </a:schemeClr>
                </a:solidFill>
              </a:rPr>
            </a:b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D07897B7-759D-44B0-814B-179EE3BBBAA2}"/>
              </a:ext>
            </a:extLst>
          </p:cNvPr>
          <p:cNvPicPr>
            <a:picLocks noChangeAspect="1"/>
          </p:cNvPicPr>
          <p:nvPr/>
        </p:nvPicPr>
        <p:blipFill>
          <a:blip r:embed="rId2"/>
          <a:stretch>
            <a:fillRect/>
          </a:stretch>
        </p:blipFill>
        <p:spPr>
          <a:xfrm>
            <a:off x="4755141" y="4143403"/>
            <a:ext cx="6598728" cy="1864858"/>
          </a:xfrm>
          <a:prstGeom prst="rect">
            <a:avLst/>
          </a:prstGeom>
        </p:spPr>
      </p:pic>
      <p:pic>
        <p:nvPicPr>
          <p:cNvPr id="8" name="Picture 7">
            <a:extLst>
              <a:ext uri="{FF2B5EF4-FFF2-40B4-BE49-F238E27FC236}">
                <a16:creationId xmlns:a16="http://schemas.microsoft.com/office/drawing/2014/main" id="{98F9801B-71DC-47D8-BE52-F0F1C32D96B5}"/>
              </a:ext>
            </a:extLst>
          </p:cNvPr>
          <p:cNvPicPr>
            <a:picLocks noChangeAspect="1"/>
          </p:cNvPicPr>
          <p:nvPr/>
        </p:nvPicPr>
        <p:blipFill>
          <a:blip r:embed="rId3"/>
          <a:stretch>
            <a:fillRect/>
          </a:stretch>
        </p:blipFill>
        <p:spPr>
          <a:xfrm>
            <a:off x="55268" y="2378529"/>
            <a:ext cx="4186654" cy="3098346"/>
          </a:xfrm>
          <a:prstGeom prst="rect">
            <a:avLst/>
          </a:prstGeom>
        </p:spPr>
      </p:pic>
    </p:spTree>
    <p:extLst>
      <p:ext uri="{BB962C8B-B14F-4D97-AF65-F5344CB8AC3E}">
        <p14:creationId xmlns:p14="http://schemas.microsoft.com/office/powerpoint/2010/main" val="23301492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fontScale="90000"/>
          </a:bodyPr>
          <a:lstStyle/>
          <a:p>
            <a:r>
              <a:rPr lang="en-US" sz="2000" dirty="0">
                <a:solidFill>
                  <a:schemeClr val="tx1">
                    <a:lumMod val="75000"/>
                    <a:lumOff val="25000"/>
                  </a:schemeClr>
                </a:solidFill>
              </a:rPr>
              <a:t>Kth Grammar</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https://leetcode.com/explore/learn/card/recursion-i/253/conclusion/1675/</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35B49286-2C8E-470F-9F37-8DC7C57B17E3}"/>
              </a:ext>
            </a:extLst>
          </p:cNvPr>
          <p:cNvPicPr>
            <a:picLocks noChangeAspect="1"/>
          </p:cNvPicPr>
          <p:nvPr/>
        </p:nvPicPr>
        <p:blipFill>
          <a:blip r:embed="rId2"/>
          <a:stretch>
            <a:fillRect/>
          </a:stretch>
        </p:blipFill>
        <p:spPr>
          <a:xfrm>
            <a:off x="4603146" y="3735656"/>
            <a:ext cx="6750723" cy="1488467"/>
          </a:xfrm>
          <a:prstGeom prst="rect">
            <a:avLst/>
          </a:prstGeom>
        </p:spPr>
      </p:pic>
    </p:spTree>
    <p:extLst>
      <p:ext uri="{BB962C8B-B14F-4D97-AF65-F5344CB8AC3E}">
        <p14:creationId xmlns:p14="http://schemas.microsoft.com/office/powerpoint/2010/main" val="94222948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{5A39DA3D-1D70-4F58-9032-E8E265239377}tf56410444_win32</Template>
  <TotalTime>5837</TotalTime>
  <Words>704</Words>
  <Application>Microsoft Office PowerPoint</Application>
  <PresentationFormat>Widescreen</PresentationFormat>
  <Paragraphs>39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Avenir Next LT Pro</vt:lpstr>
      <vt:lpstr>Avenir Next LT Pro Light</vt:lpstr>
      <vt:lpstr>Garamond</vt:lpstr>
      <vt:lpstr>SavonVTI</vt:lpstr>
      <vt:lpstr>Recursion</vt:lpstr>
      <vt:lpstr>Swap Pairs in Linked List https://leetcode.com/explore/learn/card/recursion-i/250/principle-of-recursion/1681/</vt:lpstr>
      <vt:lpstr>Reverse Linked List https://leetcode.com/explore/learn/card/recursion-i/251/scenario-i-recurrence-relation/2378/</vt:lpstr>
      <vt:lpstr>Pascals Triangle II https://leetcode.com/explore/learn/card/recursion-i/251/scenario-i-recurrence-relation/3234/</vt:lpstr>
      <vt:lpstr>Climb Stairs https://leetcode.com/explore/learn/card/recursion-i/255/recursion-memoization/1662/</vt:lpstr>
      <vt:lpstr>Complexity Analysis of Recusive Function. https://leetcode.com/explore/learn/card/recursion-i/256/complexity-analysis/1669/  Fibannocci function without memorization: T(n) T(n) = T(n-1) + T(n-2) + O(1) T(n) is O(2^n). The height of the tree is n-1. No of nodes is &lt; 2 ^ (n-1)  O(2^n) is not a tight bound. Tight bound is O(1.6^n)</vt:lpstr>
      <vt:lpstr>Space Analysis of Recusive Function. https://leetcode.com/explore/learn/card/recursion-i/256/complexity-analysis/1671/  Maximum amount of space occupied during the runtime of the program. i.e considering height of the tree  One way to reduce the space complexity in case of recusrsion is Tail Recursion https://leetcode.com/explore/learn/card/recursion-i/256/complexity-analysis/2374/ </vt:lpstr>
      <vt:lpstr>Pow(x,n) https://leetcode.com/explore/learn/card/recursion-i/256/complexity-analysis/2380/   </vt:lpstr>
      <vt:lpstr>Kth Grammar https://leetcode.com/explore/learn/card/recursion-i/253/conclusion/1675/</vt:lpstr>
      <vt:lpstr>Unique BSTs https://leetcode.com/explore/learn/card/recursion-i/253/conclusion/2384/</vt:lpstr>
      <vt:lpstr>Important Techniques in Recursion</vt:lpstr>
      <vt:lpstr>Divide and Conquer</vt:lpstr>
      <vt:lpstr>Merge Sort</vt:lpstr>
      <vt:lpstr>IsValid BST https://leetcode.com/explore/learn/card/recursion-ii/470/divide-and-conquer/2874/</vt:lpstr>
      <vt:lpstr>IsValid BST https://leetcode.com/explore/learn/card/recursion-ii/470/divide-and-conquer/2874/</vt:lpstr>
      <vt:lpstr>Search Matrix 2D https://leetcode.com/explore/learn/card/recursion-ii/470/divide-and-conquer/2872/</vt:lpstr>
      <vt:lpstr>Quick Sort https://leetcode.com/explore/learn/card/recursion-ii/470/divide-and-conquer/2870/</vt:lpstr>
      <vt:lpstr>BackTracking</vt:lpstr>
      <vt:lpstr>N Queens - II https://leetcode.com/explore/learn/card/recursion-ii/472/backtracking/2804/</vt:lpstr>
      <vt:lpstr>Sudoku Solver https://leetcode.com/explore/learn/card/recursion-ii/472/backtracking/2796/</vt:lpstr>
      <vt:lpstr>Combinations https://leetcode.com/explore/learn/card/recursion-ii/472/backtracking/2798/</vt:lpstr>
      <vt:lpstr>Convert Binary Search Tree to Doubly Linked list https://leetcode.com/explore/learn/card/recursion-ii/507/beyond-recursion/2899/</vt:lpstr>
      <vt:lpstr>Largest Rectangle in Histogram https://leetcode.com/explore/learn/card/recursion-ii/507/beyond-recursion/2901/</vt:lpstr>
      <vt:lpstr>Letter Combinations https://leetcode.com/explore/learn/card/recursion-ii/507/beyond-recursion/2905/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APPLE</dc:creator>
  <cp:lastModifiedBy>APPLE</cp:lastModifiedBy>
  <cp:revision>36</cp:revision>
  <dcterms:created xsi:type="dcterms:W3CDTF">2021-09-19T11:21:46Z</dcterms:created>
  <dcterms:modified xsi:type="dcterms:W3CDTF">2021-09-27T07:51:18Z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