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elios Extended" charset="1" panose="02000505040000020004"/>
      <p:regular r:id="rId17"/>
    </p:embeddedFont>
    <p:embeddedFont>
      <p:font typeface="TDTD평고딕" charset="1" panose="02000503000000000000"/>
      <p:regular r:id="rId18"/>
    </p:embeddedFont>
    <p:embeddedFont>
      <p:font typeface="MediaPro" charset="1" panose="00000500000000000000"/>
      <p:regular r:id="rId19"/>
    </p:embeddedFont>
    <p:embeddedFont>
      <p:font typeface="Helios Extended Bold" charset="1" panose="0200080505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83563" y="8262471"/>
            <a:ext cx="18686602" cy="2024529"/>
            <a:chOff x="0" y="0"/>
            <a:chExt cx="6959802" cy="7540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59802" cy="754033"/>
            </a:xfrm>
            <a:custGeom>
              <a:avLst/>
              <a:gdLst/>
              <a:ahLst/>
              <a:cxnLst/>
              <a:rect r="r" b="b" t="t" l="l"/>
              <a:pathLst>
                <a:path h="754033" w="6959802">
                  <a:moveTo>
                    <a:pt x="0" y="0"/>
                  </a:moveTo>
                  <a:lnTo>
                    <a:pt x="6959802" y="0"/>
                  </a:lnTo>
                  <a:lnTo>
                    <a:pt x="6959802" y="754033"/>
                  </a:lnTo>
                  <a:lnTo>
                    <a:pt x="0" y="754033"/>
                  </a:lnTo>
                  <a:close/>
                </a:path>
              </a:pathLst>
            </a:custGeom>
            <a:solidFill>
              <a:srgbClr val="FEEBEB"/>
            </a:solidFill>
            <a:ln w="19050" cap="sq">
              <a:solidFill>
                <a:srgbClr val="3235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959802" cy="830233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-9525" y="4474598"/>
            <a:ext cx="3825973" cy="3825973"/>
          </a:xfrm>
          <a:custGeom>
            <a:avLst/>
            <a:gdLst/>
            <a:ahLst/>
            <a:cxnLst/>
            <a:rect r="r" b="b" t="t" l="l"/>
            <a:pathLst>
              <a:path h="3825973" w="3825973">
                <a:moveTo>
                  <a:pt x="3825973" y="3825973"/>
                </a:moveTo>
                <a:lnTo>
                  <a:pt x="0" y="3825973"/>
                </a:lnTo>
                <a:lnTo>
                  <a:pt x="0" y="0"/>
                </a:lnTo>
                <a:lnTo>
                  <a:pt x="3825973" y="0"/>
                </a:lnTo>
                <a:lnTo>
                  <a:pt x="3825973" y="3825973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21667" y="8373334"/>
            <a:ext cx="12316759" cy="1588023"/>
            <a:chOff x="0" y="0"/>
            <a:chExt cx="4743669" cy="6116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37774" cy="611610"/>
            </a:xfrm>
            <a:custGeom>
              <a:avLst/>
              <a:gdLst/>
              <a:ahLst/>
              <a:cxnLst/>
              <a:rect r="r" b="b" t="t" l="l"/>
              <a:pathLst>
                <a:path h="611610" w="4737774">
                  <a:moveTo>
                    <a:pt x="4513440" y="0"/>
                  </a:moveTo>
                  <a:lnTo>
                    <a:pt x="27028" y="0"/>
                  </a:lnTo>
                  <a:cubicBezTo>
                    <a:pt x="19860" y="0"/>
                    <a:pt x="12985" y="2848"/>
                    <a:pt x="7916" y="7916"/>
                  </a:cubicBezTo>
                  <a:cubicBezTo>
                    <a:pt x="2848" y="12985"/>
                    <a:pt x="0" y="19860"/>
                    <a:pt x="0" y="27028"/>
                  </a:cubicBezTo>
                  <a:lnTo>
                    <a:pt x="0" y="584582"/>
                  </a:lnTo>
                  <a:cubicBezTo>
                    <a:pt x="0" y="591750"/>
                    <a:pt x="2848" y="598625"/>
                    <a:pt x="7916" y="603694"/>
                  </a:cubicBezTo>
                  <a:cubicBezTo>
                    <a:pt x="12985" y="608763"/>
                    <a:pt x="19860" y="611610"/>
                    <a:pt x="27028" y="611610"/>
                  </a:cubicBezTo>
                  <a:lnTo>
                    <a:pt x="4513440" y="611610"/>
                  </a:lnTo>
                  <a:cubicBezTo>
                    <a:pt x="4530323" y="611610"/>
                    <a:pt x="4546084" y="603159"/>
                    <a:pt x="4555427" y="589098"/>
                  </a:cubicBezTo>
                  <a:lnTo>
                    <a:pt x="4728711" y="328317"/>
                  </a:lnTo>
                  <a:cubicBezTo>
                    <a:pt x="4737774" y="314677"/>
                    <a:pt x="4737774" y="296933"/>
                    <a:pt x="4728711" y="283293"/>
                  </a:cubicBezTo>
                  <a:lnTo>
                    <a:pt x="4555427" y="22512"/>
                  </a:lnTo>
                  <a:cubicBezTo>
                    <a:pt x="4546084" y="8451"/>
                    <a:pt x="4530323" y="0"/>
                    <a:pt x="4513440" y="0"/>
                  </a:cubicBezTo>
                  <a:close/>
                </a:path>
              </a:pathLst>
            </a:custGeom>
            <a:solidFill>
              <a:srgbClr val="EC95AC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629369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2129" y="1735684"/>
            <a:ext cx="6137881" cy="2720904"/>
            <a:chOff x="0" y="0"/>
            <a:chExt cx="1379685" cy="6116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7855" cy="611610"/>
            </a:xfrm>
            <a:custGeom>
              <a:avLst/>
              <a:gdLst/>
              <a:ahLst/>
              <a:cxnLst/>
              <a:rect r="r" b="b" t="t" l="l"/>
              <a:pathLst>
                <a:path h="611610" w="1367855">
                  <a:moveTo>
                    <a:pt x="1122247" y="0"/>
                  </a:moveTo>
                  <a:lnTo>
                    <a:pt x="54237" y="0"/>
                  </a:lnTo>
                  <a:cubicBezTo>
                    <a:pt x="24283" y="0"/>
                    <a:pt x="0" y="24283"/>
                    <a:pt x="0" y="54237"/>
                  </a:cubicBezTo>
                  <a:lnTo>
                    <a:pt x="0" y="557373"/>
                  </a:lnTo>
                  <a:cubicBezTo>
                    <a:pt x="0" y="587327"/>
                    <a:pt x="24283" y="611610"/>
                    <a:pt x="54237" y="611610"/>
                  </a:cubicBezTo>
                  <a:lnTo>
                    <a:pt x="1122247" y="611610"/>
                  </a:lnTo>
                  <a:cubicBezTo>
                    <a:pt x="1156125" y="611610"/>
                    <a:pt x="1187753" y="594652"/>
                    <a:pt x="1206502" y="566436"/>
                  </a:cubicBezTo>
                  <a:lnTo>
                    <a:pt x="1349668" y="350979"/>
                  </a:lnTo>
                  <a:cubicBezTo>
                    <a:pt x="1367855" y="323609"/>
                    <a:pt x="1367855" y="288001"/>
                    <a:pt x="1349668" y="260631"/>
                  </a:cubicBezTo>
                  <a:lnTo>
                    <a:pt x="1206502" y="45174"/>
                  </a:lnTo>
                  <a:cubicBezTo>
                    <a:pt x="1187753" y="16958"/>
                    <a:pt x="1156125" y="0"/>
                    <a:pt x="112224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265385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102129" y="2425989"/>
            <a:ext cx="12336297" cy="4747479"/>
            <a:chOff x="0" y="0"/>
            <a:chExt cx="8058895" cy="31013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58895" cy="3101371"/>
            </a:xfrm>
            <a:custGeom>
              <a:avLst/>
              <a:gdLst/>
              <a:ahLst/>
              <a:cxnLst/>
              <a:rect r="r" b="b" t="t" l="l"/>
              <a:pathLst>
                <a:path h="3101371" w="8058895">
                  <a:moveTo>
                    <a:pt x="26986" y="0"/>
                  </a:moveTo>
                  <a:lnTo>
                    <a:pt x="8031909" y="0"/>
                  </a:lnTo>
                  <a:cubicBezTo>
                    <a:pt x="8039067" y="0"/>
                    <a:pt x="8045931" y="2843"/>
                    <a:pt x="8050991" y="7904"/>
                  </a:cubicBezTo>
                  <a:cubicBezTo>
                    <a:pt x="8056052" y="12965"/>
                    <a:pt x="8058895" y="19829"/>
                    <a:pt x="8058895" y="26986"/>
                  </a:cubicBezTo>
                  <a:lnTo>
                    <a:pt x="8058895" y="3074386"/>
                  </a:lnTo>
                  <a:cubicBezTo>
                    <a:pt x="8058895" y="3089289"/>
                    <a:pt x="8046813" y="3101371"/>
                    <a:pt x="8031909" y="3101371"/>
                  </a:cubicBezTo>
                  <a:lnTo>
                    <a:pt x="26986" y="3101371"/>
                  </a:lnTo>
                  <a:cubicBezTo>
                    <a:pt x="12082" y="3101371"/>
                    <a:pt x="0" y="3089289"/>
                    <a:pt x="0" y="3074386"/>
                  </a:cubicBezTo>
                  <a:lnTo>
                    <a:pt x="0" y="26986"/>
                  </a:lnTo>
                  <a:cubicBezTo>
                    <a:pt x="0" y="12082"/>
                    <a:pt x="12082" y="0"/>
                    <a:pt x="2698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058895" cy="3177571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2281840">
            <a:off x="259803" y="887548"/>
            <a:ext cx="2447386" cy="2282744"/>
          </a:xfrm>
          <a:custGeom>
            <a:avLst/>
            <a:gdLst/>
            <a:ahLst/>
            <a:cxnLst/>
            <a:rect r="r" b="b" t="t" l="l"/>
            <a:pathLst>
              <a:path h="2282744" w="2447386">
                <a:moveTo>
                  <a:pt x="0" y="0"/>
                </a:moveTo>
                <a:lnTo>
                  <a:pt x="2447387" y="0"/>
                </a:lnTo>
                <a:lnTo>
                  <a:pt x="2447387" y="2282743"/>
                </a:lnTo>
                <a:lnTo>
                  <a:pt x="0" y="2282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21667" y="1753694"/>
            <a:ext cx="6105364" cy="2720904"/>
            <a:chOff x="0" y="0"/>
            <a:chExt cx="1372375" cy="6116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60482" cy="611610"/>
            </a:xfrm>
            <a:custGeom>
              <a:avLst/>
              <a:gdLst/>
              <a:ahLst/>
              <a:cxnLst/>
              <a:rect r="r" b="b" t="t" l="l"/>
              <a:pathLst>
                <a:path h="611610" w="1360482">
                  <a:moveTo>
                    <a:pt x="1114649" y="0"/>
                  </a:moveTo>
                  <a:lnTo>
                    <a:pt x="54526" y="0"/>
                  </a:lnTo>
                  <a:cubicBezTo>
                    <a:pt x="40065" y="0"/>
                    <a:pt x="26196" y="5745"/>
                    <a:pt x="15970" y="15970"/>
                  </a:cubicBezTo>
                  <a:cubicBezTo>
                    <a:pt x="5745" y="26196"/>
                    <a:pt x="0" y="40065"/>
                    <a:pt x="0" y="54526"/>
                  </a:cubicBezTo>
                  <a:lnTo>
                    <a:pt x="0" y="557084"/>
                  </a:lnTo>
                  <a:cubicBezTo>
                    <a:pt x="0" y="571545"/>
                    <a:pt x="5745" y="585414"/>
                    <a:pt x="15970" y="595640"/>
                  </a:cubicBezTo>
                  <a:cubicBezTo>
                    <a:pt x="26196" y="605865"/>
                    <a:pt x="40065" y="611610"/>
                    <a:pt x="54526" y="611610"/>
                  </a:cubicBezTo>
                  <a:lnTo>
                    <a:pt x="1114649" y="611610"/>
                  </a:lnTo>
                  <a:cubicBezTo>
                    <a:pt x="1148707" y="611610"/>
                    <a:pt x="1180504" y="594562"/>
                    <a:pt x="1199352" y="566196"/>
                  </a:cubicBezTo>
                  <a:lnTo>
                    <a:pt x="1342199" y="351220"/>
                  </a:lnTo>
                  <a:cubicBezTo>
                    <a:pt x="1360482" y="323704"/>
                    <a:pt x="1360482" y="287907"/>
                    <a:pt x="1342199" y="260391"/>
                  </a:cubicBezTo>
                  <a:lnTo>
                    <a:pt x="1199352" y="45414"/>
                  </a:lnTo>
                  <a:cubicBezTo>
                    <a:pt x="1180504" y="17048"/>
                    <a:pt x="1148707" y="0"/>
                    <a:pt x="111464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258075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962685" y="5325014"/>
            <a:ext cx="10392013" cy="0"/>
          </a:xfrm>
          <a:prstGeom prst="line">
            <a:avLst/>
          </a:prstGeom>
          <a:ln cap="rnd" w="57150">
            <a:solidFill>
              <a:srgbClr val="9381C7"/>
            </a:solidFill>
            <a:prstDash val="sysDot"/>
            <a:headEnd type="none" len="sm" w="sm"/>
            <a:tailEnd type="none" len="sm" w="sm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65948" y="5561013"/>
            <a:ext cx="1138471" cy="123746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481044" y="8519646"/>
            <a:ext cx="3223237" cy="29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4"/>
              </a:lnSpc>
              <a:spcBef>
                <a:spcPct val="0"/>
              </a:spcBef>
            </a:pPr>
            <a:r>
              <a:rPr lang="en-US" sz="1471" spc="117">
                <a:solidFill>
                  <a:srgbClr val="3235A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2024.11.20 ~ 2024.12.6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92663" y="5811130"/>
            <a:ext cx="7965803" cy="594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000" spc="-14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소규모 사업장을 위한 매장 지원 프로그램 개발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43635" y="2864439"/>
            <a:ext cx="2298055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181">
                <a:solidFill>
                  <a:srgbClr val="FF89A8"/>
                </a:solidFill>
                <a:latin typeface="TDTD평고딕"/>
                <a:ea typeface="TDTD평고딕"/>
                <a:cs typeface="TDTD평고딕"/>
                <a:sym typeface="TDTD평고딕"/>
              </a:rPr>
              <a:t>팀프로젝트1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34110" y="3262753"/>
            <a:ext cx="9182249" cy="174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8"/>
              </a:lnSpc>
              <a:spcBef>
                <a:spcPct val="0"/>
              </a:spcBef>
            </a:pPr>
            <a:r>
              <a:rPr lang="en-US" sz="8738" spc="-585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매장 관리 프로그램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3166" y="8753443"/>
            <a:ext cx="6542231" cy="873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9"/>
              </a:lnSpc>
            </a:pPr>
            <a:r>
              <a:rPr lang="en-US" sz="4325" spc="-20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team. KYL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789" y="880784"/>
            <a:ext cx="88924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결론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1076198" y="3505925"/>
            <a:ext cx="7506748" cy="1175540"/>
            <a:chOff x="0" y="0"/>
            <a:chExt cx="2795879" cy="437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95879" cy="437828"/>
            </a:xfrm>
            <a:custGeom>
              <a:avLst/>
              <a:gdLst/>
              <a:ahLst/>
              <a:cxnLst/>
              <a:rect r="r" b="b" t="t" l="l"/>
              <a:pathLst>
                <a:path h="437828" w="2795879">
                  <a:moveTo>
                    <a:pt x="37128" y="0"/>
                  </a:moveTo>
                  <a:lnTo>
                    <a:pt x="2758751" y="0"/>
                  </a:lnTo>
                  <a:cubicBezTo>
                    <a:pt x="2779256" y="0"/>
                    <a:pt x="2795879" y="16623"/>
                    <a:pt x="2795879" y="37128"/>
                  </a:cubicBezTo>
                  <a:lnTo>
                    <a:pt x="2795879" y="400701"/>
                  </a:lnTo>
                  <a:cubicBezTo>
                    <a:pt x="2795879" y="421206"/>
                    <a:pt x="2779256" y="437828"/>
                    <a:pt x="2758751" y="437828"/>
                  </a:cubicBezTo>
                  <a:lnTo>
                    <a:pt x="37128" y="437828"/>
                  </a:lnTo>
                  <a:cubicBezTo>
                    <a:pt x="16623" y="437828"/>
                    <a:pt x="0" y="421206"/>
                    <a:pt x="0" y="400701"/>
                  </a:cubicBezTo>
                  <a:lnTo>
                    <a:pt x="0" y="37128"/>
                  </a:lnTo>
                  <a:cubicBezTo>
                    <a:pt x="0" y="16623"/>
                    <a:pt x="16623" y="0"/>
                    <a:pt x="37128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795879" cy="514028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2914323" y="5484884"/>
            <a:ext cx="8662497" cy="1745680"/>
            <a:chOff x="0" y="0"/>
            <a:chExt cx="3226336" cy="650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26336" cy="650176"/>
            </a:xfrm>
            <a:custGeom>
              <a:avLst/>
              <a:gdLst/>
              <a:ahLst/>
              <a:cxnLst/>
              <a:rect r="r" b="b" t="t" l="l"/>
              <a:pathLst>
                <a:path h="650176" w="3226336">
                  <a:moveTo>
                    <a:pt x="32174" y="0"/>
                  </a:moveTo>
                  <a:lnTo>
                    <a:pt x="3194162" y="0"/>
                  </a:lnTo>
                  <a:cubicBezTo>
                    <a:pt x="3202695" y="0"/>
                    <a:pt x="3210879" y="3390"/>
                    <a:pt x="3216913" y="9424"/>
                  </a:cubicBezTo>
                  <a:cubicBezTo>
                    <a:pt x="3222946" y="15457"/>
                    <a:pt x="3226336" y="23641"/>
                    <a:pt x="3226336" y="32174"/>
                  </a:cubicBezTo>
                  <a:lnTo>
                    <a:pt x="3226336" y="618002"/>
                  </a:lnTo>
                  <a:cubicBezTo>
                    <a:pt x="3226336" y="635771"/>
                    <a:pt x="3211931" y="650176"/>
                    <a:pt x="3194162" y="650176"/>
                  </a:cubicBezTo>
                  <a:lnTo>
                    <a:pt x="32174" y="650176"/>
                  </a:lnTo>
                  <a:cubicBezTo>
                    <a:pt x="23641" y="650176"/>
                    <a:pt x="15457" y="646787"/>
                    <a:pt x="9424" y="640753"/>
                  </a:cubicBezTo>
                  <a:cubicBezTo>
                    <a:pt x="3390" y="634719"/>
                    <a:pt x="0" y="626535"/>
                    <a:pt x="0" y="618002"/>
                  </a:cubicBezTo>
                  <a:lnTo>
                    <a:pt x="0" y="32174"/>
                  </a:lnTo>
                  <a:cubicBezTo>
                    <a:pt x="0" y="23641"/>
                    <a:pt x="3390" y="15457"/>
                    <a:pt x="9424" y="9424"/>
                  </a:cubicBezTo>
                  <a:cubicBezTo>
                    <a:pt x="15457" y="3390"/>
                    <a:pt x="23641" y="0"/>
                    <a:pt x="32174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3226336" cy="726376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4326355" y="7924742"/>
            <a:ext cx="13189718" cy="994504"/>
            <a:chOff x="0" y="0"/>
            <a:chExt cx="4912494" cy="3704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12494" cy="370402"/>
            </a:xfrm>
            <a:custGeom>
              <a:avLst/>
              <a:gdLst/>
              <a:ahLst/>
              <a:cxnLst/>
              <a:rect r="r" b="b" t="t" l="l"/>
              <a:pathLst>
                <a:path h="370402" w="4912494">
                  <a:moveTo>
                    <a:pt x="25240" y="0"/>
                  </a:moveTo>
                  <a:lnTo>
                    <a:pt x="4887255" y="0"/>
                  </a:lnTo>
                  <a:cubicBezTo>
                    <a:pt x="4901194" y="0"/>
                    <a:pt x="4912494" y="11300"/>
                    <a:pt x="4912494" y="25240"/>
                  </a:cubicBezTo>
                  <a:lnTo>
                    <a:pt x="4912494" y="345162"/>
                  </a:lnTo>
                  <a:cubicBezTo>
                    <a:pt x="4912494" y="359102"/>
                    <a:pt x="4901194" y="370402"/>
                    <a:pt x="4887255" y="370402"/>
                  </a:cubicBezTo>
                  <a:lnTo>
                    <a:pt x="25240" y="370402"/>
                  </a:lnTo>
                  <a:cubicBezTo>
                    <a:pt x="18546" y="370402"/>
                    <a:pt x="12126" y="367743"/>
                    <a:pt x="7392" y="363009"/>
                  </a:cubicBezTo>
                  <a:cubicBezTo>
                    <a:pt x="2659" y="358276"/>
                    <a:pt x="0" y="351856"/>
                    <a:pt x="0" y="345162"/>
                  </a:cubicBezTo>
                  <a:lnTo>
                    <a:pt x="0" y="25240"/>
                  </a:lnTo>
                  <a:cubicBezTo>
                    <a:pt x="0" y="11300"/>
                    <a:pt x="11300" y="0"/>
                    <a:pt x="25240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4912494" cy="44660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11789" y="3682467"/>
            <a:ext cx="6892167" cy="8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169" spc="-10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본 매장 관리 프로그램은 소규모 사업장에서 상품, 재고, 판매, 주문, 직원 관리를 효율적으로 지원합니다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38942" y="5749394"/>
            <a:ext cx="8213259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 spc="-9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기존 기능을 통해 현재 비즈니스 운영을 최적화할 뿐만 아니라</a:t>
            </a:r>
          </a:p>
          <a:p>
            <a:pPr algn="l">
              <a:lnSpc>
                <a:spcPts val="3020"/>
              </a:lnSpc>
            </a:pPr>
            <a:r>
              <a:rPr lang="en-US" sz="2000" spc="-9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향후 다양한 확장 기능을 통해 더 많은 비즈니스 요구를 충족할 수 있는 </a:t>
            </a:r>
          </a:p>
          <a:p>
            <a:pPr algn="l">
              <a:lnSpc>
                <a:spcPts val="3020"/>
              </a:lnSpc>
            </a:pPr>
            <a:r>
              <a:rPr lang="en-US" sz="2000" spc="-9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가능성을 제공합니다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9476" y="8134292"/>
            <a:ext cx="12472967" cy="42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2"/>
              </a:lnSpc>
              <a:spcBef>
                <a:spcPct val="0"/>
              </a:spcBef>
            </a:pPr>
            <a:r>
              <a:rPr lang="en-US" sz="2299" spc="-108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이를 통해 사용자는 매장의 운영 효율성을 높이고, 안정적인 비즈니스 성장을 기대할 수 있습니다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0800000">
            <a:off x="8231667" y="7198894"/>
            <a:ext cx="702557" cy="702557"/>
          </a:xfrm>
          <a:custGeom>
            <a:avLst/>
            <a:gdLst/>
            <a:ahLst/>
            <a:cxnLst/>
            <a:rect r="r" b="b" t="t" l="l"/>
            <a:pathLst>
              <a:path h="702557" w="702557">
                <a:moveTo>
                  <a:pt x="0" y="0"/>
                </a:moveTo>
                <a:lnTo>
                  <a:pt x="702557" y="0"/>
                </a:lnTo>
                <a:lnTo>
                  <a:pt x="702557" y="702557"/>
                </a:lnTo>
                <a:lnTo>
                  <a:pt x="0" y="702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001786" y="2531360"/>
            <a:ext cx="1204424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마치며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719476" y="1177399"/>
            <a:ext cx="2192685" cy="27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73"/>
              </a:lnSpc>
              <a:spcBef>
                <a:spcPct val="0"/>
              </a:spcBef>
            </a:pPr>
            <a:r>
              <a:rPr lang="en-US" b="true" sz="1345" spc="39">
                <a:solidFill>
                  <a:srgbClr val="EC95A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Artificial Intelligence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-10800000">
            <a:off x="4606594" y="4731896"/>
            <a:ext cx="702557" cy="702557"/>
          </a:xfrm>
          <a:custGeom>
            <a:avLst/>
            <a:gdLst/>
            <a:ahLst/>
            <a:cxnLst/>
            <a:rect r="r" b="b" t="t" l="l"/>
            <a:pathLst>
              <a:path h="702557" w="702557">
                <a:moveTo>
                  <a:pt x="0" y="0"/>
                </a:moveTo>
                <a:lnTo>
                  <a:pt x="702557" y="0"/>
                </a:lnTo>
                <a:lnTo>
                  <a:pt x="702557" y="702557"/>
                </a:lnTo>
                <a:lnTo>
                  <a:pt x="0" y="702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9525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7588795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3799160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1378430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6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6" y="0"/>
                </a:lnTo>
                <a:lnTo>
                  <a:pt x="3808686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15168066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4144770" y="2759041"/>
            <a:ext cx="9998460" cy="3814524"/>
            <a:chOff x="0" y="0"/>
            <a:chExt cx="8699071" cy="33187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99071" cy="3318792"/>
            </a:xfrm>
            <a:custGeom>
              <a:avLst/>
              <a:gdLst/>
              <a:ahLst/>
              <a:cxnLst/>
              <a:rect r="r" b="b" t="t" l="l"/>
              <a:pathLst>
                <a:path h="3318792" w="8699071">
                  <a:moveTo>
                    <a:pt x="38716" y="0"/>
                  </a:moveTo>
                  <a:lnTo>
                    <a:pt x="8660356" y="0"/>
                  </a:lnTo>
                  <a:cubicBezTo>
                    <a:pt x="8681738" y="0"/>
                    <a:pt x="8699071" y="17334"/>
                    <a:pt x="8699071" y="38716"/>
                  </a:cubicBezTo>
                  <a:lnTo>
                    <a:pt x="8699071" y="3280077"/>
                  </a:lnTo>
                  <a:cubicBezTo>
                    <a:pt x="8699071" y="3301459"/>
                    <a:pt x="8681738" y="3318792"/>
                    <a:pt x="8660356" y="3318792"/>
                  </a:cubicBezTo>
                  <a:lnTo>
                    <a:pt x="38716" y="3318792"/>
                  </a:lnTo>
                  <a:cubicBezTo>
                    <a:pt x="17334" y="3318792"/>
                    <a:pt x="0" y="3301459"/>
                    <a:pt x="0" y="3280077"/>
                  </a:cubicBezTo>
                  <a:lnTo>
                    <a:pt x="0" y="38716"/>
                  </a:lnTo>
                  <a:cubicBezTo>
                    <a:pt x="0" y="17334"/>
                    <a:pt x="17334" y="0"/>
                    <a:pt x="3871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90500"/>
              <a:ext cx="8699071" cy="312829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299171" y="538953"/>
            <a:ext cx="3045008" cy="2220088"/>
          </a:xfrm>
          <a:custGeom>
            <a:avLst/>
            <a:gdLst/>
            <a:ahLst/>
            <a:cxnLst/>
            <a:rect r="r" b="b" t="t" l="l"/>
            <a:pathLst>
              <a:path h="2220088" w="3045008">
                <a:moveTo>
                  <a:pt x="0" y="0"/>
                </a:moveTo>
                <a:lnTo>
                  <a:pt x="3045009" y="0"/>
                </a:lnTo>
                <a:lnTo>
                  <a:pt x="3045009" y="2220088"/>
                </a:lnTo>
                <a:lnTo>
                  <a:pt x="0" y="222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471731" y="3956107"/>
            <a:ext cx="5344538" cy="117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2"/>
              </a:lnSpc>
            </a:pPr>
            <a:r>
              <a:rPr lang="en-US" sz="5900" spc="-42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75793" y="1972642"/>
            <a:ext cx="5313513" cy="1029339"/>
            <a:chOff x="0" y="0"/>
            <a:chExt cx="4622975" cy="895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인공지능 소개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75793" y="3185382"/>
            <a:ext cx="5313513" cy="1029339"/>
            <a:chOff x="0" y="0"/>
            <a:chExt cx="4622975" cy="895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인공지능 소개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75793" y="1940050"/>
            <a:ext cx="5313513" cy="1029339"/>
            <a:chOff x="0" y="0"/>
            <a:chExt cx="4622975" cy="8955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개요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75793" y="3152791"/>
            <a:ext cx="5313513" cy="1029339"/>
            <a:chOff x="0" y="0"/>
            <a:chExt cx="4622975" cy="8955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주요 기능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98694" y="1972642"/>
            <a:ext cx="1033298" cy="1029339"/>
            <a:chOff x="0" y="0"/>
            <a:chExt cx="899012" cy="8955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0"/>
              <a:ext cx="899012" cy="70506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sz="3000" spc="-270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01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98694" y="3185382"/>
            <a:ext cx="1033298" cy="1029339"/>
            <a:chOff x="0" y="0"/>
            <a:chExt cx="899012" cy="8955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0"/>
              <a:ext cx="899012" cy="70506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sz="3000" spc="-270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01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98694" y="1940050"/>
            <a:ext cx="1033298" cy="1029339"/>
            <a:chOff x="0" y="0"/>
            <a:chExt cx="899012" cy="8955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898694" y="3152791"/>
            <a:ext cx="1033298" cy="1029339"/>
            <a:chOff x="0" y="0"/>
            <a:chExt cx="899012" cy="8955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02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true" flipV="true" rot="0">
            <a:off x="9525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true" flipV="true" rot="0">
            <a:off x="7588795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true" flipV="true" rot="0">
            <a:off x="3799160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true" flipV="true" rot="0">
            <a:off x="11378430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6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6" y="0"/>
                </a:lnTo>
                <a:lnTo>
                  <a:pt x="3808686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7075793" y="4398123"/>
            <a:ext cx="5313513" cy="1029339"/>
            <a:chOff x="0" y="0"/>
            <a:chExt cx="4622975" cy="8955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인공지능 소개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75793" y="4365531"/>
            <a:ext cx="5313513" cy="1029339"/>
            <a:chOff x="0" y="0"/>
            <a:chExt cx="4622975" cy="89556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시스템 아키텍쳐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898694" y="4398123"/>
            <a:ext cx="1033298" cy="1029339"/>
            <a:chOff x="0" y="0"/>
            <a:chExt cx="899012" cy="89556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190500"/>
              <a:ext cx="899012" cy="70506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sz="3000" spc="-270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01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898694" y="4365531"/>
            <a:ext cx="1033298" cy="1029339"/>
            <a:chOff x="0" y="0"/>
            <a:chExt cx="899012" cy="89556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03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075793" y="5610864"/>
            <a:ext cx="5313513" cy="1029339"/>
            <a:chOff x="0" y="0"/>
            <a:chExt cx="4622975" cy="89556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인공지능 소개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075793" y="5578272"/>
            <a:ext cx="5313513" cy="1029339"/>
            <a:chOff x="0" y="0"/>
            <a:chExt cx="4622975" cy="89556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데이터베이스 설계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898694" y="5610864"/>
            <a:ext cx="1033298" cy="1029339"/>
            <a:chOff x="0" y="0"/>
            <a:chExt cx="899012" cy="89556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190500"/>
              <a:ext cx="899012" cy="70506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sz="3000" spc="-270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01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98694" y="5578272"/>
            <a:ext cx="1033298" cy="1029339"/>
            <a:chOff x="0" y="0"/>
            <a:chExt cx="899012" cy="89556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04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075793" y="6823605"/>
            <a:ext cx="5313513" cy="1029339"/>
            <a:chOff x="0" y="0"/>
            <a:chExt cx="4622975" cy="89556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인공지능 소개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075793" y="6791013"/>
            <a:ext cx="5313513" cy="1029339"/>
            <a:chOff x="0" y="0"/>
            <a:chExt cx="4622975" cy="89556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향후 확장 가능성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898694" y="6823605"/>
            <a:ext cx="1033298" cy="1029339"/>
            <a:chOff x="0" y="0"/>
            <a:chExt cx="899012" cy="89556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190500"/>
              <a:ext cx="899012" cy="70506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sz="3000" spc="-270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01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898694" y="6791013"/>
            <a:ext cx="1033298" cy="1029339"/>
            <a:chOff x="0" y="0"/>
            <a:chExt cx="899012" cy="895567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05</a:t>
              </a:r>
            </a:p>
          </p:txBody>
        </p:sp>
      </p:grpSp>
      <p:sp>
        <p:nvSpPr>
          <p:cNvPr name="Freeform 66" id="66"/>
          <p:cNvSpPr/>
          <p:nvPr/>
        </p:nvSpPr>
        <p:spPr>
          <a:xfrm flipH="true" flipV="true" rot="0">
            <a:off x="15168066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7" id="67"/>
          <p:cNvGrpSpPr/>
          <p:nvPr/>
        </p:nvGrpSpPr>
        <p:grpSpPr>
          <a:xfrm rot="0">
            <a:off x="5898694" y="8072019"/>
            <a:ext cx="1033298" cy="1029339"/>
            <a:chOff x="0" y="0"/>
            <a:chExt cx="899012" cy="895567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06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7075793" y="8072019"/>
            <a:ext cx="5313513" cy="1029339"/>
            <a:chOff x="0" y="0"/>
            <a:chExt cx="4622975" cy="89556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190500"/>
              <a:ext cx="4622975" cy="705067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sz="3000" spc="-270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결론</a:t>
              </a:r>
            </a:p>
          </p:txBody>
        </p:sp>
      </p:grpSp>
      <p:sp>
        <p:nvSpPr>
          <p:cNvPr name="Freeform 73" id="73"/>
          <p:cNvSpPr/>
          <p:nvPr/>
        </p:nvSpPr>
        <p:spPr>
          <a:xfrm flipH="false" flipV="false" rot="0">
            <a:off x="12933290" y="1978142"/>
            <a:ext cx="5013158" cy="4114800"/>
          </a:xfrm>
          <a:custGeom>
            <a:avLst/>
            <a:gdLst/>
            <a:ahLst/>
            <a:cxnLst/>
            <a:rect r="r" b="b" t="t" l="l"/>
            <a:pathLst>
              <a:path h="4114800" w="5013158">
                <a:moveTo>
                  <a:pt x="0" y="0"/>
                </a:moveTo>
                <a:lnTo>
                  <a:pt x="5013158" y="0"/>
                </a:lnTo>
                <a:lnTo>
                  <a:pt x="50131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4" id="74"/>
          <p:cNvSpPr txBox="true"/>
          <p:nvPr/>
        </p:nvSpPr>
        <p:spPr>
          <a:xfrm rot="0">
            <a:off x="1724462" y="1801192"/>
            <a:ext cx="1126419" cy="85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6"/>
              </a:lnSpc>
              <a:spcBef>
                <a:spcPct val="0"/>
              </a:spcBef>
            </a:pPr>
            <a:r>
              <a:rPr lang="en-US" sz="426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80358"/>
            <a:ext cx="17244371" cy="7594760"/>
            <a:chOff x="0" y="0"/>
            <a:chExt cx="6422645" cy="28286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28659"/>
            </a:xfrm>
            <a:custGeom>
              <a:avLst/>
              <a:gdLst/>
              <a:ahLst/>
              <a:cxnLst/>
              <a:rect r="r" b="b" t="t" l="l"/>
              <a:pathLst>
                <a:path h="2828659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09354"/>
                  </a:lnTo>
                  <a:cubicBezTo>
                    <a:pt x="6422644" y="2820016"/>
                    <a:pt x="6414001" y="2828659"/>
                    <a:pt x="6403339" y="2828659"/>
                  </a:cubicBezTo>
                  <a:lnTo>
                    <a:pt x="19305" y="2828659"/>
                  </a:lnTo>
                  <a:cubicBezTo>
                    <a:pt x="8643" y="2828659"/>
                    <a:pt x="0" y="2820016"/>
                    <a:pt x="0" y="2809354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04859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  <a:p>
              <a:pPr algn="ctr">
                <a:lnSpc>
                  <a:spcPts val="2359"/>
                </a:lnSpc>
              </a:pPr>
            </a:p>
            <a:p>
              <a:pPr algn="ctr">
                <a:lnSpc>
                  <a:spcPts val="2359"/>
                </a:lnSpc>
              </a:pPr>
            </a:p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58120" y="5865573"/>
            <a:ext cx="2571971" cy="744830"/>
            <a:chOff x="0" y="0"/>
            <a:chExt cx="1146084" cy="3319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6084" cy="331900"/>
            </a:xfrm>
            <a:custGeom>
              <a:avLst/>
              <a:gdLst/>
              <a:ahLst/>
              <a:cxnLst/>
              <a:rect r="r" b="b" t="t" l="l"/>
              <a:pathLst>
                <a:path h="331900" w="1146084">
                  <a:moveTo>
                    <a:pt x="165950" y="0"/>
                  </a:moveTo>
                  <a:lnTo>
                    <a:pt x="980134" y="0"/>
                  </a:lnTo>
                  <a:cubicBezTo>
                    <a:pt x="1024147" y="0"/>
                    <a:pt x="1066357" y="17484"/>
                    <a:pt x="1097479" y="48606"/>
                  </a:cubicBezTo>
                  <a:cubicBezTo>
                    <a:pt x="1128600" y="79727"/>
                    <a:pt x="1146084" y="121937"/>
                    <a:pt x="1146084" y="165950"/>
                  </a:cubicBezTo>
                  <a:lnTo>
                    <a:pt x="1146084" y="165950"/>
                  </a:lnTo>
                  <a:cubicBezTo>
                    <a:pt x="1146084" y="209963"/>
                    <a:pt x="1128600" y="252173"/>
                    <a:pt x="1097479" y="283294"/>
                  </a:cubicBezTo>
                  <a:cubicBezTo>
                    <a:pt x="1066357" y="314416"/>
                    <a:pt x="1024147" y="331900"/>
                    <a:pt x="980134" y="331900"/>
                  </a:cubicBezTo>
                  <a:lnTo>
                    <a:pt x="165950" y="331900"/>
                  </a:lnTo>
                  <a:cubicBezTo>
                    <a:pt x="121937" y="331900"/>
                    <a:pt x="79727" y="314416"/>
                    <a:pt x="48606" y="283294"/>
                  </a:cubicBezTo>
                  <a:cubicBezTo>
                    <a:pt x="17484" y="252173"/>
                    <a:pt x="0" y="209963"/>
                    <a:pt x="0" y="165950"/>
                  </a:cubicBezTo>
                  <a:lnTo>
                    <a:pt x="0" y="165950"/>
                  </a:lnTo>
                  <a:cubicBezTo>
                    <a:pt x="0" y="121937"/>
                    <a:pt x="17484" y="79727"/>
                    <a:pt x="48606" y="48606"/>
                  </a:cubicBezTo>
                  <a:cubicBezTo>
                    <a:pt x="79727" y="17484"/>
                    <a:pt x="121937" y="0"/>
                    <a:pt x="165950" y="0"/>
                  </a:cubicBezTo>
                  <a:close/>
                </a:path>
              </a:pathLst>
            </a:custGeom>
            <a:solidFill>
              <a:srgbClr val="FEF9E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146084" cy="43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000" spc="-134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# Java ( JDK 17 )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542165">
            <a:off x="11535432" y="5389010"/>
            <a:ext cx="3152656" cy="2229788"/>
          </a:xfrm>
          <a:custGeom>
            <a:avLst/>
            <a:gdLst/>
            <a:ahLst/>
            <a:cxnLst/>
            <a:rect r="r" b="b" t="t" l="l"/>
            <a:pathLst>
              <a:path h="2229788" w="3152656">
                <a:moveTo>
                  <a:pt x="0" y="0"/>
                </a:moveTo>
                <a:lnTo>
                  <a:pt x="3152657" y="0"/>
                </a:lnTo>
                <a:lnTo>
                  <a:pt x="3152657" y="2229787"/>
                </a:lnTo>
                <a:lnTo>
                  <a:pt x="0" y="2229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2037104">
            <a:off x="10302702" y="5638940"/>
            <a:ext cx="1257629" cy="1205038"/>
          </a:xfrm>
          <a:custGeom>
            <a:avLst/>
            <a:gdLst/>
            <a:ahLst/>
            <a:cxnLst/>
            <a:rect r="r" b="b" t="t" l="l"/>
            <a:pathLst>
              <a:path h="1205038" w="1257629">
                <a:moveTo>
                  <a:pt x="0" y="0"/>
                </a:moveTo>
                <a:lnTo>
                  <a:pt x="1257629" y="0"/>
                </a:lnTo>
                <a:lnTo>
                  <a:pt x="1257629" y="1205038"/>
                </a:lnTo>
                <a:lnTo>
                  <a:pt x="0" y="1205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4326355" y="5865573"/>
            <a:ext cx="2213127" cy="744830"/>
            <a:chOff x="0" y="0"/>
            <a:chExt cx="986181" cy="3319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6181" cy="331900"/>
            </a:xfrm>
            <a:custGeom>
              <a:avLst/>
              <a:gdLst/>
              <a:ahLst/>
              <a:cxnLst/>
              <a:rect r="r" b="b" t="t" l="l"/>
              <a:pathLst>
                <a:path h="331900" w="986181">
                  <a:moveTo>
                    <a:pt x="165950" y="0"/>
                  </a:moveTo>
                  <a:lnTo>
                    <a:pt x="820231" y="0"/>
                  </a:lnTo>
                  <a:cubicBezTo>
                    <a:pt x="864244" y="0"/>
                    <a:pt x="906454" y="17484"/>
                    <a:pt x="937576" y="48606"/>
                  </a:cubicBezTo>
                  <a:cubicBezTo>
                    <a:pt x="968697" y="79727"/>
                    <a:pt x="986181" y="121937"/>
                    <a:pt x="986181" y="165950"/>
                  </a:cubicBezTo>
                  <a:lnTo>
                    <a:pt x="986181" y="165950"/>
                  </a:lnTo>
                  <a:cubicBezTo>
                    <a:pt x="986181" y="209963"/>
                    <a:pt x="968697" y="252173"/>
                    <a:pt x="937576" y="283294"/>
                  </a:cubicBezTo>
                  <a:cubicBezTo>
                    <a:pt x="906454" y="314416"/>
                    <a:pt x="864244" y="331900"/>
                    <a:pt x="820231" y="331900"/>
                  </a:cubicBezTo>
                  <a:lnTo>
                    <a:pt x="165950" y="331900"/>
                  </a:lnTo>
                  <a:cubicBezTo>
                    <a:pt x="121937" y="331900"/>
                    <a:pt x="79727" y="314416"/>
                    <a:pt x="48606" y="283294"/>
                  </a:cubicBezTo>
                  <a:cubicBezTo>
                    <a:pt x="17484" y="252173"/>
                    <a:pt x="0" y="209963"/>
                    <a:pt x="0" y="165950"/>
                  </a:cubicBezTo>
                  <a:lnTo>
                    <a:pt x="0" y="165950"/>
                  </a:lnTo>
                  <a:cubicBezTo>
                    <a:pt x="0" y="121937"/>
                    <a:pt x="17484" y="79727"/>
                    <a:pt x="48606" y="48606"/>
                  </a:cubicBezTo>
                  <a:cubicBezTo>
                    <a:pt x="79727" y="17484"/>
                    <a:pt x="121937" y="0"/>
                    <a:pt x="165950" y="0"/>
                  </a:cubicBezTo>
                  <a:close/>
                </a:path>
              </a:pathLst>
            </a:custGeom>
            <a:solidFill>
              <a:srgbClr val="FEF9E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986181" cy="43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000" spc="-134" strike="noStrike" u="none">
                  <a:solidFill>
                    <a:srgbClr val="3235AD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# Oracle DB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387964" y="7203935"/>
            <a:ext cx="8998761" cy="1895256"/>
            <a:chOff x="0" y="0"/>
            <a:chExt cx="3128414" cy="6588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28414" cy="658885"/>
            </a:xfrm>
            <a:custGeom>
              <a:avLst/>
              <a:gdLst/>
              <a:ahLst/>
              <a:cxnLst/>
              <a:rect r="r" b="b" t="t" l="l"/>
              <a:pathLst>
                <a:path h="658885" w="3128414">
                  <a:moveTo>
                    <a:pt x="28391" y="0"/>
                  </a:moveTo>
                  <a:lnTo>
                    <a:pt x="3100023" y="0"/>
                  </a:lnTo>
                  <a:cubicBezTo>
                    <a:pt x="3107553" y="0"/>
                    <a:pt x="3114774" y="2991"/>
                    <a:pt x="3120098" y="8316"/>
                  </a:cubicBezTo>
                  <a:cubicBezTo>
                    <a:pt x="3125423" y="13640"/>
                    <a:pt x="3128414" y="20861"/>
                    <a:pt x="3128414" y="28391"/>
                  </a:cubicBezTo>
                  <a:lnTo>
                    <a:pt x="3128414" y="630494"/>
                  </a:lnTo>
                  <a:cubicBezTo>
                    <a:pt x="3128414" y="638024"/>
                    <a:pt x="3125423" y="645245"/>
                    <a:pt x="3120098" y="650569"/>
                  </a:cubicBezTo>
                  <a:cubicBezTo>
                    <a:pt x="3114774" y="655893"/>
                    <a:pt x="3107553" y="658885"/>
                    <a:pt x="3100023" y="658885"/>
                  </a:cubicBezTo>
                  <a:lnTo>
                    <a:pt x="28391" y="658885"/>
                  </a:lnTo>
                  <a:cubicBezTo>
                    <a:pt x="20861" y="658885"/>
                    <a:pt x="13640" y="655893"/>
                    <a:pt x="8316" y="650569"/>
                  </a:cubicBezTo>
                  <a:cubicBezTo>
                    <a:pt x="2991" y="645245"/>
                    <a:pt x="0" y="638024"/>
                    <a:pt x="0" y="630494"/>
                  </a:cubicBezTo>
                  <a:lnTo>
                    <a:pt x="0" y="28391"/>
                  </a:lnTo>
                  <a:cubicBezTo>
                    <a:pt x="0" y="20861"/>
                    <a:pt x="2991" y="13640"/>
                    <a:pt x="8316" y="8316"/>
                  </a:cubicBezTo>
                  <a:cubicBezTo>
                    <a:pt x="13640" y="2991"/>
                    <a:pt x="20861" y="0"/>
                    <a:pt x="28391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3128414" cy="735085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436618" y="5702138"/>
            <a:ext cx="9376200" cy="0"/>
          </a:xfrm>
          <a:prstGeom prst="line">
            <a:avLst/>
          </a:prstGeom>
          <a:ln cap="rnd" w="57150">
            <a:solidFill>
              <a:srgbClr val="9381C7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76198" y="4440915"/>
            <a:ext cx="3250157" cy="1000208"/>
            <a:chOff x="0" y="0"/>
            <a:chExt cx="4333542" cy="13336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4031057" y="2141387"/>
            <a:ext cx="3228243" cy="3419749"/>
          </a:xfrm>
          <a:custGeom>
            <a:avLst/>
            <a:gdLst/>
            <a:ahLst/>
            <a:cxnLst/>
            <a:rect r="r" b="b" t="t" l="l"/>
            <a:pathLst>
              <a:path h="3419749" w="3228243">
                <a:moveTo>
                  <a:pt x="0" y="0"/>
                </a:moveTo>
                <a:lnTo>
                  <a:pt x="3228243" y="0"/>
                </a:lnTo>
                <a:lnTo>
                  <a:pt x="3228243" y="3419749"/>
                </a:lnTo>
                <a:lnTo>
                  <a:pt x="0" y="34197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11789" y="880784"/>
            <a:ext cx="88924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개요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6539" y="3566408"/>
            <a:ext cx="9396279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2500" spc="-18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소규모 사업장에서 상품, 재고, 판매, 주문, 직원 관리 등을 지원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6145" y="7503931"/>
            <a:ext cx="8307260" cy="1308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323" spc="-14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본 프로젝트에서는 햄버거 가게로 구성하여 진행하였고,</a:t>
            </a:r>
          </a:p>
          <a:p>
            <a:pPr algn="l">
              <a:lnSpc>
                <a:spcPts val="3509"/>
              </a:lnSpc>
            </a:pPr>
            <a:r>
              <a:rPr lang="en-US" sz="2323" spc="-14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상품 및 재고를 효율적으로 관리하고, 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sz="2323" spc="-14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판매, 주문, 직원 관리 등을 지원하는 프로그램을 제작 했습니다.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84011" y="2536070"/>
            <a:ext cx="88924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목적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84011" y="4486239"/>
            <a:ext cx="1890266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주요 기술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40413"/>
            <a:chOff x="0" y="0"/>
            <a:chExt cx="6422645" cy="28456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45663"/>
            </a:xfrm>
            <a:custGeom>
              <a:avLst/>
              <a:gdLst/>
              <a:ahLst/>
              <a:cxnLst/>
              <a:rect r="r" b="b" t="t" l="l"/>
              <a:pathLst>
                <a:path h="2845663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26358"/>
                  </a:lnTo>
                  <a:cubicBezTo>
                    <a:pt x="6422644" y="2837019"/>
                    <a:pt x="6414001" y="2845663"/>
                    <a:pt x="6403339" y="2845663"/>
                  </a:cubicBezTo>
                  <a:lnTo>
                    <a:pt x="19305" y="2845663"/>
                  </a:lnTo>
                  <a:cubicBezTo>
                    <a:pt x="8643" y="2845663"/>
                    <a:pt x="0" y="2837019"/>
                    <a:pt x="0" y="2826358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21863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164143">
            <a:off x="15295753" y="2903092"/>
            <a:ext cx="2089250" cy="2270923"/>
          </a:xfrm>
          <a:custGeom>
            <a:avLst/>
            <a:gdLst/>
            <a:ahLst/>
            <a:cxnLst/>
            <a:rect r="r" b="b" t="t" l="l"/>
            <a:pathLst>
              <a:path h="2270923" w="2089250">
                <a:moveTo>
                  <a:pt x="0" y="0"/>
                </a:moveTo>
                <a:lnTo>
                  <a:pt x="2089250" y="0"/>
                </a:lnTo>
                <a:lnTo>
                  <a:pt x="2089250" y="2270923"/>
                </a:lnTo>
                <a:lnTo>
                  <a:pt x="0" y="2270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1076198" y="4135498"/>
            <a:ext cx="13422167" cy="5122802"/>
            <a:chOff x="0" y="0"/>
            <a:chExt cx="4666208" cy="17809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66208" cy="1780939"/>
            </a:xfrm>
            <a:custGeom>
              <a:avLst/>
              <a:gdLst/>
              <a:ahLst/>
              <a:cxnLst/>
              <a:rect r="r" b="b" t="t" l="l"/>
              <a:pathLst>
                <a:path h="1780939" w="4666208">
                  <a:moveTo>
                    <a:pt x="19034" y="0"/>
                  </a:moveTo>
                  <a:lnTo>
                    <a:pt x="4647174" y="0"/>
                  </a:lnTo>
                  <a:cubicBezTo>
                    <a:pt x="4657686" y="0"/>
                    <a:pt x="4666208" y="8522"/>
                    <a:pt x="4666208" y="19034"/>
                  </a:cubicBezTo>
                  <a:lnTo>
                    <a:pt x="4666208" y="1761904"/>
                  </a:lnTo>
                  <a:cubicBezTo>
                    <a:pt x="4666208" y="1772417"/>
                    <a:pt x="4657686" y="1780939"/>
                    <a:pt x="4647174" y="1780939"/>
                  </a:cubicBezTo>
                  <a:lnTo>
                    <a:pt x="19034" y="1780939"/>
                  </a:lnTo>
                  <a:cubicBezTo>
                    <a:pt x="8522" y="1780939"/>
                    <a:pt x="0" y="1772417"/>
                    <a:pt x="0" y="1761904"/>
                  </a:cubicBezTo>
                  <a:lnTo>
                    <a:pt x="0" y="19034"/>
                  </a:lnTo>
                  <a:cubicBezTo>
                    <a:pt x="0" y="8522"/>
                    <a:pt x="8522" y="0"/>
                    <a:pt x="19034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4666208" cy="1857139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8369425" y="4428735"/>
            <a:ext cx="5705453" cy="4585758"/>
          </a:xfrm>
          <a:custGeom>
            <a:avLst/>
            <a:gdLst/>
            <a:ahLst/>
            <a:cxnLst/>
            <a:rect r="r" b="b" t="t" l="l"/>
            <a:pathLst>
              <a:path h="4585758" w="5705453">
                <a:moveTo>
                  <a:pt x="0" y="0"/>
                </a:moveTo>
                <a:lnTo>
                  <a:pt x="5705453" y="0"/>
                </a:lnTo>
                <a:lnTo>
                  <a:pt x="5705453" y="4585757"/>
                </a:lnTo>
                <a:lnTo>
                  <a:pt x="0" y="45857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11789" y="4428735"/>
            <a:ext cx="5705453" cy="4585758"/>
          </a:xfrm>
          <a:custGeom>
            <a:avLst/>
            <a:gdLst/>
            <a:ahLst/>
            <a:cxnLst/>
            <a:rect r="r" b="b" t="t" l="l"/>
            <a:pathLst>
              <a:path h="4585758" w="5705453">
                <a:moveTo>
                  <a:pt x="0" y="0"/>
                </a:moveTo>
                <a:lnTo>
                  <a:pt x="5705452" y="0"/>
                </a:lnTo>
                <a:lnTo>
                  <a:pt x="5705452" y="4585757"/>
                </a:lnTo>
                <a:lnTo>
                  <a:pt x="0" y="45857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376172">
            <a:off x="6433004" y="5318689"/>
            <a:ext cx="1568475" cy="881198"/>
          </a:xfrm>
          <a:custGeom>
            <a:avLst/>
            <a:gdLst/>
            <a:ahLst/>
            <a:cxnLst/>
            <a:rect r="r" b="b" t="t" l="l"/>
            <a:pathLst>
              <a:path h="881198" w="1568475">
                <a:moveTo>
                  <a:pt x="0" y="0"/>
                </a:moveTo>
                <a:lnTo>
                  <a:pt x="1568475" y="0"/>
                </a:lnTo>
                <a:lnTo>
                  <a:pt x="1568475" y="881197"/>
                </a:lnTo>
                <a:lnTo>
                  <a:pt x="0" y="881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11789" y="880784"/>
            <a:ext cx="1890266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주요 기능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83274" y="3525940"/>
            <a:ext cx="12391604" cy="82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1"/>
              </a:lnSpc>
              <a:spcBef>
                <a:spcPct val="0"/>
              </a:spcBef>
            </a:pPr>
            <a:r>
              <a:rPr lang="en-US" sz="2199" spc="-103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직원</a:t>
            </a:r>
            <a:r>
              <a:rPr lang="en-US" sz="2199" spc="-103" strike="noStrike" u="none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등록 기능을 통해 매장 관리 시스템에 접근하며, 직급에 따라 권한이 다르게 설정</a:t>
            </a:r>
          </a:p>
          <a:p>
            <a:pPr algn="l" marL="0" indent="0" lvl="0">
              <a:lnSpc>
                <a:spcPts val="3321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984011" y="2536070"/>
            <a:ext cx="3454747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로그인/직원 등록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  <a:p>
              <a:pPr algn="ctr">
                <a:lnSpc>
                  <a:spcPts val="2359"/>
                </a:lnSpc>
              </a:pPr>
            </a:p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076198" y="4539437"/>
            <a:ext cx="16183102" cy="4599200"/>
            <a:chOff x="0" y="0"/>
            <a:chExt cx="5626046" cy="159890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26046" cy="1598909"/>
            </a:xfrm>
            <a:custGeom>
              <a:avLst/>
              <a:gdLst/>
              <a:ahLst/>
              <a:cxnLst/>
              <a:rect r="r" b="b" t="t" l="l"/>
              <a:pathLst>
                <a:path h="1598909" w="5626046">
                  <a:moveTo>
                    <a:pt x="15787" y="0"/>
                  </a:moveTo>
                  <a:lnTo>
                    <a:pt x="5610259" y="0"/>
                  </a:lnTo>
                  <a:cubicBezTo>
                    <a:pt x="5614446" y="0"/>
                    <a:pt x="5618461" y="1663"/>
                    <a:pt x="5621422" y="4624"/>
                  </a:cubicBezTo>
                  <a:cubicBezTo>
                    <a:pt x="5624383" y="7585"/>
                    <a:pt x="5626046" y="11600"/>
                    <a:pt x="5626046" y="15787"/>
                  </a:cubicBezTo>
                  <a:lnTo>
                    <a:pt x="5626046" y="1583122"/>
                  </a:lnTo>
                  <a:cubicBezTo>
                    <a:pt x="5626046" y="1587309"/>
                    <a:pt x="5624383" y="1591325"/>
                    <a:pt x="5621422" y="1594285"/>
                  </a:cubicBezTo>
                  <a:cubicBezTo>
                    <a:pt x="5618461" y="1597246"/>
                    <a:pt x="5614446" y="1598909"/>
                    <a:pt x="5610259" y="1598909"/>
                  </a:cubicBezTo>
                  <a:lnTo>
                    <a:pt x="15787" y="1598909"/>
                  </a:lnTo>
                  <a:cubicBezTo>
                    <a:pt x="11600" y="1598909"/>
                    <a:pt x="7585" y="1597246"/>
                    <a:pt x="4624" y="1594285"/>
                  </a:cubicBezTo>
                  <a:cubicBezTo>
                    <a:pt x="1663" y="1591325"/>
                    <a:pt x="0" y="1587309"/>
                    <a:pt x="0" y="1583122"/>
                  </a:cubicBezTo>
                  <a:lnTo>
                    <a:pt x="0" y="15787"/>
                  </a:lnTo>
                  <a:cubicBezTo>
                    <a:pt x="0" y="11600"/>
                    <a:pt x="1663" y="7585"/>
                    <a:pt x="4624" y="4624"/>
                  </a:cubicBezTo>
                  <a:cubicBezTo>
                    <a:pt x="7585" y="1663"/>
                    <a:pt x="11600" y="0"/>
                    <a:pt x="15787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5626046" cy="1675109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409450" y="4876123"/>
            <a:ext cx="4908495" cy="3945203"/>
          </a:xfrm>
          <a:custGeom>
            <a:avLst/>
            <a:gdLst/>
            <a:ahLst/>
            <a:cxnLst/>
            <a:rect r="r" b="b" t="t" l="l"/>
            <a:pathLst>
              <a:path h="3945203" w="4908495">
                <a:moveTo>
                  <a:pt x="0" y="0"/>
                </a:moveTo>
                <a:lnTo>
                  <a:pt x="4908495" y="0"/>
                </a:lnTo>
                <a:lnTo>
                  <a:pt x="4908495" y="3945203"/>
                </a:lnTo>
                <a:lnTo>
                  <a:pt x="0" y="39452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689753" y="4871967"/>
            <a:ext cx="4908495" cy="3945203"/>
          </a:xfrm>
          <a:custGeom>
            <a:avLst/>
            <a:gdLst/>
            <a:ahLst/>
            <a:cxnLst/>
            <a:rect r="r" b="b" t="t" l="l"/>
            <a:pathLst>
              <a:path h="3945203" w="4908495">
                <a:moveTo>
                  <a:pt x="0" y="0"/>
                </a:moveTo>
                <a:lnTo>
                  <a:pt x="4908494" y="0"/>
                </a:lnTo>
                <a:lnTo>
                  <a:pt x="4908494" y="3945202"/>
                </a:lnTo>
                <a:lnTo>
                  <a:pt x="0" y="39452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11789" y="880784"/>
            <a:ext cx="1890266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주요 기능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11789" y="3454828"/>
            <a:ext cx="7727461" cy="130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103" spc="-15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포스기 스타일의 UI를 통해 상품을 추가하고 결제할 수 있는 기능 </a:t>
            </a:r>
          </a:p>
          <a:p>
            <a:pPr algn="l">
              <a:lnSpc>
                <a:spcPts val="3555"/>
              </a:lnSpc>
            </a:pPr>
            <a:r>
              <a:rPr lang="en-US" sz="2103" spc="-15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판매  메뉴 화면에  보여질 상품을 관리하는 기능</a:t>
            </a:r>
          </a:p>
          <a:p>
            <a:pPr algn="l">
              <a:lnSpc>
                <a:spcPts val="355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84011" y="2536070"/>
            <a:ext cx="3447901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상품 판매 및 관리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969722" y="4871967"/>
            <a:ext cx="4913666" cy="3949359"/>
          </a:xfrm>
          <a:custGeom>
            <a:avLst/>
            <a:gdLst/>
            <a:ahLst/>
            <a:cxnLst/>
            <a:rect r="r" b="b" t="t" l="l"/>
            <a:pathLst>
              <a:path h="3949359" w="4913666">
                <a:moveTo>
                  <a:pt x="0" y="0"/>
                </a:moveTo>
                <a:lnTo>
                  <a:pt x="4913667" y="0"/>
                </a:lnTo>
                <a:lnTo>
                  <a:pt x="4913667" y="3949359"/>
                </a:lnTo>
                <a:lnTo>
                  <a:pt x="0" y="39493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535192" y="2585996"/>
            <a:ext cx="3250157" cy="1000208"/>
            <a:chOff x="0" y="0"/>
            <a:chExt cx="4333542" cy="13336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049342" y="2686453"/>
            <a:ext cx="3113466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재고 및 주문 관리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49342" y="3585458"/>
            <a:ext cx="4111040" cy="416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103" spc="-15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실시간 재고 확인 및 재료 주문 기능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1936659"/>
            <a:ext cx="17094469" cy="7777372"/>
            <a:chOff x="0" y="0"/>
            <a:chExt cx="6366814" cy="28966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66814" cy="2896673"/>
            </a:xfrm>
            <a:custGeom>
              <a:avLst/>
              <a:gdLst/>
              <a:ahLst/>
              <a:cxnLst/>
              <a:rect r="r" b="b" t="t" l="l"/>
              <a:pathLst>
                <a:path h="2896673" w="6366814">
                  <a:moveTo>
                    <a:pt x="19474" y="0"/>
                  </a:moveTo>
                  <a:lnTo>
                    <a:pt x="6347340" y="0"/>
                  </a:lnTo>
                  <a:cubicBezTo>
                    <a:pt x="6358095" y="0"/>
                    <a:pt x="6366814" y="8719"/>
                    <a:pt x="6366814" y="19474"/>
                  </a:cubicBezTo>
                  <a:lnTo>
                    <a:pt x="6366814" y="2877198"/>
                  </a:lnTo>
                  <a:cubicBezTo>
                    <a:pt x="6366814" y="2882363"/>
                    <a:pt x="6364762" y="2887317"/>
                    <a:pt x="6361110" y="2890969"/>
                  </a:cubicBezTo>
                  <a:cubicBezTo>
                    <a:pt x="6357458" y="2894621"/>
                    <a:pt x="6352505" y="2896673"/>
                    <a:pt x="6347340" y="2896673"/>
                  </a:cubicBezTo>
                  <a:lnTo>
                    <a:pt x="19474" y="2896673"/>
                  </a:lnTo>
                  <a:cubicBezTo>
                    <a:pt x="8719" y="2896673"/>
                    <a:pt x="0" y="2887954"/>
                    <a:pt x="0" y="2877198"/>
                  </a:cubicBezTo>
                  <a:lnTo>
                    <a:pt x="0" y="19474"/>
                  </a:lnTo>
                  <a:cubicBezTo>
                    <a:pt x="0" y="8719"/>
                    <a:pt x="8719" y="0"/>
                    <a:pt x="19474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366814" cy="2972873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27134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16147">
            <a:off x="13684400" y="2106824"/>
            <a:ext cx="2567989" cy="3284637"/>
          </a:xfrm>
          <a:custGeom>
            <a:avLst/>
            <a:gdLst/>
            <a:ahLst/>
            <a:cxnLst/>
            <a:rect r="r" b="b" t="t" l="l"/>
            <a:pathLst>
              <a:path h="3284637" w="2567989">
                <a:moveTo>
                  <a:pt x="0" y="0"/>
                </a:moveTo>
                <a:lnTo>
                  <a:pt x="2567989" y="0"/>
                </a:lnTo>
                <a:lnTo>
                  <a:pt x="2567989" y="3284637"/>
                </a:lnTo>
                <a:lnTo>
                  <a:pt x="0" y="3284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809567">
            <a:off x="15140043" y="2254311"/>
            <a:ext cx="2362138" cy="2542419"/>
          </a:xfrm>
          <a:custGeom>
            <a:avLst/>
            <a:gdLst/>
            <a:ahLst/>
            <a:cxnLst/>
            <a:rect r="r" b="b" t="t" l="l"/>
            <a:pathLst>
              <a:path h="2542419" w="2362138">
                <a:moveTo>
                  <a:pt x="0" y="0"/>
                </a:moveTo>
                <a:lnTo>
                  <a:pt x="2362138" y="0"/>
                </a:lnTo>
                <a:lnTo>
                  <a:pt x="2362138" y="2542419"/>
                </a:lnTo>
                <a:lnTo>
                  <a:pt x="0" y="2542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0800000">
            <a:off x="1206808" y="4426924"/>
            <a:ext cx="15769615" cy="4629390"/>
            <a:chOff x="0" y="0"/>
            <a:chExt cx="5482297" cy="16094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82297" cy="1609405"/>
            </a:xfrm>
            <a:custGeom>
              <a:avLst/>
              <a:gdLst/>
              <a:ahLst/>
              <a:cxnLst/>
              <a:rect r="r" b="b" t="t" l="l"/>
              <a:pathLst>
                <a:path h="1609405" w="5482297">
                  <a:moveTo>
                    <a:pt x="16201" y="0"/>
                  </a:moveTo>
                  <a:lnTo>
                    <a:pt x="5466096" y="0"/>
                  </a:lnTo>
                  <a:cubicBezTo>
                    <a:pt x="5475044" y="0"/>
                    <a:pt x="5482297" y="7253"/>
                    <a:pt x="5482297" y="16201"/>
                  </a:cubicBezTo>
                  <a:lnTo>
                    <a:pt x="5482297" y="1593204"/>
                  </a:lnTo>
                  <a:cubicBezTo>
                    <a:pt x="5482297" y="1602151"/>
                    <a:pt x="5475044" y="1609405"/>
                    <a:pt x="5466096" y="1609405"/>
                  </a:cubicBezTo>
                  <a:lnTo>
                    <a:pt x="16201" y="1609405"/>
                  </a:lnTo>
                  <a:cubicBezTo>
                    <a:pt x="7253" y="1609405"/>
                    <a:pt x="0" y="1602151"/>
                    <a:pt x="0" y="1593204"/>
                  </a:cubicBezTo>
                  <a:lnTo>
                    <a:pt x="0" y="16201"/>
                  </a:lnTo>
                  <a:cubicBezTo>
                    <a:pt x="0" y="7253"/>
                    <a:pt x="7253" y="0"/>
                    <a:pt x="16201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5482297" cy="1685605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10765" y="4815700"/>
            <a:ext cx="4795488" cy="3854373"/>
          </a:xfrm>
          <a:custGeom>
            <a:avLst/>
            <a:gdLst/>
            <a:ahLst/>
            <a:cxnLst/>
            <a:rect r="r" b="b" t="t" l="l"/>
            <a:pathLst>
              <a:path h="3854373" w="4795488">
                <a:moveTo>
                  <a:pt x="0" y="0"/>
                </a:moveTo>
                <a:lnTo>
                  <a:pt x="4795487" y="0"/>
                </a:lnTo>
                <a:lnTo>
                  <a:pt x="4795487" y="3854374"/>
                </a:lnTo>
                <a:lnTo>
                  <a:pt x="0" y="38543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693871" y="4814432"/>
            <a:ext cx="4795488" cy="3854373"/>
          </a:xfrm>
          <a:custGeom>
            <a:avLst/>
            <a:gdLst/>
            <a:ahLst/>
            <a:cxnLst/>
            <a:rect r="r" b="b" t="t" l="l"/>
            <a:pathLst>
              <a:path h="3854373" w="4795488">
                <a:moveTo>
                  <a:pt x="0" y="0"/>
                </a:moveTo>
                <a:lnTo>
                  <a:pt x="4795488" y="0"/>
                </a:lnTo>
                <a:lnTo>
                  <a:pt x="4795488" y="3854373"/>
                </a:lnTo>
                <a:lnTo>
                  <a:pt x="0" y="38543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879884" y="4815700"/>
            <a:ext cx="4677553" cy="3854373"/>
          </a:xfrm>
          <a:custGeom>
            <a:avLst/>
            <a:gdLst/>
            <a:ahLst/>
            <a:cxnLst/>
            <a:rect r="r" b="b" t="t" l="l"/>
            <a:pathLst>
              <a:path h="3854373" w="4677553">
                <a:moveTo>
                  <a:pt x="0" y="0"/>
                </a:moveTo>
                <a:lnTo>
                  <a:pt x="4677552" y="0"/>
                </a:lnTo>
                <a:lnTo>
                  <a:pt x="4677552" y="3854374"/>
                </a:lnTo>
                <a:lnTo>
                  <a:pt x="0" y="38543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260" t="0" r="-126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510765" y="880784"/>
            <a:ext cx="1890266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주요 기능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01786" y="2531360"/>
            <a:ext cx="4749961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관리자   메뉴(관리자 전용)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9024" y="3463634"/>
            <a:ext cx="12044686" cy="45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3"/>
              </a:lnSpc>
            </a:pPr>
            <a:r>
              <a:rPr lang="en-US" sz="2303" spc="-165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관리자 전용 메뉴에서 재료, 상품 등록, 직원 정보 관리, 급여 지급 및 다양한 보고서 생성 기능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6422645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76198" y="3810725"/>
            <a:ext cx="8753021" cy="4551571"/>
          </a:xfrm>
          <a:custGeom>
            <a:avLst/>
            <a:gdLst/>
            <a:ahLst/>
            <a:cxnLst/>
            <a:rect r="r" b="b" t="t" l="l"/>
            <a:pathLst>
              <a:path h="4551571" w="8753021">
                <a:moveTo>
                  <a:pt x="0" y="0"/>
                </a:moveTo>
                <a:lnTo>
                  <a:pt x="8753021" y="0"/>
                </a:lnTo>
                <a:lnTo>
                  <a:pt x="8753021" y="4551571"/>
                </a:lnTo>
                <a:lnTo>
                  <a:pt x="0" y="45515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176052" y="6086511"/>
            <a:ext cx="2861314" cy="2450325"/>
          </a:xfrm>
          <a:custGeom>
            <a:avLst/>
            <a:gdLst/>
            <a:ahLst/>
            <a:cxnLst/>
            <a:rect r="r" b="b" t="t" l="l"/>
            <a:pathLst>
              <a:path h="2450325" w="2861314">
                <a:moveTo>
                  <a:pt x="0" y="0"/>
                </a:moveTo>
                <a:lnTo>
                  <a:pt x="2861314" y="0"/>
                </a:lnTo>
                <a:lnTo>
                  <a:pt x="2861314" y="2450325"/>
                </a:lnTo>
                <a:lnTo>
                  <a:pt x="0" y="24503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10765" y="880784"/>
            <a:ext cx="3224064" cy="150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시스템 아키텍처</a:t>
            </a:r>
          </a:p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001786" y="2531360"/>
            <a:ext cx="8601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-10800000">
            <a:off x="9954118" y="3375843"/>
            <a:ext cx="7305182" cy="2278144"/>
            <a:chOff x="0" y="0"/>
            <a:chExt cx="2720806" cy="8484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20806" cy="848492"/>
            </a:xfrm>
            <a:custGeom>
              <a:avLst/>
              <a:gdLst/>
              <a:ahLst/>
              <a:cxnLst/>
              <a:rect r="r" b="b" t="t" l="l"/>
              <a:pathLst>
                <a:path h="848492" w="2720806">
                  <a:moveTo>
                    <a:pt x="38152" y="0"/>
                  </a:moveTo>
                  <a:lnTo>
                    <a:pt x="2682654" y="0"/>
                  </a:lnTo>
                  <a:cubicBezTo>
                    <a:pt x="2703725" y="0"/>
                    <a:pt x="2720806" y="17081"/>
                    <a:pt x="2720806" y="38152"/>
                  </a:cubicBezTo>
                  <a:lnTo>
                    <a:pt x="2720806" y="810340"/>
                  </a:lnTo>
                  <a:cubicBezTo>
                    <a:pt x="2720806" y="820458"/>
                    <a:pt x="2716787" y="830163"/>
                    <a:pt x="2709632" y="837317"/>
                  </a:cubicBezTo>
                  <a:cubicBezTo>
                    <a:pt x="2702477" y="844472"/>
                    <a:pt x="2692773" y="848492"/>
                    <a:pt x="2682654" y="848492"/>
                  </a:cubicBezTo>
                  <a:lnTo>
                    <a:pt x="38152" y="848492"/>
                  </a:lnTo>
                  <a:cubicBezTo>
                    <a:pt x="28034" y="848492"/>
                    <a:pt x="18329" y="844472"/>
                    <a:pt x="11175" y="837317"/>
                  </a:cubicBezTo>
                  <a:cubicBezTo>
                    <a:pt x="4020" y="830163"/>
                    <a:pt x="0" y="820458"/>
                    <a:pt x="0" y="810340"/>
                  </a:cubicBezTo>
                  <a:lnTo>
                    <a:pt x="0" y="38152"/>
                  </a:lnTo>
                  <a:cubicBezTo>
                    <a:pt x="0" y="28034"/>
                    <a:pt x="4020" y="18329"/>
                    <a:pt x="11175" y="11175"/>
                  </a:cubicBezTo>
                  <a:cubicBezTo>
                    <a:pt x="18329" y="4020"/>
                    <a:pt x="28034" y="0"/>
                    <a:pt x="38152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720806" cy="92469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301208" y="3635165"/>
            <a:ext cx="6836351" cy="169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sz="2244" spc="-139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UI Layer : 사용자와의 인터페이스 담당 </a:t>
            </a:r>
          </a:p>
          <a:p>
            <a:pPr algn="l">
              <a:lnSpc>
                <a:spcPts val="3388"/>
              </a:lnSpc>
            </a:pPr>
            <a:r>
              <a:rPr lang="en-US" sz="2244" spc="-139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Service Layer : 데이터베이스와의 상호작용 담당 </a:t>
            </a:r>
          </a:p>
          <a:p>
            <a:pPr algn="l">
              <a:lnSpc>
                <a:spcPts val="3388"/>
              </a:lnSpc>
            </a:pPr>
            <a:r>
              <a:rPr lang="en-US" sz="2244" spc="-139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Model Layer : 주요 데이터 정의</a:t>
            </a:r>
          </a:p>
          <a:p>
            <a:pPr algn="l" marL="0" indent="0" lvl="0">
              <a:lnSpc>
                <a:spcPts val="3388"/>
              </a:lnSpc>
              <a:spcBef>
                <a:spcPct val="0"/>
              </a:spcBef>
            </a:pPr>
            <a:r>
              <a:rPr lang="en-US" sz="2244" spc="-139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Database Layer : 데이터베이스와의 연결 담당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01786" y="2531360"/>
            <a:ext cx="5359161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Layered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  <a:r>
                <a:rPr lang="en-US" sz="1396" spc="-67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384856" y="2037758"/>
            <a:ext cx="17234846" cy="7655631"/>
            <a:chOff x="0" y="0"/>
            <a:chExt cx="6419097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19097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19097">
                  <a:moveTo>
                    <a:pt x="19316" y="0"/>
                  </a:moveTo>
                  <a:lnTo>
                    <a:pt x="6399781" y="0"/>
                  </a:lnTo>
                  <a:cubicBezTo>
                    <a:pt x="6404904" y="0"/>
                    <a:pt x="6409817" y="2035"/>
                    <a:pt x="6413440" y="5657"/>
                  </a:cubicBezTo>
                  <a:cubicBezTo>
                    <a:pt x="6417062" y="9280"/>
                    <a:pt x="6419097" y="14193"/>
                    <a:pt x="6419097" y="19316"/>
                  </a:cubicBezTo>
                  <a:lnTo>
                    <a:pt x="6419097" y="2832015"/>
                  </a:lnTo>
                  <a:cubicBezTo>
                    <a:pt x="6419097" y="2837137"/>
                    <a:pt x="6417062" y="2842050"/>
                    <a:pt x="6413440" y="2845673"/>
                  </a:cubicBezTo>
                  <a:cubicBezTo>
                    <a:pt x="6409817" y="2849295"/>
                    <a:pt x="6404904" y="2851330"/>
                    <a:pt x="6399781" y="2851330"/>
                  </a:cubicBezTo>
                  <a:lnTo>
                    <a:pt x="19316" y="2851330"/>
                  </a:lnTo>
                  <a:cubicBezTo>
                    <a:pt x="14193" y="2851330"/>
                    <a:pt x="9280" y="2849295"/>
                    <a:pt x="5657" y="2845673"/>
                  </a:cubicBezTo>
                  <a:cubicBezTo>
                    <a:pt x="2035" y="2842050"/>
                    <a:pt x="0" y="2837137"/>
                    <a:pt x="0" y="2832015"/>
                  </a:cubicBezTo>
                  <a:lnTo>
                    <a:pt x="0" y="19316"/>
                  </a:lnTo>
                  <a:cubicBezTo>
                    <a:pt x="0" y="14193"/>
                    <a:pt x="2035" y="9280"/>
                    <a:pt x="5657" y="5657"/>
                  </a:cubicBezTo>
                  <a:cubicBezTo>
                    <a:pt x="9280" y="2035"/>
                    <a:pt x="14193" y="0"/>
                    <a:pt x="19316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419097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674218" y="169941"/>
            <a:ext cx="2187688" cy="2112114"/>
          </a:xfrm>
          <a:custGeom>
            <a:avLst/>
            <a:gdLst/>
            <a:ahLst/>
            <a:cxnLst/>
            <a:rect r="r" b="b" t="t" l="l"/>
            <a:pathLst>
              <a:path h="2112114" w="2187688">
                <a:moveTo>
                  <a:pt x="0" y="0"/>
                </a:moveTo>
                <a:lnTo>
                  <a:pt x="2187689" y="0"/>
                </a:lnTo>
                <a:lnTo>
                  <a:pt x="2187689" y="2112114"/>
                </a:lnTo>
                <a:lnTo>
                  <a:pt x="0" y="2112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384856" y="1854979"/>
            <a:ext cx="17244371" cy="7731719"/>
            <a:chOff x="0" y="0"/>
            <a:chExt cx="6422645" cy="28796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22644" cy="2879669"/>
            </a:xfrm>
            <a:custGeom>
              <a:avLst/>
              <a:gdLst/>
              <a:ahLst/>
              <a:cxnLst/>
              <a:rect r="r" b="b" t="t" l="l"/>
              <a:pathLst>
                <a:path h="2879669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60364"/>
                  </a:lnTo>
                  <a:cubicBezTo>
                    <a:pt x="6422644" y="2871026"/>
                    <a:pt x="6414001" y="2879669"/>
                    <a:pt x="6403339" y="2879669"/>
                  </a:cubicBezTo>
                  <a:lnTo>
                    <a:pt x="19305" y="2879669"/>
                  </a:lnTo>
                  <a:cubicBezTo>
                    <a:pt x="8643" y="2879669"/>
                    <a:pt x="0" y="2871026"/>
                    <a:pt x="0" y="2860364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6422645" cy="2955869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6198" y="2505717"/>
            <a:ext cx="3250157" cy="1000208"/>
            <a:chOff x="0" y="0"/>
            <a:chExt cx="4333542" cy="13336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172229" y="2380893"/>
            <a:ext cx="10284900" cy="6752583"/>
          </a:xfrm>
          <a:custGeom>
            <a:avLst/>
            <a:gdLst/>
            <a:ahLst/>
            <a:cxnLst/>
            <a:rect r="r" b="b" t="t" l="l"/>
            <a:pathLst>
              <a:path h="6752583" w="10284900">
                <a:moveTo>
                  <a:pt x="0" y="0"/>
                </a:moveTo>
                <a:lnTo>
                  <a:pt x="10284900" y="0"/>
                </a:lnTo>
                <a:lnTo>
                  <a:pt x="10284900" y="6752583"/>
                </a:lnTo>
                <a:lnTo>
                  <a:pt x="0" y="67525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34" t="-45" r="0" b="-384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3629750"/>
            <a:ext cx="6143529" cy="4379898"/>
            <a:chOff x="0" y="0"/>
            <a:chExt cx="2135794" cy="15226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35794" cy="1522669"/>
            </a:xfrm>
            <a:custGeom>
              <a:avLst/>
              <a:gdLst/>
              <a:ahLst/>
              <a:cxnLst/>
              <a:rect r="r" b="b" t="t" l="l"/>
              <a:pathLst>
                <a:path h="1522669" w="2135794">
                  <a:moveTo>
                    <a:pt x="41586" y="0"/>
                  </a:moveTo>
                  <a:lnTo>
                    <a:pt x="2094208" y="0"/>
                  </a:lnTo>
                  <a:cubicBezTo>
                    <a:pt x="2117176" y="0"/>
                    <a:pt x="2135794" y="18619"/>
                    <a:pt x="2135794" y="41586"/>
                  </a:cubicBezTo>
                  <a:lnTo>
                    <a:pt x="2135794" y="1481083"/>
                  </a:lnTo>
                  <a:cubicBezTo>
                    <a:pt x="2135794" y="1504050"/>
                    <a:pt x="2117176" y="1522669"/>
                    <a:pt x="2094208" y="1522669"/>
                  </a:cubicBezTo>
                  <a:lnTo>
                    <a:pt x="41586" y="1522669"/>
                  </a:lnTo>
                  <a:cubicBezTo>
                    <a:pt x="18619" y="1522669"/>
                    <a:pt x="0" y="1504050"/>
                    <a:pt x="0" y="1481083"/>
                  </a:cubicBezTo>
                  <a:lnTo>
                    <a:pt x="0" y="41586"/>
                  </a:lnTo>
                  <a:cubicBezTo>
                    <a:pt x="0" y="18619"/>
                    <a:pt x="18619" y="0"/>
                    <a:pt x="41586" y="0"/>
                  </a:cubicBezTo>
                  <a:close/>
                </a:path>
              </a:pathLst>
            </a:custGeom>
            <a:solidFill>
              <a:srgbClr val="E2E9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2135794" cy="1598869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99688" y="3833301"/>
            <a:ext cx="9819002" cy="442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912" indent="-231456" lvl="1">
              <a:lnSpc>
                <a:spcPts val="3237"/>
              </a:lnSpc>
              <a:buFont typeface="Arial"/>
              <a:buChar char="•"/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효율적인 재고 관리: </a:t>
            </a:r>
          </a:p>
          <a:p>
            <a:pPr algn="l">
              <a:lnSpc>
                <a:spcPts val="3237"/>
              </a:lnSpc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     재료와</a:t>
            </a: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상품 간의 관계를 명확히 정의하여 </a:t>
            </a:r>
          </a:p>
          <a:p>
            <a:pPr algn="l">
              <a:lnSpc>
                <a:spcPts val="3237"/>
              </a:lnSpc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     재고 관리를 최적화</a:t>
            </a:r>
          </a:p>
          <a:p>
            <a:pPr algn="l">
              <a:lnSpc>
                <a:spcPts val="3237"/>
              </a:lnSpc>
            </a:pPr>
          </a:p>
          <a:p>
            <a:pPr algn="l" marL="462912" indent="-231456" lvl="1">
              <a:lnSpc>
                <a:spcPts val="3237"/>
              </a:lnSpc>
              <a:buFont typeface="Arial"/>
              <a:buChar char="•"/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최적화된 테이블 관계:</a:t>
            </a:r>
          </a:p>
          <a:p>
            <a:pPr algn="l">
              <a:lnSpc>
                <a:spcPts val="3237"/>
              </a:lnSpc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     </a:t>
            </a: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1:1, 1:N, M:N 형태로 직원, 급여, 매출, 재료 </a:t>
            </a:r>
          </a:p>
          <a:p>
            <a:pPr algn="l">
              <a:lnSpc>
                <a:spcPts val="3237"/>
              </a:lnSpc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     등의 주요 테이블 간 관계를 설계</a:t>
            </a:r>
          </a:p>
          <a:p>
            <a:pPr algn="l">
              <a:lnSpc>
                <a:spcPts val="3237"/>
              </a:lnSpc>
            </a:pPr>
          </a:p>
          <a:p>
            <a:pPr algn="l" marL="462912" indent="-231456" lvl="1">
              <a:lnSpc>
                <a:spcPts val="3237"/>
              </a:lnSpc>
              <a:buFont typeface="Arial"/>
              <a:buChar char="•"/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쿼리 성능 개선 및 데이터 처리 속도 향상</a:t>
            </a:r>
          </a:p>
          <a:p>
            <a:pPr algn="l">
              <a:lnSpc>
                <a:spcPts val="3237"/>
              </a:lnSpc>
            </a:pPr>
            <a:r>
              <a:rPr lang="en-US" sz="214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</a:t>
            </a:r>
          </a:p>
          <a:p>
            <a:pPr algn="l" marL="0" indent="0" lvl="0">
              <a:lnSpc>
                <a:spcPts val="3237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511789" y="880784"/>
            <a:ext cx="3780681" cy="150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데이터베이스 설계</a:t>
            </a:r>
          </a:p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001786" y="2531360"/>
            <a:ext cx="1706916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설계 특징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84856" y="2037758"/>
            <a:ext cx="17234846" cy="7655631"/>
            <a:chOff x="0" y="0"/>
            <a:chExt cx="6419097" cy="28513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19097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19097">
                  <a:moveTo>
                    <a:pt x="19316" y="0"/>
                  </a:moveTo>
                  <a:lnTo>
                    <a:pt x="6399781" y="0"/>
                  </a:lnTo>
                  <a:cubicBezTo>
                    <a:pt x="6404904" y="0"/>
                    <a:pt x="6409817" y="2035"/>
                    <a:pt x="6413440" y="5657"/>
                  </a:cubicBezTo>
                  <a:cubicBezTo>
                    <a:pt x="6417062" y="9280"/>
                    <a:pt x="6419097" y="14193"/>
                    <a:pt x="6419097" y="19316"/>
                  </a:cubicBezTo>
                  <a:lnTo>
                    <a:pt x="6419097" y="2832015"/>
                  </a:lnTo>
                  <a:cubicBezTo>
                    <a:pt x="6419097" y="2837137"/>
                    <a:pt x="6417062" y="2842050"/>
                    <a:pt x="6413440" y="2845673"/>
                  </a:cubicBezTo>
                  <a:cubicBezTo>
                    <a:pt x="6409817" y="2849295"/>
                    <a:pt x="6404904" y="2851330"/>
                    <a:pt x="6399781" y="2851330"/>
                  </a:cubicBezTo>
                  <a:lnTo>
                    <a:pt x="19316" y="2851330"/>
                  </a:lnTo>
                  <a:cubicBezTo>
                    <a:pt x="14193" y="2851330"/>
                    <a:pt x="9280" y="2849295"/>
                    <a:pt x="5657" y="2845673"/>
                  </a:cubicBezTo>
                  <a:cubicBezTo>
                    <a:pt x="2035" y="2842050"/>
                    <a:pt x="0" y="2837137"/>
                    <a:pt x="0" y="2832015"/>
                  </a:cubicBezTo>
                  <a:lnTo>
                    <a:pt x="0" y="19316"/>
                  </a:lnTo>
                  <a:cubicBezTo>
                    <a:pt x="0" y="14193"/>
                    <a:pt x="2035" y="9280"/>
                    <a:pt x="5657" y="5657"/>
                  </a:cubicBezTo>
                  <a:cubicBezTo>
                    <a:pt x="9280" y="2035"/>
                    <a:pt x="14193" y="0"/>
                    <a:pt x="19316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419097" cy="292753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906993" cy="68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  <a:r>
                <a:rPr lang="en-US" sz="1396" spc="-67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384856" y="1768313"/>
            <a:ext cx="17234846" cy="7807807"/>
            <a:chOff x="0" y="0"/>
            <a:chExt cx="6419097" cy="29080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19097" cy="2908008"/>
            </a:xfrm>
            <a:custGeom>
              <a:avLst/>
              <a:gdLst/>
              <a:ahLst/>
              <a:cxnLst/>
              <a:rect r="r" b="b" t="t" l="l"/>
              <a:pathLst>
                <a:path h="2908008" w="6419097">
                  <a:moveTo>
                    <a:pt x="19316" y="0"/>
                  </a:moveTo>
                  <a:lnTo>
                    <a:pt x="6399781" y="0"/>
                  </a:lnTo>
                  <a:cubicBezTo>
                    <a:pt x="6404904" y="0"/>
                    <a:pt x="6409817" y="2035"/>
                    <a:pt x="6413440" y="5657"/>
                  </a:cubicBezTo>
                  <a:cubicBezTo>
                    <a:pt x="6417062" y="9280"/>
                    <a:pt x="6419097" y="14193"/>
                    <a:pt x="6419097" y="19316"/>
                  </a:cubicBezTo>
                  <a:lnTo>
                    <a:pt x="6419097" y="2888692"/>
                  </a:lnTo>
                  <a:cubicBezTo>
                    <a:pt x="6419097" y="2893815"/>
                    <a:pt x="6417062" y="2898728"/>
                    <a:pt x="6413440" y="2902351"/>
                  </a:cubicBezTo>
                  <a:cubicBezTo>
                    <a:pt x="6409817" y="2905973"/>
                    <a:pt x="6404904" y="2908008"/>
                    <a:pt x="6399781" y="2908008"/>
                  </a:cubicBezTo>
                  <a:lnTo>
                    <a:pt x="19316" y="2908008"/>
                  </a:lnTo>
                  <a:cubicBezTo>
                    <a:pt x="14193" y="2908008"/>
                    <a:pt x="9280" y="2905973"/>
                    <a:pt x="5657" y="2902351"/>
                  </a:cubicBezTo>
                  <a:cubicBezTo>
                    <a:pt x="2035" y="2898728"/>
                    <a:pt x="0" y="2893815"/>
                    <a:pt x="0" y="2888692"/>
                  </a:cubicBezTo>
                  <a:lnTo>
                    <a:pt x="0" y="19316"/>
                  </a:lnTo>
                  <a:cubicBezTo>
                    <a:pt x="0" y="14193"/>
                    <a:pt x="2035" y="9280"/>
                    <a:pt x="5657" y="5657"/>
                  </a:cubicBezTo>
                  <a:cubicBezTo>
                    <a:pt x="9280" y="2035"/>
                    <a:pt x="14193" y="0"/>
                    <a:pt x="1931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6419097" cy="2984208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1789" y="880784"/>
            <a:ext cx="3335982" cy="150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향후 확장 가능성</a:t>
            </a:r>
          </a:p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554701" y="2344465"/>
            <a:ext cx="3250157" cy="1000208"/>
            <a:chOff x="0" y="0"/>
            <a:chExt cx="4333542" cy="13336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511789" y="3420873"/>
            <a:ext cx="6015454" cy="1115983"/>
            <a:chOff x="0" y="0"/>
            <a:chExt cx="2240448" cy="4156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0449" cy="415646"/>
            </a:xfrm>
            <a:custGeom>
              <a:avLst/>
              <a:gdLst/>
              <a:ahLst/>
              <a:cxnLst/>
              <a:rect r="r" b="b" t="t" l="l"/>
              <a:pathLst>
                <a:path h="415646" w="2240449">
                  <a:moveTo>
                    <a:pt x="46332" y="0"/>
                  </a:moveTo>
                  <a:lnTo>
                    <a:pt x="2194116" y="0"/>
                  </a:lnTo>
                  <a:cubicBezTo>
                    <a:pt x="2219705" y="0"/>
                    <a:pt x="2240449" y="20744"/>
                    <a:pt x="2240449" y="46332"/>
                  </a:cubicBezTo>
                  <a:lnTo>
                    <a:pt x="2240449" y="369314"/>
                  </a:lnTo>
                  <a:cubicBezTo>
                    <a:pt x="2240449" y="381602"/>
                    <a:pt x="2235567" y="393387"/>
                    <a:pt x="2226878" y="402076"/>
                  </a:cubicBezTo>
                  <a:cubicBezTo>
                    <a:pt x="2218189" y="410765"/>
                    <a:pt x="2206404" y="415646"/>
                    <a:pt x="2194116" y="415646"/>
                  </a:cubicBezTo>
                  <a:lnTo>
                    <a:pt x="46332" y="415646"/>
                  </a:lnTo>
                  <a:cubicBezTo>
                    <a:pt x="34044" y="415646"/>
                    <a:pt x="22259" y="410765"/>
                    <a:pt x="13570" y="402076"/>
                  </a:cubicBezTo>
                  <a:cubicBezTo>
                    <a:pt x="4881" y="393387"/>
                    <a:pt x="0" y="381602"/>
                    <a:pt x="0" y="369314"/>
                  </a:cubicBezTo>
                  <a:lnTo>
                    <a:pt x="0" y="46332"/>
                  </a:lnTo>
                  <a:cubicBezTo>
                    <a:pt x="0" y="34044"/>
                    <a:pt x="4881" y="22259"/>
                    <a:pt x="13570" y="13570"/>
                  </a:cubicBezTo>
                  <a:cubicBezTo>
                    <a:pt x="22259" y="4881"/>
                    <a:pt x="34044" y="0"/>
                    <a:pt x="46332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240448" cy="491846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7614" y="5343271"/>
            <a:ext cx="3250157" cy="1000208"/>
            <a:chOff x="0" y="0"/>
            <a:chExt cx="4333542" cy="133361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-10800000">
            <a:off x="1503050" y="6441938"/>
            <a:ext cx="6024193" cy="1216986"/>
            <a:chOff x="0" y="0"/>
            <a:chExt cx="2243703" cy="4532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43703" cy="453265"/>
            </a:xfrm>
            <a:custGeom>
              <a:avLst/>
              <a:gdLst/>
              <a:ahLst/>
              <a:cxnLst/>
              <a:rect r="r" b="b" t="t" l="l"/>
              <a:pathLst>
                <a:path h="453265" w="2243703">
                  <a:moveTo>
                    <a:pt x="46265" y="0"/>
                  </a:moveTo>
                  <a:lnTo>
                    <a:pt x="2197438" y="0"/>
                  </a:lnTo>
                  <a:cubicBezTo>
                    <a:pt x="2222990" y="0"/>
                    <a:pt x="2243703" y="20714"/>
                    <a:pt x="2243703" y="46265"/>
                  </a:cubicBezTo>
                  <a:lnTo>
                    <a:pt x="2243703" y="407000"/>
                  </a:lnTo>
                  <a:cubicBezTo>
                    <a:pt x="2243703" y="419270"/>
                    <a:pt x="2238829" y="431038"/>
                    <a:pt x="2230153" y="439714"/>
                  </a:cubicBezTo>
                  <a:cubicBezTo>
                    <a:pt x="2221476" y="448391"/>
                    <a:pt x="2209709" y="453265"/>
                    <a:pt x="2197438" y="453265"/>
                  </a:cubicBezTo>
                  <a:lnTo>
                    <a:pt x="46265" y="453265"/>
                  </a:lnTo>
                  <a:cubicBezTo>
                    <a:pt x="33995" y="453265"/>
                    <a:pt x="22227" y="448391"/>
                    <a:pt x="13551" y="439714"/>
                  </a:cubicBezTo>
                  <a:cubicBezTo>
                    <a:pt x="4874" y="431038"/>
                    <a:pt x="0" y="419270"/>
                    <a:pt x="0" y="407000"/>
                  </a:cubicBezTo>
                  <a:lnTo>
                    <a:pt x="0" y="46265"/>
                  </a:lnTo>
                  <a:cubicBezTo>
                    <a:pt x="0" y="33995"/>
                    <a:pt x="4874" y="22227"/>
                    <a:pt x="13551" y="13551"/>
                  </a:cubicBezTo>
                  <a:cubicBezTo>
                    <a:pt x="22227" y="4874"/>
                    <a:pt x="33995" y="0"/>
                    <a:pt x="46265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2243703" cy="529465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009028" y="5343271"/>
            <a:ext cx="3250157" cy="1000208"/>
            <a:chOff x="0" y="0"/>
            <a:chExt cx="4333542" cy="133361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009028" y="6441938"/>
            <a:ext cx="6528526" cy="1274037"/>
            <a:chOff x="0" y="0"/>
            <a:chExt cx="2431541" cy="4745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31541" cy="474513"/>
            </a:xfrm>
            <a:custGeom>
              <a:avLst/>
              <a:gdLst/>
              <a:ahLst/>
              <a:cxnLst/>
              <a:rect r="r" b="b" t="t" l="l"/>
              <a:pathLst>
                <a:path h="474513" w="2431541">
                  <a:moveTo>
                    <a:pt x="42691" y="0"/>
                  </a:moveTo>
                  <a:lnTo>
                    <a:pt x="2388850" y="0"/>
                  </a:lnTo>
                  <a:cubicBezTo>
                    <a:pt x="2400173" y="0"/>
                    <a:pt x="2411031" y="4498"/>
                    <a:pt x="2419037" y="12504"/>
                  </a:cubicBezTo>
                  <a:cubicBezTo>
                    <a:pt x="2427044" y="20510"/>
                    <a:pt x="2431541" y="31369"/>
                    <a:pt x="2431541" y="42691"/>
                  </a:cubicBezTo>
                  <a:lnTo>
                    <a:pt x="2431541" y="431822"/>
                  </a:lnTo>
                  <a:cubicBezTo>
                    <a:pt x="2431541" y="443145"/>
                    <a:pt x="2427044" y="454003"/>
                    <a:pt x="2419037" y="462009"/>
                  </a:cubicBezTo>
                  <a:cubicBezTo>
                    <a:pt x="2411031" y="470016"/>
                    <a:pt x="2400173" y="474513"/>
                    <a:pt x="2388850" y="474513"/>
                  </a:cubicBezTo>
                  <a:lnTo>
                    <a:pt x="42691" y="474513"/>
                  </a:lnTo>
                  <a:cubicBezTo>
                    <a:pt x="31369" y="474513"/>
                    <a:pt x="20510" y="470016"/>
                    <a:pt x="12504" y="462009"/>
                  </a:cubicBezTo>
                  <a:cubicBezTo>
                    <a:pt x="4498" y="454003"/>
                    <a:pt x="0" y="443145"/>
                    <a:pt x="0" y="431822"/>
                  </a:cubicBezTo>
                  <a:lnTo>
                    <a:pt x="0" y="42691"/>
                  </a:lnTo>
                  <a:cubicBezTo>
                    <a:pt x="0" y="31369"/>
                    <a:pt x="4498" y="20510"/>
                    <a:pt x="12504" y="12504"/>
                  </a:cubicBezTo>
                  <a:cubicBezTo>
                    <a:pt x="20510" y="4498"/>
                    <a:pt x="31369" y="0"/>
                    <a:pt x="42691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2431541" cy="550713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009028" y="2325415"/>
            <a:ext cx="3250157" cy="1000208"/>
            <a:chOff x="0" y="0"/>
            <a:chExt cx="4333542" cy="133361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61460"/>
              <a:ext cx="980129" cy="878552"/>
            </a:xfrm>
            <a:custGeom>
              <a:avLst/>
              <a:gdLst/>
              <a:ahLst/>
              <a:cxnLst/>
              <a:rect r="r" b="b" t="t" l="l"/>
              <a:pathLst>
                <a:path h="878552" w="980129">
                  <a:moveTo>
                    <a:pt x="0" y="0"/>
                  </a:moveTo>
                  <a:lnTo>
                    <a:pt x="980129" y="0"/>
                  </a:lnTo>
                  <a:lnTo>
                    <a:pt x="980129" y="878553"/>
                  </a:lnTo>
                  <a:lnTo>
                    <a:pt x="0" y="878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-10800000">
            <a:off x="9009028" y="3420873"/>
            <a:ext cx="6528526" cy="1115983"/>
            <a:chOff x="0" y="0"/>
            <a:chExt cx="2431541" cy="41564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431541" cy="415646"/>
            </a:xfrm>
            <a:custGeom>
              <a:avLst/>
              <a:gdLst/>
              <a:ahLst/>
              <a:cxnLst/>
              <a:rect r="r" b="b" t="t" l="l"/>
              <a:pathLst>
                <a:path h="415646" w="2431541">
                  <a:moveTo>
                    <a:pt x="42691" y="0"/>
                  </a:moveTo>
                  <a:lnTo>
                    <a:pt x="2388850" y="0"/>
                  </a:lnTo>
                  <a:cubicBezTo>
                    <a:pt x="2400173" y="0"/>
                    <a:pt x="2411031" y="4498"/>
                    <a:pt x="2419037" y="12504"/>
                  </a:cubicBezTo>
                  <a:cubicBezTo>
                    <a:pt x="2427044" y="20510"/>
                    <a:pt x="2431541" y="31369"/>
                    <a:pt x="2431541" y="42691"/>
                  </a:cubicBezTo>
                  <a:lnTo>
                    <a:pt x="2431541" y="372955"/>
                  </a:lnTo>
                  <a:cubicBezTo>
                    <a:pt x="2431541" y="384278"/>
                    <a:pt x="2427044" y="395136"/>
                    <a:pt x="2419037" y="403142"/>
                  </a:cubicBezTo>
                  <a:cubicBezTo>
                    <a:pt x="2411031" y="411149"/>
                    <a:pt x="2400173" y="415646"/>
                    <a:pt x="2388850" y="415646"/>
                  </a:cubicBezTo>
                  <a:lnTo>
                    <a:pt x="42691" y="415646"/>
                  </a:lnTo>
                  <a:cubicBezTo>
                    <a:pt x="31369" y="415646"/>
                    <a:pt x="20510" y="411149"/>
                    <a:pt x="12504" y="403142"/>
                  </a:cubicBezTo>
                  <a:cubicBezTo>
                    <a:pt x="4498" y="395136"/>
                    <a:pt x="0" y="384278"/>
                    <a:pt x="0" y="372955"/>
                  </a:cubicBezTo>
                  <a:lnTo>
                    <a:pt x="0" y="42691"/>
                  </a:lnTo>
                  <a:cubicBezTo>
                    <a:pt x="0" y="31369"/>
                    <a:pt x="4498" y="20510"/>
                    <a:pt x="12504" y="12504"/>
                  </a:cubicBezTo>
                  <a:cubicBezTo>
                    <a:pt x="20510" y="4498"/>
                    <a:pt x="31369" y="0"/>
                    <a:pt x="42691" y="0"/>
                  </a:cubicBezTo>
                  <a:close/>
                </a:path>
              </a:pathLst>
            </a:custGeom>
            <a:solidFill>
              <a:srgbClr val="FEF7E7"/>
            </a:solidFill>
            <a:ln w="19050" cap="rnd">
              <a:solidFill>
                <a:srgbClr val="9381C7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2431541" cy="491846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1559021">
            <a:off x="14771633" y="511597"/>
            <a:ext cx="3021858" cy="2954635"/>
          </a:xfrm>
          <a:custGeom>
            <a:avLst/>
            <a:gdLst/>
            <a:ahLst/>
            <a:cxnLst/>
            <a:rect r="r" b="b" t="t" l="l"/>
            <a:pathLst>
              <a:path h="2954635" w="3021858">
                <a:moveTo>
                  <a:pt x="0" y="0"/>
                </a:moveTo>
                <a:lnTo>
                  <a:pt x="3021858" y="0"/>
                </a:lnTo>
                <a:lnTo>
                  <a:pt x="3021858" y="2954635"/>
                </a:lnTo>
                <a:lnTo>
                  <a:pt x="0" y="2954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521330" y="2307255"/>
            <a:ext cx="3514896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직원 관리 기능 확장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61500" y="3754191"/>
            <a:ext cx="5011139" cy="38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3"/>
              </a:lnSpc>
              <a:spcBef>
                <a:spcPct val="0"/>
              </a:spcBef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직원 성과 관리 및 근태 관리 시스템 추가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59439" y="5396103"/>
            <a:ext cx="3815263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키오스크 시스템 도입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97614" y="6603863"/>
            <a:ext cx="4481524" cy="118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945" indent="-230473" lvl="1">
              <a:lnSpc>
                <a:spcPts val="3223"/>
              </a:lnSpc>
              <a:buFont typeface="Arial"/>
              <a:buChar char="•"/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목표: 고객의 직접 주문 및 결제</a:t>
            </a:r>
          </a:p>
          <a:p>
            <a:pPr algn="l" marL="460945" indent="-230473" lvl="1">
              <a:lnSpc>
                <a:spcPts val="3223"/>
              </a:lnSpc>
              <a:spcBef>
                <a:spcPct val="0"/>
              </a:spcBef>
              <a:buFont typeface="Arial"/>
              <a:buChar char="•"/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기능: 메뉴 선택, 결제 시스템</a:t>
            </a:r>
          </a:p>
          <a:p>
            <a:pPr algn="l" marL="0" indent="0" lvl="0">
              <a:lnSpc>
                <a:spcPts val="3223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9958740" y="5465988"/>
            <a:ext cx="3012403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알림 시스템 확장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287020" y="6603863"/>
            <a:ext cx="5972541" cy="118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945" indent="-230473" lvl="1">
              <a:lnSpc>
                <a:spcPts val="3223"/>
              </a:lnSpc>
              <a:buFont typeface="Arial"/>
              <a:buChar char="•"/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목표: 재고 부족, 판매 알림 등 실시간 알림</a:t>
            </a:r>
          </a:p>
          <a:p>
            <a:pPr algn="l" marL="460945" indent="-230473" lvl="1">
              <a:lnSpc>
                <a:spcPts val="3223"/>
              </a:lnSpc>
              <a:spcBef>
                <a:spcPct val="0"/>
              </a:spcBef>
              <a:buFont typeface="Arial"/>
              <a:buChar char="•"/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기능: 중요한 사항들에 대한 실시간 알림</a:t>
            </a:r>
          </a:p>
          <a:p>
            <a:pPr algn="l" marL="0" indent="0" lvl="0">
              <a:lnSpc>
                <a:spcPts val="3223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9958740" y="2307255"/>
            <a:ext cx="2610973" cy="64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1"/>
              </a:lnSpc>
              <a:spcBef>
                <a:spcPct val="0"/>
              </a:spcBef>
            </a:pPr>
            <a:r>
              <a:rPr lang="en-US" sz="3249" spc="-217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보안 기능 강화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753615" y="3754191"/>
            <a:ext cx="5011139" cy="38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3"/>
              </a:lnSpc>
              <a:spcBef>
                <a:spcPct val="0"/>
              </a:spcBef>
            </a:pPr>
            <a:r>
              <a:rPr lang="en-US" sz="2134" spc="-132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2단계 인증 및 계정 잠금 기능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 standalone="yes"?><cp:coreProperties xmlns:cp="http://schemas.openxmlformats.org/package/2006/metadata/core-properties" xmlns:dc="http://purl.org/dc/elements/1.1/" xmlns:dcterms="http://purl.org/dc/terms/" xmlns:xsi="http://www.w3.org/2001/XMLSchema-instance"><dcterms:created xsi:type="dcterms:W3CDTF">2006-08-16T00:00:00Z</dcterms:created><dc:identifier>DAGYaCtovPE</dc:identifier><dcterms:modified xsi:type="dcterms:W3CDTF">2011-08-01T06:04:30Z</dcterms:modified><cp:revision>1</cp:revision><dc:title>&#8;연보라색 연핑크 파스텔톤 귀여운 인공지능 과제 발표 자료 프레젠테이션</dc:title></cp:coreProperties>
</file>