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一次函数在高中数学中的探索</a:t>
            </a:r>
          </a:p>
        </p:txBody>
      </p:sp>
      <p:sp>
        <p:nvSpPr>
          <p:cNvPr id="3" name="Subtitle 2"/>
          <p:cNvSpPr>
            <a:spLocks noGrp="1"/>
          </p:cNvSpPr>
          <p:nvPr>
            <p:ph type="subTitle" idx="1"/>
          </p:nvPr>
        </p:nvSpPr>
        <p:spPr/>
        <p:txBody>
          <a:bodyPr/>
          <a:lstStyle/>
          <a:p>
            <a:r>
              <a:t>智慧教育助手</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页1：一次函数的基本概念</a:t>
            </a:r>
          </a:p>
        </p:txBody>
      </p:sp>
      <p:sp>
        <p:nvSpPr>
          <p:cNvPr id="3" name="Content Placeholder 2"/>
          <p:cNvSpPr>
            <a:spLocks noGrp="1"/>
          </p:cNvSpPr>
          <p:nvPr>
            <p:ph idx="1"/>
          </p:nvPr>
        </p:nvSpPr>
        <p:spPr/>
        <p:txBody>
          <a:bodyPr/>
          <a:lstStyle/>
          <a:p/>
          <a:p>
            <a:pPr lvl="1"/>
            <a:r>
              <a:t>标题1</a:t>
            </a:r>
          </a:p>
          <a:p>
            <a:pPr lvl="2"/>
            <a:r>
              <a:t>一次函数是自变量与因变量之间成线性关系的函数，通常形式为y = kx + b，其中k（斜率）和b（截距）是常数。</a:t>
            </a:r>
          </a:p>
          <a:p>
            <a:pPr lvl="1"/>
            <a:r>
              <a:t>标题2</a:t>
            </a:r>
          </a:p>
          <a:p>
            <a:pPr lvl="2"/>
            <a:r>
              <a:t>一次函数图像是一条直线，通过理解它的性质（单调性、图像位置等），有助于理解函数的变化规律。</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页2：一次函数的图形绘制</a:t>
            </a:r>
          </a:p>
        </p:txBody>
      </p:sp>
      <p:sp>
        <p:nvSpPr>
          <p:cNvPr id="3" name="Content Placeholder 2"/>
          <p:cNvSpPr>
            <a:spLocks noGrp="1"/>
          </p:cNvSpPr>
          <p:nvPr>
            <p:ph idx="1"/>
          </p:nvPr>
        </p:nvSpPr>
        <p:spPr/>
        <p:txBody>
          <a:bodyPr/>
          <a:lstStyle/>
          <a:p/>
          <a:p>
            <a:pPr lvl="1"/>
            <a:r>
              <a:t>标题1</a:t>
            </a:r>
          </a:p>
          <a:p>
            <a:pPr lvl="2"/>
            <a:r>
              <a:t>通过坐标轴上的点（0, b）和斜率k来确定直线，斜率决定倾斜方向，截距决定与y轴的交点。</a:t>
            </a:r>
          </a:p>
          <a:p>
            <a:pPr lvl="1"/>
            <a:r>
              <a:t>标题2</a:t>
            </a:r>
          </a:p>
          <a:p>
            <a:pPr lvl="2"/>
            <a:r>
              <a:t>如何画图：首先确定坐标轴上的点，然后连接并延长，得到一条直线。</a:t>
            </a:r>
          </a:p>
          <a:p>
            <a:pPr lvl="1"/>
            <a:r>
              <a:t>标题3</a:t>
            </a:r>
          </a:p>
          <a:p>
            <a:pPr lvl="2"/>
            <a:r>
              <a:t>正负k值对图像的影响：正k时，图像从左上向右下倾斜；负k时，图像从左下向右上倾斜。</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页3：一次函数的应用实例</a:t>
            </a:r>
          </a:p>
        </p:txBody>
      </p:sp>
      <p:sp>
        <p:nvSpPr>
          <p:cNvPr id="3" name="Content Placeholder 2"/>
          <p:cNvSpPr>
            <a:spLocks noGrp="1"/>
          </p:cNvSpPr>
          <p:nvPr>
            <p:ph idx="1"/>
          </p:nvPr>
        </p:nvSpPr>
        <p:spPr/>
        <p:txBody>
          <a:bodyPr/>
          <a:lstStyle/>
          <a:p/>
          <a:p>
            <a:pPr lvl="1"/>
            <a:r>
              <a:t>标题1</a:t>
            </a:r>
          </a:p>
          <a:p>
            <a:pPr lvl="2"/>
            <a:r>
              <a:t>一次函数常用于解决实际问题，如行程问题、工作问题等，涉及速度、时间、效率的关系。</a:t>
            </a:r>
          </a:p>
          <a:p>
            <a:pPr lvl="1"/>
            <a:r>
              <a:t>标题2</a:t>
            </a:r>
          </a:p>
          <a:p>
            <a:pPr lvl="2"/>
            <a:r>
              <a:t>通过建立一次函数模型，求解未知参数，如求解增长率、速度变化等问题。</a:t>
            </a:r>
          </a:p>
          <a:p>
            <a:pPr lvl="1"/>
            <a:r>
              <a:t>标题3</a:t>
            </a:r>
          </a:p>
          <a:p>
            <a:pPr lvl="2"/>
            <a:r>
              <a:t>举例：如果汽车以恒定速度行驶，距离与时间的关系就是一次函数。</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页4：一次函数的性质分析</a:t>
            </a:r>
          </a:p>
        </p:txBody>
      </p:sp>
      <p:sp>
        <p:nvSpPr>
          <p:cNvPr id="3" name="Content Placeholder 2"/>
          <p:cNvSpPr>
            <a:spLocks noGrp="1"/>
          </p:cNvSpPr>
          <p:nvPr>
            <p:ph idx="1"/>
          </p:nvPr>
        </p:nvSpPr>
        <p:spPr/>
        <p:txBody>
          <a:bodyPr/>
          <a:lstStyle/>
          <a:p/>
          <a:p>
            <a:pPr lvl="1"/>
            <a:r>
              <a:t>标题1</a:t>
            </a:r>
          </a:p>
          <a:p>
            <a:pPr lvl="2"/>
            <a:r>
              <a:t>一次函数单调性：k&gt;0时递增，k&lt;0时递减。当k=0时，函数变为水平线，无单调性。</a:t>
            </a:r>
          </a:p>
          <a:p>
            <a:pPr lvl="1"/>
            <a:r>
              <a:t>标题2</a:t>
            </a:r>
          </a:p>
          <a:p>
            <a:pPr lvl="2"/>
            <a:r>
              <a:t>一次函数的零点：当y=0时，x=-b/k，即直线与x轴的交点坐标。</a:t>
            </a:r>
          </a:p>
          <a:p>
            <a:pPr lvl="1"/>
            <a:r>
              <a:t>标题3</a:t>
            </a:r>
          </a:p>
          <a:p>
            <a:pPr lvl="2"/>
            <a:r>
              <a:t>一次函数的图像与坐标轴的交点：y轴截距b，x轴截距-b/k。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页5：一次函数的实际应用案例</a:t>
            </a:r>
          </a:p>
        </p:txBody>
      </p:sp>
      <p:sp>
        <p:nvSpPr>
          <p:cNvPr id="3" name="Content Placeholder 2"/>
          <p:cNvSpPr>
            <a:spLocks noGrp="1"/>
          </p:cNvSpPr>
          <p:nvPr>
            <p:ph idx="1"/>
          </p:nvPr>
        </p:nvSpPr>
        <p:spPr/>
        <p:txBody>
          <a:bodyPr/>
          <a:lstStyle/>
          <a:p/>
          <a:p>
            <a:pPr lvl="1"/>
            <a:r>
              <a:t>标题1</a:t>
            </a:r>
          </a:p>
          <a:p>
            <a:pPr lvl="2"/>
            <a:r>
              <a:t>例如：房价与月供的关系，或者人口增长模型中的增长率问题。</a:t>
            </a:r>
          </a:p>
          <a:p>
            <a:pPr lvl="1"/>
            <a:r>
              <a:t>标题2</a:t>
            </a:r>
          </a:p>
          <a:p>
            <a:pPr lvl="2"/>
            <a:r>
              <a:t>通过具体案例展示一次函数如何帮助我们理解和预测现实世界中的变化。</a:t>
            </a:r>
          </a:p>
          <a:p>
            <a:pPr lvl="1"/>
            <a:r>
              <a:t>标题3</a:t>
            </a:r>
          </a:p>
          <a:p>
            <a:pPr lvl="2"/>
            <a:r>
              <a:t>案例分析步骤：定义问题、建立模型、求解和解释结果。</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页6：总结与复习</a:t>
            </a:r>
          </a:p>
        </p:txBody>
      </p:sp>
      <p:sp>
        <p:nvSpPr>
          <p:cNvPr id="3" name="Content Placeholder 2"/>
          <p:cNvSpPr>
            <a:spLocks noGrp="1"/>
          </p:cNvSpPr>
          <p:nvPr>
            <p:ph idx="1"/>
          </p:nvPr>
        </p:nvSpPr>
        <p:spPr/>
        <p:txBody>
          <a:bodyPr/>
          <a:lstStyle/>
          <a:p/>
          <a:p>
            <a:pPr lvl="1"/>
            <a:r>
              <a:t>标题1</a:t>
            </a:r>
          </a:p>
          <a:p>
            <a:pPr lvl="2"/>
            <a:r>
              <a:t>回顾一次函数的基本概念、图形特征、应用和性质，强化理解。</a:t>
            </a:r>
          </a:p>
          <a:p>
            <a:pPr lvl="1"/>
            <a:r>
              <a:t>标题2</a:t>
            </a:r>
          </a:p>
          <a:p>
            <a:pPr lvl="2"/>
            <a:r>
              <a:t>提供习题和练习，让学生巩固所学知识，并进行自我检测。</a:t>
            </a:r>
          </a:p>
          <a:p>
            <a:pPr lvl="1"/>
            <a:r>
              <a:t>标题3</a:t>
            </a:r>
          </a:p>
          <a:p>
            <a:pPr lvl="2"/>
            <a:r>
              <a:t>鼓励学生将一次函数知识应用于其他数学领域，培养综合运用能力。</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