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47" r:id="rId3"/>
  </p:sldMasterIdLst>
  <p:notesMasterIdLst>
    <p:notesMasterId r:id="rId11"/>
  </p:notesMasterIdLst>
  <p:sldIdLst>
    <p:sldId id="262" r:id="rId4"/>
    <p:sldId id="261" r:id="rId5"/>
    <p:sldId id="257" r:id="rId6"/>
    <p:sldId id="258" r:id="rId7"/>
    <p:sldId id="256" r:id="rId8"/>
    <p:sldId id="259" r:id="rId9"/>
    <p:sldId id="26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10" autoAdjust="0"/>
  </p:normalViewPr>
  <p:slideViewPr>
    <p:cSldViewPr snapToGrid="0">
      <p:cViewPr varScale="1">
        <p:scale>
          <a:sx n="82" d="100"/>
          <a:sy n="82" d="100"/>
        </p:scale>
        <p:origin x="490" y="67"/>
      </p:cViewPr>
      <p:guideLst/>
    </p:cSldViewPr>
  </p:slideViewPr>
  <p:notesTextViewPr>
    <p:cViewPr>
      <p:scale>
        <a:sx n="1" d="1"/>
        <a:sy n="1" d="1"/>
      </p:scale>
      <p:origin x="0" y="0"/>
    </p:cViewPr>
  </p:notesTextViewPr>
  <p:notesViewPr>
    <p:cSldViewPr snapToGrid="0">
      <p:cViewPr varScale="1">
        <p:scale>
          <a:sx n="62" d="100"/>
          <a:sy n="62" d="100"/>
        </p:scale>
        <p:origin x="2957"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6.538"/>
    </inkml:context>
    <inkml:brush xml:id="br0">
      <inkml:brushProperty name="width" value="0.035" units="cm"/>
      <inkml:brushProperty name="height" value="0.035" units="cm"/>
    </inkml:brush>
  </inkml:definitions>
  <inkml:trace contextRef="#ctx0" brushRef="#br0">0 5 24575,'0'-5'0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8.035"/>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9.186"/>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9.382"/>
    </inkml:context>
    <inkml:brush xml:id="br0">
      <inkml:brushProperty name="width" value="0.035" units="cm"/>
      <inkml:brushProperty name="height" value="0.03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F048C-D1C8-4188-B6EA-BC4AE5B3EA60}" type="datetimeFigureOut">
              <a:rPr kumimoji="1" lang="ja-JP" altLang="en-US" smtClean="0"/>
              <a:t>2025/5/19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97A17-8D9D-47A2-8C67-ABF1B3BF4C6C}" type="slidenum">
              <a:rPr kumimoji="1" lang="ja-JP" altLang="en-US" smtClean="0"/>
              <a:t>‹#›</a:t>
            </a:fld>
            <a:endParaRPr kumimoji="1" lang="ja-JP" altLang="en-US"/>
          </a:p>
        </p:txBody>
      </p:sp>
    </p:spTree>
    <p:extLst>
      <p:ext uri="{BB962C8B-B14F-4D97-AF65-F5344CB8AC3E}">
        <p14:creationId xmlns:p14="http://schemas.microsoft.com/office/powerpoint/2010/main" val="581904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D197A17-8D9D-47A2-8C67-ABF1B3BF4C6C}" type="slidenum">
              <a:rPr kumimoji="1" lang="ja-JP" altLang="en-US" smtClean="0"/>
              <a:t>3</a:t>
            </a:fld>
            <a:endParaRPr kumimoji="1" lang="ja-JP" altLang="en-US"/>
          </a:p>
        </p:txBody>
      </p:sp>
    </p:spTree>
    <p:extLst>
      <p:ext uri="{BB962C8B-B14F-4D97-AF65-F5344CB8AC3E}">
        <p14:creationId xmlns:p14="http://schemas.microsoft.com/office/powerpoint/2010/main" val="42093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9E5C8-8833-27AB-17FF-8BCAF396C36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FA3AE0A-4986-8E64-E78C-EDB26210848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55FBD4-2DCC-804B-9BC1-E85F57DEC28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E7F1EA2-A904-0B9C-4D15-F8FF8E8105E1}"/>
              </a:ext>
            </a:extLst>
          </p:cNvPr>
          <p:cNvSpPr>
            <a:spLocks noGrp="1"/>
          </p:cNvSpPr>
          <p:nvPr>
            <p:ph type="sldNum" sz="quarter" idx="5"/>
          </p:nvPr>
        </p:nvSpPr>
        <p:spPr/>
        <p:txBody>
          <a:bodyPr/>
          <a:lstStyle/>
          <a:p>
            <a:fld id="{5D197A17-8D9D-47A2-8C67-ABF1B3BF4C6C}" type="slidenum">
              <a:rPr kumimoji="1" lang="ja-JP" altLang="en-US" smtClean="0"/>
              <a:t>4</a:t>
            </a:fld>
            <a:endParaRPr kumimoji="1" lang="ja-JP" altLang="en-US"/>
          </a:p>
        </p:txBody>
      </p:sp>
    </p:spTree>
    <p:extLst>
      <p:ext uri="{BB962C8B-B14F-4D97-AF65-F5344CB8AC3E}">
        <p14:creationId xmlns:p14="http://schemas.microsoft.com/office/powerpoint/2010/main" val="41233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7E483-939E-BFAF-123E-2ECA8657EE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D7AD57-9FFD-2EE5-7A50-4431CEC61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B6B9337-F18F-5E75-EC70-7A8E480C1E46}"/>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5" name="フッター プレースホルダー 4">
            <a:extLst>
              <a:ext uri="{FF2B5EF4-FFF2-40B4-BE49-F238E27FC236}">
                <a16:creationId xmlns:a16="http://schemas.microsoft.com/office/drawing/2014/main" id="{87A91626-F596-038C-8865-8D0C0BE12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FC7C21-771D-8005-3741-D8CB21720235}"/>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321484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B8013-E5B2-7B36-D0C8-8C9353594A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C150F8-ED39-7778-DBCE-1CE92ADA26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0D8885-C637-0660-34C2-62B19B704132}"/>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5" name="フッター プレースホルダー 4">
            <a:extLst>
              <a:ext uri="{FF2B5EF4-FFF2-40B4-BE49-F238E27FC236}">
                <a16:creationId xmlns:a16="http://schemas.microsoft.com/office/drawing/2014/main" id="{3018036A-477C-1050-EC56-A905CF0F89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FEBFE7-5ED7-BD0A-DE3B-35ED2993DB37}"/>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44734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7E35B9A-141D-3BA5-6CBE-509D4FD94A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F80FCC-2E6A-A9E9-E30E-9F697CD4B0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AD5D84-C4D4-95AC-3F95-3BA226FFD177}"/>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5" name="フッター プレースホルダー 4">
            <a:extLst>
              <a:ext uri="{FF2B5EF4-FFF2-40B4-BE49-F238E27FC236}">
                <a16:creationId xmlns:a16="http://schemas.microsoft.com/office/drawing/2014/main" id="{6989682A-6E73-FB20-7913-71EC7E1214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F203BC-987B-8DE7-76B9-4865E49D2C15}"/>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212872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07E4D1B-B3CA-4765-B3CB-C06E0AA34C36}" type="datetimeFigureOut">
              <a:rPr kumimoji="1" lang="ja-JP" altLang="en-US" smtClean="0"/>
              <a:t>2025/5/19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5BE73C-A1EA-4DFC-8FF3-4B4A99A1CF93}" type="slidenum">
              <a:rPr kumimoji="1" lang="ja-JP" altLang="en-US" smtClean="0"/>
              <a:t>‹#›</a:t>
            </a:fld>
            <a:endParaRPr kumimoji="1" lang="ja-JP" altLang="en-US"/>
          </a:p>
        </p:txBody>
      </p:sp>
    </p:spTree>
    <p:extLst>
      <p:ext uri="{BB962C8B-B14F-4D97-AF65-F5344CB8AC3E}">
        <p14:creationId xmlns:p14="http://schemas.microsoft.com/office/powerpoint/2010/main" val="233493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none"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5/19/2025</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1235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68B4A-902B-80CC-2759-40B4C6191C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EC3C58-F2F6-02C0-8813-A67EEBDDB5D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6F30F9-39B9-A2C2-D2A3-949CAFFF890D}"/>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5" name="フッター プレースホルダー 4">
            <a:extLst>
              <a:ext uri="{FF2B5EF4-FFF2-40B4-BE49-F238E27FC236}">
                <a16:creationId xmlns:a16="http://schemas.microsoft.com/office/drawing/2014/main" id="{CCA78C48-821E-B39F-56EE-87827AB2C0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BE14B1-8311-38B3-1E0E-CD1C35422899}"/>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54770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34F44-30CA-2A4F-3381-82F52644DD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4F2162-97CD-F2E9-53E4-C367A4BDD6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E70A5A-92F8-9BD7-BE65-FA2B3909019D}"/>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5" name="フッター プレースホルダー 4">
            <a:extLst>
              <a:ext uri="{FF2B5EF4-FFF2-40B4-BE49-F238E27FC236}">
                <a16:creationId xmlns:a16="http://schemas.microsoft.com/office/drawing/2014/main" id="{B103AB8C-B6FB-80FB-59FC-DD98BA787E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0E74C-6EDF-0F15-1ED9-7E20310B4F58}"/>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150714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AAE46-82DE-BE5E-7395-19A3F73C5D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2E091A-5BA2-3B1D-03A2-59F43F57C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34FAA6-456C-43B9-FABB-A8CB402399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A5B3E1-C915-7777-43FF-3D83E61AAD79}"/>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6" name="フッター プレースホルダー 5">
            <a:extLst>
              <a:ext uri="{FF2B5EF4-FFF2-40B4-BE49-F238E27FC236}">
                <a16:creationId xmlns:a16="http://schemas.microsoft.com/office/drawing/2014/main" id="{DF4C6CB1-40FD-38DE-134F-F15A8BEDE8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60255E-5D07-FA20-4F8F-855045763B5C}"/>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365534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3E29C-9919-F402-335D-FC36E2CDABF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513430-FF99-A322-23EE-64294227A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1EE4BE9-4379-AF0D-EBDD-9F12B3445E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3145B6-B570-D287-DC9C-41013B919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C2348B3-2CD1-AE5E-4673-7244488A025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43E1D9-8986-3274-FAEF-28BAB4ACA22B}"/>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8" name="フッター プレースホルダー 7">
            <a:extLst>
              <a:ext uri="{FF2B5EF4-FFF2-40B4-BE49-F238E27FC236}">
                <a16:creationId xmlns:a16="http://schemas.microsoft.com/office/drawing/2014/main" id="{B4B4970B-7D30-BF50-72F3-94678BDBAC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E5BA3C3-1B62-ECD1-5BEC-88510E6B89BC}"/>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48342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733D4-23E6-31B5-50C0-0406F7AF95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C81334A-1DB2-9648-9AE0-B37428F7EC15}"/>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4" name="フッター プレースホルダー 3">
            <a:extLst>
              <a:ext uri="{FF2B5EF4-FFF2-40B4-BE49-F238E27FC236}">
                <a16:creationId xmlns:a16="http://schemas.microsoft.com/office/drawing/2014/main" id="{77364BB4-FA8B-6FBF-624A-9F6B4CE8CD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F470D2-DC39-EB55-E3D1-F31951E95280}"/>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143636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D5BA4-DB9A-C126-E8C9-2F506CBE32E2}"/>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3" name="フッター プレースホルダー 2">
            <a:extLst>
              <a:ext uri="{FF2B5EF4-FFF2-40B4-BE49-F238E27FC236}">
                <a16:creationId xmlns:a16="http://schemas.microsoft.com/office/drawing/2014/main" id="{586D84A9-8CD9-2DD6-1C0F-DAAC275953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1336DAA-6559-D6E0-46DF-F11DD89A97BD}"/>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398465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D16C2-8D63-B47D-7D0F-289B6DD868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F84297-2E19-321D-E186-0B0F428D5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D20AC4B-0C30-94FA-43A7-A151B9305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3BC894-9A90-DFFE-9D28-48A33046CD47}"/>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6" name="フッター プレースホルダー 5">
            <a:extLst>
              <a:ext uri="{FF2B5EF4-FFF2-40B4-BE49-F238E27FC236}">
                <a16:creationId xmlns:a16="http://schemas.microsoft.com/office/drawing/2014/main" id="{440031AE-7F09-6D8D-FF23-23BBE0E444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3AA2667-6B2B-AF21-4ACF-3B1E95226818}"/>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69516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ACEC6-898E-5E65-6F6E-5FF0CB9F7A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37413D-C0E1-2CA7-B57B-C552EB8F5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21A26C-7E2A-4498-A771-3DAB8AFAE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D1AC53-C72E-2C67-7309-673092E837AA}"/>
              </a:ext>
            </a:extLst>
          </p:cNvPr>
          <p:cNvSpPr>
            <a:spLocks noGrp="1"/>
          </p:cNvSpPr>
          <p:nvPr>
            <p:ph type="dt" sz="half" idx="10"/>
          </p:nvPr>
        </p:nvSpPr>
        <p:spPr/>
        <p:txBody>
          <a:bodyPr/>
          <a:lstStyle/>
          <a:p>
            <a:fld id="{454E43A9-A125-401D-ABB3-561F13F11574}" type="datetimeFigureOut">
              <a:rPr kumimoji="1" lang="ja-JP" altLang="en-US" smtClean="0"/>
              <a:t>2025/5/19</a:t>
            </a:fld>
            <a:endParaRPr kumimoji="1" lang="ja-JP" altLang="en-US"/>
          </a:p>
        </p:txBody>
      </p:sp>
      <p:sp>
        <p:nvSpPr>
          <p:cNvPr id="6" name="フッター プレースホルダー 5">
            <a:extLst>
              <a:ext uri="{FF2B5EF4-FFF2-40B4-BE49-F238E27FC236}">
                <a16:creationId xmlns:a16="http://schemas.microsoft.com/office/drawing/2014/main" id="{92004BD2-5529-99AC-5ED9-45260DB35A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9D21E9-E6EE-078F-7196-6385CD9915AC}"/>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248412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A64FD5-7814-1927-4C04-F937B70AC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0AD5B2-0948-E38C-CB8E-500D0EE14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A28939-A812-19DE-E84D-03E84CEFB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4E43A9-A125-401D-ABB3-561F13F11574}" type="datetimeFigureOut">
              <a:rPr kumimoji="1" lang="ja-JP" altLang="en-US" smtClean="0"/>
              <a:t>2025/5/19</a:t>
            </a:fld>
            <a:endParaRPr kumimoji="1" lang="ja-JP" altLang="en-US"/>
          </a:p>
        </p:txBody>
      </p:sp>
      <p:sp>
        <p:nvSpPr>
          <p:cNvPr id="5" name="フッター プレースホルダー 4">
            <a:extLst>
              <a:ext uri="{FF2B5EF4-FFF2-40B4-BE49-F238E27FC236}">
                <a16:creationId xmlns:a16="http://schemas.microsoft.com/office/drawing/2014/main" id="{720A00F9-A5EC-874E-E3C9-058AB4691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B81E629-4DBF-6167-CD80-F0FED2C02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79607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7E4D1B-B3CA-4765-B3CB-C06E0AA34C36}" type="datetimeFigureOut">
              <a:rPr kumimoji="1" lang="ja-JP" altLang="en-US" smtClean="0"/>
              <a:t>2025/5/19</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5BE73C-A1EA-4DFC-8FF3-4B4A99A1CF93}" type="slidenum">
              <a:rPr kumimoji="1" lang="ja-JP" altLang="en-US" smtClean="0"/>
              <a:t>‹#›</a:t>
            </a:fld>
            <a:endParaRPr kumimoji="1" lang="ja-JP"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551340"/>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7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5/19/2025</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none" spc="7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1694293"/>
      </p:ext>
    </p:extLst>
  </p:cSld>
  <p:clrMap bg1="lt1" tx1="dk1" bg2="lt2" tx2="dk2" accent1="accent1" accent2="accent2" accent3="accent3" accent4="accent4" accent5="accent5" accent6="accent6" hlink="hlink" folHlink="folHlink"/>
  <p:sldLayoutIdLst>
    <p:sldLayoutId id="2147483742" r:id="rId1"/>
  </p:sldLayoutIdLst>
  <p:hf sldNum="0" hdr="0" ftr="0" dt="0"/>
  <p:txStyles>
    <p:titleStyle>
      <a:lvl1pPr algn="l" defTabSz="914400" rtl="0" eaLnBrk="1" latinLnBrk="0" hangingPunct="1">
        <a:lnSpc>
          <a:spcPct val="105000"/>
        </a:lnSpc>
        <a:spcBef>
          <a:spcPct val="0"/>
        </a:spcBef>
        <a:buNone/>
        <a:defRPr sz="4400" b="1" kern="1200" spc="1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8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8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8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8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20.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40" name="Rectangle 39">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1" name="Rectangle 40">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43" name="Rectangle 42">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A5F3226-9B3F-EB1E-0DFE-F276779DB7A2}"/>
              </a:ext>
            </a:extLst>
          </p:cNvPr>
          <p:cNvSpPr>
            <a:spLocks noGrp="1"/>
          </p:cNvSpPr>
          <p:nvPr>
            <p:ph type="ctrTitle"/>
          </p:nvPr>
        </p:nvSpPr>
        <p:spPr>
          <a:xfrm>
            <a:off x="677119" y="701535"/>
            <a:ext cx="4429556" cy="665149"/>
          </a:xfrm>
        </p:spPr>
        <p:txBody>
          <a:bodyPr anchor="b">
            <a:normAutofit/>
          </a:bodyPr>
          <a:lstStyle/>
          <a:p>
            <a:pPr algn="l"/>
            <a:r>
              <a:rPr kumimoji="1" lang="ja-JP" altLang="en-US" sz="3200" dirty="0">
                <a:latin typeface="BIZ UDPゴシック" panose="020B0400000000000000" pitchFamily="50" charset="-128"/>
                <a:ea typeface="BIZ UDPゴシック" panose="020B0400000000000000" pitchFamily="50" charset="-128"/>
              </a:rPr>
              <a:t>ポートフォリオ</a:t>
            </a:r>
          </a:p>
        </p:txBody>
      </p:sp>
      <p:sp>
        <p:nvSpPr>
          <p:cNvPr id="3" name="字幕 2">
            <a:extLst>
              <a:ext uri="{FF2B5EF4-FFF2-40B4-BE49-F238E27FC236}">
                <a16:creationId xmlns:a16="http://schemas.microsoft.com/office/drawing/2014/main" id="{D22E6A48-90FF-02D8-A159-AE5AC1201B9C}"/>
              </a:ext>
            </a:extLst>
          </p:cNvPr>
          <p:cNvSpPr>
            <a:spLocks noGrp="1"/>
          </p:cNvSpPr>
          <p:nvPr>
            <p:ph type="subTitle" idx="1"/>
          </p:nvPr>
        </p:nvSpPr>
        <p:spPr>
          <a:xfrm>
            <a:off x="677119" y="1740310"/>
            <a:ext cx="4429556" cy="4095339"/>
          </a:xfrm>
        </p:spPr>
        <p:txBody>
          <a:bodyPr>
            <a:normAutofit/>
          </a:bodyPr>
          <a:lstStyle/>
          <a:p>
            <a:r>
              <a:rPr kumimoji="1" lang="ja-JP" altLang="en-US" dirty="0"/>
              <a:t>目次</a:t>
            </a:r>
            <a:endParaRPr kumimoji="1" lang="en-US" altLang="ja-JP" dirty="0"/>
          </a:p>
          <a:p>
            <a:endParaRPr kumimoji="1" lang="en-US" altLang="ja-JP" dirty="0"/>
          </a:p>
          <a:p>
            <a:pPr algn="l"/>
            <a:r>
              <a:rPr kumimoji="1" lang="en-US" altLang="ja-JP" sz="1800" dirty="0"/>
              <a:t>1.</a:t>
            </a:r>
            <a:r>
              <a:rPr kumimoji="1" lang="ja-JP" altLang="en-US" sz="1800" dirty="0"/>
              <a:t>プロフィール</a:t>
            </a:r>
            <a:endParaRPr kumimoji="1" lang="en-US" altLang="ja-JP" sz="1800" dirty="0"/>
          </a:p>
          <a:p>
            <a:pPr algn="l"/>
            <a:r>
              <a:rPr kumimoji="1" lang="en-US" altLang="ja-JP" sz="1800" dirty="0"/>
              <a:t>2.</a:t>
            </a:r>
            <a:r>
              <a:rPr kumimoji="1" lang="ja-JP" altLang="en-US" sz="1800" dirty="0"/>
              <a:t>ピンポンゲーム（動画）</a:t>
            </a:r>
            <a:endParaRPr kumimoji="1" lang="en-US" altLang="ja-JP" sz="1800" dirty="0"/>
          </a:p>
          <a:p>
            <a:pPr algn="l"/>
            <a:r>
              <a:rPr kumimoji="1" lang="en-US" altLang="ja-JP" sz="1800" dirty="0"/>
              <a:t>3.</a:t>
            </a:r>
            <a:r>
              <a:rPr kumimoji="1" lang="ja-JP" altLang="en-US" sz="1800" dirty="0"/>
              <a:t>ピンポンゲーム（説明）</a:t>
            </a:r>
            <a:endParaRPr kumimoji="1" lang="en-US" altLang="ja-JP" sz="1800" dirty="0"/>
          </a:p>
          <a:p>
            <a:pPr algn="l"/>
            <a:r>
              <a:rPr kumimoji="1" lang="en-US" altLang="ja-JP" sz="1800" dirty="0"/>
              <a:t>4.</a:t>
            </a:r>
            <a:r>
              <a:rPr kumimoji="1" lang="ja-JP" altLang="en-US" sz="1800" dirty="0"/>
              <a:t>アンケートフォーム</a:t>
            </a:r>
            <a:endParaRPr kumimoji="1" lang="en-US" altLang="ja-JP" sz="1800" dirty="0"/>
          </a:p>
          <a:p>
            <a:pPr algn="l"/>
            <a:r>
              <a:rPr kumimoji="1" lang="en-US" altLang="ja-JP" sz="1800" dirty="0"/>
              <a:t>5.</a:t>
            </a:r>
            <a:r>
              <a:rPr kumimoji="1" lang="ja-JP" altLang="en-US" sz="1800" dirty="0"/>
              <a:t>よく見るサイトのリンク集</a:t>
            </a:r>
            <a:endParaRPr kumimoji="1" lang="en-US" altLang="ja-JP" sz="1800" dirty="0"/>
          </a:p>
        </p:txBody>
      </p:sp>
      <p:pic>
        <p:nvPicPr>
          <p:cNvPr id="4" name="Picture 3" descr="ノート PC、コーヒー、ノートブック、ペン、眼鏡、マウスのあるミント グリーンのワークスペースのトップビュー">
            <a:extLst>
              <a:ext uri="{FF2B5EF4-FFF2-40B4-BE49-F238E27FC236}">
                <a16:creationId xmlns:a16="http://schemas.microsoft.com/office/drawing/2014/main" id="{9DA4FC35-E631-0734-8032-932F96B6388C}"/>
              </a:ext>
            </a:extLst>
          </p:cNvPr>
          <p:cNvPicPr>
            <a:picLocks noChangeAspect="1"/>
          </p:cNvPicPr>
          <p:nvPr/>
        </p:nvPicPr>
        <p:blipFill>
          <a:blip r:embed="rId2"/>
          <a:srcRect r="43354"/>
          <a:stretch/>
        </p:blipFill>
        <p:spPr>
          <a:xfrm>
            <a:off x="6359308" y="470930"/>
            <a:ext cx="4833901" cy="5696169"/>
          </a:xfrm>
          <a:prstGeom prst="rect">
            <a:avLst/>
          </a:prstGeom>
          <a:ln w="28575">
            <a:noFill/>
          </a:ln>
        </p:spPr>
      </p:pic>
      <p:sp>
        <p:nvSpPr>
          <p:cNvPr id="4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50" name="Freeform: Shape 4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6" name="Oval 5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3233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楕円 40">
            <a:extLst>
              <a:ext uri="{FF2B5EF4-FFF2-40B4-BE49-F238E27FC236}">
                <a16:creationId xmlns:a16="http://schemas.microsoft.com/office/drawing/2014/main" id="{794F208D-8CDB-82D3-732B-5CD2DFA86995}"/>
              </a:ext>
            </a:extLst>
          </p:cNvPr>
          <p:cNvSpPr/>
          <p:nvPr/>
        </p:nvSpPr>
        <p:spPr>
          <a:xfrm>
            <a:off x="7288306" y="2940424"/>
            <a:ext cx="3585882" cy="14418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DA723C0E-63FA-17B2-45BD-5FDD64F585B5}"/>
              </a:ext>
            </a:extLst>
          </p:cNvPr>
          <p:cNvSpPr/>
          <p:nvPr/>
        </p:nvSpPr>
        <p:spPr>
          <a:xfrm>
            <a:off x="6153360" y="1467471"/>
            <a:ext cx="5724876" cy="748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矢印: 山形 35">
            <a:extLst>
              <a:ext uri="{FF2B5EF4-FFF2-40B4-BE49-F238E27FC236}">
                <a16:creationId xmlns:a16="http://schemas.microsoft.com/office/drawing/2014/main" id="{D996B281-8DFD-74E7-6841-5468B34DE4AE}"/>
              </a:ext>
            </a:extLst>
          </p:cNvPr>
          <p:cNvSpPr/>
          <p:nvPr/>
        </p:nvSpPr>
        <p:spPr>
          <a:xfrm>
            <a:off x="7637929" y="403412"/>
            <a:ext cx="1227121" cy="686044"/>
          </a:xfrm>
          <a:prstGeom prst="chevron">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矢印: 五方向 36">
            <a:extLst>
              <a:ext uri="{FF2B5EF4-FFF2-40B4-BE49-F238E27FC236}">
                <a16:creationId xmlns:a16="http://schemas.microsoft.com/office/drawing/2014/main" id="{DA2E04CD-5253-C346-B7E3-CC91D33DEF76}"/>
              </a:ext>
            </a:extLst>
          </p:cNvPr>
          <p:cNvSpPr/>
          <p:nvPr/>
        </p:nvSpPr>
        <p:spPr>
          <a:xfrm>
            <a:off x="8310281" y="403413"/>
            <a:ext cx="3636962" cy="686044"/>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山形 32">
            <a:extLst>
              <a:ext uri="{FF2B5EF4-FFF2-40B4-BE49-F238E27FC236}">
                <a16:creationId xmlns:a16="http://schemas.microsoft.com/office/drawing/2014/main" id="{D6555B92-C73B-B49B-8927-3FDD01A390A9}"/>
              </a:ext>
            </a:extLst>
          </p:cNvPr>
          <p:cNvSpPr/>
          <p:nvPr/>
        </p:nvSpPr>
        <p:spPr>
          <a:xfrm>
            <a:off x="6022691" y="403412"/>
            <a:ext cx="812972" cy="686044"/>
          </a:xfrm>
          <a:prstGeom prst="chevron">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四角形: 角を丸くする 25">
            <a:extLst>
              <a:ext uri="{FF2B5EF4-FFF2-40B4-BE49-F238E27FC236}">
                <a16:creationId xmlns:a16="http://schemas.microsoft.com/office/drawing/2014/main" id="{49EA9856-C5DA-4966-ADBE-55822C7E0BE5}"/>
              </a:ext>
            </a:extLst>
          </p:cNvPr>
          <p:cNvSpPr/>
          <p:nvPr/>
        </p:nvSpPr>
        <p:spPr>
          <a:xfrm>
            <a:off x="313764" y="116540"/>
            <a:ext cx="5655869" cy="62035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2559C55E-CAF5-5D8C-C3A5-C5B072BC0F8F}"/>
              </a:ext>
            </a:extLst>
          </p:cNvPr>
          <p:cNvSpPr/>
          <p:nvPr/>
        </p:nvSpPr>
        <p:spPr>
          <a:xfrm>
            <a:off x="510988" y="3850339"/>
            <a:ext cx="2495459" cy="2246769"/>
          </a:xfrm>
          <a:prstGeom prst="roundRect">
            <a:avLst/>
          </a:prstGeom>
          <a:solidFill>
            <a:srgbClr val="FFCA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3895CD27-9D12-07CB-EB81-4510621F5FAD}"/>
              </a:ext>
            </a:extLst>
          </p:cNvPr>
          <p:cNvSpPr/>
          <p:nvPr/>
        </p:nvSpPr>
        <p:spPr>
          <a:xfrm>
            <a:off x="3151745" y="3869259"/>
            <a:ext cx="2594748" cy="190214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五方向 22">
            <a:extLst>
              <a:ext uri="{FF2B5EF4-FFF2-40B4-BE49-F238E27FC236}">
                <a16:creationId xmlns:a16="http://schemas.microsoft.com/office/drawing/2014/main" id="{4F73C869-CCC9-D125-E5A7-5E31927A586A}"/>
              </a:ext>
            </a:extLst>
          </p:cNvPr>
          <p:cNvSpPr/>
          <p:nvPr/>
        </p:nvSpPr>
        <p:spPr>
          <a:xfrm>
            <a:off x="6357640" y="403413"/>
            <a:ext cx="1495442" cy="686044"/>
          </a:xfrm>
          <a:prstGeom prst="homePlat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7C108D0-1096-8328-F883-48D77DF81676}"/>
              </a:ext>
            </a:extLst>
          </p:cNvPr>
          <p:cNvSpPr>
            <a:spLocks noGrp="1"/>
          </p:cNvSpPr>
          <p:nvPr>
            <p:ph type="title"/>
          </p:nvPr>
        </p:nvSpPr>
        <p:spPr>
          <a:xfrm>
            <a:off x="584987" y="337969"/>
            <a:ext cx="3932237" cy="530225"/>
          </a:xfrm>
        </p:spPr>
        <p:txBody>
          <a:bodyPr>
            <a:noAutofit/>
          </a:bodyPr>
          <a:lstStyle/>
          <a:p>
            <a:r>
              <a:rPr kumimoji="1" lang="en-US" altLang="ja-JP" sz="2800" i="1" dirty="0">
                <a:latin typeface="HG創英角ｺﾞｼｯｸUB" panose="020B0909000000000000" pitchFamily="49" charset="-128"/>
                <a:ea typeface="HG創英角ｺﾞｼｯｸUB" panose="020B0909000000000000" pitchFamily="49" charset="-128"/>
              </a:rPr>
              <a:t>PROFILE</a:t>
            </a:r>
            <a:endParaRPr kumimoji="1" lang="ja-JP" altLang="en-US" sz="2800" i="1" dirty="0">
              <a:latin typeface="HG創英角ｺﾞｼｯｸUB" panose="020B0909000000000000" pitchFamily="49" charset="-128"/>
              <a:ea typeface="HG創英角ｺﾞｼｯｸUB" panose="020B0909000000000000" pitchFamily="49" charset="-128"/>
            </a:endParaRPr>
          </a:p>
        </p:txBody>
      </p:sp>
      <p:sp>
        <p:nvSpPr>
          <p:cNvPr id="7" name="コンテンツ プレースホルダー 6">
            <a:extLst>
              <a:ext uri="{FF2B5EF4-FFF2-40B4-BE49-F238E27FC236}">
                <a16:creationId xmlns:a16="http://schemas.microsoft.com/office/drawing/2014/main" id="{5F1187CE-757C-4064-88A0-DE3B8C991350}"/>
              </a:ext>
            </a:extLst>
          </p:cNvPr>
          <p:cNvSpPr>
            <a:spLocks noGrp="1"/>
          </p:cNvSpPr>
          <p:nvPr>
            <p:ph idx="1"/>
          </p:nvPr>
        </p:nvSpPr>
        <p:spPr>
          <a:xfrm>
            <a:off x="6357640" y="622079"/>
            <a:ext cx="1495442" cy="467377"/>
          </a:xfrm>
        </p:spPr>
        <p:txBody>
          <a:bodyPr>
            <a:normAutofit/>
          </a:bodyPr>
          <a:lstStyle/>
          <a:p>
            <a:pPr marL="0" indent="0">
              <a:buNone/>
            </a:pPr>
            <a:r>
              <a:rPr lang="ja-JP" altLang="en-US" sz="1800" b="1" dirty="0"/>
              <a:t>将来の目標</a:t>
            </a:r>
            <a:endParaRPr lang="en-US" altLang="ja-JP" sz="1800" b="1" dirty="0"/>
          </a:p>
          <a:p>
            <a:pPr marL="0" indent="0">
              <a:buNone/>
            </a:pPr>
            <a:endParaRPr lang="en-US" altLang="ja-JP" sz="1800" dirty="0"/>
          </a:p>
          <a:p>
            <a:pPr marL="0" indent="0">
              <a:buNone/>
            </a:pPr>
            <a:endParaRPr lang="en-US" altLang="ja-JP" sz="1800" dirty="0"/>
          </a:p>
          <a:p>
            <a:pPr marL="0" indent="0">
              <a:buNone/>
            </a:pPr>
            <a:endParaRPr lang="en-US" altLang="ja-JP" sz="2000" dirty="0"/>
          </a:p>
        </p:txBody>
      </p:sp>
      <p:sp>
        <p:nvSpPr>
          <p:cNvPr id="8" name="テキスト プレースホルダー 7">
            <a:extLst>
              <a:ext uri="{FF2B5EF4-FFF2-40B4-BE49-F238E27FC236}">
                <a16:creationId xmlns:a16="http://schemas.microsoft.com/office/drawing/2014/main" id="{0254D1E6-BFC3-1EEB-0B2C-3F072216D36A}"/>
              </a:ext>
            </a:extLst>
          </p:cNvPr>
          <p:cNvSpPr>
            <a:spLocks noGrp="1"/>
          </p:cNvSpPr>
          <p:nvPr>
            <p:ph type="body" sz="half" idx="2"/>
          </p:nvPr>
        </p:nvSpPr>
        <p:spPr>
          <a:xfrm>
            <a:off x="2658327" y="817257"/>
            <a:ext cx="2124772" cy="659829"/>
          </a:xfrm>
        </p:spPr>
        <p:txBody>
          <a:bodyPr>
            <a:normAutofit fontScale="55000" lnSpcReduction="20000"/>
          </a:bodyPr>
          <a:lstStyle/>
          <a:p>
            <a:r>
              <a:rPr lang="ja-JP" altLang="en-US" dirty="0"/>
              <a:t>クドウハルキ</a:t>
            </a:r>
            <a:endParaRPr lang="en-US" altLang="ja-JP" dirty="0"/>
          </a:p>
          <a:p>
            <a:r>
              <a:rPr lang="ja-JP" altLang="en-US" sz="4000" dirty="0">
                <a:latin typeface="HGP創英角ｺﾞｼｯｸUB" panose="020B0900000000000000" pitchFamily="50" charset="-128"/>
                <a:ea typeface="HGP創英角ｺﾞｼｯｸUB" panose="020B0900000000000000" pitchFamily="50" charset="-128"/>
              </a:rPr>
              <a:t>工藤陽輝　</a:t>
            </a:r>
            <a:r>
              <a:rPr lang="ja-JP" altLang="en-US" dirty="0"/>
              <a:t>　　</a:t>
            </a:r>
          </a:p>
        </p:txBody>
      </p:sp>
      <p:pic>
        <p:nvPicPr>
          <p:cNvPr id="5" name="図 4" descr="屋外, 持つ, 若い, 男 が含まれている画像&#10;&#10;AI によって生成されたコンテンツは間違っている可能性があります。">
            <a:extLst>
              <a:ext uri="{FF2B5EF4-FFF2-40B4-BE49-F238E27FC236}">
                <a16:creationId xmlns:a16="http://schemas.microsoft.com/office/drawing/2014/main" id="{A7151769-C2C7-7603-49AD-2B05381D87A8}"/>
              </a:ext>
            </a:extLst>
          </p:cNvPr>
          <p:cNvPicPr>
            <a:picLocks noChangeAspect="1"/>
          </p:cNvPicPr>
          <p:nvPr/>
        </p:nvPicPr>
        <p:blipFill>
          <a:blip r:embed="rId2">
            <a:extLst>
              <a:ext uri="{28A0092B-C50C-407E-A947-70E740481C1C}">
                <a14:useLocalDpi xmlns:a14="http://schemas.microsoft.com/office/drawing/2010/main" val="0"/>
              </a:ext>
            </a:extLst>
          </a:blip>
          <a:srcRect t="520" b="-520"/>
          <a:stretch/>
        </p:blipFill>
        <p:spPr>
          <a:xfrm>
            <a:off x="584987" y="782931"/>
            <a:ext cx="2124772" cy="2915981"/>
          </a:xfrm>
          <a:prstGeom prst="rect">
            <a:avLst/>
          </a:prstGeom>
        </p:spPr>
      </p:pic>
      <p:sp>
        <p:nvSpPr>
          <p:cNvPr id="9" name="テキスト ボックス 8">
            <a:extLst>
              <a:ext uri="{FF2B5EF4-FFF2-40B4-BE49-F238E27FC236}">
                <a16:creationId xmlns:a16="http://schemas.microsoft.com/office/drawing/2014/main" id="{325A1C0A-31D5-F21B-C460-27B2A44EC070}"/>
              </a:ext>
            </a:extLst>
          </p:cNvPr>
          <p:cNvSpPr txBox="1"/>
          <p:nvPr/>
        </p:nvSpPr>
        <p:spPr>
          <a:xfrm>
            <a:off x="658369" y="5861050"/>
            <a:ext cx="4298388" cy="177562"/>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20608876-D3A3-DC48-7D63-97C9AB891AD5}"/>
              </a:ext>
            </a:extLst>
          </p:cNvPr>
          <p:cNvSpPr txBox="1"/>
          <p:nvPr/>
        </p:nvSpPr>
        <p:spPr>
          <a:xfrm>
            <a:off x="2658327" y="1534295"/>
            <a:ext cx="1231097" cy="954107"/>
          </a:xfrm>
          <a:prstGeom prst="rect">
            <a:avLst/>
          </a:prstGeom>
          <a:noFill/>
        </p:spPr>
        <p:txBody>
          <a:bodyPr wrap="square" rtlCol="0">
            <a:spAutoFit/>
          </a:bodyPr>
          <a:lstStyle/>
          <a:p>
            <a:r>
              <a:rPr kumimoji="1" lang="ja-JP" altLang="en-US" sz="1400" dirty="0"/>
              <a:t>生年月日　　</a:t>
            </a:r>
            <a:endParaRPr kumimoji="1" lang="en-US" altLang="ja-JP" sz="1400" dirty="0"/>
          </a:p>
          <a:p>
            <a:endParaRPr kumimoji="1" lang="en-US" altLang="ja-JP" sz="1400" dirty="0"/>
          </a:p>
          <a:p>
            <a:r>
              <a:rPr kumimoji="1" lang="ja-JP" altLang="en-US" sz="1400" dirty="0"/>
              <a:t>好き</a:t>
            </a:r>
            <a:endParaRPr kumimoji="1" lang="en-US" altLang="ja-JP" sz="1400" dirty="0"/>
          </a:p>
          <a:p>
            <a:r>
              <a:rPr kumimoji="1" lang="ja-JP" altLang="en-US" sz="1400" dirty="0"/>
              <a:t>　</a:t>
            </a:r>
            <a:endParaRPr kumimoji="1" lang="en-US" altLang="ja-JP" sz="1400" dirty="0"/>
          </a:p>
        </p:txBody>
      </p:sp>
      <p:sp>
        <p:nvSpPr>
          <p:cNvPr id="12" name="テキスト ボックス 11">
            <a:extLst>
              <a:ext uri="{FF2B5EF4-FFF2-40B4-BE49-F238E27FC236}">
                <a16:creationId xmlns:a16="http://schemas.microsoft.com/office/drawing/2014/main" id="{4224959A-FCE4-3F60-5FCC-89DC8CD274F1}"/>
              </a:ext>
            </a:extLst>
          </p:cNvPr>
          <p:cNvSpPr txBox="1"/>
          <p:nvPr/>
        </p:nvSpPr>
        <p:spPr>
          <a:xfrm>
            <a:off x="3530104" y="1530333"/>
            <a:ext cx="2692263" cy="2062103"/>
          </a:xfrm>
          <a:prstGeom prst="rect">
            <a:avLst/>
          </a:prstGeom>
          <a:noFill/>
        </p:spPr>
        <p:txBody>
          <a:bodyPr wrap="square" rtlCol="0">
            <a:spAutoFit/>
          </a:bodyPr>
          <a:lstStyle/>
          <a:p>
            <a:r>
              <a:rPr kumimoji="1" lang="en-US" altLang="ja-JP" sz="1600" dirty="0"/>
              <a:t>1998</a:t>
            </a:r>
            <a:r>
              <a:rPr kumimoji="1" lang="ja-JP" altLang="en-US" sz="1600" dirty="0"/>
              <a:t>年</a:t>
            </a:r>
            <a:r>
              <a:rPr kumimoji="1" lang="en-US" altLang="ja-JP" sz="1600" dirty="0"/>
              <a:t>5</a:t>
            </a:r>
            <a:r>
              <a:rPr kumimoji="1" lang="ja-JP" altLang="en-US" sz="1600" dirty="0"/>
              <a:t>月</a:t>
            </a:r>
            <a:r>
              <a:rPr kumimoji="1" lang="en-US" altLang="ja-JP" sz="1600" dirty="0"/>
              <a:t>26</a:t>
            </a:r>
            <a:r>
              <a:rPr kumimoji="1" lang="ja-JP" altLang="en-US" sz="1600" dirty="0"/>
              <a:t>日</a:t>
            </a:r>
            <a:endParaRPr kumimoji="1" lang="en-US" altLang="ja-JP" sz="1600" dirty="0"/>
          </a:p>
          <a:p>
            <a:endParaRPr lang="en-US" altLang="ja-JP" sz="1400" dirty="0"/>
          </a:p>
          <a:p>
            <a:r>
              <a:rPr lang="ja-JP" altLang="en-US" sz="1400" b="1" dirty="0"/>
              <a:t>・サッカー鑑賞</a:t>
            </a:r>
            <a:endParaRPr lang="en-US" altLang="ja-JP" sz="1400" b="1" dirty="0"/>
          </a:p>
          <a:p>
            <a:r>
              <a:rPr lang="ja-JP" altLang="en-US" sz="1400" dirty="0"/>
              <a:t>（</a:t>
            </a:r>
            <a:r>
              <a:rPr lang="en-US" altLang="ja-JP" sz="1400" dirty="0" err="1"/>
              <a:t>ManCity</a:t>
            </a:r>
            <a:r>
              <a:rPr lang="ja-JP" altLang="en-US" sz="1400" dirty="0"/>
              <a:t>、アントラーズ）</a:t>
            </a:r>
            <a:endParaRPr lang="en-US" altLang="ja-JP" sz="1400" dirty="0"/>
          </a:p>
          <a:p>
            <a:r>
              <a:rPr lang="ja-JP" altLang="en-US" sz="1400" b="1" dirty="0"/>
              <a:t>・ゲーム</a:t>
            </a:r>
            <a:endParaRPr lang="en-US" altLang="ja-JP" sz="1400" b="1" dirty="0"/>
          </a:p>
          <a:p>
            <a:r>
              <a:rPr lang="ja-JP" altLang="en-US" sz="1400" dirty="0"/>
              <a:t>（</a:t>
            </a:r>
            <a:r>
              <a:rPr lang="en-US" altLang="ja-JP" sz="1400" dirty="0"/>
              <a:t>FC25</a:t>
            </a:r>
            <a:r>
              <a:rPr lang="ja-JP" altLang="en-US" sz="1400" dirty="0"/>
              <a:t>、モンハンなど）</a:t>
            </a:r>
            <a:endParaRPr lang="en-US" altLang="ja-JP" sz="1400" dirty="0"/>
          </a:p>
          <a:p>
            <a:r>
              <a:rPr lang="ja-JP" altLang="en-US" sz="1400" b="1" dirty="0"/>
              <a:t>・実況、配信鑑賞</a:t>
            </a:r>
            <a:endParaRPr lang="en-US" altLang="ja-JP" sz="1400" b="1" dirty="0"/>
          </a:p>
          <a:p>
            <a:r>
              <a:rPr lang="ja-JP" altLang="en-US" sz="1400" dirty="0"/>
              <a:t>（エクスアルビオ、おやつ）</a:t>
            </a:r>
            <a:endParaRPr lang="en-US" altLang="ja-JP" sz="1400" dirty="0"/>
          </a:p>
          <a:p>
            <a:r>
              <a:rPr lang="ja-JP" altLang="en-US" sz="1400" b="1" dirty="0"/>
              <a:t>・森永のラムネ</a:t>
            </a:r>
            <a:endParaRPr lang="en-US" altLang="ja-JP" sz="1400" b="1" dirty="0"/>
          </a:p>
        </p:txBody>
      </p:sp>
      <p:sp>
        <p:nvSpPr>
          <p:cNvPr id="14" name="テキスト ボックス 13">
            <a:extLst>
              <a:ext uri="{FF2B5EF4-FFF2-40B4-BE49-F238E27FC236}">
                <a16:creationId xmlns:a16="http://schemas.microsoft.com/office/drawing/2014/main" id="{823CDB5C-0637-5C62-37C6-9DA6FE92FB22}"/>
              </a:ext>
            </a:extLst>
          </p:cNvPr>
          <p:cNvSpPr txBox="1"/>
          <p:nvPr/>
        </p:nvSpPr>
        <p:spPr>
          <a:xfrm>
            <a:off x="584987" y="3916006"/>
            <a:ext cx="2250647" cy="2308324"/>
          </a:xfrm>
          <a:prstGeom prst="rect">
            <a:avLst/>
          </a:prstGeom>
          <a:noFill/>
        </p:spPr>
        <p:txBody>
          <a:bodyPr wrap="square" rtlCol="0">
            <a:spAutoFit/>
          </a:bodyPr>
          <a:lstStyle/>
          <a:p>
            <a:pPr algn="ctr"/>
            <a:r>
              <a:rPr lang="ja-JP" altLang="en-US" b="1" dirty="0">
                <a:latin typeface="HG創英角ｺﾞｼｯｸUB" panose="020B0909000000000000" pitchFamily="49" charset="-128"/>
                <a:ea typeface="HG創英角ｺﾞｼｯｸUB" panose="020B0909000000000000" pitchFamily="49" charset="-128"/>
              </a:rPr>
              <a:t>スキル</a:t>
            </a:r>
            <a:endParaRPr lang="en-US" altLang="ja-JP" b="1" dirty="0">
              <a:latin typeface="HG創英角ｺﾞｼｯｸUB" panose="020B0909000000000000" pitchFamily="49" charset="-128"/>
              <a:ea typeface="HG創英角ｺﾞｼｯｸUB" panose="020B0909000000000000" pitchFamily="49" charset="-128"/>
            </a:endParaRPr>
          </a:p>
          <a:p>
            <a:pPr algn="ctr"/>
            <a:endParaRPr lang="en-US" altLang="ja-JP" b="1" dirty="0">
              <a:latin typeface="HG創英角ｺﾞｼｯｸUB" panose="020B0909000000000000" pitchFamily="49" charset="-128"/>
              <a:ea typeface="HG創英角ｺﾞｼｯｸUB" panose="020B0909000000000000" pitchFamily="49" charset="-128"/>
            </a:endParaRPr>
          </a:p>
          <a:p>
            <a:r>
              <a:rPr lang="ja-JP" altLang="en-US" dirty="0"/>
              <a:t>・</a:t>
            </a:r>
            <a:r>
              <a:rPr lang="en-US" altLang="ja-JP" dirty="0"/>
              <a:t>HTML</a:t>
            </a:r>
          </a:p>
          <a:p>
            <a:r>
              <a:rPr lang="ja-JP" altLang="en-US" dirty="0"/>
              <a:t>・</a:t>
            </a:r>
            <a:r>
              <a:rPr lang="en-US" altLang="ja-JP" dirty="0"/>
              <a:t>CSS</a:t>
            </a:r>
          </a:p>
          <a:p>
            <a:r>
              <a:rPr kumimoji="1" lang="ja-JP" altLang="en-US" dirty="0"/>
              <a:t>・</a:t>
            </a:r>
            <a:r>
              <a:rPr kumimoji="1" lang="en-US" altLang="ja-JP" dirty="0" err="1"/>
              <a:t>Javascript</a:t>
            </a:r>
            <a:endParaRPr kumimoji="1" lang="en-US" altLang="ja-JP" dirty="0"/>
          </a:p>
          <a:p>
            <a:r>
              <a:rPr lang="ja-JP" altLang="en-US" dirty="0"/>
              <a:t>・</a:t>
            </a:r>
            <a:r>
              <a:rPr lang="en-US" altLang="ja-JP" dirty="0"/>
              <a:t>PHP</a:t>
            </a:r>
          </a:p>
          <a:p>
            <a:r>
              <a:rPr lang="ja-JP" altLang="en-US" dirty="0"/>
              <a:t>・</a:t>
            </a:r>
            <a:r>
              <a:rPr lang="en-US" altLang="ja-JP" dirty="0"/>
              <a:t>Git</a:t>
            </a:r>
          </a:p>
          <a:p>
            <a:endParaRPr lang="en-US" altLang="ja-JP" dirty="0"/>
          </a:p>
        </p:txBody>
      </p:sp>
      <p:sp>
        <p:nvSpPr>
          <p:cNvPr id="15" name="テキスト ボックス 14">
            <a:extLst>
              <a:ext uri="{FF2B5EF4-FFF2-40B4-BE49-F238E27FC236}">
                <a16:creationId xmlns:a16="http://schemas.microsoft.com/office/drawing/2014/main" id="{8B3F4EFC-7DC3-9CDE-9AAD-FD6CDE5199BC}"/>
              </a:ext>
            </a:extLst>
          </p:cNvPr>
          <p:cNvSpPr txBox="1"/>
          <p:nvPr/>
        </p:nvSpPr>
        <p:spPr>
          <a:xfrm>
            <a:off x="3122561" y="3918134"/>
            <a:ext cx="2730958" cy="1754326"/>
          </a:xfrm>
          <a:prstGeom prst="rect">
            <a:avLst/>
          </a:prstGeom>
          <a:noFill/>
        </p:spPr>
        <p:txBody>
          <a:bodyPr wrap="square" rtlCol="0">
            <a:spAutoFit/>
          </a:bodyPr>
          <a:lstStyle/>
          <a:p>
            <a:pPr algn="ctr"/>
            <a:r>
              <a:rPr kumimoji="1" lang="ja-JP" altLang="en-US" dirty="0">
                <a:latin typeface="HGP創英角ｺﾞｼｯｸUB" panose="020B0900000000000000" pitchFamily="50" charset="-128"/>
                <a:ea typeface="HGP創英角ｺﾞｼｯｸUB" panose="020B0900000000000000" pitchFamily="50" charset="-128"/>
              </a:rPr>
              <a:t>得意なこと</a:t>
            </a:r>
            <a:endParaRPr kumimoji="1" lang="en-US" altLang="ja-JP" dirty="0">
              <a:latin typeface="HGP創英角ｺﾞｼｯｸUB" panose="020B0900000000000000" pitchFamily="50" charset="-128"/>
              <a:ea typeface="HGP創英角ｺﾞｼｯｸUB" panose="020B0900000000000000" pitchFamily="50" charset="-128"/>
            </a:endParaRPr>
          </a:p>
          <a:p>
            <a:endParaRPr lang="en-US" altLang="ja-JP" dirty="0"/>
          </a:p>
          <a:p>
            <a:r>
              <a:rPr kumimoji="1" lang="ja-JP" altLang="en-US" dirty="0"/>
              <a:t>・試行錯誤</a:t>
            </a:r>
            <a:endParaRPr kumimoji="1" lang="en-US" altLang="ja-JP" dirty="0"/>
          </a:p>
          <a:p>
            <a:r>
              <a:rPr lang="ja-JP" altLang="en-US" dirty="0"/>
              <a:t>・自己分析</a:t>
            </a:r>
            <a:endParaRPr lang="en-US" altLang="ja-JP" dirty="0"/>
          </a:p>
          <a:p>
            <a:r>
              <a:rPr kumimoji="1" lang="ja-JP" altLang="en-US" dirty="0"/>
              <a:t>・物事をやりきること</a:t>
            </a:r>
            <a:endParaRPr kumimoji="1" lang="en-US" altLang="ja-JP" dirty="0"/>
          </a:p>
          <a:p>
            <a:r>
              <a:rPr kumimoji="1" lang="ja-JP" altLang="en-US" dirty="0"/>
              <a:t>・学び続けること</a:t>
            </a:r>
          </a:p>
        </p:txBody>
      </p:sp>
      <p:sp>
        <p:nvSpPr>
          <p:cNvPr id="18" name="テキスト ボックス 17">
            <a:extLst>
              <a:ext uri="{FF2B5EF4-FFF2-40B4-BE49-F238E27FC236}">
                <a16:creationId xmlns:a16="http://schemas.microsoft.com/office/drawing/2014/main" id="{20D5E7D3-1F73-3756-40A1-CCAD80D7F9CC}"/>
              </a:ext>
            </a:extLst>
          </p:cNvPr>
          <p:cNvSpPr txBox="1"/>
          <p:nvPr/>
        </p:nvSpPr>
        <p:spPr>
          <a:xfrm>
            <a:off x="8004747" y="526106"/>
            <a:ext cx="3958888" cy="1661993"/>
          </a:xfrm>
          <a:prstGeom prst="rect">
            <a:avLst/>
          </a:prstGeom>
          <a:noFill/>
        </p:spPr>
        <p:txBody>
          <a:bodyPr wrap="square" rtlCol="0">
            <a:spAutoFit/>
          </a:bodyPr>
          <a:lstStyle/>
          <a:p>
            <a:r>
              <a:rPr kumimoji="1" lang="ja-JP" altLang="en-US" sz="2000" spc="-300" dirty="0">
                <a:latin typeface="HG創英角ｺﾞｼｯｸUB" panose="020B0909000000000000" pitchFamily="49" charset="-128"/>
                <a:ea typeface="HG創英角ｺﾞｼｯｸUB" panose="020B0909000000000000" pitchFamily="49" charset="-128"/>
              </a:rPr>
              <a:t>制作の工程を想像できるようになる</a:t>
            </a:r>
            <a:endParaRPr kumimoji="1" lang="en-US" altLang="ja-JP" sz="2000" spc="-300" dirty="0">
              <a:latin typeface="HG創英角ｺﾞｼｯｸUB" panose="020B0909000000000000" pitchFamily="49" charset="-128"/>
              <a:ea typeface="HG創英角ｺﾞｼｯｸUB" panose="020B0909000000000000" pitchFamily="49" charset="-128"/>
            </a:endParaRPr>
          </a:p>
          <a:p>
            <a:endParaRPr kumimoji="1" lang="en-US" altLang="ja-JP" dirty="0"/>
          </a:p>
          <a:p>
            <a:endParaRPr kumimoji="1" lang="en-US" altLang="ja-JP" sz="1600" dirty="0"/>
          </a:p>
          <a:p>
            <a:endParaRPr kumimoji="1" lang="en-US" altLang="ja-JP" sz="1600" dirty="0"/>
          </a:p>
          <a:p>
            <a:r>
              <a:rPr kumimoji="1" lang="ja-JP" altLang="en-US" sz="1600" dirty="0"/>
              <a:t>完成図を想像するために知識を蓄え続け工程を想像するために経験を積む</a:t>
            </a:r>
            <a:endParaRPr kumimoji="1" lang="en-US" altLang="ja-JP" sz="1600" dirty="0"/>
          </a:p>
        </p:txBody>
      </p:sp>
      <p:sp>
        <p:nvSpPr>
          <p:cNvPr id="19" name="テキスト ボックス 18">
            <a:extLst>
              <a:ext uri="{FF2B5EF4-FFF2-40B4-BE49-F238E27FC236}">
                <a16:creationId xmlns:a16="http://schemas.microsoft.com/office/drawing/2014/main" id="{6D8D2493-1353-24CF-27A8-719850C294EB}"/>
              </a:ext>
            </a:extLst>
          </p:cNvPr>
          <p:cNvSpPr txBox="1"/>
          <p:nvPr/>
        </p:nvSpPr>
        <p:spPr>
          <a:xfrm>
            <a:off x="6835663" y="2626660"/>
            <a:ext cx="4356478" cy="523220"/>
          </a:xfrm>
          <a:prstGeom prst="rect">
            <a:avLst/>
          </a:prstGeom>
          <a:noFill/>
        </p:spPr>
        <p:txBody>
          <a:bodyPr wrap="square" rtlCol="0">
            <a:spAutoFit/>
          </a:bodyPr>
          <a:lstStyle/>
          <a:p>
            <a:pPr algn="ctr"/>
            <a:r>
              <a:rPr kumimoji="1" lang="ja-JP" altLang="en-US" sz="2800" dirty="0">
                <a:latin typeface="HG創英角ｺﾞｼｯｸUB" panose="020B0909000000000000" pitchFamily="49" charset="-128"/>
                <a:ea typeface="HG創英角ｺﾞｼｯｸUB" panose="020B0909000000000000" pitchFamily="49" charset="-128"/>
              </a:rPr>
              <a:t>障害と今の状態</a:t>
            </a:r>
          </a:p>
        </p:txBody>
      </p:sp>
      <p:sp>
        <p:nvSpPr>
          <p:cNvPr id="20" name="テキスト ボックス 19">
            <a:extLst>
              <a:ext uri="{FF2B5EF4-FFF2-40B4-BE49-F238E27FC236}">
                <a16:creationId xmlns:a16="http://schemas.microsoft.com/office/drawing/2014/main" id="{20FB4BF1-9DEF-EF9D-670A-4241503FB96A}"/>
              </a:ext>
            </a:extLst>
          </p:cNvPr>
          <p:cNvSpPr txBox="1"/>
          <p:nvPr/>
        </p:nvSpPr>
        <p:spPr>
          <a:xfrm>
            <a:off x="6490233" y="3711840"/>
            <a:ext cx="1379705" cy="1754326"/>
          </a:xfrm>
          <a:prstGeom prst="rect">
            <a:avLst/>
          </a:prstGeom>
          <a:noFill/>
        </p:spPr>
        <p:txBody>
          <a:bodyPr wrap="square" rtlCol="0">
            <a:spAutoFit/>
          </a:bodyPr>
          <a:lstStyle/>
          <a:p>
            <a:r>
              <a:rPr kumimoji="1" lang="ja-JP" altLang="en-US" dirty="0"/>
              <a:t>うつ病</a:t>
            </a:r>
            <a:endParaRPr kumimoji="1" lang="en-US" altLang="ja-JP" dirty="0"/>
          </a:p>
          <a:p>
            <a:endParaRPr kumimoji="1" lang="en-US" altLang="ja-JP" dirty="0"/>
          </a:p>
          <a:p>
            <a:endParaRPr kumimoji="1" lang="en-US" altLang="ja-JP" dirty="0"/>
          </a:p>
          <a:p>
            <a:endParaRPr kumimoji="1" lang="en-US" altLang="ja-JP" dirty="0"/>
          </a:p>
          <a:p>
            <a:r>
              <a:rPr kumimoji="1" lang="ja-JP" altLang="en-US" dirty="0"/>
              <a:t>自己対処</a:t>
            </a:r>
            <a:endParaRPr kumimoji="1" lang="en-US" altLang="ja-JP" dirty="0"/>
          </a:p>
          <a:p>
            <a:endParaRPr kumimoji="1" lang="en-US" altLang="ja-JP" dirty="0"/>
          </a:p>
        </p:txBody>
      </p:sp>
      <p:sp>
        <p:nvSpPr>
          <p:cNvPr id="21" name="テキスト ボックス 20">
            <a:extLst>
              <a:ext uri="{FF2B5EF4-FFF2-40B4-BE49-F238E27FC236}">
                <a16:creationId xmlns:a16="http://schemas.microsoft.com/office/drawing/2014/main" id="{4DD6B179-A202-202C-73D0-EC9A66A35404}"/>
              </a:ext>
            </a:extLst>
          </p:cNvPr>
          <p:cNvSpPr txBox="1"/>
          <p:nvPr/>
        </p:nvSpPr>
        <p:spPr>
          <a:xfrm>
            <a:off x="8390538" y="3443418"/>
            <a:ext cx="3290474" cy="2031325"/>
          </a:xfrm>
          <a:prstGeom prst="rect">
            <a:avLst/>
          </a:prstGeom>
          <a:noFill/>
        </p:spPr>
        <p:txBody>
          <a:bodyPr wrap="square" rtlCol="0">
            <a:spAutoFit/>
          </a:bodyPr>
          <a:lstStyle/>
          <a:p>
            <a:r>
              <a:rPr kumimoji="1" lang="ja-JP" altLang="en-US" sz="1400" dirty="0"/>
              <a:t>カウンセリングと薬の種類と量の調整によってかなり回復（週</a:t>
            </a:r>
            <a:r>
              <a:rPr kumimoji="1" lang="en-US" altLang="ja-JP" sz="1400" dirty="0"/>
              <a:t>4</a:t>
            </a:r>
            <a:r>
              <a:rPr kumimoji="1" lang="ja-JP" altLang="en-US" sz="1400" dirty="0"/>
              <a:t>通所</a:t>
            </a:r>
            <a:r>
              <a:rPr kumimoji="1" lang="en-US" altLang="ja-JP" sz="1400" dirty="0"/>
              <a:t>1</a:t>
            </a:r>
            <a:r>
              <a:rPr kumimoji="1" lang="ja-JP" altLang="en-US" sz="1400" dirty="0"/>
              <a:t>在宅ができるように！）</a:t>
            </a:r>
            <a:endParaRPr kumimoji="1" lang="en-US" altLang="ja-JP" sz="1400" dirty="0"/>
          </a:p>
          <a:p>
            <a:endParaRPr kumimoji="1" lang="en-US" altLang="ja-JP" sz="1400" dirty="0"/>
          </a:p>
          <a:p>
            <a:endParaRPr kumimoji="1" lang="en-US" altLang="ja-JP" sz="1400" dirty="0"/>
          </a:p>
          <a:p>
            <a:pPr marL="285750" indent="-285750">
              <a:buFont typeface="Arial" panose="020B0604020202020204" pitchFamily="34" charset="0"/>
              <a:buChar char="•"/>
            </a:pPr>
            <a:r>
              <a:rPr kumimoji="1" lang="ja-JP" altLang="en-US" sz="1400" dirty="0"/>
              <a:t>日記を記す</a:t>
            </a:r>
            <a:endParaRPr kumimoji="1" lang="en-US" altLang="ja-JP" sz="1400" dirty="0"/>
          </a:p>
          <a:p>
            <a:pPr marL="285750" indent="-285750">
              <a:buFont typeface="Arial" panose="020B0604020202020204" pitchFamily="34" charset="0"/>
              <a:buChar char="•"/>
            </a:pPr>
            <a:r>
              <a:rPr kumimoji="1" lang="ja-JP" altLang="en-US" sz="1400" dirty="0"/>
              <a:t>ストレスを感じた際に自己分析をして原因を特定し、可視化する</a:t>
            </a:r>
            <a:endParaRPr kumimoji="1" lang="en-US" altLang="ja-JP" sz="1400" dirty="0"/>
          </a:p>
          <a:p>
            <a:pPr marL="285750" indent="-285750">
              <a:buFont typeface="Arial" panose="020B0604020202020204" pitchFamily="34" charset="0"/>
              <a:buChar char="•"/>
            </a:pPr>
            <a:r>
              <a:rPr kumimoji="1" lang="ja-JP" altLang="en-US" sz="1400" dirty="0"/>
              <a:t>症状が悪化する前に病院を受診</a:t>
            </a:r>
          </a:p>
        </p:txBody>
      </p:sp>
      <p:sp>
        <p:nvSpPr>
          <p:cNvPr id="42" name="正方形/長方形 41">
            <a:extLst>
              <a:ext uri="{FF2B5EF4-FFF2-40B4-BE49-F238E27FC236}">
                <a16:creationId xmlns:a16="http://schemas.microsoft.com/office/drawing/2014/main" id="{D8919353-3787-7C6A-1787-2DB8039C180B}"/>
              </a:ext>
            </a:extLst>
          </p:cNvPr>
          <p:cNvSpPr/>
          <p:nvPr/>
        </p:nvSpPr>
        <p:spPr>
          <a:xfrm>
            <a:off x="6153360" y="1459223"/>
            <a:ext cx="1651268" cy="74880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E67421AA-A29F-7C09-33A1-4A6EFE9027E6}"/>
              </a:ext>
            </a:extLst>
          </p:cNvPr>
          <p:cNvSpPr txBox="1"/>
          <p:nvPr/>
        </p:nvSpPr>
        <p:spPr>
          <a:xfrm>
            <a:off x="6307766" y="1692712"/>
            <a:ext cx="1397073" cy="369332"/>
          </a:xfrm>
          <a:prstGeom prst="rect">
            <a:avLst/>
          </a:prstGeom>
          <a:noFill/>
        </p:spPr>
        <p:txBody>
          <a:bodyPr wrap="square" rtlCol="0">
            <a:spAutoFit/>
          </a:bodyPr>
          <a:lstStyle/>
          <a:p>
            <a:r>
              <a:rPr kumimoji="1" lang="ja-JP" altLang="en-US" dirty="0"/>
              <a:t>そのために</a:t>
            </a:r>
          </a:p>
        </p:txBody>
      </p:sp>
      <p:cxnSp>
        <p:nvCxnSpPr>
          <p:cNvPr id="45" name="直線コネクタ 44">
            <a:extLst>
              <a:ext uri="{FF2B5EF4-FFF2-40B4-BE49-F238E27FC236}">
                <a16:creationId xmlns:a16="http://schemas.microsoft.com/office/drawing/2014/main" id="{F606A21A-2134-7CAB-44EB-5353AB5409AB}"/>
              </a:ext>
            </a:extLst>
          </p:cNvPr>
          <p:cNvCxnSpPr/>
          <p:nvPr/>
        </p:nvCxnSpPr>
        <p:spPr>
          <a:xfrm>
            <a:off x="6222367" y="4231340"/>
            <a:ext cx="5655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ED00DBE-F5CA-2B18-6201-B8A0296C1EC6}"/>
              </a:ext>
            </a:extLst>
          </p:cNvPr>
          <p:cNvCxnSpPr/>
          <p:nvPr/>
        </p:nvCxnSpPr>
        <p:spPr>
          <a:xfrm>
            <a:off x="6307766" y="5771403"/>
            <a:ext cx="56394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FC3AF26-5876-622A-3C88-1CCA395437D3}"/>
              </a:ext>
            </a:extLst>
          </p:cNvPr>
          <p:cNvSpPr/>
          <p:nvPr/>
        </p:nvSpPr>
        <p:spPr>
          <a:xfrm>
            <a:off x="1694687" y="1169308"/>
            <a:ext cx="8802624" cy="545837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F923CFE-3C2E-05FE-3FDC-FCFE2C7C5B21}"/>
              </a:ext>
            </a:extLst>
          </p:cNvPr>
          <p:cNvSpPr>
            <a:spLocks noGrp="1"/>
          </p:cNvSpPr>
          <p:nvPr>
            <p:ph type="title"/>
          </p:nvPr>
        </p:nvSpPr>
        <p:spPr>
          <a:xfrm>
            <a:off x="216308" y="399383"/>
            <a:ext cx="5412660" cy="608268"/>
          </a:xfrm>
        </p:spPr>
        <p:txBody>
          <a:bodyPr>
            <a:normAutofit fontScale="90000"/>
          </a:bodyPr>
          <a:lstStyle/>
          <a:p>
            <a:pPr algn="r"/>
            <a:r>
              <a:rPr kumimoji="1" lang="ja-JP" altLang="en-US" b="1" dirty="0">
                <a:latin typeface="+mn-ea"/>
                <a:ea typeface="+mn-ea"/>
              </a:rPr>
              <a:t>ピンポンゲーム</a:t>
            </a:r>
            <a:r>
              <a:rPr kumimoji="1" lang="ja-JP" altLang="en-US" sz="2200" b="1" dirty="0">
                <a:latin typeface="+mn-ea"/>
                <a:ea typeface="+mn-ea"/>
              </a:rPr>
              <a:t>（合同制作）</a:t>
            </a:r>
            <a:r>
              <a:rPr kumimoji="1" lang="ja-JP" altLang="en-US" sz="2000" b="1" dirty="0">
                <a:latin typeface="+mn-ea"/>
                <a:ea typeface="+mn-ea"/>
              </a:rPr>
              <a:t>作業人数</a:t>
            </a:r>
            <a:r>
              <a:rPr kumimoji="1" lang="en-US" altLang="ja-JP" sz="2000" b="1" dirty="0">
                <a:latin typeface="+mn-ea"/>
                <a:ea typeface="+mn-ea"/>
              </a:rPr>
              <a:t>2</a:t>
            </a:r>
            <a:r>
              <a:rPr kumimoji="1" lang="ja-JP" altLang="en-US" sz="2000" b="1" dirty="0">
                <a:latin typeface="+mn-ea"/>
                <a:ea typeface="+mn-ea"/>
              </a:rPr>
              <a:t>人　製作期間　約３か月（</a:t>
            </a:r>
            <a:r>
              <a:rPr kumimoji="1" lang="en-US" altLang="ja-JP" sz="2000" b="1" dirty="0">
                <a:latin typeface="+mn-ea"/>
                <a:ea typeface="+mn-ea"/>
              </a:rPr>
              <a:t>1/20~4/30</a:t>
            </a:r>
            <a:r>
              <a:rPr kumimoji="1" lang="ja-JP" altLang="en-US" sz="2000" b="1" dirty="0">
                <a:latin typeface="+mn-ea"/>
                <a:ea typeface="+mn-ea"/>
              </a:rPr>
              <a:t>）</a:t>
            </a:r>
          </a:p>
        </p:txBody>
      </p:sp>
      <p:sp>
        <p:nvSpPr>
          <p:cNvPr id="11" name="テキスト ボックス 10">
            <a:extLst>
              <a:ext uri="{FF2B5EF4-FFF2-40B4-BE49-F238E27FC236}">
                <a16:creationId xmlns:a16="http://schemas.microsoft.com/office/drawing/2014/main" id="{14FC51D2-9174-FBF1-4338-E7FB3A7DD591}"/>
              </a:ext>
            </a:extLst>
          </p:cNvPr>
          <p:cNvSpPr txBox="1"/>
          <p:nvPr/>
        </p:nvSpPr>
        <p:spPr>
          <a:xfrm>
            <a:off x="6303732" y="239251"/>
            <a:ext cx="5888268" cy="830997"/>
          </a:xfrm>
          <a:prstGeom prst="rect">
            <a:avLst/>
          </a:prstGeom>
          <a:noFill/>
        </p:spPr>
        <p:txBody>
          <a:bodyPr wrap="square" rtlCol="0">
            <a:spAutoFit/>
          </a:bodyPr>
          <a:lstStyle/>
          <a:p>
            <a:r>
              <a:rPr kumimoji="1" lang="ja-JP" altLang="en-US" sz="1600" dirty="0">
                <a:latin typeface="+mn-ea"/>
                <a:ea typeface="+mn-ea"/>
              </a:rPr>
              <a:t>作品</a:t>
            </a:r>
            <a:r>
              <a:rPr lang="en-US" altLang="ja-JP" sz="1600" dirty="0">
                <a:latin typeface="+mn-ea"/>
                <a:ea typeface="+mn-ea"/>
              </a:rPr>
              <a:t>URL</a:t>
            </a:r>
            <a:r>
              <a:rPr lang="ja-JP" altLang="en-US" sz="1600" dirty="0">
                <a:latin typeface="+mn-ea"/>
                <a:ea typeface="+mn-ea"/>
              </a:rPr>
              <a:t>　</a:t>
            </a:r>
            <a:r>
              <a:rPr lang="en-US" altLang="ja-JP" sz="1600" dirty="0">
                <a:latin typeface="+mn-ea"/>
                <a:ea typeface="+mn-ea"/>
              </a:rPr>
              <a:t>https://ginger.jobtra-itweb.com/ping-pong/</a:t>
            </a:r>
            <a:r>
              <a:rPr kumimoji="1" lang="ja-JP" altLang="en-US" sz="1600" dirty="0"/>
              <a:t>           </a:t>
            </a:r>
            <a:endParaRPr kumimoji="1" lang="en-US" altLang="ja-JP" sz="1600" dirty="0"/>
          </a:p>
          <a:p>
            <a:r>
              <a:rPr kumimoji="1" lang="ja-JP" altLang="en-US" sz="1600" dirty="0"/>
              <a:t>使用言語　</a:t>
            </a:r>
            <a:r>
              <a:rPr kumimoji="1" lang="en-US" altLang="ja-JP" sz="1600" dirty="0"/>
              <a:t>HTML</a:t>
            </a:r>
            <a:r>
              <a:rPr lang="en-US" altLang="ja-JP" sz="1600" dirty="0"/>
              <a:t>/</a:t>
            </a:r>
            <a:r>
              <a:rPr kumimoji="1" lang="en-US" altLang="ja-JP" sz="1600" dirty="0"/>
              <a:t>CSS</a:t>
            </a:r>
            <a:r>
              <a:rPr lang="en-US" altLang="ja-JP" sz="1600" dirty="0"/>
              <a:t>/</a:t>
            </a:r>
            <a:r>
              <a:rPr kumimoji="1" lang="en-US" altLang="ja-JP" sz="1600" dirty="0" err="1"/>
              <a:t>Javascript</a:t>
            </a:r>
            <a:endParaRPr lang="en-US" altLang="ja-JP" sz="1600" dirty="0"/>
          </a:p>
          <a:p>
            <a:r>
              <a:rPr kumimoji="1" lang="ja-JP" altLang="en-US" sz="1600" dirty="0"/>
              <a:t>開発環境　</a:t>
            </a:r>
            <a:r>
              <a:rPr kumimoji="1" lang="en-US" altLang="ja-JP" sz="1600" dirty="0"/>
              <a:t>Visual Studio Code</a:t>
            </a:r>
            <a:r>
              <a:rPr lang="en-US" altLang="ja-JP" sz="1600" dirty="0"/>
              <a:t>/</a:t>
            </a:r>
            <a:r>
              <a:rPr kumimoji="1" lang="en-US" altLang="ja-JP" sz="1600" dirty="0" err="1"/>
              <a:t>Github</a:t>
            </a:r>
            <a:endParaRPr kumimoji="1" lang="ja-JP" altLang="en-US" sz="1600" dirty="0"/>
          </a:p>
        </p:txBody>
      </p:sp>
      <p:sp>
        <p:nvSpPr>
          <p:cNvPr id="13" name="テキスト ボックス 12">
            <a:extLst>
              <a:ext uri="{FF2B5EF4-FFF2-40B4-BE49-F238E27FC236}">
                <a16:creationId xmlns:a16="http://schemas.microsoft.com/office/drawing/2014/main" id="{1F663732-DE9E-711A-F11F-B24E08A854E4}"/>
              </a:ext>
            </a:extLst>
          </p:cNvPr>
          <p:cNvSpPr txBox="1"/>
          <p:nvPr/>
        </p:nvSpPr>
        <p:spPr>
          <a:xfrm>
            <a:off x="2337784" y="1408937"/>
            <a:ext cx="2694333" cy="584775"/>
          </a:xfrm>
          <a:prstGeom prst="rect">
            <a:avLst/>
          </a:prstGeom>
          <a:noFill/>
        </p:spPr>
        <p:txBody>
          <a:bodyPr wrap="square" rtlCol="0">
            <a:spAutoFit/>
          </a:bodyPr>
          <a:lstStyle/>
          <a:p>
            <a:r>
              <a:rPr lang="ja-JP" altLang="en-US" sz="3200" b="1" dirty="0"/>
              <a:t>ゲーム概要</a:t>
            </a:r>
            <a:endParaRPr lang="en-US" altLang="ja-JP" sz="3200" b="1" dirty="0"/>
          </a:p>
        </p:txBody>
      </p:sp>
      <p:sp>
        <p:nvSpPr>
          <p:cNvPr id="15" name="テキスト ボックス 14">
            <a:extLst>
              <a:ext uri="{FF2B5EF4-FFF2-40B4-BE49-F238E27FC236}">
                <a16:creationId xmlns:a16="http://schemas.microsoft.com/office/drawing/2014/main" id="{AB05FC57-7B63-35E3-DFF7-E8EDCED76230}"/>
              </a:ext>
            </a:extLst>
          </p:cNvPr>
          <p:cNvSpPr txBox="1"/>
          <p:nvPr/>
        </p:nvSpPr>
        <p:spPr>
          <a:xfrm>
            <a:off x="4922857" y="1362241"/>
            <a:ext cx="5171768" cy="707886"/>
          </a:xfrm>
          <a:prstGeom prst="rect">
            <a:avLst/>
          </a:prstGeom>
          <a:noFill/>
        </p:spPr>
        <p:txBody>
          <a:bodyPr wrap="square" rtlCol="0">
            <a:spAutoFit/>
          </a:bodyPr>
          <a:lstStyle/>
          <a:p>
            <a:r>
              <a:rPr lang="ja-JP" altLang="en-US" sz="2000" b="1" dirty="0"/>
              <a:t>５点先取</a:t>
            </a:r>
            <a:r>
              <a:rPr lang="ja-JP" altLang="en-US" sz="2000" dirty="0"/>
              <a:t>。ラケットと上下の壁に当たったら反射し、左右の壁に到達したら得点。</a:t>
            </a:r>
            <a:endParaRPr kumimoji="1" lang="en-US" altLang="ja-JP" sz="2000" dirty="0"/>
          </a:p>
        </p:txBody>
      </p:sp>
      <p:pic>
        <p:nvPicPr>
          <p:cNvPr id="6" name="ピンポンshort (2)">
            <a:hlinkClick r:id="" action="ppaction://media"/>
            <a:extLst>
              <a:ext uri="{FF2B5EF4-FFF2-40B4-BE49-F238E27FC236}">
                <a16:creationId xmlns:a16="http://schemas.microsoft.com/office/drawing/2014/main" id="{772CA5BB-B28C-BC44-4A30-20141CD1F3B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228056" y="2105042"/>
            <a:ext cx="7735887" cy="4351338"/>
          </a:xfrm>
        </p:spPr>
      </p:pic>
    </p:spTree>
    <p:extLst>
      <p:ext uri="{BB962C8B-B14F-4D97-AF65-F5344CB8AC3E}">
        <p14:creationId xmlns:p14="http://schemas.microsoft.com/office/powerpoint/2010/main" val="70854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5E659-D8B8-739C-83D2-30821863E83A}"/>
            </a:ext>
          </a:extLst>
        </p:cNvPr>
        <p:cNvGrpSpPr/>
        <p:nvPr/>
      </p:nvGrpSpPr>
      <p:grpSpPr>
        <a:xfrm>
          <a:off x="0" y="0"/>
          <a:ext cx="0" cy="0"/>
          <a:chOff x="0" y="0"/>
          <a:chExt cx="0" cy="0"/>
        </a:xfrm>
      </p:grpSpPr>
      <p:pic>
        <p:nvPicPr>
          <p:cNvPr id="35" name="図 34" descr="グラフ&#10;&#10;AI によって生成されたコンテンツは間違っている可能性があります。">
            <a:extLst>
              <a:ext uri="{FF2B5EF4-FFF2-40B4-BE49-F238E27FC236}">
                <a16:creationId xmlns:a16="http://schemas.microsoft.com/office/drawing/2014/main" id="{A20B8B35-EBB7-EDB8-2861-38C560A94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30" y="685543"/>
            <a:ext cx="4286095" cy="2842358"/>
          </a:xfrm>
          <a:prstGeom prst="rect">
            <a:avLst/>
          </a:prstGeom>
        </p:spPr>
      </p:pic>
      <p:pic>
        <p:nvPicPr>
          <p:cNvPr id="17" name="図 16" descr="グラフィカル ユーザー インターフェイス&#10;&#10;AI によって生成されたコンテンツは間違っている可能性があります。">
            <a:extLst>
              <a:ext uri="{FF2B5EF4-FFF2-40B4-BE49-F238E27FC236}">
                <a16:creationId xmlns:a16="http://schemas.microsoft.com/office/drawing/2014/main" id="{EE511CBF-EE30-B305-4339-3A583011E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22" y="4007789"/>
            <a:ext cx="1936955" cy="1706013"/>
          </a:xfrm>
          <a:prstGeom prst="rect">
            <a:avLst/>
          </a:prstGeom>
        </p:spPr>
      </p:pic>
      <p:pic>
        <p:nvPicPr>
          <p:cNvPr id="19" name="図 18"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D78A5FF2-9A02-6F03-1FD8-F59BEDA92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77" y="4007411"/>
            <a:ext cx="1936955" cy="1706391"/>
          </a:xfrm>
          <a:prstGeom prst="rect">
            <a:avLst/>
          </a:prstGeom>
        </p:spPr>
      </p:pic>
      <p:cxnSp>
        <p:nvCxnSpPr>
          <p:cNvPr id="29" name="直線矢印コネクタ 28">
            <a:extLst>
              <a:ext uri="{FF2B5EF4-FFF2-40B4-BE49-F238E27FC236}">
                <a16:creationId xmlns:a16="http://schemas.microsoft.com/office/drawing/2014/main" id="{5ACEBDA1-5F27-6573-94F2-24AC05E62817}"/>
              </a:ext>
            </a:extLst>
          </p:cNvPr>
          <p:cNvCxnSpPr>
            <a:cxnSpLocks/>
          </p:cNvCxnSpPr>
          <p:nvPr/>
        </p:nvCxnSpPr>
        <p:spPr>
          <a:xfrm flipV="1">
            <a:off x="2703667" y="2517933"/>
            <a:ext cx="1254174" cy="751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48A86638-6542-7EF9-DE48-CF52FA3B8DC9}"/>
              </a:ext>
            </a:extLst>
          </p:cNvPr>
          <p:cNvCxnSpPr>
            <a:cxnSpLocks/>
          </p:cNvCxnSpPr>
          <p:nvPr/>
        </p:nvCxnSpPr>
        <p:spPr>
          <a:xfrm flipH="1" flipV="1">
            <a:off x="3849257" y="2252920"/>
            <a:ext cx="132068" cy="1300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6" name="表 35">
            <a:extLst>
              <a:ext uri="{FF2B5EF4-FFF2-40B4-BE49-F238E27FC236}">
                <a16:creationId xmlns:a16="http://schemas.microsoft.com/office/drawing/2014/main" id="{BEFAB7D7-5818-1333-BD34-398D3081D9DF}"/>
              </a:ext>
            </a:extLst>
          </p:cNvPr>
          <p:cNvGraphicFramePr>
            <a:graphicFrameLocks noGrp="1"/>
          </p:cNvGraphicFramePr>
          <p:nvPr>
            <p:extLst>
              <p:ext uri="{D42A27DB-BD31-4B8C-83A1-F6EECF244321}">
                <p14:modId xmlns:p14="http://schemas.microsoft.com/office/powerpoint/2010/main" val="4016453173"/>
              </p:ext>
            </p:extLst>
          </p:nvPr>
        </p:nvGraphicFramePr>
        <p:xfrm>
          <a:off x="4505325" y="415604"/>
          <a:ext cx="7607629" cy="6339759"/>
        </p:xfrm>
        <a:graphic>
          <a:graphicData uri="http://schemas.openxmlformats.org/drawingml/2006/table">
            <a:tbl>
              <a:tblPr firstRow="1" bandRow="1">
                <a:tableStyleId>{5940675A-B579-460E-94D1-54222C63F5DA}</a:tableStyleId>
              </a:tblPr>
              <a:tblGrid>
                <a:gridCol w="2485029">
                  <a:extLst>
                    <a:ext uri="{9D8B030D-6E8A-4147-A177-3AD203B41FA5}">
                      <a16:colId xmlns:a16="http://schemas.microsoft.com/office/drawing/2014/main" val="4232199494"/>
                    </a:ext>
                  </a:extLst>
                </a:gridCol>
                <a:gridCol w="5122600">
                  <a:extLst>
                    <a:ext uri="{9D8B030D-6E8A-4147-A177-3AD203B41FA5}">
                      <a16:colId xmlns:a16="http://schemas.microsoft.com/office/drawing/2014/main" val="736814359"/>
                    </a:ext>
                  </a:extLst>
                </a:gridCol>
              </a:tblGrid>
              <a:tr h="1126617">
                <a:tc>
                  <a:txBody>
                    <a:bodyPr/>
                    <a:lstStyle/>
                    <a:p>
                      <a:pPr algn="ctr">
                        <a:lnSpc>
                          <a:spcPct val="300000"/>
                        </a:lnSpc>
                      </a:pPr>
                      <a:r>
                        <a:rPr kumimoji="1" lang="ja-JP" altLang="en-US" b="1" dirty="0"/>
                        <a:t>目標</a:t>
                      </a:r>
                    </a:p>
                  </a:txBody>
                  <a:tcPr/>
                </a:tc>
                <a:tc>
                  <a:txBody>
                    <a:bodyPr/>
                    <a:lstStyle/>
                    <a:p>
                      <a:pPr marL="285750" indent="-285750">
                        <a:lnSpc>
                          <a:spcPct val="150000"/>
                        </a:lnSpc>
                        <a:buFont typeface="Arial" panose="020B0604020202020204" pitchFamily="34" charset="0"/>
                        <a:buChar char="•"/>
                      </a:pPr>
                      <a:r>
                        <a:rPr kumimoji="1" lang="ja-JP" altLang="en-US" b="0" dirty="0"/>
                        <a:t>ゲーム制作の手順や必要な知識を学ぶ</a:t>
                      </a:r>
                      <a:endParaRPr kumimoji="1" lang="en-US" altLang="ja-JP" b="0" dirty="0"/>
                    </a:p>
                    <a:p>
                      <a:pPr marL="285750" indent="-285750">
                        <a:buFont typeface="Arial" panose="020B0604020202020204" pitchFamily="34" charset="0"/>
                        <a:buChar char="•"/>
                      </a:pPr>
                      <a:r>
                        <a:rPr kumimoji="1" lang="ja-JP" altLang="en-US" b="0" dirty="0"/>
                        <a:t>報連相をしながらゲーム制作する</a:t>
                      </a:r>
                      <a:endParaRPr kumimoji="1" lang="en-US" altLang="ja-JP" b="0" dirty="0"/>
                    </a:p>
                    <a:p>
                      <a:pPr marL="285750" indent="-285750">
                        <a:buFont typeface="Arial" panose="020B0604020202020204" pitchFamily="34" charset="0"/>
                        <a:buChar char="•"/>
                      </a:pPr>
                      <a:r>
                        <a:rPr kumimoji="1" lang="ja-JP" altLang="en-US" b="0" dirty="0"/>
                        <a:t>話し合いの際に積極的に意見を述べる</a:t>
                      </a:r>
                    </a:p>
                  </a:txBody>
                  <a:tcPr/>
                </a:tc>
                <a:extLst>
                  <a:ext uri="{0D108BD9-81ED-4DB2-BD59-A6C34878D82A}">
                    <a16:rowId xmlns:a16="http://schemas.microsoft.com/office/drawing/2014/main" val="1236639789"/>
                  </a:ext>
                </a:extLst>
              </a:tr>
              <a:tr h="1126617">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ja-JP" altLang="en-US" b="1" dirty="0"/>
                        <a:t>担当した部分</a:t>
                      </a:r>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JP" altLang="en-US" sz="1800" b="0" dirty="0"/>
                        <a:t>進行役</a:t>
                      </a:r>
                      <a:endParaRPr lang="en-US" altLang="ja-JP" sz="1800"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800" b="0" dirty="0"/>
                        <a:t>ゲームとして動作する部分</a:t>
                      </a:r>
                      <a:endParaRPr lang="en-US" altLang="ja-JP" sz="1800"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800" b="0" dirty="0"/>
                        <a:t>デザイン</a:t>
                      </a:r>
                      <a:endParaRPr lang="en-US" altLang="ja-JP" sz="1800" b="0" dirty="0"/>
                    </a:p>
                  </a:txBody>
                  <a:tcPr/>
                </a:tc>
                <a:extLst>
                  <a:ext uri="{0D108BD9-81ED-4DB2-BD59-A6C34878D82A}">
                    <a16:rowId xmlns:a16="http://schemas.microsoft.com/office/drawing/2014/main" val="3457248538"/>
                  </a:ext>
                </a:extLst>
              </a:tr>
              <a:tr h="778468">
                <a:tc>
                  <a:txBody>
                    <a:bodyPr/>
                    <a:lstStyle/>
                    <a:p>
                      <a:pPr algn="ctr">
                        <a:lnSpc>
                          <a:spcPct val="200000"/>
                        </a:lnSpc>
                      </a:pPr>
                      <a:r>
                        <a:rPr kumimoji="1" lang="ja-JP" altLang="en-US" b="1" dirty="0"/>
                        <a:t>苦戦</a:t>
                      </a:r>
                      <a:r>
                        <a:rPr kumimoji="1" lang="ja-JP" altLang="en-US" sz="1800" b="1" dirty="0"/>
                        <a:t>した点</a:t>
                      </a:r>
                      <a:endParaRPr kumimoji="1" lang="en-US" altLang="ja-JP" sz="1800" b="1"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ja-JP" altLang="en-US" sz="1800" dirty="0"/>
                        <a:t>共通認識を持つためのコミュニケーション</a:t>
                      </a:r>
                      <a:endParaRPr kumimoji="1" lang="en-US" altLang="ja-JP" sz="1800" dirty="0"/>
                    </a:p>
                  </a:txBody>
                  <a:tcPr/>
                </a:tc>
                <a:extLst>
                  <a:ext uri="{0D108BD9-81ED-4DB2-BD59-A6C34878D82A}">
                    <a16:rowId xmlns:a16="http://schemas.microsoft.com/office/drawing/2014/main" val="1369040960"/>
                  </a:ext>
                </a:extLst>
              </a:tr>
              <a:tr h="1728292">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ja-JP" altLang="en-US" b="1" dirty="0"/>
                        <a:t>工夫</a:t>
                      </a:r>
                      <a:r>
                        <a:rPr lang="ja-JP" altLang="en-US" sz="1800" b="1" dirty="0"/>
                        <a:t>と</a:t>
                      </a:r>
                      <a:r>
                        <a:rPr lang="ja-JP" altLang="en-US" b="1" dirty="0"/>
                        <a:t>改善</a:t>
                      </a:r>
                      <a:endParaRPr lang="en-US" altLang="ja-JP" b="1" dirty="0"/>
                    </a:p>
                    <a:p>
                      <a:pPr algn="ctr">
                        <a:lnSpc>
                          <a:spcPct val="200000"/>
                        </a:lnSpc>
                      </a:pP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お互いの意見に相違がないように、わからないことがあった場合に「これは～ということでしょうか？」と聞き返し相手の意見を</a:t>
                      </a:r>
                      <a:r>
                        <a:rPr lang="ja-JP" altLang="en-US" sz="1800" b="1" dirty="0"/>
                        <a:t>再確認</a:t>
                      </a:r>
                      <a:r>
                        <a:rPr lang="ja-JP" altLang="en-US" sz="1800" dirty="0"/>
                        <a:t>した。またチャットも活用し</a:t>
                      </a:r>
                      <a:r>
                        <a:rPr lang="ja-JP" altLang="en-US" sz="1800" b="1" dirty="0"/>
                        <a:t>記録が残るようにして、意見の食い違いを防いだ</a:t>
                      </a:r>
                      <a:endParaRPr kumimoji="1" lang="ja-JP" altLang="en-US" sz="1800" dirty="0"/>
                    </a:p>
                  </a:txBody>
                  <a:tcPr/>
                </a:tc>
                <a:extLst>
                  <a:ext uri="{0D108BD9-81ED-4DB2-BD59-A6C34878D82A}">
                    <a16:rowId xmlns:a16="http://schemas.microsoft.com/office/drawing/2014/main" val="1365790957"/>
                  </a:ext>
                </a:extLst>
              </a:tr>
              <a:tr h="1579765">
                <a:tc>
                  <a:txBody>
                    <a:bodyPr/>
                    <a:lstStyle/>
                    <a:p>
                      <a:pPr algn="ctr">
                        <a:lnSpc>
                          <a:spcPct val="200000"/>
                        </a:lnSpc>
                      </a:pPr>
                      <a:r>
                        <a:rPr kumimoji="1" lang="ja-JP" altLang="en-US" b="1" dirty="0"/>
                        <a:t>まとめ</a:t>
                      </a:r>
                    </a:p>
                  </a:txBody>
                  <a:tcPr/>
                </a:tc>
                <a:tc>
                  <a:txBody>
                    <a:bodyPr/>
                    <a:lstStyle/>
                    <a:p>
                      <a:pPr marL="285750" indent="-285750">
                        <a:buFont typeface="Arial" panose="020B0604020202020204" pitchFamily="34" charset="0"/>
                        <a:buChar char="•"/>
                      </a:pPr>
                      <a:r>
                        <a:rPr kumimoji="1" lang="ja-JP" altLang="en-US" dirty="0"/>
                        <a:t>どの部分が何を動かしてるプログラミングか読解できるようになった</a:t>
                      </a:r>
                      <a:endParaRPr kumimoji="1" lang="en-US" altLang="ja-JP" dirty="0"/>
                    </a:p>
                    <a:p>
                      <a:pPr marL="285750" indent="-285750">
                        <a:buFont typeface="Arial" panose="020B0604020202020204" pitchFamily="34" charset="0"/>
                        <a:buChar char="•"/>
                      </a:pPr>
                      <a:r>
                        <a:rPr kumimoji="1" lang="ja-JP" altLang="en-US" dirty="0"/>
                        <a:t>作業工程をより詳細に分けられるようになった</a:t>
                      </a:r>
                      <a:endParaRPr kumimoji="1" lang="en-US" altLang="ja-JP" dirty="0"/>
                    </a:p>
                    <a:p>
                      <a:pPr marL="285750" indent="-285750">
                        <a:buFont typeface="Arial" panose="020B0604020202020204" pitchFamily="34" charset="0"/>
                        <a:buChar char="•"/>
                      </a:pPr>
                      <a:r>
                        <a:rPr kumimoji="1" lang="ja-JP" altLang="en-US" dirty="0"/>
                        <a:t>言語化の重要性を再認識できた</a:t>
                      </a:r>
                      <a:endParaRPr kumimoji="1" lang="en-US" altLang="ja-JP" dirty="0"/>
                    </a:p>
                  </a:txBody>
                  <a:tcPr/>
                </a:tc>
                <a:extLst>
                  <a:ext uri="{0D108BD9-81ED-4DB2-BD59-A6C34878D82A}">
                    <a16:rowId xmlns:a16="http://schemas.microsoft.com/office/drawing/2014/main" val="783342470"/>
                  </a:ext>
                </a:extLst>
              </a:tr>
            </a:tbl>
          </a:graphicData>
        </a:graphic>
      </p:graphicFrame>
    </p:spTree>
    <p:extLst>
      <p:ext uri="{BB962C8B-B14F-4D97-AF65-F5344CB8AC3E}">
        <p14:creationId xmlns:p14="http://schemas.microsoft.com/office/powerpoint/2010/main" val="43256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四角形: 角を丸くする 73">
            <a:extLst>
              <a:ext uri="{FF2B5EF4-FFF2-40B4-BE49-F238E27FC236}">
                <a16:creationId xmlns:a16="http://schemas.microsoft.com/office/drawing/2014/main" id="{E23C2A80-9DA9-7082-ABC1-B61946AC9D9A}"/>
              </a:ext>
            </a:extLst>
          </p:cNvPr>
          <p:cNvSpPr/>
          <p:nvPr/>
        </p:nvSpPr>
        <p:spPr>
          <a:xfrm>
            <a:off x="4481975" y="166260"/>
            <a:ext cx="7549376" cy="104903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F7C11685-062E-A689-A1AD-DF715EEC6C83}"/>
              </a:ext>
            </a:extLst>
          </p:cNvPr>
          <p:cNvSpPr/>
          <p:nvPr/>
        </p:nvSpPr>
        <p:spPr>
          <a:xfrm>
            <a:off x="0" y="1280086"/>
            <a:ext cx="12192000" cy="55632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0FE17AF8-A4CC-660F-BD0B-EC3F03A6BB90}"/>
              </a:ext>
            </a:extLst>
          </p:cNvPr>
          <p:cNvSpPr>
            <a:spLocks noGrp="1"/>
          </p:cNvSpPr>
          <p:nvPr>
            <p:ph type="subTitle" idx="1"/>
          </p:nvPr>
        </p:nvSpPr>
        <p:spPr>
          <a:xfrm>
            <a:off x="104676" y="166260"/>
            <a:ext cx="4821605" cy="414400"/>
          </a:xfrm>
        </p:spPr>
        <p:txBody>
          <a:bodyPr>
            <a:normAutofit fontScale="92500" lnSpcReduction="20000"/>
          </a:bodyPr>
          <a:lstStyle/>
          <a:p>
            <a:r>
              <a:rPr kumimoji="1" lang="ja-JP" altLang="en-US" sz="2800" b="1" dirty="0"/>
              <a:t>アンケートフォーム</a:t>
            </a:r>
            <a:endParaRPr kumimoji="1" lang="en-US" altLang="ja-JP" sz="2800" b="1" dirty="0"/>
          </a:p>
        </p:txBody>
      </p:sp>
      <mc:AlternateContent xmlns:mc="http://schemas.openxmlformats.org/markup-compatibility/2006" xmlns:p14="http://schemas.microsoft.com/office/powerpoint/2010/main">
        <mc:Choice Requires="p14">
          <p:contentPart p14:bwMode="auto" r:id="rId2">
            <p14:nvContentPartPr>
              <p14:cNvPr id="18" name="インク 17">
                <a:extLst>
                  <a:ext uri="{FF2B5EF4-FFF2-40B4-BE49-F238E27FC236}">
                    <a16:creationId xmlns:a16="http://schemas.microsoft.com/office/drawing/2014/main" id="{8EBC754D-631C-86EE-6582-66C3EB7E751F}"/>
                  </a:ext>
                </a:extLst>
              </p14:cNvPr>
              <p14:cNvContentPartPr/>
              <p14:nvPr/>
            </p14:nvContentPartPr>
            <p14:xfrm>
              <a:off x="9393235" y="1816642"/>
              <a:ext cx="360" cy="2160"/>
            </p14:xfrm>
          </p:contentPart>
        </mc:Choice>
        <mc:Fallback xmlns="">
          <p:pic>
            <p:nvPicPr>
              <p:cNvPr id="18" name="インク 17">
                <a:extLst>
                  <a:ext uri="{FF2B5EF4-FFF2-40B4-BE49-F238E27FC236}">
                    <a16:creationId xmlns:a16="http://schemas.microsoft.com/office/drawing/2014/main" id="{8EBC754D-631C-86EE-6582-66C3EB7E751F}"/>
                  </a:ext>
                </a:extLst>
              </p:cNvPr>
              <p:cNvPicPr/>
              <p:nvPr/>
            </p:nvPicPr>
            <p:blipFill>
              <a:blip r:embed="rId4"/>
              <a:stretch>
                <a:fillRect/>
              </a:stretch>
            </p:blipFill>
            <p:spPr>
              <a:xfrm>
                <a:off x="9387115" y="1810522"/>
                <a:ext cx="1260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インク 18">
                <a:extLst>
                  <a:ext uri="{FF2B5EF4-FFF2-40B4-BE49-F238E27FC236}">
                    <a16:creationId xmlns:a16="http://schemas.microsoft.com/office/drawing/2014/main" id="{68C88993-5CF1-E88E-D6CA-52EF662DFFF0}"/>
                  </a:ext>
                </a:extLst>
              </p14:cNvPr>
              <p14:cNvContentPartPr/>
              <p14:nvPr/>
            </p14:nvContentPartPr>
            <p14:xfrm>
              <a:off x="6192835" y="467362"/>
              <a:ext cx="360" cy="360"/>
            </p14:xfrm>
          </p:contentPart>
        </mc:Choice>
        <mc:Fallback xmlns="">
          <p:pic>
            <p:nvPicPr>
              <p:cNvPr id="19" name="インク 18">
                <a:extLst>
                  <a:ext uri="{FF2B5EF4-FFF2-40B4-BE49-F238E27FC236}">
                    <a16:creationId xmlns:a16="http://schemas.microsoft.com/office/drawing/2014/main" id="{68C88993-5CF1-E88E-D6CA-52EF662DFFF0}"/>
                  </a:ext>
                </a:extLst>
              </p:cNvPr>
              <p:cNvPicPr/>
              <p:nvPr/>
            </p:nvPicPr>
            <p:blipFill>
              <a:blip r:embed="rId4"/>
              <a:stretch>
                <a:fillRect/>
              </a:stretch>
            </p:blipFill>
            <p:spPr>
              <a:xfrm>
                <a:off x="6186715" y="461242"/>
                <a:ext cx="12600" cy="12600"/>
              </a:xfrm>
              <a:prstGeom prst="rect">
                <a:avLst/>
              </a:prstGeom>
            </p:spPr>
          </p:pic>
        </mc:Fallback>
      </mc:AlternateContent>
      <p:grpSp>
        <p:nvGrpSpPr>
          <p:cNvPr id="22" name="グループ化 21">
            <a:extLst>
              <a:ext uri="{FF2B5EF4-FFF2-40B4-BE49-F238E27FC236}">
                <a16:creationId xmlns:a16="http://schemas.microsoft.com/office/drawing/2014/main" id="{9EC87BC2-E43A-C971-E812-C6C4C8A68AC4}"/>
              </a:ext>
            </a:extLst>
          </p:cNvPr>
          <p:cNvGrpSpPr/>
          <p:nvPr/>
        </p:nvGrpSpPr>
        <p:grpSpPr>
          <a:xfrm>
            <a:off x="6650035" y="540082"/>
            <a:ext cx="360" cy="360"/>
            <a:chOff x="6650035" y="540082"/>
            <a:chExt cx="360" cy="360"/>
          </a:xfrm>
        </p:grpSpPr>
        <mc:AlternateContent xmlns:mc="http://schemas.openxmlformats.org/markup-compatibility/2006" xmlns:p14="http://schemas.microsoft.com/office/powerpoint/2010/main">
          <mc:Choice Requires="p14">
            <p:contentPart p14:bwMode="auto" r:id="rId6">
              <p14:nvContentPartPr>
                <p14:cNvPr id="20" name="インク 19">
                  <a:extLst>
                    <a:ext uri="{FF2B5EF4-FFF2-40B4-BE49-F238E27FC236}">
                      <a16:creationId xmlns:a16="http://schemas.microsoft.com/office/drawing/2014/main" id="{228F3C5E-AC54-2602-B45E-E9B29454EE6F}"/>
                    </a:ext>
                  </a:extLst>
                </p14:cNvPr>
                <p14:cNvContentPartPr/>
                <p14:nvPr/>
              </p14:nvContentPartPr>
              <p14:xfrm>
                <a:off x="6650035" y="540082"/>
                <a:ext cx="360" cy="360"/>
              </p14:xfrm>
            </p:contentPart>
          </mc:Choice>
          <mc:Fallback xmlns="">
            <p:pic>
              <p:nvPicPr>
                <p:cNvPr id="20" name="インク 19">
                  <a:extLst>
                    <a:ext uri="{FF2B5EF4-FFF2-40B4-BE49-F238E27FC236}">
                      <a16:creationId xmlns:a16="http://schemas.microsoft.com/office/drawing/2014/main" id="{228F3C5E-AC54-2602-B45E-E9B29454EE6F}"/>
                    </a:ext>
                  </a:extLst>
                </p:cNvPr>
                <p:cNvPicPr/>
                <p:nvPr/>
              </p:nvPicPr>
              <p:blipFill>
                <a:blip r:embed="rId4"/>
                <a:stretch>
                  <a:fillRect/>
                </a:stretch>
              </p:blipFill>
              <p:spPr>
                <a:xfrm>
                  <a:off x="6643915" y="53396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インク 20">
                  <a:extLst>
                    <a:ext uri="{FF2B5EF4-FFF2-40B4-BE49-F238E27FC236}">
                      <a16:creationId xmlns:a16="http://schemas.microsoft.com/office/drawing/2014/main" id="{38B64731-ABC3-A921-5B14-AD45227E4F5C}"/>
                    </a:ext>
                  </a:extLst>
                </p14:cNvPr>
                <p14:cNvContentPartPr/>
                <p14:nvPr/>
              </p14:nvContentPartPr>
              <p14:xfrm>
                <a:off x="6650035" y="540082"/>
                <a:ext cx="360" cy="360"/>
              </p14:xfrm>
            </p:contentPart>
          </mc:Choice>
          <mc:Fallback xmlns="">
            <p:pic>
              <p:nvPicPr>
                <p:cNvPr id="21" name="インク 20">
                  <a:extLst>
                    <a:ext uri="{FF2B5EF4-FFF2-40B4-BE49-F238E27FC236}">
                      <a16:creationId xmlns:a16="http://schemas.microsoft.com/office/drawing/2014/main" id="{38B64731-ABC3-A921-5B14-AD45227E4F5C}"/>
                    </a:ext>
                  </a:extLst>
                </p:cNvPr>
                <p:cNvPicPr/>
                <p:nvPr/>
              </p:nvPicPr>
              <p:blipFill>
                <a:blip r:embed="rId4"/>
                <a:stretch>
                  <a:fillRect/>
                </a:stretch>
              </p:blipFill>
              <p:spPr>
                <a:xfrm>
                  <a:off x="6643915" y="533962"/>
                  <a:ext cx="12600" cy="12600"/>
                </a:xfrm>
                <a:prstGeom prst="rect">
                  <a:avLst/>
                </a:prstGeom>
              </p:spPr>
            </p:pic>
          </mc:Fallback>
        </mc:AlternateContent>
      </p:grpSp>
      <p:sp>
        <p:nvSpPr>
          <p:cNvPr id="2" name="テキスト ボックス 1">
            <a:extLst>
              <a:ext uri="{FF2B5EF4-FFF2-40B4-BE49-F238E27FC236}">
                <a16:creationId xmlns:a16="http://schemas.microsoft.com/office/drawing/2014/main" id="{47F5A48A-40A5-293E-C920-4E2C07A40508}"/>
              </a:ext>
            </a:extLst>
          </p:cNvPr>
          <p:cNvSpPr txBox="1"/>
          <p:nvPr/>
        </p:nvSpPr>
        <p:spPr>
          <a:xfrm>
            <a:off x="76198" y="491686"/>
            <a:ext cx="2677388" cy="738664"/>
          </a:xfrm>
          <a:prstGeom prst="rect">
            <a:avLst/>
          </a:prstGeom>
          <a:noFill/>
        </p:spPr>
        <p:txBody>
          <a:bodyPr wrap="square" rtlCol="0">
            <a:spAutoFit/>
          </a:bodyPr>
          <a:lstStyle/>
          <a:p>
            <a:r>
              <a:rPr kumimoji="1" lang="ja-JP" altLang="en-US" sz="1400" dirty="0">
                <a:latin typeface="+mn-ea"/>
              </a:rPr>
              <a:t>使用言語 </a:t>
            </a:r>
            <a:r>
              <a:rPr kumimoji="1" lang="en-US" altLang="ja-JP" sz="1400" dirty="0">
                <a:latin typeface="+mn-ea"/>
              </a:rPr>
              <a:t>PHP</a:t>
            </a:r>
            <a:endParaRPr lang="en-US" altLang="ja-JP" sz="1400" dirty="0">
              <a:latin typeface="+mn-ea"/>
            </a:endParaRPr>
          </a:p>
          <a:p>
            <a:r>
              <a:rPr kumimoji="1" lang="ja-JP" altLang="en-US" sz="1400" dirty="0">
                <a:latin typeface="+mn-ea"/>
              </a:rPr>
              <a:t>フレームワーク </a:t>
            </a:r>
            <a:r>
              <a:rPr lang="en-US" altLang="ja-JP" sz="1400" dirty="0">
                <a:latin typeface="+mn-ea"/>
              </a:rPr>
              <a:t>B</a:t>
            </a:r>
            <a:r>
              <a:rPr kumimoji="1" lang="en-US" altLang="ja-JP" sz="1400" dirty="0">
                <a:latin typeface="+mn-ea"/>
              </a:rPr>
              <a:t>ootstrap</a:t>
            </a:r>
          </a:p>
          <a:p>
            <a:r>
              <a:rPr lang="ja-JP" altLang="en-US" sz="1400" dirty="0">
                <a:latin typeface="+mn-ea"/>
              </a:rPr>
              <a:t>開発環境 </a:t>
            </a:r>
            <a:r>
              <a:rPr lang="en-US" altLang="ja-JP" sz="1400" dirty="0">
                <a:latin typeface="+mn-ea"/>
              </a:rPr>
              <a:t>VS Code/ XAMPP</a:t>
            </a:r>
            <a:endParaRPr kumimoji="1" lang="ja-JP" altLang="en-US" sz="1400" dirty="0">
              <a:latin typeface="+mn-ea"/>
            </a:endParaRPr>
          </a:p>
        </p:txBody>
      </p:sp>
      <p:sp>
        <p:nvSpPr>
          <p:cNvPr id="4" name="テキスト ボックス 3">
            <a:extLst>
              <a:ext uri="{FF2B5EF4-FFF2-40B4-BE49-F238E27FC236}">
                <a16:creationId xmlns:a16="http://schemas.microsoft.com/office/drawing/2014/main" id="{20B36B4F-1E17-FFB8-C29E-75DE1067F4AF}"/>
              </a:ext>
            </a:extLst>
          </p:cNvPr>
          <p:cNvSpPr txBox="1"/>
          <p:nvPr/>
        </p:nvSpPr>
        <p:spPr>
          <a:xfrm flipH="1">
            <a:off x="4481975" y="491686"/>
            <a:ext cx="1034966" cy="338554"/>
          </a:xfrm>
          <a:prstGeom prst="rect">
            <a:avLst/>
          </a:prstGeom>
          <a:noFill/>
        </p:spPr>
        <p:txBody>
          <a:bodyPr wrap="square" rtlCol="0">
            <a:spAutoFit/>
          </a:bodyPr>
          <a:lstStyle/>
          <a:p>
            <a:r>
              <a:rPr lang="ja-JP" altLang="en-US" sz="1600" b="1" dirty="0"/>
              <a:t>仕様</a:t>
            </a:r>
            <a:endParaRPr kumimoji="1" lang="en-US" altLang="ja-JP" sz="1600" b="1" dirty="0"/>
          </a:p>
        </p:txBody>
      </p:sp>
      <p:sp>
        <p:nvSpPr>
          <p:cNvPr id="6" name="テキスト ボックス 5">
            <a:extLst>
              <a:ext uri="{FF2B5EF4-FFF2-40B4-BE49-F238E27FC236}">
                <a16:creationId xmlns:a16="http://schemas.microsoft.com/office/drawing/2014/main" id="{1397D84B-3410-8591-7727-F8F97EFB5D2F}"/>
              </a:ext>
            </a:extLst>
          </p:cNvPr>
          <p:cNvSpPr txBox="1"/>
          <p:nvPr/>
        </p:nvSpPr>
        <p:spPr>
          <a:xfrm>
            <a:off x="5097780" y="295558"/>
            <a:ext cx="6855360" cy="830997"/>
          </a:xfrm>
          <a:prstGeom prst="rect">
            <a:avLst/>
          </a:prstGeom>
          <a:noFill/>
        </p:spPr>
        <p:txBody>
          <a:bodyPr wrap="square" rtlCol="0">
            <a:spAutoFit/>
          </a:bodyPr>
          <a:lstStyle/>
          <a:p>
            <a:r>
              <a:rPr kumimoji="1" lang="ja-JP" altLang="en-US" sz="1600" dirty="0"/>
              <a:t>アンケートを</a:t>
            </a:r>
            <a:r>
              <a:rPr lang="ja-JP" altLang="en-US" sz="1600" dirty="0"/>
              <a:t>記入</a:t>
            </a:r>
            <a:r>
              <a:rPr kumimoji="1" lang="ja-JP" altLang="en-US" sz="1600" dirty="0"/>
              <a:t>し送信。空欄があった場合は</a:t>
            </a:r>
            <a:r>
              <a:rPr kumimoji="1" lang="ja-JP" altLang="en-US" sz="1600" b="1" dirty="0"/>
              <a:t>記入済の箇所は保持した状態</a:t>
            </a:r>
            <a:r>
              <a:rPr kumimoji="1" lang="ja-JP" altLang="en-US" sz="1600" dirty="0"/>
              <a:t>で戻す。すべて記入されていた場合は</a:t>
            </a:r>
            <a:r>
              <a:rPr kumimoji="1" lang="en-US" altLang="ja-JP" sz="1600" b="1" dirty="0"/>
              <a:t>DB</a:t>
            </a:r>
            <a:r>
              <a:rPr kumimoji="1" lang="ja-JP" altLang="en-US" sz="1600" b="1" dirty="0"/>
              <a:t>に接続しデータを保存する</a:t>
            </a:r>
            <a:r>
              <a:rPr kumimoji="1" lang="ja-JP" altLang="en-US" sz="1600" dirty="0"/>
              <a:t>。また、</a:t>
            </a:r>
            <a:r>
              <a:rPr kumimoji="1" lang="ja-JP" altLang="en-US" sz="1600" b="1" dirty="0"/>
              <a:t>管理者ページから情報の再編集や削除</a:t>
            </a:r>
            <a:r>
              <a:rPr kumimoji="1" lang="ja-JP" altLang="en-US" sz="1600" dirty="0"/>
              <a:t>ができる</a:t>
            </a:r>
          </a:p>
        </p:txBody>
      </p:sp>
      <p:pic>
        <p:nvPicPr>
          <p:cNvPr id="56" name="図 55" descr="コンピューターのスクリーンショット&#10;&#10;AI によって生成されたコンテンツは間違っている可能性があります。">
            <a:extLst>
              <a:ext uri="{FF2B5EF4-FFF2-40B4-BE49-F238E27FC236}">
                <a16:creationId xmlns:a16="http://schemas.microsoft.com/office/drawing/2014/main" id="{8DAC1026-6328-EFEC-C157-85A9C24B8A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53814" y="1587148"/>
            <a:ext cx="3479697" cy="4797444"/>
          </a:xfrm>
          <a:prstGeom prst="rect">
            <a:avLst/>
          </a:prstGeom>
        </p:spPr>
      </p:pic>
      <p:pic>
        <p:nvPicPr>
          <p:cNvPr id="58" name="図 57" descr="コンピューターの画面のスクリーンショット&#10;&#10;AI によって生成されたコンテンツは間違っている可能性があります。">
            <a:extLst>
              <a:ext uri="{FF2B5EF4-FFF2-40B4-BE49-F238E27FC236}">
                <a16:creationId xmlns:a16="http://schemas.microsoft.com/office/drawing/2014/main" id="{8D224E95-9839-0D4C-4B88-268EC01323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98" y="1593675"/>
            <a:ext cx="3924682" cy="4797444"/>
          </a:xfrm>
          <a:prstGeom prst="rect">
            <a:avLst/>
          </a:prstGeom>
        </p:spPr>
      </p:pic>
      <p:pic>
        <p:nvPicPr>
          <p:cNvPr id="64" name="図 63"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0498E657-9D48-6E53-BA08-3A6688B42B0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87105" y="4413973"/>
            <a:ext cx="3312924" cy="1977146"/>
          </a:xfrm>
          <a:prstGeom prst="rect">
            <a:avLst/>
          </a:prstGeom>
        </p:spPr>
      </p:pic>
      <p:pic>
        <p:nvPicPr>
          <p:cNvPr id="66" name="図 65" descr="グラフィカル ユーザー インターフェイス, テキスト, アプリケーション, Web サイト&#10;&#10;AI によって生成されたコンテンツは間違っている可能性があります。">
            <a:extLst>
              <a:ext uri="{FF2B5EF4-FFF2-40B4-BE49-F238E27FC236}">
                <a16:creationId xmlns:a16="http://schemas.microsoft.com/office/drawing/2014/main" id="{04918175-61F2-D421-EF5D-8CA4B672EB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87105" y="1638104"/>
            <a:ext cx="3312924" cy="1737787"/>
          </a:xfrm>
          <a:prstGeom prst="rect">
            <a:avLst/>
          </a:prstGeom>
        </p:spPr>
      </p:pic>
      <p:sp>
        <p:nvSpPr>
          <p:cNvPr id="53" name="矢印: 右 52">
            <a:extLst>
              <a:ext uri="{FF2B5EF4-FFF2-40B4-BE49-F238E27FC236}">
                <a16:creationId xmlns:a16="http://schemas.microsoft.com/office/drawing/2014/main" id="{5E4080A2-A3CD-EFD8-9E69-E1FFD0A279C0}"/>
              </a:ext>
            </a:extLst>
          </p:cNvPr>
          <p:cNvSpPr/>
          <p:nvPr/>
        </p:nvSpPr>
        <p:spPr>
          <a:xfrm>
            <a:off x="4043299" y="4879420"/>
            <a:ext cx="498311" cy="42437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矢印: 右 67">
            <a:extLst>
              <a:ext uri="{FF2B5EF4-FFF2-40B4-BE49-F238E27FC236}">
                <a16:creationId xmlns:a16="http://schemas.microsoft.com/office/drawing/2014/main" id="{9C27E659-5A5A-2EB7-5A25-FB923EB4BB3F}"/>
              </a:ext>
            </a:extLst>
          </p:cNvPr>
          <p:cNvSpPr/>
          <p:nvPr/>
        </p:nvSpPr>
        <p:spPr>
          <a:xfrm>
            <a:off x="4043299" y="2506997"/>
            <a:ext cx="543806" cy="42437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68671897-73B1-227A-03F6-DF942FE00D78}"/>
              </a:ext>
            </a:extLst>
          </p:cNvPr>
          <p:cNvSpPr/>
          <p:nvPr/>
        </p:nvSpPr>
        <p:spPr>
          <a:xfrm>
            <a:off x="8010008" y="2506997"/>
            <a:ext cx="543806" cy="42437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矢印: 左 69">
            <a:extLst>
              <a:ext uri="{FF2B5EF4-FFF2-40B4-BE49-F238E27FC236}">
                <a16:creationId xmlns:a16="http://schemas.microsoft.com/office/drawing/2014/main" id="{9A492CD8-C067-D522-6B58-35C25D2AA53A}"/>
              </a:ext>
            </a:extLst>
          </p:cNvPr>
          <p:cNvSpPr/>
          <p:nvPr/>
        </p:nvSpPr>
        <p:spPr>
          <a:xfrm>
            <a:off x="4000880" y="5619064"/>
            <a:ext cx="540730" cy="424375"/>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吹き出し: 角を丸めた四角形 72">
            <a:extLst>
              <a:ext uri="{FF2B5EF4-FFF2-40B4-BE49-F238E27FC236}">
                <a16:creationId xmlns:a16="http://schemas.microsoft.com/office/drawing/2014/main" id="{0FB8665A-FC89-5740-CD68-178B7C91E6DD}"/>
              </a:ext>
            </a:extLst>
          </p:cNvPr>
          <p:cNvSpPr/>
          <p:nvPr/>
        </p:nvSpPr>
        <p:spPr>
          <a:xfrm>
            <a:off x="4481975" y="3482110"/>
            <a:ext cx="3312924" cy="762674"/>
          </a:xfrm>
          <a:prstGeom prst="wedgeRoundRectCallout">
            <a:avLst>
              <a:gd name="adj1" fmla="val -38290"/>
              <a:gd name="adj2" fmla="val 14230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t>空欄がある場合はエラー表示をしてアンケート入力画面に戻す</a:t>
            </a:r>
          </a:p>
        </p:txBody>
      </p:sp>
      <p:cxnSp>
        <p:nvCxnSpPr>
          <p:cNvPr id="76" name="直線コネクタ 75">
            <a:extLst>
              <a:ext uri="{FF2B5EF4-FFF2-40B4-BE49-F238E27FC236}">
                <a16:creationId xmlns:a16="http://schemas.microsoft.com/office/drawing/2014/main" id="{6EF66708-C7F2-04AD-6C44-A67328AF0469}"/>
              </a:ext>
            </a:extLst>
          </p:cNvPr>
          <p:cNvCxnSpPr>
            <a:cxnSpLocks/>
          </p:cNvCxnSpPr>
          <p:nvPr/>
        </p:nvCxnSpPr>
        <p:spPr>
          <a:xfrm>
            <a:off x="5097780" y="166260"/>
            <a:ext cx="0" cy="1049036"/>
          </a:xfrm>
          <a:prstGeom prst="line">
            <a:avLst/>
          </a:prstGeom>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BD2EE802-38CC-CE04-817E-3D7660A483EE}"/>
              </a:ext>
            </a:extLst>
          </p:cNvPr>
          <p:cNvSpPr/>
          <p:nvPr/>
        </p:nvSpPr>
        <p:spPr>
          <a:xfrm>
            <a:off x="8504060" y="3985870"/>
            <a:ext cx="3611742" cy="198249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a:t>感想</a:t>
            </a:r>
            <a:endParaRPr lang="en-US" altLang="ja-JP" b="1" dirty="0"/>
          </a:p>
          <a:p>
            <a:pPr algn="ctr"/>
            <a:endParaRPr kumimoji="1" lang="en-US" altLang="ja-JP" dirty="0"/>
          </a:p>
          <a:p>
            <a:r>
              <a:rPr lang="ja-JP" altLang="en-US" dirty="0"/>
              <a:t>データを保持したまま前のページに戻るプログラミングを実装し、意図したとおりのデータを呼び出すのに苦戦しました。</a:t>
            </a:r>
            <a:endParaRPr kumimoji="1" lang="ja-JP" altLang="en-US" dirty="0"/>
          </a:p>
        </p:txBody>
      </p:sp>
    </p:spTree>
    <p:extLst>
      <p:ext uri="{BB962C8B-B14F-4D97-AF65-F5344CB8AC3E}">
        <p14:creationId xmlns:p14="http://schemas.microsoft.com/office/powerpoint/2010/main" val="115939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CBEBE4-C497-5DD8-ABCC-C39FA5E11A77}"/>
              </a:ext>
            </a:extLst>
          </p:cNvPr>
          <p:cNvSpPr/>
          <p:nvPr/>
        </p:nvSpPr>
        <p:spPr>
          <a:xfrm>
            <a:off x="477975" y="1715978"/>
            <a:ext cx="3625391" cy="229618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70BC33B2-059C-065D-5D12-BAB65D711E4B}"/>
              </a:ext>
            </a:extLst>
          </p:cNvPr>
          <p:cNvSpPr/>
          <p:nvPr/>
        </p:nvSpPr>
        <p:spPr>
          <a:xfrm>
            <a:off x="4470505" y="1908754"/>
            <a:ext cx="7243520" cy="424615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6" name="コンテンツ プレースホルダー 35">
            <a:extLst>
              <a:ext uri="{FF2B5EF4-FFF2-40B4-BE49-F238E27FC236}">
                <a16:creationId xmlns:a16="http://schemas.microsoft.com/office/drawing/2014/main" id="{537DFFE1-7224-15BE-9A61-D3D93E1D262F}"/>
              </a:ext>
            </a:extLst>
          </p:cNvPr>
          <p:cNvSpPr txBox="1">
            <a:spLocks noGrp="1"/>
          </p:cNvSpPr>
          <p:nvPr>
            <p:ph idx="1"/>
          </p:nvPr>
        </p:nvSpPr>
        <p:spPr>
          <a:xfrm>
            <a:off x="477975" y="2792398"/>
            <a:ext cx="3625391" cy="1092222"/>
          </a:xfrm>
          <a:prstGeom prst="rect">
            <a:avLst/>
          </a:prstGeom>
          <a:noFill/>
        </p:spPr>
        <p:txBody>
          <a:bodyPr wrap="square" rtlCol="0">
            <a:spAutoFit/>
          </a:bodyPr>
          <a:lstStyle/>
          <a:p>
            <a:pPr marL="0" indent="0">
              <a:buNone/>
            </a:pPr>
            <a:r>
              <a:rPr kumimoji="1" lang="ja-JP" altLang="en-US" sz="1800" dirty="0"/>
              <a:t>タイトル</a:t>
            </a:r>
            <a:r>
              <a:rPr lang="ja-JP" altLang="en-US" sz="1800" dirty="0"/>
              <a:t>の欄にタイトル、</a:t>
            </a:r>
            <a:r>
              <a:rPr lang="en-US" altLang="ja-JP" sz="1800" dirty="0"/>
              <a:t>URL</a:t>
            </a:r>
            <a:r>
              <a:rPr lang="ja-JP" altLang="en-US" sz="1800" dirty="0"/>
              <a:t>欄に</a:t>
            </a:r>
            <a:r>
              <a:rPr lang="en-US" altLang="ja-JP" sz="1800" dirty="0"/>
              <a:t>URL</a:t>
            </a:r>
            <a:r>
              <a:rPr lang="ja-JP" altLang="en-US" sz="1800" dirty="0"/>
              <a:t>を入力し追加ボタンを押すと</a:t>
            </a:r>
            <a:r>
              <a:rPr lang="ja-JP" altLang="en-US" sz="1800" b="1" dirty="0"/>
              <a:t>リンク付きのタイトル</a:t>
            </a:r>
            <a:r>
              <a:rPr lang="ja-JP" altLang="en-US" sz="1800" dirty="0"/>
              <a:t>が一覧として表示される</a:t>
            </a:r>
            <a:endParaRPr kumimoji="1" lang="en-US" altLang="ja-JP" sz="1800" dirty="0"/>
          </a:p>
        </p:txBody>
      </p:sp>
      <p:sp>
        <p:nvSpPr>
          <p:cNvPr id="43" name="テキスト ボックス 42">
            <a:extLst>
              <a:ext uri="{FF2B5EF4-FFF2-40B4-BE49-F238E27FC236}">
                <a16:creationId xmlns:a16="http://schemas.microsoft.com/office/drawing/2014/main" id="{14B578FF-29E6-1250-82F3-AEB2CDFD0332}"/>
              </a:ext>
            </a:extLst>
          </p:cNvPr>
          <p:cNvSpPr txBox="1"/>
          <p:nvPr/>
        </p:nvSpPr>
        <p:spPr>
          <a:xfrm>
            <a:off x="782360" y="511199"/>
            <a:ext cx="6007610" cy="1200329"/>
          </a:xfrm>
          <a:prstGeom prst="rect">
            <a:avLst/>
          </a:prstGeom>
          <a:noFill/>
        </p:spPr>
        <p:txBody>
          <a:bodyPr wrap="square" rtlCol="0">
            <a:spAutoFit/>
          </a:bodyPr>
          <a:lstStyle/>
          <a:p>
            <a:r>
              <a:rPr lang="ja-JP" altLang="en-US" sz="3600" b="1" dirty="0">
                <a:latin typeface="+mn-ea"/>
              </a:rPr>
              <a:t>よく見るサイトのリンク集</a:t>
            </a:r>
            <a:endParaRPr lang="en-US" altLang="ja-JP" sz="3600" b="1" dirty="0">
              <a:latin typeface="+mn-ea"/>
            </a:endParaRPr>
          </a:p>
          <a:p>
            <a:r>
              <a:rPr lang="ja-JP" altLang="en-US" sz="3600" dirty="0"/>
              <a:t>　　　　　　　　　　　</a:t>
            </a:r>
            <a:endParaRPr kumimoji="1" lang="en-US" altLang="ja-JP" sz="3600" dirty="0"/>
          </a:p>
        </p:txBody>
      </p:sp>
      <p:pic>
        <p:nvPicPr>
          <p:cNvPr id="49" name="図 48" descr="テキスト, 手紙&#10;&#10;AI によって生成されたコンテンツは間違っている可能性があります。">
            <a:extLst>
              <a:ext uri="{FF2B5EF4-FFF2-40B4-BE49-F238E27FC236}">
                <a16:creationId xmlns:a16="http://schemas.microsoft.com/office/drawing/2014/main" id="{227E4197-21AF-F07B-C721-72634B7A3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901" y="2198484"/>
            <a:ext cx="2931239" cy="3600873"/>
          </a:xfrm>
          <a:prstGeom prst="rect">
            <a:avLst/>
          </a:prstGeom>
        </p:spPr>
      </p:pic>
      <p:pic>
        <p:nvPicPr>
          <p:cNvPr id="51" name="図 50"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6F48785-EB42-BEF1-684A-9B877A21C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9997" y="2213503"/>
            <a:ext cx="2756864" cy="3585854"/>
          </a:xfrm>
          <a:prstGeom prst="rect">
            <a:avLst/>
          </a:prstGeom>
        </p:spPr>
      </p:pic>
      <p:sp>
        <p:nvSpPr>
          <p:cNvPr id="54" name="楕円 53">
            <a:extLst>
              <a:ext uri="{FF2B5EF4-FFF2-40B4-BE49-F238E27FC236}">
                <a16:creationId xmlns:a16="http://schemas.microsoft.com/office/drawing/2014/main" id="{E806332A-B839-40F4-4665-01279DE7B143}"/>
              </a:ext>
            </a:extLst>
          </p:cNvPr>
          <p:cNvSpPr/>
          <p:nvPr/>
        </p:nvSpPr>
        <p:spPr>
          <a:xfrm>
            <a:off x="4457700" y="3253301"/>
            <a:ext cx="914873" cy="631319"/>
          </a:xfrm>
          <a:prstGeom prst="ellipse">
            <a:avLst/>
          </a:prstGeom>
          <a:solidFill>
            <a:srgbClr val="FFFFFF">
              <a:alpha val="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26" name="矢印: 右 25">
            <a:extLst>
              <a:ext uri="{FF2B5EF4-FFF2-40B4-BE49-F238E27FC236}">
                <a16:creationId xmlns:a16="http://schemas.microsoft.com/office/drawing/2014/main" id="{E6BB4124-91AC-9AE6-4381-64E18EAAF2B3}"/>
              </a:ext>
            </a:extLst>
          </p:cNvPr>
          <p:cNvSpPr/>
          <p:nvPr/>
        </p:nvSpPr>
        <p:spPr>
          <a:xfrm>
            <a:off x="7745436" y="3740437"/>
            <a:ext cx="870993" cy="490015"/>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73D4A37-3365-6FB9-DE81-44CA9EC14E3F}"/>
              </a:ext>
            </a:extLst>
          </p:cNvPr>
          <p:cNvSpPr/>
          <p:nvPr/>
        </p:nvSpPr>
        <p:spPr>
          <a:xfrm>
            <a:off x="8824535" y="4104930"/>
            <a:ext cx="820351" cy="336116"/>
          </a:xfrm>
          <a:prstGeom prst="ellipse">
            <a:avLst/>
          </a:prstGeom>
          <a:solidFill>
            <a:srgbClr val="FFFFFF">
              <a:alpha val="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E87FC404-194C-689F-B8E5-14CFFB2AADCB}"/>
              </a:ext>
            </a:extLst>
          </p:cNvPr>
          <p:cNvSpPr txBox="1"/>
          <p:nvPr/>
        </p:nvSpPr>
        <p:spPr>
          <a:xfrm>
            <a:off x="6789970" y="511199"/>
            <a:ext cx="5108448" cy="646331"/>
          </a:xfrm>
          <a:prstGeom prst="rect">
            <a:avLst/>
          </a:prstGeom>
          <a:noFill/>
        </p:spPr>
        <p:txBody>
          <a:bodyPr wrap="square" rtlCol="0">
            <a:spAutoFit/>
          </a:bodyPr>
          <a:lstStyle/>
          <a:p>
            <a:r>
              <a:rPr lang="ja-JP" altLang="en-US" sz="1800" dirty="0"/>
              <a:t>　　　          　使用言語　</a:t>
            </a:r>
            <a:r>
              <a:rPr lang="en-US" altLang="ja-JP" sz="1800" dirty="0" err="1"/>
              <a:t>Javascript</a:t>
            </a:r>
            <a:r>
              <a:rPr lang="en-US" altLang="ja-JP" sz="1800" dirty="0"/>
              <a:t> /HTML</a:t>
            </a:r>
          </a:p>
          <a:p>
            <a:r>
              <a:rPr lang="ja-JP" altLang="en-US" sz="1800" dirty="0"/>
              <a:t>　　　　　　　開発環境　</a:t>
            </a:r>
            <a:r>
              <a:rPr lang="en-US" altLang="ja-JP" sz="1800" dirty="0"/>
              <a:t>VS Code</a:t>
            </a:r>
            <a:r>
              <a:rPr lang="ja-JP" altLang="en-US" dirty="0"/>
              <a:t>　</a:t>
            </a:r>
            <a:endParaRPr kumimoji="1" lang="ja-JP" altLang="en-US" dirty="0"/>
          </a:p>
        </p:txBody>
      </p:sp>
      <p:sp>
        <p:nvSpPr>
          <p:cNvPr id="35" name="テキスト ボックス 34">
            <a:extLst>
              <a:ext uri="{FF2B5EF4-FFF2-40B4-BE49-F238E27FC236}">
                <a16:creationId xmlns:a16="http://schemas.microsoft.com/office/drawing/2014/main" id="{70F6758E-09C3-0B9B-E227-DD03517ECC9D}"/>
              </a:ext>
            </a:extLst>
          </p:cNvPr>
          <p:cNvSpPr txBox="1"/>
          <p:nvPr/>
        </p:nvSpPr>
        <p:spPr>
          <a:xfrm rot="10800000" flipV="1">
            <a:off x="1789963" y="1921115"/>
            <a:ext cx="1457683" cy="584775"/>
          </a:xfrm>
          <a:prstGeom prst="rect">
            <a:avLst/>
          </a:prstGeom>
          <a:noFill/>
        </p:spPr>
        <p:txBody>
          <a:bodyPr wrap="square" rtlCol="0">
            <a:spAutoFit/>
          </a:bodyPr>
          <a:lstStyle/>
          <a:p>
            <a:r>
              <a:rPr kumimoji="1" lang="ja-JP" altLang="en-US" sz="3200" b="1" dirty="0"/>
              <a:t>仕様</a:t>
            </a:r>
          </a:p>
        </p:txBody>
      </p:sp>
      <p:sp>
        <p:nvSpPr>
          <p:cNvPr id="6" name="四角形: 角を丸くする 5">
            <a:extLst>
              <a:ext uri="{FF2B5EF4-FFF2-40B4-BE49-F238E27FC236}">
                <a16:creationId xmlns:a16="http://schemas.microsoft.com/office/drawing/2014/main" id="{0D4F6D0A-108B-C0F3-8EF9-6429A70336B2}"/>
              </a:ext>
            </a:extLst>
          </p:cNvPr>
          <p:cNvSpPr/>
          <p:nvPr/>
        </p:nvSpPr>
        <p:spPr>
          <a:xfrm>
            <a:off x="477975" y="4158576"/>
            <a:ext cx="3625391" cy="21743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a:t>感想</a:t>
            </a:r>
            <a:endParaRPr kumimoji="1" lang="en-US" altLang="ja-JP" b="1" dirty="0"/>
          </a:p>
          <a:p>
            <a:pPr algn="ctr"/>
            <a:endParaRPr lang="en-US" altLang="ja-JP" dirty="0"/>
          </a:p>
          <a:p>
            <a:r>
              <a:rPr lang="ja-JP" altLang="en-US" dirty="0"/>
              <a:t>テキストをリンク付きの文字にしたり、文字の色を変えたりなど要素を追加するプログラミングの実装が楽しかったです</a:t>
            </a:r>
            <a:endParaRPr kumimoji="1" lang="en-US" altLang="ja-JP" dirty="0"/>
          </a:p>
        </p:txBody>
      </p:sp>
    </p:spTree>
    <p:extLst>
      <p:ext uri="{BB962C8B-B14F-4D97-AF65-F5344CB8AC3E}">
        <p14:creationId xmlns:p14="http://schemas.microsoft.com/office/powerpoint/2010/main" val="172442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4738D-DCAD-E744-3793-1D64D3AB114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E387C32-C3DA-BC3F-2EB4-4C0A3B4CD69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981488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934</TotalTime>
  <Words>565</Words>
  <Application>Microsoft Office PowerPoint</Application>
  <PresentationFormat>ワイド画面</PresentationFormat>
  <Paragraphs>100</Paragraphs>
  <Slides>7</Slides>
  <Notes>2</Notes>
  <HiddenSlides>0</HiddenSlides>
  <MMClips>1</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7</vt:i4>
      </vt:variant>
    </vt:vector>
  </HeadingPairs>
  <TitlesOfParts>
    <vt:vector size="20" baseType="lpstr">
      <vt:lpstr>BIZ UDPゴシック</vt:lpstr>
      <vt:lpstr>HGP創英角ｺﾞｼｯｸUB</vt:lpstr>
      <vt:lpstr>HG創英角ｺﾞｼｯｸUB</vt:lpstr>
      <vt:lpstr>Meiryo</vt:lpstr>
      <vt:lpstr>游ゴシック</vt:lpstr>
      <vt:lpstr>游ゴシック Light</vt:lpstr>
      <vt:lpstr>Arial</vt:lpstr>
      <vt:lpstr>Tw Cen MT</vt:lpstr>
      <vt:lpstr>Tw Cen MT Condensed</vt:lpstr>
      <vt:lpstr>Wingdings 3</vt:lpstr>
      <vt:lpstr>Office テーマ</vt:lpstr>
      <vt:lpstr>インテグラル</vt:lpstr>
      <vt:lpstr>FunkyShapesVTI</vt:lpstr>
      <vt:lpstr>ポートフォリオ</vt:lpstr>
      <vt:lpstr>PROFILE</vt:lpstr>
      <vt:lpstr>ピンポンゲーム（合同制作）作業人数2人　製作期間　約３か月（1/20~4/30）</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ジョブトレIT・Web船橋　工藤 陽輝</dc:creator>
  <cp:lastModifiedBy>ジョブトレIT・Web船橋　工藤 陽輝</cp:lastModifiedBy>
  <cp:revision>64</cp:revision>
  <dcterms:created xsi:type="dcterms:W3CDTF">2025-05-13T02:33:34Z</dcterms:created>
  <dcterms:modified xsi:type="dcterms:W3CDTF">2025-05-19T06:35:32Z</dcterms:modified>
</cp:coreProperties>
</file>