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Data</a:t>
            </a:r>
            <a:r>
              <a:rPr lang="pl-PL" baseline="0" dirty="0"/>
              <a:t> Quality Reporting</a:t>
            </a:r>
            <a:endParaRPr lang="en-GB" dirty="0"/>
          </a:p>
        </c:rich>
      </c:tx>
      <c:layout>
        <c:manualLayout>
          <c:xMode val="edge"/>
          <c:yMode val="edge"/>
          <c:x val="0.3923882612499524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567081288751948E-2"/>
          <c:y val="0.19640089193750546"/>
          <c:w val="0.9331478945566587"/>
          <c:h val="0.6746579369611372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Data Join</c:v>
                </c:pt>
                <c:pt idx="1">
                  <c:v>Data import CLIENT</c:v>
                </c:pt>
                <c:pt idx="2">
                  <c:v>Data import INCOME</c:v>
                </c:pt>
                <c:pt idx="3">
                  <c:v>Data import HOUSEHOLD</c:v>
                </c:pt>
                <c:pt idx="4">
                  <c:v>Data import LOAN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0.99734379860728894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DD-4744-8C57-CE85F04B5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Data Join</c:v>
                </c:pt>
                <c:pt idx="1">
                  <c:v>Data import CLIENT</c:v>
                </c:pt>
                <c:pt idx="2">
                  <c:v>Data import INCOME</c:v>
                </c:pt>
                <c:pt idx="3">
                  <c:v>Data import HOUSEHOLD</c:v>
                </c:pt>
                <c:pt idx="4">
                  <c:v>Data import LOAN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2.3992898102161762E-5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DD-4744-8C57-CE85F04B5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5312792"/>
        <c:axId val="375305904"/>
      </c:barChart>
      <c:catAx>
        <c:axId val="37531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305904"/>
        <c:crosses val="autoZero"/>
        <c:auto val="1"/>
        <c:lblAlgn val="ctr"/>
        <c:lblOffset val="100"/>
        <c:noMultiLvlLbl val="0"/>
      </c:catAx>
      <c:valAx>
        <c:axId val="375305904"/>
        <c:scaling>
          <c:orientation val="minMax"/>
          <c:min val="0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312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316919624177421"/>
          <c:y val="0.93677195840348559"/>
          <c:w val="0.11298518391722774"/>
          <c:h val="5.79290324104970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Summary Report</a:t>
            </a:r>
            <a:r>
              <a:rPr lang="pl-PL" baseline="0" dirty="0"/>
              <a:t> for last 3 reporting periods</a:t>
            </a:r>
            <a:endParaRPr lang="en-GB" dirty="0"/>
          </a:p>
        </c:rich>
      </c:tx>
      <c:layout>
        <c:manualLayout>
          <c:xMode val="edge"/>
          <c:yMode val="edge"/>
          <c:x val="0.30125944401877308"/>
          <c:y val="4.68749971164494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loan amount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mmm\-yy</c:formatCode>
                <c:ptCount val="3"/>
                <c:pt idx="0">
                  <c:v>40787</c:v>
                </c:pt>
                <c:pt idx="1">
                  <c:v>40817</c:v>
                </c:pt>
                <c:pt idx="2">
                  <c:v>40848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923812.17999999993</c:v>
                </c:pt>
                <c:pt idx="1">
                  <c:v>905336.74999999988</c:v>
                </c:pt>
                <c:pt idx="2">
                  <c:v>885985.6599999998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9A-4F1E-888E-BF868060B9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paid amount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mmm\-yy</c:formatCode>
                <c:ptCount val="3"/>
                <c:pt idx="0">
                  <c:v>40787</c:v>
                </c:pt>
                <c:pt idx="1">
                  <c:v>40817</c:v>
                </c:pt>
                <c:pt idx="2">
                  <c:v>40848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891651.17999999993</c:v>
                </c:pt>
                <c:pt idx="1">
                  <c:v>873316.74999999977</c:v>
                </c:pt>
                <c:pt idx="2">
                  <c:v>850014.65999999945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9A-4F1E-888E-BF868060B9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past due amount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mmm\-yy</c:formatCode>
                <c:ptCount val="3"/>
                <c:pt idx="0">
                  <c:v>40787</c:v>
                </c:pt>
                <c:pt idx="1">
                  <c:v>40817</c:v>
                </c:pt>
                <c:pt idx="2">
                  <c:v>40848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32161</c:v>
                </c:pt>
                <c:pt idx="1">
                  <c:v>32020</c:v>
                </c:pt>
                <c:pt idx="2">
                  <c:v>35971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A-4F1E-888E-BF868060B9A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Accumulative past due amount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mmm\-yy</c:formatCode>
                <c:ptCount val="3"/>
                <c:pt idx="0">
                  <c:v>40787</c:v>
                </c:pt>
                <c:pt idx="1">
                  <c:v>40817</c:v>
                </c:pt>
                <c:pt idx="2">
                  <c:v>40848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405078</c:v>
                </c:pt>
                <c:pt idx="1">
                  <c:v>433492</c:v>
                </c:pt>
                <c:pt idx="2">
                  <c:v>450065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A-4F1E-888E-BF868060B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7157400"/>
        <c:axId val="287152808"/>
      </c:lineChart>
      <c:dateAx>
        <c:axId val="28715740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152808"/>
        <c:crosses val="autoZero"/>
        <c:auto val="1"/>
        <c:lblOffset val="100"/>
        <c:baseTimeUnit val="months"/>
      </c:dateAx>
      <c:valAx>
        <c:axId val="28715280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157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DPD30+ </a:t>
            </a:r>
            <a:r>
              <a:rPr lang="pl-PL" sz="1862" b="0" i="0" u="none" strike="noStrike" baseline="0" dirty="0">
                <a:effectLst/>
              </a:rPr>
              <a:t>Bucket Report</a:t>
            </a:r>
            <a:endParaRPr lang="en-GB" dirty="0"/>
          </a:p>
        </c:rich>
      </c:tx>
      <c:layout>
        <c:manualLayout>
          <c:xMode val="edge"/>
          <c:yMode val="edge"/>
          <c:x val="0.30125944401877308"/>
          <c:y val="4.68749971164494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past due amount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1.9694639619322947E-2"/>
                  <c:y val="2.50664969816377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57-444F-98B4-8485E607B570}"/>
                </c:ext>
              </c:extLst>
            </c:dLbl>
            <c:dLbl>
              <c:idx val="10"/>
              <c:layout>
                <c:manualLayout>
                  <c:x val="-2.8896387951506061E-2"/>
                  <c:y val="2.74102468374602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557-444F-98B4-8485E607B570}"/>
                </c:ext>
              </c:extLst>
            </c:dLbl>
            <c:dLbl>
              <c:idx val="11"/>
              <c:layout>
                <c:manualLayout>
                  <c:x val="-3.5915800380024961E-3"/>
                  <c:y val="6.3164981350579399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557-444F-98B4-8485E607B57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mmm\-yy</c:formatCode>
                <c:ptCount val="12"/>
                <c:pt idx="0">
                  <c:v>40513</c:v>
                </c:pt>
                <c:pt idx="1">
                  <c:v>40544</c:v>
                </c:pt>
                <c:pt idx="2">
                  <c:v>40575</c:v>
                </c:pt>
                <c:pt idx="3">
                  <c:v>40603</c:v>
                </c:pt>
                <c:pt idx="4">
                  <c:v>40634</c:v>
                </c:pt>
                <c:pt idx="5">
                  <c:v>40664</c:v>
                </c:pt>
                <c:pt idx="6">
                  <c:v>40695</c:v>
                </c:pt>
                <c:pt idx="7">
                  <c:v>40725</c:v>
                </c:pt>
                <c:pt idx="8">
                  <c:v>40756</c:v>
                </c:pt>
                <c:pt idx="9">
                  <c:v>40787</c:v>
                </c:pt>
                <c:pt idx="10">
                  <c:v>40817</c:v>
                </c:pt>
                <c:pt idx="11">
                  <c:v>40848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4973</c:v>
                </c:pt>
                <c:pt idx="1">
                  <c:v>3741</c:v>
                </c:pt>
                <c:pt idx="2">
                  <c:v>2427</c:v>
                </c:pt>
                <c:pt idx="3">
                  <c:v>3972</c:v>
                </c:pt>
                <c:pt idx="4">
                  <c:v>2699</c:v>
                </c:pt>
                <c:pt idx="5">
                  <c:v>3059</c:v>
                </c:pt>
                <c:pt idx="6">
                  <c:v>4877</c:v>
                </c:pt>
                <c:pt idx="7">
                  <c:v>3915</c:v>
                </c:pt>
                <c:pt idx="8">
                  <c:v>1645</c:v>
                </c:pt>
                <c:pt idx="9">
                  <c:v>2463</c:v>
                </c:pt>
                <c:pt idx="10">
                  <c:v>3031</c:v>
                </c:pt>
                <c:pt idx="11">
                  <c:v>1055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9A-4F1E-888E-BF868060B9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Accumulative past due amount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mmm\-yy</c:formatCode>
                <c:ptCount val="12"/>
                <c:pt idx="0">
                  <c:v>40513</c:v>
                </c:pt>
                <c:pt idx="1">
                  <c:v>40544</c:v>
                </c:pt>
                <c:pt idx="2">
                  <c:v>40575</c:v>
                </c:pt>
                <c:pt idx="3">
                  <c:v>40603</c:v>
                </c:pt>
                <c:pt idx="4">
                  <c:v>40634</c:v>
                </c:pt>
                <c:pt idx="5">
                  <c:v>40664</c:v>
                </c:pt>
                <c:pt idx="6">
                  <c:v>40695</c:v>
                </c:pt>
                <c:pt idx="7">
                  <c:v>40725</c:v>
                </c:pt>
                <c:pt idx="8">
                  <c:v>40756</c:v>
                </c:pt>
                <c:pt idx="9">
                  <c:v>40787</c:v>
                </c:pt>
                <c:pt idx="10">
                  <c:v>40817</c:v>
                </c:pt>
                <c:pt idx="11">
                  <c:v>40848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11120</c:v>
                </c:pt>
                <c:pt idx="1">
                  <c:v>8212</c:v>
                </c:pt>
                <c:pt idx="2">
                  <c:v>6063</c:v>
                </c:pt>
                <c:pt idx="3">
                  <c:v>12013</c:v>
                </c:pt>
                <c:pt idx="4">
                  <c:v>6635</c:v>
                </c:pt>
                <c:pt idx="5">
                  <c:v>7857</c:v>
                </c:pt>
                <c:pt idx="6">
                  <c:v>9446</c:v>
                </c:pt>
                <c:pt idx="7">
                  <c:v>8155</c:v>
                </c:pt>
                <c:pt idx="8">
                  <c:v>4645</c:v>
                </c:pt>
                <c:pt idx="9">
                  <c:v>4477</c:v>
                </c:pt>
                <c:pt idx="10">
                  <c:v>5719</c:v>
                </c:pt>
                <c:pt idx="11">
                  <c:v>2950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9A-4F1E-888E-BF868060B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7157400"/>
        <c:axId val="287152808"/>
      </c:lineChart>
      <c:dateAx>
        <c:axId val="28715740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152808"/>
        <c:crosses val="autoZero"/>
        <c:auto val="1"/>
        <c:lblOffset val="100"/>
        <c:baseTimeUnit val="months"/>
      </c:dateAx>
      <c:valAx>
        <c:axId val="287152808"/>
        <c:scaling>
          <c:orientation val="minMax"/>
          <c:max val="200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157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800" b="0" i="0" baseline="0" dirty="0">
                <a:effectLst/>
              </a:rPr>
              <a:t>DPD60+ </a:t>
            </a:r>
            <a:r>
              <a:rPr lang="pl-PL" sz="1862" b="0" i="0" u="none" strike="noStrike" baseline="0" dirty="0">
                <a:effectLst/>
              </a:rPr>
              <a:t>Bucket Report</a:t>
            </a:r>
            <a:endParaRPr lang="en-GB" dirty="0">
              <a:effectLst/>
            </a:endParaRPr>
          </a:p>
        </c:rich>
      </c:tx>
      <c:layout>
        <c:manualLayout>
          <c:xMode val="edge"/>
          <c:yMode val="edge"/>
          <c:x val="0.30125944401877308"/>
          <c:y val="4.68749971164494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past due amount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mmm\-yy</c:formatCode>
                <c:ptCount val="12"/>
                <c:pt idx="0">
                  <c:v>40513</c:v>
                </c:pt>
                <c:pt idx="1">
                  <c:v>40544</c:v>
                </c:pt>
                <c:pt idx="2">
                  <c:v>40575</c:v>
                </c:pt>
                <c:pt idx="3">
                  <c:v>40603</c:v>
                </c:pt>
                <c:pt idx="4">
                  <c:v>40634</c:v>
                </c:pt>
                <c:pt idx="5">
                  <c:v>40664</c:v>
                </c:pt>
                <c:pt idx="6">
                  <c:v>40695</c:v>
                </c:pt>
                <c:pt idx="7">
                  <c:v>40725</c:v>
                </c:pt>
                <c:pt idx="8">
                  <c:v>40756</c:v>
                </c:pt>
                <c:pt idx="9">
                  <c:v>40787</c:v>
                </c:pt>
                <c:pt idx="10">
                  <c:v>40817</c:v>
                </c:pt>
                <c:pt idx="11">
                  <c:v>40848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1662</c:v>
                </c:pt>
                <c:pt idx="1">
                  <c:v>6415</c:v>
                </c:pt>
                <c:pt idx="2">
                  <c:v>3412</c:v>
                </c:pt>
                <c:pt idx="3">
                  <c:v>1700</c:v>
                </c:pt>
                <c:pt idx="4">
                  <c:v>4157</c:v>
                </c:pt>
                <c:pt idx="5">
                  <c:v>2791</c:v>
                </c:pt>
                <c:pt idx="6">
                  <c:v>2941</c:v>
                </c:pt>
                <c:pt idx="7">
                  <c:v>2873</c:v>
                </c:pt>
                <c:pt idx="8">
                  <c:v>1449</c:v>
                </c:pt>
                <c:pt idx="9">
                  <c:v>2505</c:v>
                </c:pt>
                <c:pt idx="10">
                  <c:v>1055</c:v>
                </c:pt>
                <c:pt idx="11">
                  <c:v>2444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9A-4F1E-888E-BF868060B9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Accumulative past due amount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mmm\-yy</c:formatCode>
                <c:ptCount val="12"/>
                <c:pt idx="0">
                  <c:v>40513</c:v>
                </c:pt>
                <c:pt idx="1">
                  <c:v>40544</c:v>
                </c:pt>
                <c:pt idx="2">
                  <c:v>40575</c:v>
                </c:pt>
                <c:pt idx="3">
                  <c:v>40603</c:v>
                </c:pt>
                <c:pt idx="4">
                  <c:v>40634</c:v>
                </c:pt>
                <c:pt idx="5">
                  <c:v>40664</c:v>
                </c:pt>
                <c:pt idx="6">
                  <c:v>40695</c:v>
                </c:pt>
                <c:pt idx="7">
                  <c:v>40725</c:v>
                </c:pt>
                <c:pt idx="8">
                  <c:v>40756</c:v>
                </c:pt>
                <c:pt idx="9">
                  <c:v>40787</c:v>
                </c:pt>
                <c:pt idx="10">
                  <c:v>40817</c:v>
                </c:pt>
                <c:pt idx="11">
                  <c:v>40848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6961</c:v>
                </c:pt>
                <c:pt idx="1">
                  <c:v>17535</c:v>
                </c:pt>
                <c:pt idx="2">
                  <c:v>11624</c:v>
                </c:pt>
                <c:pt idx="3">
                  <c:v>7763</c:v>
                </c:pt>
                <c:pt idx="4">
                  <c:v>15786</c:v>
                </c:pt>
                <c:pt idx="5">
                  <c:v>8891</c:v>
                </c:pt>
                <c:pt idx="6">
                  <c:v>10798</c:v>
                </c:pt>
                <c:pt idx="7">
                  <c:v>10913</c:v>
                </c:pt>
                <c:pt idx="8">
                  <c:v>8393</c:v>
                </c:pt>
                <c:pt idx="9">
                  <c:v>7046</c:v>
                </c:pt>
                <c:pt idx="10">
                  <c:v>5532</c:v>
                </c:pt>
                <c:pt idx="11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9A-4F1E-888E-BF868060B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7157400"/>
        <c:axId val="287152808"/>
      </c:lineChart>
      <c:dateAx>
        <c:axId val="28715740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152808"/>
        <c:crosses val="autoZero"/>
        <c:auto val="1"/>
        <c:lblOffset val="100"/>
        <c:baseTimeUnit val="months"/>
      </c:dateAx>
      <c:valAx>
        <c:axId val="287152808"/>
        <c:scaling>
          <c:orientation val="minMax"/>
          <c:max val="200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157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DPD90+</a:t>
            </a:r>
            <a:r>
              <a:rPr lang="pl-PL" baseline="0" dirty="0"/>
              <a:t> Bucket Report</a:t>
            </a:r>
            <a:endParaRPr lang="en-GB" dirty="0"/>
          </a:p>
        </c:rich>
      </c:tx>
      <c:layout>
        <c:manualLayout>
          <c:xMode val="edge"/>
          <c:yMode val="edge"/>
          <c:x val="0.30125944401877308"/>
          <c:y val="4.68749971164494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past due amount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mmm\-yy</c:formatCode>
                <c:ptCount val="12"/>
                <c:pt idx="0">
                  <c:v>40513</c:v>
                </c:pt>
                <c:pt idx="1">
                  <c:v>40544</c:v>
                </c:pt>
                <c:pt idx="2">
                  <c:v>40575</c:v>
                </c:pt>
                <c:pt idx="3">
                  <c:v>40603</c:v>
                </c:pt>
                <c:pt idx="4">
                  <c:v>40634</c:v>
                </c:pt>
                <c:pt idx="5">
                  <c:v>40664</c:v>
                </c:pt>
                <c:pt idx="6">
                  <c:v>40695</c:v>
                </c:pt>
                <c:pt idx="7">
                  <c:v>40725</c:v>
                </c:pt>
                <c:pt idx="8">
                  <c:v>40756</c:v>
                </c:pt>
                <c:pt idx="9">
                  <c:v>40787</c:v>
                </c:pt>
                <c:pt idx="10">
                  <c:v>40817</c:v>
                </c:pt>
                <c:pt idx="11">
                  <c:v>40848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32030</c:v>
                </c:pt>
                <c:pt idx="1">
                  <c:v>17304</c:v>
                </c:pt>
                <c:pt idx="2">
                  <c:v>21398</c:v>
                </c:pt>
                <c:pt idx="3">
                  <c:v>24367</c:v>
                </c:pt>
                <c:pt idx="4">
                  <c:v>24316</c:v>
                </c:pt>
                <c:pt idx="5">
                  <c:v>28375</c:v>
                </c:pt>
                <c:pt idx="6">
                  <c:v>31546</c:v>
                </c:pt>
                <c:pt idx="7">
                  <c:v>27996</c:v>
                </c:pt>
                <c:pt idx="8">
                  <c:v>21609</c:v>
                </c:pt>
                <c:pt idx="9">
                  <c:v>24528</c:v>
                </c:pt>
                <c:pt idx="10">
                  <c:v>27062</c:v>
                </c:pt>
                <c:pt idx="11">
                  <c:v>30353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9A-4F1E-888E-BF868060B9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Accumulative past due amount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mmm\-yy</c:formatCode>
                <c:ptCount val="12"/>
                <c:pt idx="0">
                  <c:v>40513</c:v>
                </c:pt>
                <c:pt idx="1">
                  <c:v>40544</c:v>
                </c:pt>
                <c:pt idx="2">
                  <c:v>40575</c:v>
                </c:pt>
                <c:pt idx="3">
                  <c:v>40603</c:v>
                </c:pt>
                <c:pt idx="4">
                  <c:v>40634</c:v>
                </c:pt>
                <c:pt idx="5">
                  <c:v>40664</c:v>
                </c:pt>
                <c:pt idx="6">
                  <c:v>40695</c:v>
                </c:pt>
                <c:pt idx="7">
                  <c:v>40725</c:v>
                </c:pt>
                <c:pt idx="8">
                  <c:v>40756</c:v>
                </c:pt>
                <c:pt idx="9">
                  <c:v>40787</c:v>
                </c:pt>
                <c:pt idx="10">
                  <c:v>40817</c:v>
                </c:pt>
                <c:pt idx="11">
                  <c:v>40848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264810</c:v>
                </c:pt>
                <c:pt idx="1">
                  <c:v>258535</c:v>
                </c:pt>
                <c:pt idx="2">
                  <c:v>287574</c:v>
                </c:pt>
                <c:pt idx="3">
                  <c:v>303547</c:v>
                </c:pt>
                <c:pt idx="4">
                  <c:v>322587</c:v>
                </c:pt>
                <c:pt idx="5">
                  <c:v>354627</c:v>
                </c:pt>
                <c:pt idx="6">
                  <c:v>370949</c:v>
                </c:pt>
                <c:pt idx="7">
                  <c:v>356731</c:v>
                </c:pt>
                <c:pt idx="8">
                  <c:v>372780</c:v>
                </c:pt>
                <c:pt idx="9">
                  <c:v>390714</c:v>
                </c:pt>
                <c:pt idx="10">
                  <c:v>420201</c:v>
                </c:pt>
                <c:pt idx="11">
                  <c:v>436981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9A-4F1E-888E-BF868060B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7157400"/>
        <c:axId val="287152808"/>
      </c:lineChart>
      <c:dateAx>
        <c:axId val="28715740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152808"/>
        <c:crosses val="autoZero"/>
        <c:auto val="1"/>
        <c:lblOffset val="100"/>
        <c:baseTimeUnit val="months"/>
      </c:dateAx>
      <c:valAx>
        <c:axId val="287152808"/>
        <c:scaling>
          <c:orientation val="minMax"/>
          <c:max val="4500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157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B18A-278B-46DB-B962-829F26511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DBBA0-1686-4543-9CAC-92F4BF043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2C5AF-31B3-4F2E-AE69-C60C51DE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C4F-814F-452A-8F1F-7B236191FF4C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E7990-7850-418E-859B-0DC448C8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1AD2-4C58-40CB-AB9C-D580A6BF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1B4-F4B9-4E82-AFE5-A89BED34A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16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067C-2D42-42A6-9DE5-BC4F0C60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09282-417D-4C44-A1D2-D4F3FE70A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10215-820C-40C0-BC02-3FD7CD28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C4F-814F-452A-8F1F-7B236191FF4C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4B598-DA71-439E-A1A8-7CF7D03E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A4D35-5112-4379-98FB-33E86A46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1B4-F4B9-4E82-AFE5-A89BED34A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43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794EF-B2CC-4F5D-B69A-54A3A7D8E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A9A5D-E250-4E3A-937C-5A44E21BD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411E6-0602-407B-A78B-2912A873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C4F-814F-452A-8F1F-7B236191FF4C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0899-E459-4CB4-9284-B2877EF5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CAB2-6FB8-4078-A159-610BFF11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1B4-F4B9-4E82-AFE5-A89BED34A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28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03C3-5881-45CB-A630-AB382D38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73F2-0EA6-43B7-AF56-7C149525E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3AF4-AF04-41BE-8BC4-C9D3F312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C4F-814F-452A-8F1F-7B236191FF4C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713B-5592-4BE0-9790-DF7CDA37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38A87-395C-4CB3-B699-DD08110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1B4-F4B9-4E82-AFE5-A89BED34A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07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E377-3F75-449B-93D1-B904011C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43F6B-7657-4C02-8C86-EBE948BD6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E8055-413B-4329-B762-A4B3795A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C4F-814F-452A-8F1F-7B236191FF4C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A48B0-3A4E-408C-9705-0F86F0C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D656-2880-4D4B-82A3-A414A8D0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1B4-F4B9-4E82-AFE5-A89BED34A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2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7E98-B803-489C-92D1-190D7820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F993-CBAB-445D-B74C-FCCEE8CB3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8D5F8-B898-48FB-8FFF-F9B6EB6ED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82CD0-7ACD-4069-A733-F496F108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C4F-814F-452A-8F1F-7B236191FF4C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66688-BB3E-46D3-9F4F-CD308EAF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38CFF-D291-4B1A-BF4B-7895CD41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1B4-F4B9-4E82-AFE5-A89BED34A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19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0079-00F3-4036-9BBD-D6F23A97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248A9-B65A-424D-9198-00C51F34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76177-33EB-43AD-B960-AC94CDE7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4C91F-10DC-4ED0-9E5D-D7930F9C2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0BE9B-8B74-48DD-88F8-A4E82FF4C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AEAF9-6831-402F-BA09-2D468A26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C4F-814F-452A-8F1F-7B236191FF4C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B2521-E344-4D65-865B-AFCDCC20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047D4-6F63-4459-8394-69030C5D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1B4-F4B9-4E82-AFE5-A89BED34A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1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AC61-3CF6-41EC-9782-257915FB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3C4CA-7A51-42FC-9395-3B19A000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C4F-814F-452A-8F1F-7B236191FF4C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71BFF-123E-46FC-9432-B5D992F9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36205-9FAA-4362-9FB7-F1591C26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1B4-F4B9-4E82-AFE5-A89BED34A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06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171A8-0842-410E-BD05-8C8C8B34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C4F-814F-452A-8F1F-7B236191FF4C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69AF4-1F3B-431B-A2ED-356EB028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8E0FA-65AD-4B2E-A91F-485EAA7E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1B4-F4B9-4E82-AFE5-A89BED34A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28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1E10-5853-4317-99BE-9C1CBD4F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B6DA-9000-46E0-B4EC-57CDEE2F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F72BD-DC5F-4843-B882-BD2F707B0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C81D2-14A1-4F63-94D3-39DF73E3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C4F-814F-452A-8F1F-7B236191FF4C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A7156-940D-4E7C-9031-E0EE1B44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EF046-748C-4632-8975-B9998318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1B4-F4B9-4E82-AFE5-A89BED34A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5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EDB3-9FD5-4C2E-A795-9B391AC5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1F7E8-3F8A-464C-A7BC-29A85A09D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16785-2F4A-4F8F-834A-CDB837DD8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3A882-340A-406D-BC31-FA15B71F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C4F-814F-452A-8F1F-7B236191FF4C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FD974-F1E4-41EA-8A27-208BB4B3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3F2B2-AD95-4D2A-8B09-87B9ED08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1B4-F4B9-4E82-AFE5-A89BED34A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59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0CF4A-77D0-41DE-8E4F-2E00DC6A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15E65-94BF-4A23-832B-D1F86B735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2934E-B8E7-4BE3-B940-0E6E394C3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C4F-814F-452A-8F1F-7B236191FF4C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7A63-7AF4-4E13-A582-B31BA107C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672F6-2F19-4BDA-995D-AB05E076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51B4-F4B9-4E82-AFE5-A89BED34A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53F578-B78C-4530-AB18-9AD37AE52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972243"/>
              </p:ext>
            </p:extLst>
          </p:nvPr>
        </p:nvGraphicFramePr>
        <p:xfrm>
          <a:off x="838200" y="742950"/>
          <a:ext cx="10515600" cy="5434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4041DC-D20A-4B93-95D6-A27EF47218F4}"/>
              </a:ext>
            </a:extLst>
          </p:cNvPr>
          <p:cNvSpPr txBox="1"/>
          <p:nvPr/>
        </p:nvSpPr>
        <p:spPr>
          <a:xfrm>
            <a:off x="0" y="0"/>
            <a:ext cx="185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Answer for question 3c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7122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7FF5043-24C8-4E92-A34C-88E8A701E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115534"/>
              </p:ext>
            </p:extLst>
          </p:nvPr>
        </p:nvGraphicFramePr>
        <p:xfrm>
          <a:off x="575310" y="616796"/>
          <a:ext cx="1104138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83F18C-A083-49DA-9A3A-035FF03F8AEB}"/>
              </a:ext>
            </a:extLst>
          </p:cNvPr>
          <p:cNvSpPr txBox="1"/>
          <p:nvPr/>
        </p:nvSpPr>
        <p:spPr>
          <a:xfrm>
            <a:off x="0" y="0"/>
            <a:ext cx="212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Answer for question 6a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7248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7FF5043-24C8-4E92-A34C-88E8A701E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225884"/>
              </p:ext>
            </p:extLst>
          </p:nvPr>
        </p:nvGraphicFramePr>
        <p:xfrm>
          <a:off x="491490" y="605366"/>
          <a:ext cx="1104138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62D977-63E1-4206-B386-ACF086F67CE2}"/>
              </a:ext>
            </a:extLst>
          </p:cNvPr>
          <p:cNvSpPr txBox="1"/>
          <p:nvPr/>
        </p:nvSpPr>
        <p:spPr>
          <a:xfrm>
            <a:off x="0" y="0"/>
            <a:ext cx="212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Answer for question 6b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8756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7FF5043-24C8-4E92-A34C-88E8A701E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0913959"/>
              </p:ext>
            </p:extLst>
          </p:nvPr>
        </p:nvGraphicFramePr>
        <p:xfrm>
          <a:off x="708660" y="593936"/>
          <a:ext cx="1104138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C876E7-8749-4A13-9007-490DBBDA5082}"/>
              </a:ext>
            </a:extLst>
          </p:cNvPr>
          <p:cNvSpPr txBox="1"/>
          <p:nvPr/>
        </p:nvSpPr>
        <p:spPr>
          <a:xfrm>
            <a:off x="0" y="0"/>
            <a:ext cx="212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Answer for question 6b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2136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7FF5043-24C8-4E92-A34C-88E8A701E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051277"/>
              </p:ext>
            </p:extLst>
          </p:nvPr>
        </p:nvGraphicFramePr>
        <p:xfrm>
          <a:off x="708660" y="593936"/>
          <a:ext cx="1104138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CA59A0-F0B3-47EF-B1A5-3C5C5FFE4E47}"/>
              </a:ext>
            </a:extLst>
          </p:cNvPr>
          <p:cNvSpPr txBox="1"/>
          <p:nvPr/>
        </p:nvSpPr>
        <p:spPr>
          <a:xfrm>
            <a:off x="0" y="0"/>
            <a:ext cx="212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Answer for question 6b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9251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Khon</dc:creator>
  <cp:lastModifiedBy>Khon</cp:lastModifiedBy>
  <cp:revision>13</cp:revision>
  <dcterms:created xsi:type="dcterms:W3CDTF">2024-04-16T08:13:24Z</dcterms:created>
  <dcterms:modified xsi:type="dcterms:W3CDTF">2024-04-16T15:06:56Z</dcterms:modified>
</cp:coreProperties>
</file>