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Cormorant Garamond"/>
      <p:regular r:id="rId46"/>
      <p:bold r:id="rId47"/>
      <p:italic r:id="rId48"/>
      <p:boldItalic r:id="rId49"/>
    </p:embeddedFont>
    <p:embeddedFont>
      <p:font typeface="Proxima Nova"/>
      <p:regular r:id="rId50"/>
      <p:bold r:id="rId51"/>
      <p:italic r:id="rId52"/>
      <p:boldItalic r:id="rId53"/>
    </p:embeddedFont>
    <p:embeddedFont>
      <p:font typeface="Merriweather Light"/>
      <p:regular r:id="rId54"/>
      <p:bold r:id="rId55"/>
      <p:italic r:id="rId56"/>
      <p:boldItalic r:id="rId57"/>
    </p:embeddedFont>
    <p:embeddedFont>
      <p:font typeface="Fira Sans Extra Condensed Medium"/>
      <p:regular r:id="rId58"/>
      <p:bold r:id="rId59"/>
      <p:italic r:id="rId60"/>
      <p:boldItalic r:id="rId61"/>
    </p:embeddedFont>
    <p:embeddedFont>
      <p:font typeface="Merriweather Black"/>
      <p:bold r:id="rId62"/>
      <p:boldItalic r:id="rId63"/>
    </p:embeddedFont>
    <p:embeddedFont>
      <p:font typeface="Merriweather"/>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rmorantGaramond-regular.fntdata"/><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CormorantGaramond-italic.fntdata"/><Relationship Id="rId47" Type="http://schemas.openxmlformats.org/officeDocument/2006/relationships/font" Target="fonts/CormorantGaramond-bold.fntdata"/><Relationship Id="rId49" Type="http://schemas.openxmlformats.org/officeDocument/2006/relationships/font" Target="fonts/Cormorant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erriweatherBlack-bold.fntdata"/><Relationship Id="rId61" Type="http://schemas.openxmlformats.org/officeDocument/2006/relationships/font" Target="fonts/FiraSansExtraCondensedMedium-boldItalic.fntdata"/><Relationship Id="rId20" Type="http://schemas.openxmlformats.org/officeDocument/2006/relationships/slide" Target="slides/slide15.xml"/><Relationship Id="rId64" Type="http://schemas.openxmlformats.org/officeDocument/2006/relationships/font" Target="fonts/Merriweather-regular.fntdata"/><Relationship Id="rId63" Type="http://schemas.openxmlformats.org/officeDocument/2006/relationships/font" Target="fonts/MerriweatherBlack-boldItalic.fntdata"/><Relationship Id="rId22" Type="http://schemas.openxmlformats.org/officeDocument/2006/relationships/slide" Target="slides/slide17.xml"/><Relationship Id="rId66" Type="http://schemas.openxmlformats.org/officeDocument/2006/relationships/font" Target="fonts/Merriweather-italic.fntdata"/><Relationship Id="rId21" Type="http://schemas.openxmlformats.org/officeDocument/2006/relationships/slide" Target="slides/slide16.xml"/><Relationship Id="rId65"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Merriweather-boldItalic.fntdata"/><Relationship Id="rId60" Type="http://schemas.openxmlformats.org/officeDocument/2006/relationships/font" Target="fonts/FiraSansExtraCondensedMedium-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6.xml"/><Relationship Id="rId55" Type="http://schemas.openxmlformats.org/officeDocument/2006/relationships/font" Target="fonts/MerriweatherLight-bold.fntdata"/><Relationship Id="rId10" Type="http://schemas.openxmlformats.org/officeDocument/2006/relationships/slide" Target="slides/slide5.xml"/><Relationship Id="rId54" Type="http://schemas.openxmlformats.org/officeDocument/2006/relationships/font" Target="fonts/MerriweatherLight-regular.fntdata"/><Relationship Id="rId13" Type="http://schemas.openxmlformats.org/officeDocument/2006/relationships/slide" Target="slides/slide8.xml"/><Relationship Id="rId57" Type="http://schemas.openxmlformats.org/officeDocument/2006/relationships/font" Target="fonts/MerriweatherLight-boldItalic.fntdata"/><Relationship Id="rId12" Type="http://schemas.openxmlformats.org/officeDocument/2006/relationships/slide" Target="slides/slide7.xml"/><Relationship Id="rId56" Type="http://schemas.openxmlformats.org/officeDocument/2006/relationships/font" Target="fonts/MerriweatherLight-italic.fntdata"/><Relationship Id="rId15" Type="http://schemas.openxmlformats.org/officeDocument/2006/relationships/slide" Target="slides/slide10.xml"/><Relationship Id="rId59" Type="http://schemas.openxmlformats.org/officeDocument/2006/relationships/font" Target="fonts/FiraSansExtraCondensedMedium-bold.fntdata"/><Relationship Id="rId14" Type="http://schemas.openxmlformats.org/officeDocument/2006/relationships/slide" Target="slides/slide9.xml"/><Relationship Id="rId58" Type="http://schemas.openxmlformats.org/officeDocument/2006/relationships/font" Target="fonts/FiraSansExtraCondensedMediu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16eb0963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16eb0963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5205cc2b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5205cc2b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8c7a11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8c7a11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58c7a114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58c7a114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58c7a114d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58c7a114d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58c7a114d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58c7a114d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58c7a114d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58c7a114d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58c7a114d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58c7a114d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8c7a114d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58c7a114d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15205cc2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15205cc2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58c7a114d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58c7a114d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05dd86f9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05dd86f9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58c7a114d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58c7a114d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58c7a114d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58c7a114d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58a8582a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58a8582a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58a8582a2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58a8582a2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5205cc2b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15205cc2b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15205cc2b8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15205cc2b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15205cc2b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15205cc2b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46eca93eb_0_1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46eca93eb_0_1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58a8582a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58a8582a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15205cc2b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15205cc2b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49fdfa6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549fdfa6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8a8582a2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8a8582a2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58a8582a2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58a8582a2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15205cc2b8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15205cc2b8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15205cc2b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15205cc2b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8a8582a2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8a8582a2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14c634d56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14c634d56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15205cc2b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15205cc2b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15205cc2b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15205cc2b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115205cc2b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115205cc2b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8a8582a2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58a8582a2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168520a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168520a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15205cc2b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15205cc2b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5205cc2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5205cc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a9b18ff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a9b18ff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5205cc2b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5205cc2b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15205cc2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15205cc2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5205cc2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5205cc2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511850" y="683100"/>
            <a:ext cx="8087700" cy="0"/>
          </a:xfrm>
          <a:prstGeom prst="straightConnector1">
            <a:avLst/>
          </a:prstGeom>
          <a:noFill/>
          <a:ln cap="flat" cmpd="sng" w="19050">
            <a:solidFill>
              <a:schemeClr val="dk1"/>
            </a:solidFill>
            <a:prstDash val="solid"/>
            <a:round/>
            <a:headEnd len="med" w="med" type="none"/>
            <a:tailEnd len="med" w="med" type="none"/>
          </a:ln>
        </p:spPr>
      </p:cxnSp>
      <p:sp>
        <p:nvSpPr>
          <p:cNvPr id="10" name="Google Shape;10;p2"/>
          <p:cNvSpPr/>
          <p:nvPr/>
        </p:nvSpPr>
        <p:spPr>
          <a:xfrm>
            <a:off x="18639" y="1507984"/>
            <a:ext cx="176" cy="172"/>
          </a:xfrm>
          <a:custGeom>
            <a:rect b="b" l="l" r="r" t="t"/>
            <a:pathLst>
              <a:path extrusionOk="0" h="1" w="1">
                <a:moveTo>
                  <a:pt x="0" y="0"/>
                </a:move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39" y="2419108"/>
            <a:ext cx="176" cy="172"/>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title"/>
          </p:nvPr>
        </p:nvSpPr>
        <p:spPr>
          <a:xfrm>
            <a:off x="713225" y="1544300"/>
            <a:ext cx="4305000" cy="1532400"/>
          </a:xfrm>
          <a:prstGeom prst="rect">
            <a:avLst/>
          </a:prstGeom>
        </p:spPr>
        <p:txBody>
          <a:bodyPr anchorCtr="0" anchor="ctr" bIns="91425" lIns="91425" spcFirstLastPara="1" rIns="91425" wrap="square" tIns="91425">
            <a:noAutofit/>
          </a:bodyPr>
          <a:lstStyle>
            <a:lvl1pPr lvl="0" rtl="0" algn="l">
              <a:lnSpc>
                <a:spcPct val="70000"/>
              </a:lnSpc>
              <a:spcBef>
                <a:spcPts val="0"/>
              </a:spcBef>
              <a:spcAft>
                <a:spcPts val="0"/>
              </a:spcAft>
              <a:buClr>
                <a:schemeClr val="dk1"/>
              </a:buClr>
              <a:buSzPts val="2800"/>
              <a:buFont typeface="Playfair Display ExtraBold"/>
              <a:buNone/>
              <a:defRPr i="0" sz="7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
        <p:nvSpPr>
          <p:cNvPr id="13" name="Google Shape;13;p2"/>
          <p:cNvSpPr txBox="1"/>
          <p:nvPr>
            <p:ph idx="1" type="subTitle"/>
          </p:nvPr>
        </p:nvSpPr>
        <p:spPr>
          <a:xfrm flipH="1">
            <a:off x="723600" y="3470952"/>
            <a:ext cx="2527800" cy="6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sz="1800">
                <a:solidFill>
                  <a:schemeClr val="dk1"/>
                </a:solidFill>
              </a:defRPr>
            </a:lvl1pPr>
            <a:lvl2pPr lvl="1" rtl="0">
              <a:lnSpc>
                <a:spcPct val="100000"/>
              </a:lnSpc>
              <a:spcBef>
                <a:spcPts val="0"/>
              </a:spcBef>
              <a:spcAft>
                <a:spcPts val="0"/>
              </a:spcAft>
              <a:buClr>
                <a:schemeClr val="accent6"/>
              </a:buClr>
              <a:buSzPts val="1400"/>
              <a:buNone/>
              <a:defRPr sz="1400">
                <a:solidFill>
                  <a:schemeClr val="accent6"/>
                </a:solidFill>
              </a:defRPr>
            </a:lvl2pPr>
            <a:lvl3pPr lvl="2" rtl="0">
              <a:lnSpc>
                <a:spcPct val="100000"/>
              </a:lnSpc>
              <a:spcBef>
                <a:spcPts val="0"/>
              </a:spcBef>
              <a:spcAft>
                <a:spcPts val="0"/>
              </a:spcAft>
              <a:buClr>
                <a:schemeClr val="accent6"/>
              </a:buClr>
              <a:buSzPts val="1400"/>
              <a:buNone/>
              <a:defRPr sz="1400">
                <a:solidFill>
                  <a:schemeClr val="accent6"/>
                </a:solidFill>
              </a:defRPr>
            </a:lvl3pPr>
            <a:lvl4pPr lvl="3" rtl="0">
              <a:lnSpc>
                <a:spcPct val="100000"/>
              </a:lnSpc>
              <a:spcBef>
                <a:spcPts val="0"/>
              </a:spcBef>
              <a:spcAft>
                <a:spcPts val="0"/>
              </a:spcAft>
              <a:buClr>
                <a:schemeClr val="accent6"/>
              </a:buClr>
              <a:buSzPts val="1400"/>
              <a:buNone/>
              <a:defRPr sz="1400">
                <a:solidFill>
                  <a:schemeClr val="accent6"/>
                </a:solidFill>
              </a:defRPr>
            </a:lvl4pPr>
            <a:lvl5pPr lvl="4" rtl="0">
              <a:lnSpc>
                <a:spcPct val="100000"/>
              </a:lnSpc>
              <a:spcBef>
                <a:spcPts val="0"/>
              </a:spcBef>
              <a:spcAft>
                <a:spcPts val="0"/>
              </a:spcAft>
              <a:buClr>
                <a:schemeClr val="accent6"/>
              </a:buClr>
              <a:buSzPts val="1400"/>
              <a:buNone/>
              <a:defRPr sz="1400">
                <a:solidFill>
                  <a:schemeClr val="accent6"/>
                </a:solidFill>
              </a:defRPr>
            </a:lvl5pPr>
            <a:lvl6pPr lvl="5" rtl="0">
              <a:lnSpc>
                <a:spcPct val="100000"/>
              </a:lnSpc>
              <a:spcBef>
                <a:spcPts val="0"/>
              </a:spcBef>
              <a:spcAft>
                <a:spcPts val="0"/>
              </a:spcAft>
              <a:buClr>
                <a:schemeClr val="accent6"/>
              </a:buClr>
              <a:buSzPts val="1400"/>
              <a:buNone/>
              <a:defRPr sz="1400">
                <a:solidFill>
                  <a:schemeClr val="accent6"/>
                </a:solidFill>
              </a:defRPr>
            </a:lvl6pPr>
            <a:lvl7pPr lvl="6" rtl="0">
              <a:lnSpc>
                <a:spcPct val="100000"/>
              </a:lnSpc>
              <a:spcBef>
                <a:spcPts val="0"/>
              </a:spcBef>
              <a:spcAft>
                <a:spcPts val="0"/>
              </a:spcAft>
              <a:buClr>
                <a:schemeClr val="accent6"/>
              </a:buClr>
              <a:buSzPts val="1400"/>
              <a:buNone/>
              <a:defRPr sz="1400">
                <a:solidFill>
                  <a:schemeClr val="accent6"/>
                </a:solidFill>
              </a:defRPr>
            </a:lvl7pPr>
            <a:lvl8pPr lvl="7" rtl="0">
              <a:lnSpc>
                <a:spcPct val="100000"/>
              </a:lnSpc>
              <a:spcBef>
                <a:spcPts val="0"/>
              </a:spcBef>
              <a:spcAft>
                <a:spcPts val="0"/>
              </a:spcAft>
              <a:buClr>
                <a:schemeClr val="accent6"/>
              </a:buClr>
              <a:buSzPts val="1400"/>
              <a:buNone/>
              <a:defRPr sz="1400">
                <a:solidFill>
                  <a:schemeClr val="accent6"/>
                </a:solidFill>
              </a:defRPr>
            </a:lvl8pPr>
            <a:lvl9pPr lvl="8" rtl="0">
              <a:lnSpc>
                <a:spcPct val="100000"/>
              </a:lnSpc>
              <a:spcBef>
                <a:spcPts val="0"/>
              </a:spcBef>
              <a:spcAft>
                <a:spcPts val="0"/>
              </a:spcAft>
              <a:buClr>
                <a:schemeClr val="accent6"/>
              </a:buClr>
              <a:buSzPts val="1400"/>
              <a:buNone/>
              <a:defRPr sz="1400">
                <a:solidFill>
                  <a:schemeClr val="accent6"/>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p:cSld name="BIG_NUMBER">
    <p:spTree>
      <p:nvGrpSpPr>
        <p:cNvPr id="64" name="Shape 64"/>
        <p:cNvGrpSpPr/>
        <p:nvPr/>
      </p:nvGrpSpPr>
      <p:grpSpPr>
        <a:xfrm>
          <a:off x="0" y="0"/>
          <a:ext cx="0" cy="0"/>
          <a:chOff x="0" y="0"/>
          <a:chExt cx="0" cy="0"/>
        </a:xfrm>
      </p:grpSpPr>
      <p:grpSp>
        <p:nvGrpSpPr>
          <p:cNvPr id="65" name="Google Shape;65;p11"/>
          <p:cNvGrpSpPr/>
          <p:nvPr/>
        </p:nvGrpSpPr>
        <p:grpSpPr>
          <a:xfrm>
            <a:off x="181800" y="172650"/>
            <a:ext cx="8781250" cy="4798200"/>
            <a:chOff x="181800" y="172650"/>
            <a:chExt cx="8781250" cy="4798200"/>
          </a:xfrm>
        </p:grpSpPr>
        <p:sp>
          <p:nvSpPr>
            <p:cNvPr id="66" name="Google Shape;66;p11"/>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1"/>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68" name="Google Shape;68;p11"/>
          <p:cNvGrpSpPr/>
          <p:nvPr/>
        </p:nvGrpSpPr>
        <p:grpSpPr>
          <a:xfrm>
            <a:off x="1528625" y="1090775"/>
            <a:ext cx="6086700" cy="3326400"/>
            <a:chOff x="1528625" y="1090775"/>
            <a:chExt cx="6086700" cy="3326400"/>
          </a:xfrm>
        </p:grpSpPr>
        <p:sp>
          <p:nvSpPr>
            <p:cNvPr id="69" name="Google Shape;69;p11"/>
            <p:cNvSpPr/>
            <p:nvPr/>
          </p:nvSpPr>
          <p:spPr>
            <a:xfrm>
              <a:off x="1528625" y="1090775"/>
              <a:ext cx="6086700" cy="3326400"/>
            </a:xfrm>
            <a:prstGeom prst="roundRect">
              <a:avLst>
                <a:gd fmla="val 555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1"/>
            <p:cNvCxnSpPr/>
            <p:nvPr/>
          </p:nvCxnSpPr>
          <p:spPr>
            <a:xfrm>
              <a:off x="1539175" y="1579250"/>
              <a:ext cx="6075000" cy="0"/>
            </a:xfrm>
            <a:prstGeom prst="straightConnector1">
              <a:avLst/>
            </a:prstGeom>
            <a:noFill/>
            <a:ln cap="flat" cmpd="sng" w="19050">
              <a:solidFill>
                <a:schemeClr val="dk1"/>
              </a:solidFill>
              <a:prstDash val="solid"/>
              <a:round/>
              <a:headEnd len="med" w="med" type="none"/>
              <a:tailEnd len="med" w="med" type="none"/>
            </a:ln>
          </p:spPr>
        </p:cxnSp>
      </p:grpSp>
      <p:sp>
        <p:nvSpPr>
          <p:cNvPr id="71" name="Google Shape;71;p11"/>
          <p:cNvSpPr txBox="1"/>
          <p:nvPr>
            <p:ph hasCustomPrompt="1" type="title"/>
          </p:nvPr>
        </p:nvSpPr>
        <p:spPr>
          <a:xfrm>
            <a:off x="1757975" y="1689650"/>
            <a:ext cx="5628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2" name="Google Shape;72;p11"/>
          <p:cNvSpPr txBox="1"/>
          <p:nvPr>
            <p:ph idx="1" type="subTitle"/>
          </p:nvPr>
        </p:nvSpPr>
        <p:spPr>
          <a:xfrm>
            <a:off x="1758075" y="3244200"/>
            <a:ext cx="56280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6">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_1_1">
    <p:spTree>
      <p:nvGrpSpPr>
        <p:cNvPr id="74" name="Shape 74"/>
        <p:cNvGrpSpPr/>
        <p:nvPr/>
      </p:nvGrpSpPr>
      <p:grpSpPr>
        <a:xfrm>
          <a:off x="0" y="0"/>
          <a:ext cx="0" cy="0"/>
          <a:chOff x="0" y="0"/>
          <a:chExt cx="0" cy="0"/>
        </a:xfrm>
      </p:grpSpPr>
      <p:grpSp>
        <p:nvGrpSpPr>
          <p:cNvPr id="75" name="Google Shape;75;p13"/>
          <p:cNvGrpSpPr/>
          <p:nvPr/>
        </p:nvGrpSpPr>
        <p:grpSpPr>
          <a:xfrm>
            <a:off x="181800" y="172650"/>
            <a:ext cx="8781250" cy="4798200"/>
            <a:chOff x="181800" y="172650"/>
            <a:chExt cx="8781250" cy="4798200"/>
          </a:xfrm>
        </p:grpSpPr>
        <p:sp>
          <p:nvSpPr>
            <p:cNvPr id="76" name="Google Shape;76;p13"/>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3"/>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78" name="Google Shape;78;p13"/>
          <p:cNvGrpSpPr/>
          <p:nvPr/>
        </p:nvGrpSpPr>
        <p:grpSpPr>
          <a:xfrm>
            <a:off x="713200" y="1354900"/>
            <a:ext cx="7717500" cy="3253800"/>
            <a:chOff x="713200" y="1354900"/>
            <a:chExt cx="7717500" cy="3253800"/>
          </a:xfrm>
        </p:grpSpPr>
        <p:sp>
          <p:nvSpPr>
            <p:cNvPr id="79" name="Google Shape;79;p13"/>
            <p:cNvSpPr/>
            <p:nvPr/>
          </p:nvSpPr>
          <p:spPr>
            <a:xfrm>
              <a:off x="713200" y="1354900"/>
              <a:ext cx="7717500" cy="3253800"/>
            </a:xfrm>
            <a:prstGeom prst="roundRect">
              <a:avLst>
                <a:gd fmla="val 555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3"/>
            <p:cNvCxnSpPr/>
            <p:nvPr/>
          </p:nvCxnSpPr>
          <p:spPr>
            <a:xfrm>
              <a:off x="726577" y="183269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81" name="Google Shape;81;p13"/>
          <p:cNvSpPr txBox="1"/>
          <p:nvPr>
            <p:ph type="ctrTitle"/>
          </p:nvPr>
        </p:nvSpPr>
        <p:spPr>
          <a:xfrm>
            <a:off x="858950" y="2993814"/>
            <a:ext cx="17538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2" name="Google Shape;82;p13"/>
          <p:cNvSpPr txBox="1"/>
          <p:nvPr>
            <p:ph idx="1" type="subTitle"/>
          </p:nvPr>
        </p:nvSpPr>
        <p:spPr>
          <a:xfrm>
            <a:off x="858950"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hasCustomPrompt="1" idx="2" type="title"/>
          </p:nvPr>
        </p:nvSpPr>
        <p:spPr>
          <a:xfrm>
            <a:off x="858950" y="2126750"/>
            <a:ext cx="1753800" cy="7365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p:nvPr>
            <p:ph idx="3" type="ctrTitle"/>
          </p:nvPr>
        </p:nvSpPr>
        <p:spPr>
          <a:xfrm>
            <a:off x="2735758"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5" name="Google Shape;85;p13"/>
          <p:cNvSpPr txBox="1"/>
          <p:nvPr>
            <p:ph hasCustomPrompt="1" idx="4" type="title"/>
          </p:nvPr>
        </p:nvSpPr>
        <p:spPr>
          <a:xfrm>
            <a:off x="4615267"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3"/>
          <p:cNvSpPr txBox="1"/>
          <p:nvPr>
            <p:ph idx="5" type="ctrTitle"/>
          </p:nvPr>
        </p:nvSpPr>
        <p:spPr>
          <a:xfrm>
            <a:off x="6492975"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hasCustomPrompt="1" idx="6" type="title"/>
          </p:nvPr>
        </p:nvSpPr>
        <p:spPr>
          <a:xfrm>
            <a:off x="6493875"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8" name="Google Shape;88;p13"/>
          <p:cNvSpPr txBox="1"/>
          <p:nvPr>
            <p:ph idx="7" type="ctrTitle"/>
          </p:nvPr>
        </p:nvSpPr>
        <p:spPr>
          <a:xfrm>
            <a:off x="4614367"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9" name="Google Shape;89;p13"/>
          <p:cNvSpPr txBox="1"/>
          <p:nvPr>
            <p:ph hasCustomPrompt="1" idx="8" type="title"/>
          </p:nvPr>
        </p:nvSpPr>
        <p:spPr>
          <a:xfrm>
            <a:off x="2736658"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3"/>
          <p:cNvSpPr txBox="1"/>
          <p:nvPr>
            <p:ph idx="9" type="subTitle"/>
          </p:nvPr>
        </p:nvSpPr>
        <p:spPr>
          <a:xfrm>
            <a:off x="2736658"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idx="13" type="subTitle"/>
          </p:nvPr>
        </p:nvSpPr>
        <p:spPr>
          <a:xfrm>
            <a:off x="4615267"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idx="14" type="subTitle"/>
          </p:nvPr>
        </p:nvSpPr>
        <p:spPr>
          <a:xfrm>
            <a:off x="6493875"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3"/>
          <p:cNvSpPr txBox="1"/>
          <p:nvPr>
            <p:ph idx="15" type="title"/>
          </p:nvPr>
        </p:nvSpPr>
        <p:spPr>
          <a:xfrm>
            <a:off x="713225" y="788650"/>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4" name="Shape 94"/>
        <p:cNvGrpSpPr/>
        <p:nvPr/>
      </p:nvGrpSpPr>
      <p:grpSpPr>
        <a:xfrm>
          <a:off x="0" y="0"/>
          <a:ext cx="0" cy="0"/>
          <a:chOff x="0" y="0"/>
          <a:chExt cx="0" cy="0"/>
        </a:xfrm>
      </p:grpSpPr>
      <p:sp>
        <p:nvSpPr>
          <p:cNvPr id="95" name="Google Shape;95;p14"/>
          <p:cNvSpPr txBox="1"/>
          <p:nvPr>
            <p:ph idx="1" type="subTitle"/>
          </p:nvPr>
        </p:nvSpPr>
        <p:spPr>
          <a:xfrm>
            <a:off x="1614575" y="1934250"/>
            <a:ext cx="6584100" cy="1221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Font typeface="Cormorant Garamond"/>
              <a:buNone/>
              <a:defRPr sz="2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14"/>
          <p:cNvSpPr txBox="1"/>
          <p:nvPr>
            <p:ph type="title"/>
          </p:nvPr>
        </p:nvSpPr>
        <p:spPr>
          <a:xfrm>
            <a:off x="4956100" y="3159013"/>
            <a:ext cx="3220800" cy="418500"/>
          </a:xfrm>
          <a:prstGeom prst="rect">
            <a:avLst/>
          </a:prstGeom>
        </p:spPr>
        <p:txBody>
          <a:bodyPr anchorCtr="0" anchor="ctr" bIns="91425" lIns="91425" spcFirstLastPara="1" rIns="91425" wrap="square" tIns="91425">
            <a:noAutofit/>
          </a:bodyPr>
          <a:lstStyle>
            <a:lvl1pPr lvl="0" rtl="0" algn="r">
              <a:lnSpc>
                <a:spcPct val="70000"/>
              </a:lnSpc>
              <a:spcBef>
                <a:spcPts val="0"/>
              </a:spcBef>
              <a:spcAft>
                <a:spcPts val="0"/>
              </a:spcAft>
              <a:buSzPts val="1300"/>
              <a:buFont typeface="Merriweather"/>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97" name="Google Shape;97;p14"/>
          <p:cNvCxnSpPr/>
          <p:nvPr/>
        </p:nvCxnSpPr>
        <p:spPr>
          <a:xfrm>
            <a:off x="511850" y="715825"/>
            <a:ext cx="8087700" cy="0"/>
          </a:xfrm>
          <a:prstGeom prst="straightConnector1">
            <a:avLst/>
          </a:prstGeom>
          <a:noFill/>
          <a:ln cap="flat" cmpd="sng" w="19050">
            <a:solidFill>
              <a:schemeClr val="dk1"/>
            </a:solidFill>
            <a:prstDash val="solid"/>
            <a:round/>
            <a:headEnd len="med" w="med" type="none"/>
            <a:tailEnd len="med" w="med" type="none"/>
          </a:ln>
        </p:spPr>
      </p:cxnSp>
      <p:cxnSp>
        <p:nvCxnSpPr>
          <p:cNvPr id="98" name="Google Shape;98;p14"/>
          <p:cNvCxnSpPr/>
          <p:nvPr/>
        </p:nvCxnSpPr>
        <p:spPr>
          <a:xfrm>
            <a:off x="511850" y="4427675"/>
            <a:ext cx="8087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_1_1_1_2">
    <p:spTree>
      <p:nvGrpSpPr>
        <p:cNvPr id="99" name="Shape 99"/>
        <p:cNvGrpSpPr/>
        <p:nvPr/>
      </p:nvGrpSpPr>
      <p:grpSpPr>
        <a:xfrm>
          <a:off x="0" y="0"/>
          <a:ext cx="0" cy="0"/>
          <a:chOff x="0" y="0"/>
          <a:chExt cx="0" cy="0"/>
        </a:xfrm>
      </p:grpSpPr>
      <p:sp>
        <p:nvSpPr>
          <p:cNvPr id="100" name="Google Shape;100;p1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1260720" y="1859293"/>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2" name="Google Shape;102;p15"/>
          <p:cNvSpPr txBox="1"/>
          <p:nvPr>
            <p:ph idx="1" type="subTitle"/>
          </p:nvPr>
        </p:nvSpPr>
        <p:spPr>
          <a:xfrm>
            <a:off x="928620" y="2262495"/>
            <a:ext cx="3532800" cy="22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3" name="Google Shape;103;p15"/>
          <p:cNvSpPr txBox="1"/>
          <p:nvPr>
            <p:ph idx="2" type="ctrTitle"/>
          </p:nvPr>
        </p:nvSpPr>
        <p:spPr>
          <a:xfrm>
            <a:off x="5016330" y="1859293"/>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4" name="Google Shape;104;p15"/>
          <p:cNvSpPr txBox="1"/>
          <p:nvPr>
            <p:ph idx="3" type="subTitle"/>
          </p:nvPr>
        </p:nvSpPr>
        <p:spPr>
          <a:xfrm>
            <a:off x="4685880" y="2261595"/>
            <a:ext cx="3529500" cy="22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5" name="Google Shape;105;p15"/>
          <p:cNvSpPr txBox="1"/>
          <p:nvPr>
            <p:ph idx="4"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1_1_1_2_1">
    <p:spTree>
      <p:nvGrpSpPr>
        <p:cNvPr id="106" name="Shape 106"/>
        <p:cNvGrpSpPr/>
        <p:nvPr/>
      </p:nvGrpSpPr>
      <p:grpSpPr>
        <a:xfrm>
          <a:off x="0" y="0"/>
          <a:ext cx="0" cy="0"/>
          <a:chOff x="0" y="0"/>
          <a:chExt cx="0" cy="0"/>
        </a:xfrm>
      </p:grpSpPr>
      <p:sp>
        <p:nvSpPr>
          <p:cNvPr id="107" name="Google Shape;107;p16"/>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ctrTitle"/>
          </p:nvPr>
        </p:nvSpPr>
        <p:spPr>
          <a:xfrm>
            <a:off x="3137670" y="2083918"/>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9" name="Google Shape;109;p16"/>
          <p:cNvSpPr txBox="1"/>
          <p:nvPr>
            <p:ph idx="1" type="subTitle"/>
          </p:nvPr>
        </p:nvSpPr>
        <p:spPr>
          <a:xfrm>
            <a:off x="766375" y="2812808"/>
            <a:ext cx="3690000" cy="13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0" name="Google Shape;110;p16"/>
          <p:cNvSpPr txBox="1"/>
          <p:nvPr>
            <p:ph idx="2" type="subTitle"/>
          </p:nvPr>
        </p:nvSpPr>
        <p:spPr>
          <a:xfrm>
            <a:off x="4690949" y="2812275"/>
            <a:ext cx="3686700" cy="13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1" name="Google Shape;111;p16"/>
          <p:cNvSpPr txBox="1"/>
          <p:nvPr>
            <p:ph idx="3"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_1_1_1_1_1">
    <p:spTree>
      <p:nvGrpSpPr>
        <p:cNvPr id="112" name="Shape 112"/>
        <p:cNvGrpSpPr/>
        <p:nvPr/>
      </p:nvGrpSpPr>
      <p:grpSpPr>
        <a:xfrm>
          <a:off x="0" y="0"/>
          <a:ext cx="0" cy="0"/>
          <a:chOff x="0" y="0"/>
          <a:chExt cx="0" cy="0"/>
        </a:xfrm>
      </p:grpSpPr>
      <p:sp>
        <p:nvSpPr>
          <p:cNvPr id="113" name="Google Shape;113;p17"/>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15" name="Google Shape;115;p17"/>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16" name="Google Shape;116;p17"/>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_1_1_1_1_1">
    <p:spTree>
      <p:nvGrpSpPr>
        <p:cNvPr id="117" name="Shape 117"/>
        <p:cNvGrpSpPr/>
        <p:nvPr/>
      </p:nvGrpSpPr>
      <p:grpSpPr>
        <a:xfrm>
          <a:off x="0" y="0"/>
          <a:ext cx="0" cy="0"/>
          <a:chOff x="0" y="0"/>
          <a:chExt cx="0" cy="0"/>
        </a:xfrm>
      </p:grpSpPr>
      <p:sp>
        <p:nvSpPr>
          <p:cNvPr id="118" name="Google Shape;118;p18"/>
          <p:cNvSpPr/>
          <p:nvPr/>
        </p:nvSpPr>
        <p:spPr>
          <a:xfrm>
            <a:off x="181800" y="539500"/>
            <a:ext cx="8768700" cy="799200"/>
          </a:xfrm>
          <a:prstGeom prst="roundRect">
            <a:avLst>
              <a:gd fmla="val 33352"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20" name="Google Shape;120;p18"/>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21" name="Google Shape;121;p18"/>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122" name="Shape 122"/>
        <p:cNvGrpSpPr/>
        <p:nvPr/>
      </p:nvGrpSpPr>
      <p:grpSpPr>
        <a:xfrm>
          <a:off x="0" y="0"/>
          <a:ext cx="0" cy="0"/>
          <a:chOff x="0" y="0"/>
          <a:chExt cx="0" cy="0"/>
        </a:xfrm>
      </p:grpSpPr>
      <p:cxnSp>
        <p:nvCxnSpPr>
          <p:cNvPr id="123" name="Google Shape;123;p19"/>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24" name="Google Shape;124;p19"/>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125" name="Google Shape;125;p19"/>
          <p:cNvSpPr txBox="1"/>
          <p:nvPr>
            <p:ph idx="1" type="subTitle"/>
          </p:nvPr>
        </p:nvSpPr>
        <p:spPr>
          <a:xfrm>
            <a:off x="883425" y="2961150"/>
            <a:ext cx="3919500" cy="8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6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6" name="Google Shape;126;p19"/>
          <p:cNvSpPr txBox="1"/>
          <p:nvPr>
            <p:ph type="title"/>
          </p:nvPr>
        </p:nvSpPr>
        <p:spPr>
          <a:xfrm>
            <a:off x="883425" y="1794940"/>
            <a:ext cx="3919500" cy="7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300"/>
              <a:buNone/>
              <a:defRPr b="1"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2">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720000" y="2484763"/>
            <a:ext cx="2876700" cy="85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9" name="Google Shape;129;p20"/>
          <p:cNvSpPr txBox="1"/>
          <p:nvPr>
            <p:ph type="title"/>
          </p:nvPr>
        </p:nvSpPr>
        <p:spPr>
          <a:xfrm>
            <a:off x="720000" y="1805838"/>
            <a:ext cx="2876700" cy="56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3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30" name="Google Shape;130;p20"/>
          <p:cNvCxnSpPr/>
          <p:nvPr/>
        </p:nvCxnSpPr>
        <p:spPr>
          <a:xfrm>
            <a:off x="713250"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20"/>
          <p:cNvCxnSpPr/>
          <p:nvPr/>
        </p:nvCxnSpPr>
        <p:spPr>
          <a:xfrm>
            <a:off x="713250" y="4427675"/>
            <a:ext cx="7717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7_1">
    <p:spTree>
      <p:nvGrpSpPr>
        <p:cNvPr id="14" name="Shape 14"/>
        <p:cNvGrpSpPr/>
        <p:nvPr/>
      </p:nvGrpSpPr>
      <p:grpSpPr>
        <a:xfrm>
          <a:off x="0" y="0"/>
          <a:ext cx="0" cy="0"/>
          <a:chOff x="0" y="0"/>
          <a:chExt cx="0" cy="0"/>
        </a:xfrm>
      </p:grpSpPr>
      <p:grpSp>
        <p:nvGrpSpPr>
          <p:cNvPr id="15" name="Google Shape;15;p3"/>
          <p:cNvGrpSpPr/>
          <p:nvPr/>
        </p:nvGrpSpPr>
        <p:grpSpPr>
          <a:xfrm>
            <a:off x="181800" y="172650"/>
            <a:ext cx="8781250" cy="4798200"/>
            <a:chOff x="181800" y="172650"/>
            <a:chExt cx="8781250" cy="4798200"/>
          </a:xfrm>
        </p:grpSpPr>
        <p:sp>
          <p:nvSpPr>
            <p:cNvPr id="16" name="Google Shape;16;p3"/>
            <p:cNvSpPr/>
            <p:nvPr/>
          </p:nvSpPr>
          <p:spPr>
            <a:xfrm>
              <a:off x="181800" y="172650"/>
              <a:ext cx="8780400" cy="4798200"/>
            </a:xfrm>
            <a:prstGeom prst="roundRect">
              <a:avLst>
                <a:gd fmla="val 5555"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 name="Google Shape;17;p3"/>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18" name="Google Shape;18;p3"/>
          <p:cNvGrpSpPr/>
          <p:nvPr/>
        </p:nvGrpSpPr>
        <p:grpSpPr>
          <a:xfrm>
            <a:off x="1528625" y="1090775"/>
            <a:ext cx="6086700" cy="3326400"/>
            <a:chOff x="1528625" y="1090775"/>
            <a:chExt cx="6086700" cy="3326400"/>
          </a:xfrm>
        </p:grpSpPr>
        <p:sp>
          <p:nvSpPr>
            <p:cNvPr id="19" name="Google Shape;19;p3"/>
            <p:cNvSpPr/>
            <p:nvPr/>
          </p:nvSpPr>
          <p:spPr>
            <a:xfrm>
              <a:off x="1528625" y="1090775"/>
              <a:ext cx="6086700" cy="3326400"/>
            </a:xfrm>
            <a:prstGeom prst="roundRect">
              <a:avLst>
                <a:gd fmla="val 5555"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a:off x="1539175" y="1579250"/>
              <a:ext cx="6075000" cy="0"/>
            </a:xfrm>
            <a:prstGeom prst="straightConnector1">
              <a:avLst/>
            </a:prstGeom>
            <a:noFill/>
            <a:ln cap="flat" cmpd="sng" w="19050">
              <a:solidFill>
                <a:schemeClr val="dk1"/>
              </a:solidFill>
              <a:prstDash val="solid"/>
              <a:round/>
              <a:headEnd len="med" w="med" type="none"/>
              <a:tailEnd len="med" w="med" type="none"/>
            </a:ln>
          </p:spPr>
        </p:cxnSp>
      </p:grpSp>
      <p:sp>
        <p:nvSpPr>
          <p:cNvPr id="21" name="Google Shape;21;p3"/>
          <p:cNvSpPr txBox="1"/>
          <p:nvPr>
            <p:ph idx="1" type="subTitle"/>
          </p:nvPr>
        </p:nvSpPr>
        <p:spPr>
          <a:xfrm>
            <a:off x="2580600" y="3524550"/>
            <a:ext cx="3982800" cy="35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2" name="Google Shape;22;p3"/>
          <p:cNvSpPr txBox="1"/>
          <p:nvPr>
            <p:ph hasCustomPrompt="1" type="title"/>
          </p:nvPr>
        </p:nvSpPr>
        <p:spPr>
          <a:xfrm>
            <a:off x="2578650" y="1629700"/>
            <a:ext cx="3986700" cy="11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0" sz="9900">
                <a:latin typeface="Merriweather"/>
                <a:ea typeface="Merriweather"/>
                <a:cs typeface="Merriweather"/>
                <a:sym typeface="Merriweather"/>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3" name="Google Shape;23;p3"/>
          <p:cNvSpPr txBox="1"/>
          <p:nvPr>
            <p:ph idx="2" type="title"/>
          </p:nvPr>
        </p:nvSpPr>
        <p:spPr>
          <a:xfrm>
            <a:off x="2580600" y="2810250"/>
            <a:ext cx="3982800" cy="714300"/>
          </a:xfrm>
          <a:prstGeom prst="rect">
            <a:avLst/>
          </a:prstGeom>
        </p:spPr>
        <p:txBody>
          <a:bodyPr anchorCtr="0" anchor="b"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49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2" name="Shape 132"/>
        <p:cNvGrpSpPr/>
        <p:nvPr/>
      </p:nvGrpSpPr>
      <p:grpSpPr>
        <a:xfrm>
          <a:off x="0" y="0"/>
          <a:ext cx="0" cy="0"/>
          <a:chOff x="0" y="0"/>
          <a:chExt cx="0" cy="0"/>
        </a:xfrm>
      </p:grpSpPr>
      <p:sp>
        <p:nvSpPr>
          <p:cNvPr id="133" name="Google Shape;133;p21"/>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35" name="Google Shape;135;p21"/>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21"/>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37" name="Google Shape;137;p21"/>
          <p:cNvSpPr txBox="1"/>
          <p:nvPr>
            <p:ph idx="2" type="ctrTitle"/>
          </p:nvPr>
        </p:nvSpPr>
        <p:spPr>
          <a:xfrm>
            <a:off x="6159225" y="3657806"/>
            <a:ext cx="22128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atin typeface="Merriweather"/>
                <a:ea typeface="Merriweather"/>
                <a:cs typeface="Merriweather"/>
                <a:sym typeface="Merriweather"/>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8" name="Google Shape;138;p21"/>
          <p:cNvSpPr txBox="1"/>
          <p:nvPr>
            <p:ph idx="1" type="subTitle"/>
          </p:nvPr>
        </p:nvSpPr>
        <p:spPr>
          <a:xfrm>
            <a:off x="3464153" y="3206197"/>
            <a:ext cx="22128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300">
                <a:latin typeface="Cormorant Garamond"/>
                <a:ea typeface="Cormorant Garamond"/>
                <a:cs typeface="Cormorant Garamond"/>
                <a:sym typeface="Cormorant Garamon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1"/>
          <p:cNvSpPr txBox="1"/>
          <p:nvPr>
            <p:ph idx="3" type="ctrTitle"/>
          </p:nvPr>
        </p:nvSpPr>
        <p:spPr>
          <a:xfrm>
            <a:off x="772938" y="3206197"/>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0" name="Google Shape;140;p21"/>
          <p:cNvSpPr txBox="1"/>
          <p:nvPr>
            <p:ph idx="4" type="subTitle"/>
          </p:nvPr>
        </p:nvSpPr>
        <p:spPr>
          <a:xfrm>
            <a:off x="774750" y="3659456"/>
            <a:ext cx="221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1"/>
          <p:cNvSpPr txBox="1"/>
          <p:nvPr>
            <p:ph idx="5" type="ctrTitle"/>
          </p:nvPr>
        </p:nvSpPr>
        <p:spPr>
          <a:xfrm>
            <a:off x="6155250" y="3206197"/>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2" name="Google Shape;142;p21"/>
          <p:cNvSpPr txBox="1"/>
          <p:nvPr>
            <p:ph idx="6" type="subTitle"/>
          </p:nvPr>
        </p:nvSpPr>
        <p:spPr>
          <a:xfrm>
            <a:off x="3467047" y="3657806"/>
            <a:ext cx="22128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3" name="Shape 143"/>
        <p:cNvGrpSpPr/>
        <p:nvPr/>
      </p:nvGrpSpPr>
      <p:grpSpPr>
        <a:xfrm>
          <a:off x="0" y="0"/>
          <a:ext cx="0" cy="0"/>
          <a:chOff x="0" y="0"/>
          <a:chExt cx="0" cy="0"/>
        </a:xfrm>
      </p:grpSpPr>
      <p:cxnSp>
        <p:nvCxnSpPr>
          <p:cNvPr id="144" name="Google Shape;144;p22"/>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45" name="Google Shape;145;p22"/>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46" name="Google Shape;146;p22"/>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ctrTitle"/>
          </p:nvPr>
        </p:nvSpPr>
        <p:spPr>
          <a:xfrm>
            <a:off x="3787345" y="1998127"/>
            <a:ext cx="2074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8" name="Google Shape;148;p22"/>
          <p:cNvSpPr txBox="1"/>
          <p:nvPr>
            <p:ph idx="1" type="subTitle"/>
          </p:nvPr>
        </p:nvSpPr>
        <p:spPr>
          <a:xfrm>
            <a:off x="3786895" y="2449787"/>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2"/>
          <p:cNvSpPr txBox="1"/>
          <p:nvPr>
            <p:ph idx="2" type="ctrTitle"/>
          </p:nvPr>
        </p:nvSpPr>
        <p:spPr>
          <a:xfrm>
            <a:off x="3786895" y="3428231"/>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0" name="Google Shape;150;p22"/>
          <p:cNvSpPr txBox="1"/>
          <p:nvPr>
            <p:ph idx="3" type="subTitle"/>
          </p:nvPr>
        </p:nvSpPr>
        <p:spPr>
          <a:xfrm>
            <a:off x="3786895" y="3877449"/>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2"/>
          <p:cNvSpPr txBox="1"/>
          <p:nvPr>
            <p:ph idx="4" type="ctrTitle"/>
          </p:nvPr>
        </p:nvSpPr>
        <p:spPr>
          <a:xfrm>
            <a:off x="6355027" y="1998127"/>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2"/>
          <p:cNvSpPr txBox="1"/>
          <p:nvPr>
            <p:ph idx="5" type="subTitle"/>
          </p:nvPr>
        </p:nvSpPr>
        <p:spPr>
          <a:xfrm>
            <a:off x="6355027" y="2449787"/>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idx="6" type="ctrTitle"/>
          </p:nvPr>
        </p:nvSpPr>
        <p:spPr>
          <a:xfrm>
            <a:off x="6355027" y="3428231"/>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2"/>
          <p:cNvSpPr txBox="1"/>
          <p:nvPr>
            <p:ph idx="7" type="subTitle"/>
          </p:nvPr>
        </p:nvSpPr>
        <p:spPr>
          <a:xfrm>
            <a:off x="6355027" y="3877449"/>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idx="8"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6" name="Shape 156"/>
        <p:cNvGrpSpPr/>
        <p:nvPr/>
      </p:nvGrpSpPr>
      <p:grpSpPr>
        <a:xfrm>
          <a:off x="0" y="0"/>
          <a:ext cx="0" cy="0"/>
          <a:chOff x="0" y="0"/>
          <a:chExt cx="0" cy="0"/>
        </a:xfrm>
      </p:grpSpPr>
      <p:cxnSp>
        <p:nvCxnSpPr>
          <p:cNvPr id="157" name="Google Shape;157;p23"/>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23"/>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59" name="Google Shape;159;p23"/>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717750"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1" name="Google Shape;161;p23"/>
          <p:cNvSpPr txBox="1"/>
          <p:nvPr>
            <p:ph idx="2" type="title"/>
          </p:nvPr>
        </p:nvSpPr>
        <p:spPr>
          <a:xfrm>
            <a:off x="3403800"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2" name="Google Shape;162;p23"/>
          <p:cNvSpPr txBox="1"/>
          <p:nvPr>
            <p:ph idx="3" type="title"/>
          </p:nvPr>
        </p:nvSpPr>
        <p:spPr>
          <a:xfrm>
            <a:off x="6092073"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3" name="Google Shape;163;p23"/>
          <p:cNvSpPr txBox="1"/>
          <p:nvPr>
            <p:ph idx="4" type="title"/>
          </p:nvPr>
        </p:nvSpPr>
        <p:spPr>
          <a:xfrm>
            <a:off x="6092073"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4" name="Google Shape;164;p23"/>
          <p:cNvSpPr txBox="1"/>
          <p:nvPr>
            <p:ph idx="5" type="title"/>
          </p:nvPr>
        </p:nvSpPr>
        <p:spPr>
          <a:xfrm>
            <a:off x="3403800"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5" name="Google Shape;165;p23"/>
          <p:cNvSpPr txBox="1"/>
          <p:nvPr>
            <p:ph idx="6" type="title"/>
          </p:nvPr>
        </p:nvSpPr>
        <p:spPr>
          <a:xfrm>
            <a:off x="717750"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6" name="Google Shape;166;p23"/>
          <p:cNvSpPr txBox="1"/>
          <p:nvPr>
            <p:ph idx="1" type="subTitle"/>
          </p:nvPr>
        </p:nvSpPr>
        <p:spPr>
          <a:xfrm>
            <a:off x="715500"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7" name="Google Shape;167;p23"/>
          <p:cNvSpPr txBox="1"/>
          <p:nvPr>
            <p:ph idx="7" type="subTitle"/>
          </p:nvPr>
        </p:nvSpPr>
        <p:spPr>
          <a:xfrm>
            <a:off x="3401550"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8" name="Google Shape;168;p23"/>
          <p:cNvSpPr txBox="1"/>
          <p:nvPr>
            <p:ph idx="8" type="subTitle"/>
          </p:nvPr>
        </p:nvSpPr>
        <p:spPr>
          <a:xfrm>
            <a:off x="715500"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9" name="Google Shape;169;p23"/>
          <p:cNvSpPr txBox="1"/>
          <p:nvPr>
            <p:ph idx="9" type="subTitle"/>
          </p:nvPr>
        </p:nvSpPr>
        <p:spPr>
          <a:xfrm>
            <a:off x="3401550"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0" name="Google Shape;170;p23"/>
          <p:cNvSpPr txBox="1"/>
          <p:nvPr>
            <p:ph idx="13" type="subTitle"/>
          </p:nvPr>
        </p:nvSpPr>
        <p:spPr>
          <a:xfrm>
            <a:off x="6089823"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1" name="Google Shape;171;p23"/>
          <p:cNvSpPr txBox="1"/>
          <p:nvPr>
            <p:ph idx="14" type="subTitle"/>
          </p:nvPr>
        </p:nvSpPr>
        <p:spPr>
          <a:xfrm>
            <a:off x="6089823"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2" name="Google Shape;172;p23"/>
          <p:cNvSpPr txBox="1"/>
          <p:nvPr>
            <p:ph idx="15"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3" name="Shape 173"/>
        <p:cNvGrpSpPr/>
        <p:nvPr/>
      </p:nvGrpSpPr>
      <p:grpSpPr>
        <a:xfrm>
          <a:off x="0" y="0"/>
          <a:ext cx="0" cy="0"/>
          <a:chOff x="0" y="0"/>
          <a:chExt cx="0" cy="0"/>
        </a:xfrm>
      </p:grpSpPr>
      <p:cxnSp>
        <p:nvCxnSpPr>
          <p:cNvPr id="174" name="Google Shape;174;p24"/>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75" name="Google Shape;175;p24"/>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176" name="Google Shape;176;p24"/>
          <p:cNvSpPr txBox="1"/>
          <p:nvPr>
            <p:ph hasCustomPrompt="1" type="title"/>
          </p:nvPr>
        </p:nvSpPr>
        <p:spPr>
          <a:xfrm>
            <a:off x="1687050" y="812391"/>
            <a:ext cx="57699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77" name="Google Shape;177;p24"/>
          <p:cNvSpPr txBox="1"/>
          <p:nvPr>
            <p:ph idx="1" type="subTitle"/>
          </p:nvPr>
        </p:nvSpPr>
        <p:spPr>
          <a:xfrm>
            <a:off x="2157450" y="1566514"/>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78" name="Google Shape;178;p24"/>
          <p:cNvSpPr txBox="1"/>
          <p:nvPr>
            <p:ph hasCustomPrompt="1" idx="2" type="title"/>
          </p:nvPr>
        </p:nvSpPr>
        <p:spPr>
          <a:xfrm>
            <a:off x="1687050" y="2092769"/>
            <a:ext cx="57699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79" name="Google Shape;179;p24"/>
          <p:cNvSpPr txBox="1"/>
          <p:nvPr>
            <p:ph idx="3" type="subTitle"/>
          </p:nvPr>
        </p:nvSpPr>
        <p:spPr>
          <a:xfrm>
            <a:off x="2157450" y="2851805"/>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80" name="Google Shape;180;p24"/>
          <p:cNvSpPr txBox="1"/>
          <p:nvPr>
            <p:ph hasCustomPrompt="1" idx="4" type="title"/>
          </p:nvPr>
        </p:nvSpPr>
        <p:spPr>
          <a:xfrm>
            <a:off x="1687050" y="3379447"/>
            <a:ext cx="57699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1" name="Google Shape;181;p24"/>
          <p:cNvSpPr txBox="1"/>
          <p:nvPr>
            <p:ph idx="5" type="subTitle"/>
          </p:nvPr>
        </p:nvSpPr>
        <p:spPr>
          <a:xfrm>
            <a:off x="2157450" y="4137524"/>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82" name="Shape 182"/>
        <p:cNvGrpSpPr/>
        <p:nvPr/>
      </p:nvGrpSpPr>
      <p:grpSpPr>
        <a:xfrm>
          <a:off x="0" y="0"/>
          <a:ext cx="0" cy="0"/>
          <a:chOff x="0" y="0"/>
          <a:chExt cx="0" cy="0"/>
        </a:xfrm>
      </p:grpSpPr>
      <p:sp>
        <p:nvSpPr>
          <p:cNvPr id="183" name="Google Shape;183;p2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85" name="Google Shape;185;p25"/>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86" name="Google Shape;186;p25"/>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87" name="Google Shape;187;p25"/>
          <p:cNvSpPr txBox="1"/>
          <p:nvPr>
            <p:ph idx="2" type="ctrTitle"/>
          </p:nvPr>
        </p:nvSpPr>
        <p:spPr>
          <a:xfrm>
            <a:off x="6217963" y="3862422"/>
            <a:ext cx="22128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300">
                <a:latin typeface="Merriweather"/>
                <a:ea typeface="Merriweather"/>
                <a:cs typeface="Merriweather"/>
                <a:sym typeface="Merriweather"/>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8" name="Google Shape;188;p25"/>
          <p:cNvSpPr txBox="1"/>
          <p:nvPr>
            <p:ph idx="1" type="subTitle"/>
          </p:nvPr>
        </p:nvSpPr>
        <p:spPr>
          <a:xfrm>
            <a:off x="3465600" y="3410814"/>
            <a:ext cx="22128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300">
                <a:latin typeface="Cormorant Garamond"/>
                <a:ea typeface="Cormorant Garamond"/>
                <a:cs typeface="Cormorant Garamond"/>
                <a:sym typeface="Cormorant Garamon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5"/>
          <p:cNvSpPr txBox="1"/>
          <p:nvPr>
            <p:ph idx="3" type="ctrTitle"/>
          </p:nvPr>
        </p:nvSpPr>
        <p:spPr>
          <a:xfrm>
            <a:off x="713219" y="3410814"/>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0" name="Google Shape;190;p25"/>
          <p:cNvSpPr txBox="1"/>
          <p:nvPr>
            <p:ph idx="4" type="subTitle"/>
          </p:nvPr>
        </p:nvSpPr>
        <p:spPr>
          <a:xfrm>
            <a:off x="713219" y="3864072"/>
            <a:ext cx="221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5"/>
          <p:cNvSpPr txBox="1"/>
          <p:nvPr>
            <p:ph idx="5" type="ctrTitle"/>
          </p:nvPr>
        </p:nvSpPr>
        <p:spPr>
          <a:xfrm>
            <a:off x="6217963" y="3410814"/>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2" name="Google Shape;192;p25"/>
          <p:cNvSpPr txBox="1"/>
          <p:nvPr>
            <p:ph idx="6" type="subTitle"/>
          </p:nvPr>
        </p:nvSpPr>
        <p:spPr>
          <a:xfrm>
            <a:off x="3465600" y="3862422"/>
            <a:ext cx="22128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5"/>
          <p:cNvSpPr txBox="1"/>
          <p:nvPr>
            <p:ph hasCustomPrompt="1" idx="7" type="title"/>
          </p:nvPr>
        </p:nvSpPr>
        <p:spPr>
          <a:xfrm>
            <a:off x="1352669"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194" name="Google Shape;194;p25"/>
          <p:cNvSpPr txBox="1"/>
          <p:nvPr>
            <p:ph hasCustomPrompt="1" idx="8" type="title"/>
          </p:nvPr>
        </p:nvSpPr>
        <p:spPr>
          <a:xfrm>
            <a:off x="4105050"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195" name="Google Shape;195;p25"/>
          <p:cNvSpPr txBox="1"/>
          <p:nvPr>
            <p:ph hasCustomPrompt="1" idx="9" type="title"/>
          </p:nvPr>
        </p:nvSpPr>
        <p:spPr>
          <a:xfrm>
            <a:off x="6857413"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6" name="Shape 196"/>
        <p:cNvGrpSpPr/>
        <p:nvPr/>
      </p:nvGrpSpPr>
      <p:grpSpPr>
        <a:xfrm>
          <a:off x="0" y="0"/>
          <a:ext cx="0" cy="0"/>
          <a:chOff x="0" y="0"/>
          <a:chExt cx="0" cy="0"/>
        </a:xfrm>
      </p:grpSpPr>
      <p:sp>
        <p:nvSpPr>
          <p:cNvPr id="197" name="Google Shape;197;p26"/>
          <p:cNvSpPr/>
          <p:nvPr/>
        </p:nvSpPr>
        <p:spPr>
          <a:xfrm>
            <a:off x="2409350" y="1571592"/>
            <a:ext cx="4325400" cy="2812200"/>
          </a:xfrm>
          <a:prstGeom prst="roundRect">
            <a:avLst>
              <a:gd fmla="val 9091" name="adj"/>
            </a:avLst>
          </a:prstGeom>
          <a:solidFill>
            <a:schemeClr val="dk2"/>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6"/>
          <p:cNvGrpSpPr/>
          <p:nvPr/>
        </p:nvGrpSpPr>
        <p:grpSpPr>
          <a:xfrm>
            <a:off x="2528070" y="3920142"/>
            <a:ext cx="327600" cy="327600"/>
            <a:chOff x="5471550" y="4685975"/>
            <a:chExt cx="327600" cy="327600"/>
          </a:xfrm>
        </p:grpSpPr>
        <p:sp>
          <p:nvSpPr>
            <p:cNvPr id="199" name="Google Shape;199;p26"/>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6"/>
          <p:cNvGrpSpPr/>
          <p:nvPr/>
        </p:nvGrpSpPr>
        <p:grpSpPr>
          <a:xfrm>
            <a:off x="6257424" y="1703090"/>
            <a:ext cx="327600" cy="327600"/>
            <a:chOff x="9379775" y="1529850"/>
            <a:chExt cx="327600" cy="327600"/>
          </a:xfrm>
        </p:grpSpPr>
        <p:sp>
          <p:nvSpPr>
            <p:cNvPr id="202" name="Google Shape;202;p2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204" name="Google Shape;204;p26"/>
          <p:cNvSpPr txBox="1"/>
          <p:nvPr>
            <p:ph type="ctrTitle"/>
          </p:nvPr>
        </p:nvSpPr>
        <p:spPr>
          <a:xfrm>
            <a:off x="2326200" y="539500"/>
            <a:ext cx="4491600" cy="76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5" name="Google Shape;205;p26"/>
          <p:cNvSpPr txBox="1"/>
          <p:nvPr>
            <p:ph idx="1" type="subTitle"/>
          </p:nvPr>
        </p:nvSpPr>
        <p:spPr>
          <a:xfrm>
            <a:off x="3209075" y="1702400"/>
            <a:ext cx="2785500" cy="88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206" name="Google Shape;206;p26"/>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07" name="Google Shape;207;p26"/>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08" name="Google Shape;208;p26"/>
          <p:cNvCxnSpPr/>
          <p:nvPr/>
        </p:nvCxnSpPr>
        <p:spPr>
          <a:xfrm>
            <a:off x="194350" y="539500"/>
            <a:ext cx="8768700" cy="0"/>
          </a:xfrm>
          <a:prstGeom prst="straightConnector1">
            <a:avLst/>
          </a:prstGeom>
          <a:noFill/>
          <a:ln cap="flat" cmpd="sng" w="19050">
            <a:solidFill>
              <a:srgbClr val="1B2119"/>
            </a:solidFill>
            <a:prstDash val="solid"/>
            <a:round/>
            <a:headEnd len="med" w="med" type="none"/>
            <a:tailEnd len="med" w="med" type="none"/>
          </a:ln>
        </p:spPr>
      </p:cxnSp>
      <p:sp>
        <p:nvSpPr>
          <p:cNvPr id="209" name="Google Shape;209;p26"/>
          <p:cNvSpPr txBox="1"/>
          <p:nvPr/>
        </p:nvSpPr>
        <p:spPr>
          <a:xfrm>
            <a:off x="2862900" y="3224216"/>
            <a:ext cx="3418200" cy="7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erriweather"/>
                <a:ea typeface="Merriweather"/>
                <a:cs typeface="Merriweather"/>
                <a:sym typeface="Merriweather"/>
              </a:rPr>
              <a:t>CREDITS: This presentation template was created by </a:t>
            </a:r>
            <a:r>
              <a:rPr b="1" i="1" lang="en" sz="1000">
                <a:solidFill>
                  <a:schemeClr val="dk1"/>
                </a:solidFill>
                <a:uFill>
                  <a:noFill/>
                </a:uFill>
                <a:latin typeface="Merriweather"/>
                <a:ea typeface="Merriweather"/>
                <a:cs typeface="Merriweather"/>
                <a:sym typeface="Merriweather"/>
                <a:hlinkClick r:id="rId2">
                  <a:extLst>
                    <a:ext uri="{A12FA001-AC4F-418D-AE19-62706E023703}">
                      <ahyp:hlinkClr val="tx"/>
                    </a:ext>
                  </a:extLst>
                </a:hlinkClick>
              </a:rPr>
              <a:t>Slidesgo</a:t>
            </a:r>
            <a:r>
              <a:rPr lang="en" sz="1000">
                <a:solidFill>
                  <a:schemeClr val="dk1"/>
                </a:solidFill>
                <a:latin typeface="Merriweather"/>
                <a:ea typeface="Merriweather"/>
                <a:cs typeface="Merriweather"/>
                <a:sym typeface="Merriweather"/>
              </a:rPr>
              <a:t>, including icons by </a:t>
            </a:r>
            <a:r>
              <a:rPr b="1" i="1" lang="en" sz="1000">
                <a:solidFill>
                  <a:schemeClr val="dk1"/>
                </a:solidFill>
                <a:uFill>
                  <a:noFill/>
                </a:uFill>
                <a:latin typeface="Merriweather"/>
                <a:ea typeface="Merriweather"/>
                <a:cs typeface="Merriweather"/>
                <a:sym typeface="Merriweather"/>
                <a:hlinkClick r:id="rId3">
                  <a:extLst>
                    <a:ext uri="{A12FA001-AC4F-418D-AE19-62706E023703}">
                      <ahyp:hlinkClr val="tx"/>
                    </a:ext>
                  </a:extLst>
                </a:hlinkClick>
              </a:rPr>
              <a:t>Flaticon</a:t>
            </a:r>
            <a:r>
              <a:rPr lang="en" sz="1000">
                <a:solidFill>
                  <a:schemeClr val="dk1"/>
                </a:solidFill>
                <a:latin typeface="Merriweather"/>
                <a:ea typeface="Merriweather"/>
                <a:cs typeface="Merriweather"/>
                <a:sym typeface="Merriweather"/>
              </a:rPr>
              <a:t>, </a:t>
            </a:r>
            <a:r>
              <a:rPr lang="en" sz="1000">
                <a:solidFill>
                  <a:schemeClr val="dk1"/>
                </a:solidFill>
                <a:latin typeface="Merriweather"/>
                <a:ea typeface="Merriweather"/>
                <a:cs typeface="Merriweather"/>
                <a:sym typeface="Merriweather"/>
              </a:rPr>
              <a:t>infographics</a:t>
            </a:r>
            <a:r>
              <a:rPr lang="en" sz="1000">
                <a:solidFill>
                  <a:schemeClr val="dk1"/>
                </a:solidFill>
                <a:latin typeface="Merriweather"/>
                <a:ea typeface="Merriweather"/>
                <a:cs typeface="Merriweather"/>
                <a:sym typeface="Merriweather"/>
              </a:rPr>
              <a:t> &amp; images by</a:t>
            </a:r>
            <a:r>
              <a:rPr lang="en" sz="1000">
                <a:solidFill>
                  <a:schemeClr val="dk1"/>
                </a:solidFill>
                <a:uFill>
                  <a:noFill/>
                </a:uFill>
                <a:latin typeface="Merriweather"/>
                <a:ea typeface="Merriweather"/>
                <a:cs typeface="Merriweather"/>
                <a:sym typeface="Merriweather"/>
                <a:hlinkClick r:id="rId4">
                  <a:extLst>
                    <a:ext uri="{A12FA001-AC4F-418D-AE19-62706E023703}">
                      <ahyp:hlinkClr val="tx"/>
                    </a:ext>
                  </a:extLst>
                </a:hlinkClick>
              </a:rPr>
              <a:t> </a:t>
            </a:r>
            <a:r>
              <a:rPr b="1" i="1" lang="en" sz="1000">
                <a:solidFill>
                  <a:schemeClr val="dk1"/>
                </a:solidFill>
                <a:uFill>
                  <a:noFill/>
                </a:uFill>
                <a:latin typeface="Merriweather"/>
                <a:ea typeface="Merriweather"/>
                <a:cs typeface="Merriweather"/>
                <a:sym typeface="Merriweather"/>
                <a:hlinkClick r:id="rId5">
                  <a:extLst>
                    <a:ext uri="{A12FA001-AC4F-418D-AE19-62706E023703}">
                      <ahyp:hlinkClr val="tx"/>
                    </a:ext>
                  </a:extLst>
                </a:hlinkClick>
              </a:rPr>
              <a:t>Freepik</a:t>
            </a:r>
            <a:r>
              <a:rPr lang="en" sz="1000">
                <a:solidFill>
                  <a:schemeClr val="dk1"/>
                </a:solidFill>
                <a:latin typeface="Merriweather"/>
                <a:ea typeface="Merriweather"/>
                <a:cs typeface="Merriweather"/>
                <a:sym typeface="Merriweather"/>
              </a:rPr>
              <a:t>.</a:t>
            </a:r>
            <a:endParaRPr sz="1000">
              <a:solidFill>
                <a:schemeClr val="dk1"/>
              </a:solidFill>
              <a:latin typeface="Merriweather"/>
              <a:ea typeface="Merriweather"/>
              <a:cs typeface="Merriweather"/>
              <a:sym typeface="Merriweath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0" name="Shape 210"/>
        <p:cNvGrpSpPr/>
        <p:nvPr/>
      </p:nvGrpSpPr>
      <p:grpSpPr>
        <a:xfrm>
          <a:off x="0" y="0"/>
          <a:ext cx="0" cy="0"/>
          <a:chOff x="0" y="0"/>
          <a:chExt cx="0" cy="0"/>
        </a:xfrm>
      </p:grpSpPr>
      <p:cxnSp>
        <p:nvCxnSpPr>
          <p:cNvPr id="211" name="Google Shape;211;p27"/>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12" name="Google Shape;212;p27"/>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213" name="Google Shape;213;p27"/>
          <p:cNvSpPr/>
          <p:nvPr/>
        </p:nvSpPr>
        <p:spPr>
          <a:xfrm>
            <a:off x="71325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7"/>
          <p:cNvCxnSpPr/>
          <p:nvPr/>
        </p:nvCxnSpPr>
        <p:spPr>
          <a:xfrm>
            <a:off x="726627" y="1422645"/>
            <a:ext cx="7702800" cy="0"/>
          </a:xfrm>
          <a:prstGeom prst="straightConnector1">
            <a:avLst/>
          </a:prstGeom>
          <a:noFill/>
          <a:ln cap="flat" cmpd="sng" w="19050">
            <a:solidFill>
              <a:schemeClr val="dk1"/>
            </a:solidFill>
            <a:prstDash val="solid"/>
            <a:round/>
            <a:headEnd len="med" w="med" type="none"/>
            <a:tailEnd len="med" w="med" type="none"/>
          </a:ln>
        </p:spPr>
      </p:cxnSp>
      <p:grpSp>
        <p:nvGrpSpPr>
          <p:cNvPr id="215" name="Google Shape;215;p27"/>
          <p:cNvGrpSpPr/>
          <p:nvPr/>
        </p:nvGrpSpPr>
        <p:grpSpPr>
          <a:xfrm>
            <a:off x="7991250" y="1024650"/>
            <a:ext cx="327600" cy="327600"/>
            <a:chOff x="9379775" y="1529850"/>
            <a:chExt cx="327600" cy="327600"/>
          </a:xfrm>
        </p:grpSpPr>
        <p:sp>
          <p:nvSpPr>
            <p:cNvPr id="216" name="Google Shape;216;p2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18" name="Google Shape;218;p27"/>
          <p:cNvGrpSpPr/>
          <p:nvPr/>
        </p:nvGrpSpPr>
        <p:grpSpPr>
          <a:xfrm>
            <a:off x="824984" y="1024650"/>
            <a:ext cx="327600" cy="327600"/>
            <a:chOff x="5471550" y="4685975"/>
            <a:chExt cx="327600" cy="327600"/>
          </a:xfrm>
        </p:grpSpPr>
        <p:sp>
          <p:nvSpPr>
            <p:cNvPr id="219" name="Google Shape;219;p27"/>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21" name="Shape 221"/>
        <p:cNvGrpSpPr/>
        <p:nvPr/>
      </p:nvGrpSpPr>
      <p:grpSpPr>
        <a:xfrm>
          <a:off x="0" y="0"/>
          <a:ext cx="0" cy="0"/>
          <a:chOff x="0" y="0"/>
          <a:chExt cx="0" cy="0"/>
        </a:xfrm>
      </p:grpSpPr>
      <p:sp>
        <p:nvSpPr>
          <p:cNvPr id="222" name="Google Shape;222;p28"/>
          <p:cNvSpPr/>
          <p:nvPr/>
        </p:nvSpPr>
        <p:spPr>
          <a:xfrm>
            <a:off x="181800" y="172650"/>
            <a:ext cx="8780400" cy="4798200"/>
          </a:xfrm>
          <a:prstGeom prst="roundRect">
            <a:avLst>
              <a:gd fmla="val 5555"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713200" y="851950"/>
            <a:ext cx="7717500" cy="3756900"/>
          </a:xfrm>
          <a:prstGeom prst="roundRect">
            <a:avLst>
              <a:gd fmla="val 555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8"/>
          <p:cNvCxnSpPr/>
          <p:nvPr/>
        </p:nvCxnSpPr>
        <p:spPr>
          <a:xfrm>
            <a:off x="726577" y="1227170"/>
            <a:ext cx="7702800" cy="0"/>
          </a:xfrm>
          <a:prstGeom prst="straightConnector1">
            <a:avLst/>
          </a:prstGeom>
          <a:noFill/>
          <a:ln cap="flat" cmpd="sng" w="19050">
            <a:solidFill>
              <a:schemeClr val="dk1"/>
            </a:solidFill>
            <a:prstDash val="solid"/>
            <a:round/>
            <a:headEnd len="med" w="med" type="none"/>
            <a:tailEnd len="med" w="med" type="none"/>
          </a:ln>
        </p:spPr>
      </p:cxnSp>
      <p:cxnSp>
        <p:nvCxnSpPr>
          <p:cNvPr id="225" name="Google Shape;225;p28"/>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nvGrpSpPr>
          <p:cNvPr id="226" name="Google Shape;226;p28"/>
          <p:cNvGrpSpPr/>
          <p:nvPr/>
        </p:nvGrpSpPr>
        <p:grpSpPr>
          <a:xfrm>
            <a:off x="8422125" y="298550"/>
            <a:ext cx="327600" cy="327600"/>
            <a:chOff x="9379775" y="1529850"/>
            <a:chExt cx="327600" cy="327600"/>
          </a:xfrm>
        </p:grpSpPr>
        <p:sp>
          <p:nvSpPr>
            <p:cNvPr id="227" name="Google Shape;227;p2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29" name="Google Shape;229;p28"/>
          <p:cNvGrpSpPr/>
          <p:nvPr/>
        </p:nvGrpSpPr>
        <p:grpSpPr>
          <a:xfrm>
            <a:off x="394125" y="298550"/>
            <a:ext cx="327600" cy="327600"/>
            <a:chOff x="5471550" y="4685975"/>
            <a:chExt cx="327600" cy="327600"/>
          </a:xfrm>
        </p:grpSpPr>
        <p:sp>
          <p:nvSpPr>
            <p:cNvPr id="230" name="Google Shape;230;p28"/>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8"/>
          <p:cNvSpPr/>
          <p:nvPr/>
        </p:nvSpPr>
        <p:spPr>
          <a:xfrm>
            <a:off x="7990963" y="9649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6" name="Shape 23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237" name="Shape 237"/>
        <p:cNvGrpSpPr/>
        <p:nvPr/>
      </p:nvGrpSpPr>
      <p:grpSpPr>
        <a:xfrm>
          <a:off x="0" y="0"/>
          <a:ext cx="0" cy="0"/>
          <a:chOff x="0" y="0"/>
          <a:chExt cx="0" cy="0"/>
        </a:xfrm>
      </p:grpSpPr>
      <p:sp>
        <p:nvSpPr>
          <p:cNvPr id="238" name="Google Shape;238;p31"/>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7_1_1">
    <p:spTree>
      <p:nvGrpSpPr>
        <p:cNvPr id="24" name="Shape 24"/>
        <p:cNvGrpSpPr/>
        <p:nvPr/>
      </p:nvGrpSpPr>
      <p:grpSpPr>
        <a:xfrm>
          <a:off x="0" y="0"/>
          <a:ext cx="0" cy="0"/>
          <a:chOff x="0" y="0"/>
          <a:chExt cx="0" cy="0"/>
        </a:xfrm>
      </p:grpSpPr>
      <p:grpSp>
        <p:nvGrpSpPr>
          <p:cNvPr id="25" name="Google Shape;25;p4"/>
          <p:cNvGrpSpPr/>
          <p:nvPr/>
        </p:nvGrpSpPr>
        <p:grpSpPr>
          <a:xfrm>
            <a:off x="181325" y="172650"/>
            <a:ext cx="8781600" cy="4798200"/>
            <a:chOff x="181325" y="172650"/>
            <a:chExt cx="8781600" cy="4798200"/>
          </a:xfrm>
        </p:grpSpPr>
        <p:sp>
          <p:nvSpPr>
            <p:cNvPr id="26" name="Google Shape;26;p4"/>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4"/>
            <p:cNvCxnSpPr/>
            <p:nvPr/>
          </p:nvCxnSpPr>
          <p:spPr>
            <a:xfrm>
              <a:off x="181325" y="683100"/>
              <a:ext cx="8781600" cy="0"/>
            </a:xfrm>
            <a:prstGeom prst="straightConnector1">
              <a:avLst/>
            </a:prstGeom>
            <a:noFill/>
            <a:ln cap="flat" cmpd="sng" w="19050">
              <a:solidFill>
                <a:schemeClr val="dk1"/>
              </a:solidFill>
              <a:prstDash val="solid"/>
              <a:round/>
              <a:headEnd len="med" w="med" type="none"/>
              <a:tailEnd len="med" w="med" type="none"/>
            </a:ln>
          </p:spPr>
        </p:cxnSp>
      </p:grpSp>
      <p:sp>
        <p:nvSpPr>
          <p:cNvPr id="28" name="Google Shape;28;p4"/>
          <p:cNvSpPr txBox="1"/>
          <p:nvPr>
            <p:ph idx="1" type="body"/>
          </p:nvPr>
        </p:nvSpPr>
        <p:spPr>
          <a:xfrm>
            <a:off x="721725" y="1395600"/>
            <a:ext cx="7700400" cy="32130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AutoNum type="arabicPeriod"/>
              <a:defRPr sz="1100">
                <a:solidFill>
                  <a:schemeClr val="dk1"/>
                </a:solidFill>
              </a:defRPr>
            </a:lvl1pPr>
            <a:lvl2pPr indent="-317500" lvl="1" marL="914400" rtl="0">
              <a:lnSpc>
                <a:spcPct val="115000"/>
              </a:lnSpc>
              <a:spcBef>
                <a:spcPts val="1600"/>
              </a:spcBef>
              <a:spcAft>
                <a:spcPts val="0"/>
              </a:spcAft>
              <a:buClr>
                <a:schemeClr val="dk1"/>
              </a:buClr>
              <a:buSzPts val="1400"/>
              <a:buAutoNum type="alphaLcPeriod"/>
              <a:defRPr sz="1400">
                <a:solidFill>
                  <a:schemeClr val="dk1"/>
                </a:solidFill>
              </a:defRPr>
            </a:lvl2pPr>
            <a:lvl3pPr indent="-317500" lvl="2" marL="1371600" rtl="0">
              <a:lnSpc>
                <a:spcPct val="115000"/>
              </a:lnSpc>
              <a:spcBef>
                <a:spcPts val="1600"/>
              </a:spcBef>
              <a:spcAft>
                <a:spcPts val="0"/>
              </a:spcAft>
              <a:buClr>
                <a:schemeClr val="dk1"/>
              </a:buClr>
              <a:buSzPts val="1400"/>
              <a:buAutoNum type="romanLcPeriod"/>
              <a:defRPr sz="1400">
                <a:solidFill>
                  <a:schemeClr val="dk1"/>
                </a:solidFill>
              </a:defRPr>
            </a:lvl3pPr>
            <a:lvl4pPr indent="-317500" lvl="3" marL="1828800" rtl="0">
              <a:lnSpc>
                <a:spcPct val="115000"/>
              </a:lnSpc>
              <a:spcBef>
                <a:spcPts val="1600"/>
              </a:spcBef>
              <a:spcAft>
                <a:spcPts val="0"/>
              </a:spcAft>
              <a:buClr>
                <a:schemeClr val="dk1"/>
              </a:buClr>
              <a:buSzPts val="1400"/>
              <a:buAutoNum type="arabicPeriod"/>
              <a:defRPr sz="1400">
                <a:solidFill>
                  <a:schemeClr val="dk1"/>
                </a:solidFill>
              </a:defRPr>
            </a:lvl4pPr>
            <a:lvl5pPr indent="-317500" lvl="4" marL="2286000" rtl="0">
              <a:lnSpc>
                <a:spcPct val="115000"/>
              </a:lnSpc>
              <a:spcBef>
                <a:spcPts val="1600"/>
              </a:spcBef>
              <a:spcAft>
                <a:spcPts val="0"/>
              </a:spcAft>
              <a:buClr>
                <a:schemeClr val="dk1"/>
              </a:buClr>
              <a:buSzPts val="1400"/>
              <a:buAutoNum type="alphaLcPeriod"/>
              <a:defRPr sz="1400">
                <a:solidFill>
                  <a:schemeClr val="dk1"/>
                </a:solidFill>
              </a:defRPr>
            </a:lvl5pPr>
            <a:lvl6pPr indent="-317500" lvl="5" marL="2743200" rtl="0">
              <a:lnSpc>
                <a:spcPct val="115000"/>
              </a:lnSpc>
              <a:spcBef>
                <a:spcPts val="1600"/>
              </a:spcBef>
              <a:spcAft>
                <a:spcPts val="0"/>
              </a:spcAft>
              <a:buClr>
                <a:schemeClr val="dk1"/>
              </a:buClr>
              <a:buSzPts val="1400"/>
              <a:buAutoNum type="romanLcPeriod"/>
              <a:defRPr sz="1400">
                <a:solidFill>
                  <a:schemeClr val="dk1"/>
                </a:solidFill>
              </a:defRPr>
            </a:lvl6pPr>
            <a:lvl7pPr indent="-317500" lvl="6" marL="3200400" rtl="0">
              <a:lnSpc>
                <a:spcPct val="115000"/>
              </a:lnSpc>
              <a:spcBef>
                <a:spcPts val="1600"/>
              </a:spcBef>
              <a:spcAft>
                <a:spcPts val="0"/>
              </a:spcAft>
              <a:buClr>
                <a:schemeClr val="dk1"/>
              </a:buClr>
              <a:buSzPts val="1400"/>
              <a:buAutoNum type="arabicPeriod"/>
              <a:defRPr sz="1400">
                <a:solidFill>
                  <a:schemeClr val="dk1"/>
                </a:solidFill>
              </a:defRPr>
            </a:lvl7pPr>
            <a:lvl8pPr indent="-317500" lvl="7" marL="3657600" rtl="0">
              <a:lnSpc>
                <a:spcPct val="115000"/>
              </a:lnSpc>
              <a:spcBef>
                <a:spcPts val="1600"/>
              </a:spcBef>
              <a:spcAft>
                <a:spcPts val="0"/>
              </a:spcAft>
              <a:buClr>
                <a:schemeClr val="dk1"/>
              </a:buClr>
              <a:buSzPts val="1400"/>
              <a:buAutoNum type="alphaLcPeriod"/>
              <a:defRPr sz="1400">
                <a:solidFill>
                  <a:schemeClr val="dk1"/>
                </a:solidFill>
              </a:defRPr>
            </a:lvl8pPr>
            <a:lvl9pPr indent="-317500" lvl="8" marL="4114800" rtl="0">
              <a:lnSpc>
                <a:spcPct val="115000"/>
              </a:lnSpc>
              <a:spcBef>
                <a:spcPts val="1600"/>
              </a:spcBef>
              <a:spcAft>
                <a:spcPts val="1600"/>
              </a:spcAft>
              <a:buClr>
                <a:schemeClr val="dk1"/>
              </a:buClr>
              <a:buSzPts val="1400"/>
              <a:buAutoNum type="romanLcPeriod"/>
              <a:defRPr sz="1400">
                <a:solidFill>
                  <a:schemeClr val="dk1"/>
                </a:solidFill>
              </a:defRPr>
            </a:lvl9pPr>
          </a:lstStyle>
          <a:p/>
        </p:txBody>
      </p:sp>
      <p:sp>
        <p:nvSpPr>
          <p:cNvPr id="29" name="Google Shape;29;p4"/>
          <p:cNvSpPr txBox="1"/>
          <p:nvPr>
            <p:ph type="title"/>
          </p:nvPr>
        </p:nvSpPr>
        <p:spPr>
          <a:xfrm>
            <a:off x="713225" y="825000"/>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7_1_1_1">
    <p:spTree>
      <p:nvGrpSpPr>
        <p:cNvPr id="30" name="Shape 30"/>
        <p:cNvGrpSpPr/>
        <p:nvPr/>
      </p:nvGrpSpPr>
      <p:grpSpPr>
        <a:xfrm>
          <a:off x="0" y="0"/>
          <a:ext cx="0" cy="0"/>
          <a:chOff x="0" y="0"/>
          <a:chExt cx="0" cy="0"/>
        </a:xfrm>
      </p:grpSpPr>
      <p:sp>
        <p:nvSpPr>
          <p:cNvPr id="31" name="Google Shape;31;p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33" name="Google Shape;33;p5"/>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34" name="Google Shape;34;p5"/>
          <p:cNvSpPr txBox="1"/>
          <p:nvPr>
            <p:ph type="ctrTitle"/>
          </p:nvPr>
        </p:nvSpPr>
        <p:spPr>
          <a:xfrm>
            <a:off x="1004475" y="1699190"/>
            <a:ext cx="3300900" cy="57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5" name="Google Shape;35;p5"/>
          <p:cNvSpPr txBox="1"/>
          <p:nvPr>
            <p:ph idx="1" type="subTitle"/>
          </p:nvPr>
        </p:nvSpPr>
        <p:spPr>
          <a:xfrm>
            <a:off x="1004475" y="2399788"/>
            <a:ext cx="3300900" cy="177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6" name="Google Shape;36;p5"/>
          <p:cNvSpPr txBox="1"/>
          <p:nvPr>
            <p:ph idx="2" type="ctrTitle"/>
          </p:nvPr>
        </p:nvSpPr>
        <p:spPr>
          <a:xfrm>
            <a:off x="4839229" y="1699190"/>
            <a:ext cx="3299700" cy="57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 name="Google Shape;37;p5"/>
          <p:cNvSpPr txBox="1"/>
          <p:nvPr>
            <p:ph idx="3" type="subTitle"/>
          </p:nvPr>
        </p:nvSpPr>
        <p:spPr>
          <a:xfrm>
            <a:off x="4838629" y="2397426"/>
            <a:ext cx="3300900" cy="17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8" name="Google Shape;38;p5"/>
          <p:cNvSpPr txBox="1"/>
          <p:nvPr>
            <p:ph idx="4"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_1_1_1">
    <p:spTree>
      <p:nvGrpSpPr>
        <p:cNvPr id="39" name="Shape 39"/>
        <p:cNvGrpSpPr/>
        <p:nvPr/>
      </p:nvGrpSpPr>
      <p:grpSpPr>
        <a:xfrm>
          <a:off x="0" y="0"/>
          <a:ext cx="0" cy="0"/>
          <a:chOff x="0" y="0"/>
          <a:chExt cx="0" cy="0"/>
        </a:xfrm>
      </p:grpSpPr>
      <p:sp>
        <p:nvSpPr>
          <p:cNvPr id="40" name="Google Shape;40;p6"/>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42" name="Google Shape;42;p6"/>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43" name="Google Shape;43;p6"/>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cxnSp>
        <p:nvCxnSpPr>
          <p:cNvPr id="45" name="Google Shape;45;p7"/>
          <p:cNvCxnSpPr/>
          <p:nvPr/>
        </p:nvCxnSpPr>
        <p:spPr>
          <a:xfrm>
            <a:off x="713225"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46" name="Google Shape;46;p7"/>
          <p:cNvCxnSpPr/>
          <p:nvPr/>
        </p:nvCxnSpPr>
        <p:spPr>
          <a:xfrm>
            <a:off x="713225" y="1056400"/>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47" name="Google Shape;47;p7"/>
          <p:cNvCxnSpPr/>
          <p:nvPr/>
        </p:nvCxnSpPr>
        <p:spPr>
          <a:xfrm>
            <a:off x="713225" y="4427675"/>
            <a:ext cx="7717500" cy="0"/>
          </a:xfrm>
          <a:prstGeom prst="straightConnector1">
            <a:avLst/>
          </a:prstGeom>
          <a:noFill/>
          <a:ln cap="flat" cmpd="sng" w="19050">
            <a:solidFill>
              <a:schemeClr val="dk1"/>
            </a:solidFill>
            <a:prstDash val="solid"/>
            <a:round/>
            <a:headEnd len="med" w="med" type="none"/>
            <a:tailEnd len="med" w="med" type="none"/>
          </a:ln>
        </p:spPr>
      </p:cxnSp>
      <p:grpSp>
        <p:nvGrpSpPr>
          <p:cNvPr id="48" name="Google Shape;48;p7"/>
          <p:cNvGrpSpPr/>
          <p:nvPr/>
        </p:nvGrpSpPr>
        <p:grpSpPr>
          <a:xfrm>
            <a:off x="710475" y="227050"/>
            <a:ext cx="3559800" cy="4572000"/>
            <a:chOff x="710475" y="227050"/>
            <a:chExt cx="3559800" cy="4572000"/>
          </a:xfrm>
        </p:grpSpPr>
        <p:sp>
          <p:nvSpPr>
            <p:cNvPr id="49" name="Google Shape;49;p7"/>
            <p:cNvSpPr/>
            <p:nvPr/>
          </p:nvSpPr>
          <p:spPr>
            <a:xfrm>
              <a:off x="713225" y="227050"/>
              <a:ext cx="3554100" cy="4572000"/>
            </a:xfrm>
            <a:prstGeom prst="roundRect">
              <a:avLst>
                <a:gd fmla="val 9091"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7"/>
            <p:cNvCxnSpPr/>
            <p:nvPr/>
          </p:nvCxnSpPr>
          <p:spPr>
            <a:xfrm>
              <a:off x="710475" y="834800"/>
              <a:ext cx="3559800" cy="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7"/>
          <p:cNvSpPr txBox="1"/>
          <p:nvPr>
            <p:ph idx="1" type="body"/>
          </p:nvPr>
        </p:nvSpPr>
        <p:spPr>
          <a:xfrm>
            <a:off x="893825" y="1803501"/>
            <a:ext cx="3243300" cy="2170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2" name="Google Shape;52;p7"/>
          <p:cNvSpPr txBox="1"/>
          <p:nvPr>
            <p:ph type="title"/>
          </p:nvPr>
        </p:nvSpPr>
        <p:spPr>
          <a:xfrm>
            <a:off x="893825" y="1210201"/>
            <a:ext cx="3243300" cy="541500"/>
          </a:xfrm>
          <a:prstGeom prst="rect">
            <a:avLst/>
          </a:prstGeom>
        </p:spPr>
        <p:txBody>
          <a:bodyPr anchorCtr="0" anchor="ctr" bIns="91425" lIns="91425" spcFirstLastPara="1" rIns="91425" wrap="square" tIns="91425">
            <a:noAutofit/>
          </a:bodyPr>
          <a:lstStyle>
            <a:lvl1pPr lvl="0" rtl="0">
              <a:lnSpc>
                <a:spcPct val="70000"/>
              </a:lnSpc>
              <a:spcBef>
                <a:spcPts val="0"/>
              </a:spcBef>
              <a:spcAft>
                <a:spcPts val="0"/>
              </a:spcAft>
              <a:buSzPts val="23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1994850" y="1826175"/>
            <a:ext cx="5154300" cy="18354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SzPts val="8000"/>
              <a:buNone/>
              <a:defRPr sz="7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cxnSp>
        <p:nvCxnSpPr>
          <p:cNvPr id="55" name="Google Shape;55;p8"/>
          <p:cNvCxnSpPr/>
          <p:nvPr/>
        </p:nvCxnSpPr>
        <p:spPr>
          <a:xfrm>
            <a:off x="713250" y="539500"/>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56" name="Google Shape;56;p8"/>
          <p:cNvCxnSpPr/>
          <p:nvPr/>
        </p:nvCxnSpPr>
        <p:spPr>
          <a:xfrm>
            <a:off x="713250" y="4608575"/>
            <a:ext cx="7717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cxnSp>
        <p:nvCxnSpPr>
          <p:cNvPr id="58" name="Google Shape;58;p9"/>
          <p:cNvCxnSpPr/>
          <p:nvPr/>
        </p:nvCxnSpPr>
        <p:spPr>
          <a:xfrm>
            <a:off x="713250"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59" name="Google Shape;59;p9"/>
          <p:cNvCxnSpPr/>
          <p:nvPr/>
        </p:nvCxnSpPr>
        <p:spPr>
          <a:xfrm>
            <a:off x="713250" y="4427675"/>
            <a:ext cx="7717500" cy="0"/>
          </a:xfrm>
          <a:prstGeom prst="straightConnector1">
            <a:avLst/>
          </a:prstGeom>
          <a:noFill/>
          <a:ln cap="flat" cmpd="sng" w="19050">
            <a:solidFill>
              <a:schemeClr val="dk1"/>
            </a:solidFill>
            <a:prstDash val="solid"/>
            <a:round/>
            <a:headEnd len="med" w="med" type="none"/>
            <a:tailEnd len="med" w="med" type="none"/>
          </a:ln>
        </p:spPr>
      </p:cxnSp>
      <p:sp>
        <p:nvSpPr>
          <p:cNvPr id="60" name="Google Shape;60;p9"/>
          <p:cNvSpPr txBox="1"/>
          <p:nvPr>
            <p:ph type="title"/>
          </p:nvPr>
        </p:nvSpPr>
        <p:spPr>
          <a:xfrm>
            <a:off x="1459050" y="1640725"/>
            <a:ext cx="6225900" cy="753000"/>
          </a:xfrm>
          <a:prstGeom prst="rect">
            <a:avLst/>
          </a:prstGeom>
        </p:spPr>
        <p:txBody>
          <a:bodyPr anchorCtr="0" anchor="t" bIns="91425" lIns="91425" spcFirstLastPara="1" rIns="91425" wrap="square" tIns="91425">
            <a:noAutofit/>
          </a:bodyPr>
          <a:lstStyle>
            <a:lvl1pPr lvl="0" rtl="0">
              <a:lnSpc>
                <a:spcPct val="70000"/>
              </a:lnSpc>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9"/>
          <p:cNvSpPr txBox="1"/>
          <p:nvPr>
            <p:ph idx="1" type="subTitle"/>
          </p:nvPr>
        </p:nvSpPr>
        <p:spPr>
          <a:xfrm>
            <a:off x="2643600" y="2475124"/>
            <a:ext cx="3856800" cy="133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4188800" y="1125525"/>
            <a:ext cx="4235700" cy="101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3.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1pPr>
            <a:lvl2pPr indent="-317500" lvl="1" marL="9144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2pPr>
            <a:lvl3pPr indent="-317500" lvl="2" marL="13716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3pPr>
            <a:lvl4pPr indent="-317500" lvl="3" marL="18288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4pPr>
            <a:lvl5pPr indent="-317500" lvl="4" marL="22860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5pPr>
            <a:lvl6pPr indent="-317500" lvl="5" marL="27432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6pPr>
            <a:lvl7pPr indent="-317500" lvl="6" marL="32004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7pPr>
            <a:lvl8pPr indent="-317500" lvl="7" marL="36576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8pPr>
            <a:lvl9pPr indent="-317500" lvl="8" marL="4114800" rtl="0">
              <a:lnSpc>
                <a:spcPct val="115000"/>
              </a:lnSpc>
              <a:spcBef>
                <a:spcPts val="1600"/>
              </a:spcBef>
              <a:spcAft>
                <a:spcPts val="1600"/>
              </a:spcAft>
              <a:buClr>
                <a:schemeClr val="dk1"/>
              </a:buClr>
              <a:buSzPts val="1400"/>
              <a:buFont typeface="Merriweather"/>
              <a:buChar char="■"/>
              <a:defRPr>
                <a:solidFill>
                  <a:schemeClr val="dk1"/>
                </a:solidFill>
                <a:latin typeface="Merriweather"/>
                <a:ea typeface="Merriweather"/>
                <a:cs typeface="Merriweather"/>
                <a:sym typeface="Merriweather"/>
              </a:defRPr>
            </a:lvl9pPr>
          </a:lstStyle>
          <a:p/>
        </p:txBody>
      </p:sp>
      <p:sp>
        <p:nvSpPr>
          <p:cNvPr id="7" name="Google Shape;7;p1"/>
          <p:cNvSpPr txBox="1"/>
          <p:nvPr>
            <p:ph type="title"/>
          </p:nvPr>
        </p:nvSpPr>
        <p:spPr>
          <a:xfrm>
            <a:off x="713225" y="539500"/>
            <a:ext cx="7717500" cy="714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Cormorant Garamond"/>
              <a:buNone/>
              <a:defRPr b="1" sz="2800">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33" name="Shape 233"/>
        <p:cNvGrpSpPr/>
        <p:nvPr/>
      </p:nvGrpSpPr>
      <p:grpSpPr>
        <a:xfrm>
          <a:off x="0" y="0"/>
          <a:ext cx="0" cy="0"/>
          <a:chOff x="0" y="0"/>
          <a:chExt cx="0" cy="0"/>
        </a:xfrm>
      </p:grpSpPr>
      <p:sp>
        <p:nvSpPr>
          <p:cNvPr id="234" name="Google Shape;234;p2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sp>
        <p:nvSpPr>
          <p:cNvPr id="235" name="Google Shape;235;p29"/>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 Id="rId3" Type="http://schemas.openxmlformats.org/officeDocument/2006/relationships/image" Target="../media/image29.png"/><Relationship Id="rId4" Type="http://schemas.openxmlformats.org/officeDocument/2006/relationships/hyperlink" Target="https://public.tableau.com/app/profile/vi.t.nguy.n/viz/final_16889054585760/Dashboard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hyperlink" Target="https://public.tableau.com/app/profile/vi.t.nguy.n/viz/final_16889054585760/Dashboard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20.png"/><Relationship Id="rId4" Type="http://schemas.openxmlformats.org/officeDocument/2006/relationships/hyperlink" Target="https://public.tableau.com/app/profile/vi.t.nguy.n/viz/final_16889054585760/Dashboard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hyperlink" Target="https://drive.google.com/drive/folders/1SQvEpcStf1YEcBCcPcOPl2aH32AU6mho" TargetMode="External"/><Relationship Id="rId4" Type="http://schemas.openxmlformats.org/officeDocument/2006/relationships/hyperlink" Target="https://www.community.tableau.com/s/" TargetMode="External"/><Relationship Id="rId5" Type="http://schemas.openxmlformats.org/officeDocument/2006/relationships/hyperlink" Target="https://www.bbvaapimarket.com/en/api-world/visualization-economic-data-good-pract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hyperlink" Target="https://data.worldbank.org/?fbclid=IwAR2cBptw-5rfAuYaF8yDeqQaDQcRgoMX3xuG9hGxmhfA_G2oDe9-9ohlip0&amp;locations=VN-TH-LA-KH-MM-ID-MY-PH-SG-BN-TL-CN-JP-KR-IN-U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cxnSp>
        <p:nvCxnSpPr>
          <p:cNvPr id="243" name="Google Shape;243;p32"/>
          <p:cNvCxnSpPr/>
          <p:nvPr/>
        </p:nvCxnSpPr>
        <p:spPr>
          <a:xfrm>
            <a:off x="511850" y="1023675"/>
            <a:ext cx="8087700" cy="0"/>
          </a:xfrm>
          <a:prstGeom prst="straightConnector1">
            <a:avLst/>
          </a:prstGeom>
          <a:noFill/>
          <a:ln cap="flat" cmpd="sng" w="19050">
            <a:solidFill>
              <a:schemeClr val="dk1"/>
            </a:solidFill>
            <a:prstDash val="solid"/>
            <a:round/>
            <a:headEnd len="med" w="med" type="none"/>
            <a:tailEnd len="med" w="med" type="none"/>
          </a:ln>
        </p:spPr>
      </p:cxnSp>
      <p:cxnSp>
        <p:nvCxnSpPr>
          <p:cNvPr id="244" name="Google Shape;244;p32"/>
          <p:cNvCxnSpPr/>
          <p:nvPr/>
        </p:nvCxnSpPr>
        <p:spPr>
          <a:xfrm>
            <a:off x="511850" y="4394950"/>
            <a:ext cx="8087700" cy="0"/>
          </a:xfrm>
          <a:prstGeom prst="straightConnector1">
            <a:avLst/>
          </a:prstGeom>
          <a:noFill/>
          <a:ln cap="flat" cmpd="sng" w="19050">
            <a:solidFill>
              <a:schemeClr val="dk1"/>
            </a:solidFill>
            <a:prstDash val="solid"/>
            <a:round/>
            <a:headEnd len="med" w="med" type="none"/>
            <a:tailEnd len="med" w="med" type="none"/>
          </a:ln>
        </p:spPr>
      </p:cxnSp>
      <p:sp>
        <p:nvSpPr>
          <p:cNvPr id="245" name="Google Shape;245;p32"/>
          <p:cNvSpPr/>
          <p:nvPr/>
        </p:nvSpPr>
        <p:spPr>
          <a:xfrm>
            <a:off x="6244150" y="227050"/>
            <a:ext cx="2361000" cy="4572000"/>
          </a:xfrm>
          <a:prstGeom prst="roundRect">
            <a:avLst>
              <a:gd fmla="val 9091" name="adj"/>
            </a:avLst>
          </a:prstGeom>
          <a:solidFill>
            <a:schemeClr val="dk2"/>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2"/>
          <p:cNvSpPr txBox="1"/>
          <p:nvPr>
            <p:ph idx="1" type="subTitle"/>
          </p:nvPr>
        </p:nvSpPr>
        <p:spPr>
          <a:xfrm flipH="1">
            <a:off x="723750" y="3470950"/>
            <a:ext cx="51852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hân tích dữ liệu về các nước </a:t>
            </a:r>
            <a:r>
              <a:rPr lang="en"/>
              <a:t>ASEAN và </a:t>
            </a:r>
            <a:r>
              <a:rPr lang="en"/>
              <a:t>một vài quốc gia châu Á khác</a:t>
            </a:r>
            <a:endParaRPr/>
          </a:p>
        </p:txBody>
      </p:sp>
      <p:sp>
        <p:nvSpPr>
          <p:cNvPr id="247" name="Google Shape;247;p32"/>
          <p:cNvSpPr txBox="1"/>
          <p:nvPr>
            <p:ph type="title"/>
          </p:nvPr>
        </p:nvSpPr>
        <p:spPr>
          <a:xfrm>
            <a:off x="713225" y="1544300"/>
            <a:ext cx="4305000" cy="153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ĐỒ ÁN CUỐI KỲ</a:t>
            </a:r>
            <a:endParaRPr/>
          </a:p>
        </p:txBody>
      </p:sp>
      <p:cxnSp>
        <p:nvCxnSpPr>
          <p:cNvPr id="248" name="Google Shape;248;p32"/>
          <p:cNvCxnSpPr/>
          <p:nvPr/>
        </p:nvCxnSpPr>
        <p:spPr>
          <a:xfrm>
            <a:off x="511850" y="3288900"/>
            <a:ext cx="4179600" cy="0"/>
          </a:xfrm>
          <a:prstGeom prst="straightConnector1">
            <a:avLst/>
          </a:prstGeom>
          <a:noFill/>
          <a:ln cap="flat" cmpd="sng" w="19050">
            <a:solidFill>
              <a:schemeClr val="dk1"/>
            </a:solidFill>
            <a:prstDash val="solid"/>
            <a:round/>
            <a:headEnd len="med" w="med" type="none"/>
            <a:tailEnd len="med" w="med" type="none"/>
          </a:ln>
        </p:spPr>
      </p:cxnSp>
      <p:sp>
        <p:nvSpPr>
          <p:cNvPr id="249" name="Google Shape;249;p32"/>
          <p:cNvSpPr txBox="1"/>
          <p:nvPr>
            <p:ph idx="1" type="subTitle"/>
          </p:nvPr>
        </p:nvSpPr>
        <p:spPr>
          <a:xfrm flipH="1">
            <a:off x="6410641" y="619775"/>
            <a:ext cx="1269900" cy="3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Nhóm 4</a:t>
            </a:r>
            <a:endParaRPr b="1"/>
          </a:p>
        </p:txBody>
      </p:sp>
      <p:sp>
        <p:nvSpPr>
          <p:cNvPr id="250" name="Google Shape;250;p32"/>
          <p:cNvSpPr txBox="1"/>
          <p:nvPr>
            <p:ph idx="1" type="subTitle"/>
          </p:nvPr>
        </p:nvSpPr>
        <p:spPr>
          <a:xfrm flipH="1">
            <a:off x="6410650" y="1962555"/>
            <a:ext cx="2028000" cy="10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GVHD: </a:t>
            </a:r>
            <a:endParaRPr sz="1400"/>
          </a:p>
          <a:p>
            <a:pPr indent="0" lvl="0" marL="0" rtl="0" algn="ctr">
              <a:spcBef>
                <a:spcPts val="0"/>
              </a:spcBef>
              <a:spcAft>
                <a:spcPts val="0"/>
              </a:spcAft>
              <a:buNone/>
            </a:pPr>
            <a:r>
              <a:rPr lang="en" sz="1400"/>
              <a:t>TS. Bùi Tiến Lên</a:t>
            </a:r>
            <a:endParaRPr sz="1400"/>
          </a:p>
          <a:p>
            <a:pPr indent="0" lvl="0" marL="0" rtl="0" algn="ctr">
              <a:spcBef>
                <a:spcPts val="0"/>
              </a:spcBef>
              <a:spcAft>
                <a:spcPts val="0"/>
              </a:spcAft>
              <a:buNone/>
            </a:pPr>
            <a:r>
              <a:rPr lang="en" sz="1400"/>
              <a:t>GV. Lê Nhựt Nam </a:t>
            </a:r>
            <a:endParaRPr sz="1400"/>
          </a:p>
        </p:txBody>
      </p:sp>
      <p:sp>
        <p:nvSpPr>
          <p:cNvPr id="251" name="Google Shape;251;p32"/>
          <p:cNvSpPr txBox="1"/>
          <p:nvPr>
            <p:ph idx="1" type="subTitle"/>
          </p:nvPr>
        </p:nvSpPr>
        <p:spPr>
          <a:xfrm flipH="1">
            <a:off x="6244150" y="1271625"/>
            <a:ext cx="2361000" cy="65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Môn học:</a:t>
            </a:r>
            <a:endParaRPr sz="1400"/>
          </a:p>
          <a:p>
            <a:pPr indent="0" lvl="0" marL="0" rtl="0" algn="ctr">
              <a:spcBef>
                <a:spcPts val="0"/>
              </a:spcBef>
              <a:spcAft>
                <a:spcPts val="0"/>
              </a:spcAft>
              <a:buNone/>
            </a:pPr>
            <a:r>
              <a:rPr lang="en" sz="1400"/>
              <a:t>Trực quan hóa dữ liệu</a:t>
            </a:r>
            <a:endParaRPr sz="1400"/>
          </a:p>
        </p:txBody>
      </p:sp>
      <p:sp>
        <p:nvSpPr>
          <p:cNvPr id="252" name="Google Shape;252;p32"/>
          <p:cNvSpPr txBox="1"/>
          <p:nvPr>
            <p:ph idx="1" type="subTitle"/>
          </p:nvPr>
        </p:nvSpPr>
        <p:spPr>
          <a:xfrm flipH="1">
            <a:off x="6410650" y="3092968"/>
            <a:ext cx="20280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t>DATE: 16/7/2023</a:t>
            </a:r>
            <a:br>
              <a:rPr b="1" lang="en" sz="900"/>
            </a:br>
            <a:r>
              <a:rPr b="1" lang="en" sz="900"/>
              <a:t>FIT@HCMUS</a:t>
            </a:r>
            <a:endParaRPr b="1" sz="900"/>
          </a:p>
          <a:p>
            <a:pPr indent="0" lvl="0" marL="0" rtl="0" algn="l">
              <a:spcBef>
                <a:spcPts val="0"/>
              </a:spcBef>
              <a:spcAft>
                <a:spcPts val="0"/>
              </a:spcAft>
              <a:buNone/>
            </a:pPr>
            <a:r>
              <a:rPr b="1" lang="en" sz="900"/>
              <a:t>VNUHCM</a:t>
            </a:r>
            <a:endParaRPr b="1" sz="900"/>
          </a:p>
        </p:txBody>
      </p:sp>
      <p:grpSp>
        <p:nvGrpSpPr>
          <p:cNvPr id="253" name="Google Shape;253;p32"/>
          <p:cNvGrpSpPr/>
          <p:nvPr/>
        </p:nvGrpSpPr>
        <p:grpSpPr>
          <a:xfrm>
            <a:off x="8138890" y="292175"/>
            <a:ext cx="327600" cy="327600"/>
            <a:chOff x="9379775" y="1529850"/>
            <a:chExt cx="327600" cy="327600"/>
          </a:xfrm>
        </p:grpSpPr>
        <p:sp>
          <p:nvSpPr>
            <p:cNvPr id="254" name="Google Shape;254;p32"/>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56" name="Google Shape;256;p32"/>
          <p:cNvGrpSpPr/>
          <p:nvPr/>
        </p:nvGrpSpPr>
        <p:grpSpPr>
          <a:xfrm>
            <a:off x="6424750" y="3705965"/>
            <a:ext cx="327600" cy="327600"/>
            <a:chOff x="5471550" y="4685975"/>
            <a:chExt cx="327600" cy="327600"/>
          </a:xfrm>
        </p:grpSpPr>
        <p:sp>
          <p:nvSpPr>
            <p:cNvPr id="257" name="Google Shape;257;p32"/>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2"/>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MỖI CỘT MANG CÓ KIỂU DỮ LIỆU GÌ</a:t>
            </a:r>
            <a:endParaRPr/>
          </a:p>
        </p:txBody>
      </p:sp>
      <p:grpSp>
        <p:nvGrpSpPr>
          <p:cNvPr id="377" name="Google Shape;377;p41"/>
          <p:cNvGrpSpPr/>
          <p:nvPr/>
        </p:nvGrpSpPr>
        <p:grpSpPr>
          <a:xfrm>
            <a:off x="8430775" y="637525"/>
            <a:ext cx="327600" cy="327600"/>
            <a:chOff x="9379775" y="1529850"/>
            <a:chExt cx="327600" cy="327600"/>
          </a:xfrm>
        </p:grpSpPr>
        <p:sp>
          <p:nvSpPr>
            <p:cNvPr id="378" name="Google Shape;378;p41"/>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380" name="Google Shape;380;p41"/>
          <p:cNvPicPr preferRelativeResize="0"/>
          <p:nvPr/>
        </p:nvPicPr>
        <p:blipFill>
          <a:blip r:embed="rId3">
            <a:alphaModFix/>
          </a:blip>
          <a:stretch>
            <a:fillRect/>
          </a:stretch>
        </p:blipFill>
        <p:spPr>
          <a:xfrm>
            <a:off x="713225" y="1739325"/>
            <a:ext cx="3601601" cy="2683150"/>
          </a:xfrm>
          <a:prstGeom prst="rect">
            <a:avLst/>
          </a:prstGeom>
          <a:noFill/>
          <a:ln cap="flat" cmpd="sng" w="19050">
            <a:solidFill>
              <a:schemeClr val="dk1"/>
            </a:solidFill>
            <a:prstDash val="solid"/>
            <a:round/>
            <a:headEnd len="sm" w="sm" type="none"/>
            <a:tailEnd len="sm" w="sm" type="none"/>
          </a:ln>
        </p:spPr>
      </p:pic>
      <p:sp>
        <p:nvSpPr>
          <p:cNvPr id="381" name="Google Shape;381;p41"/>
          <p:cNvSpPr txBox="1"/>
          <p:nvPr/>
        </p:nvSpPr>
        <p:spPr>
          <a:xfrm>
            <a:off x="1901125" y="1411725"/>
            <a:ext cx="12258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erriweather"/>
                <a:ea typeface="Merriweather"/>
                <a:cs typeface="Merriweather"/>
                <a:sym typeface="Merriweather"/>
              </a:rPr>
              <a:t>Trước:</a:t>
            </a:r>
            <a:endParaRPr b="1" sz="1300">
              <a:solidFill>
                <a:schemeClr val="dk1"/>
              </a:solidFill>
              <a:latin typeface="Merriweather"/>
              <a:ea typeface="Merriweather"/>
              <a:cs typeface="Merriweather"/>
              <a:sym typeface="Merriweather"/>
            </a:endParaRPr>
          </a:p>
        </p:txBody>
      </p:sp>
      <p:pic>
        <p:nvPicPr>
          <p:cNvPr id="382" name="Google Shape;382;p41"/>
          <p:cNvPicPr preferRelativeResize="0"/>
          <p:nvPr/>
        </p:nvPicPr>
        <p:blipFill>
          <a:blip r:embed="rId4">
            <a:alphaModFix/>
          </a:blip>
          <a:stretch>
            <a:fillRect/>
          </a:stretch>
        </p:blipFill>
        <p:spPr>
          <a:xfrm>
            <a:off x="4746675" y="1712538"/>
            <a:ext cx="3684050" cy="2736725"/>
          </a:xfrm>
          <a:prstGeom prst="rect">
            <a:avLst/>
          </a:prstGeom>
          <a:noFill/>
          <a:ln>
            <a:noFill/>
          </a:ln>
        </p:spPr>
      </p:pic>
      <p:sp>
        <p:nvSpPr>
          <p:cNvPr id="383" name="Google Shape;383;p41"/>
          <p:cNvSpPr txBox="1"/>
          <p:nvPr/>
        </p:nvSpPr>
        <p:spPr>
          <a:xfrm>
            <a:off x="5975800" y="1411725"/>
            <a:ext cx="12258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Merriweather"/>
                <a:ea typeface="Merriweather"/>
                <a:cs typeface="Merriweather"/>
                <a:sym typeface="Merriweather"/>
              </a:rPr>
              <a:t>Sau:</a:t>
            </a:r>
            <a:endParaRPr b="1" sz="1300">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KIỂM TRA</a:t>
            </a:r>
            <a:r>
              <a:rPr lang="en" sz="2000"/>
              <a:t> DỮ LIỆU BỊ THIẾU</a:t>
            </a:r>
            <a:endParaRPr sz="2000"/>
          </a:p>
        </p:txBody>
      </p:sp>
      <p:grpSp>
        <p:nvGrpSpPr>
          <p:cNvPr id="389" name="Google Shape;389;p42"/>
          <p:cNvGrpSpPr/>
          <p:nvPr/>
        </p:nvGrpSpPr>
        <p:grpSpPr>
          <a:xfrm>
            <a:off x="8430775" y="637525"/>
            <a:ext cx="327600" cy="327600"/>
            <a:chOff x="9379775" y="1529850"/>
            <a:chExt cx="327600" cy="327600"/>
          </a:xfrm>
        </p:grpSpPr>
        <p:sp>
          <p:nvSpPr>
            <p:cNvPr id="390" name="Google Shape;390;p42"/>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392" name="Google Shape;392;p42"/>
          <p:cNvPicPr preferRelativeResize="0"/>
          <p:nvPr/>
        </p:nvPicPr>
        <p:blipFill>
          <a:blip r:embed="rId3">
            <a:alphaModFix/>
          </a:blip>
          <a:stretch>
            <a:fillRect/>
          </a:stretch>
        </p:blipFill>
        <p:spPr>
          <a:xfrm>
            <a:off x="1895950" y="1378425"/>
            <a:ext cx="5205600" cy="316897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398" name="Google Shape;398;p43"/>
          <p:cNvGrpSpPr/>
          <p:nvPr/>
        </p:nvGrpSpPr>
        <p:grpSpPr>
          <a:xfrm>
            <a:off x="8430775" y="637525"/>
            <a:ext cx="327600" cy="327600"/>
            <a:chOff x="9379775" y="1529850"/>
            <a:chExt cx="327600" cy="327600"/>
          </a:xfrm>
        </p:grpSpPr>
        <p:sp>
          <p:nvSpPr>
            <p:cNvPr id="399" name="Google Shape;399;p43"/>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3"/>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401" name="Google Shape;401;p43"/>
          <p:cNvPicPr preferRelativeResize="0"/>
          <p:nvPr/>
        </p:nvPicPr>
        <p:blipFill>
          <a:blip r:embed="rId3">
            <a:alphaModFix/>
          </a:blip>
          <a:stretch>
            <a:fillRect/>
          </a:stretch>
        </p:blipFill>
        <p:spPr>
          <a:xfrm>
            <a:off x="603613" y="2299675"/>
            <a:ext cx="7579826" cy="1362100"/>
          </a:xfrm>
          <a:prstGeom prst="rect">
            <a:avLst/>
          </a:prstGeom>
          <a:noFill/>
          <a:ln>
            <a:noFill/>
          </a:ln>
        </p:spPr>
      </p:pic>
      <p:sp>
        <p:nvSpPr>
          <p:cNvPr id="402" name="Google Shape;402;p43"/>
          <p:cNvSpPr txBox="1"/>
          <p:nvPr>
            <p:ph idx="4294967295" type="subTitle"/>
          </p:nvPr>
        </p:nvSpPr>
        <p:spPr>
          <a:xfrm>
            <a:off x="356275" y="1570400"/>
            <a:ext cx="8074500" cy="64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Bỏ đi các dữ liệu của năm 2022</a:t>
            </a:r>
            <a:endParaRPr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08" name="Google Shape;408;p44"/>
          <p:cNvGrpSpPr/>
          <p:nvPr/>
        </p:nvGrpSpPr>
        <p:grpSpPr>
          <a:xfrm>
            <a:off x="8430775" y="637525"/>
            <a:ext cx="327600" cy="327600"/>
            <a:chOff x="9379775" y="1529850"/>
            <a:chExt cx="327600" cy="327600"/>
          </a:xfrm>
        </p:grpSpPr>
        <p:sp>
          <p:nvSpPr>
            <p:cNvPr id="409" name="Google Shape;409;p44"/>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11" name="Google Shape;411;p44"/>
          <p:cNvSpPr txBox="1"/>
          <p:nvPr>
            <p:ph idx="4294967295" type="subTitle"/>
          </p:nvPr>
        </p:nvSpPr>
        <p:spPr>
          <a:xfrm>
            <a:off x="356275" y="1570400"/>
            <a:ext cx="8020800" cy="50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Xuất, nhập khẩu</a:t>
            </a:r>
            <a:endParaRPr b="1" sz="1300"/>
          </a:p>
        </p:txBody>
      </p:sp>
      <p:pic>
        <p:nvPicPr>
          <p:cNvPr id="412" name="Google Shape;412;p44"/>
          <p:cNvPicPr preferRelativeResize="0"/>
          <p:nvPr/>
        </p:nvPicPr>
        <p:blipFill>
          <a:blip r:embed="rId3">
            <a:alphaModFix/>
          </a:blip>
          <a:stretch>
            <a:fillRect/>
          </a:stretch>
        </p:blipFill>
        <p:spPr>
          <a:xfrm>
            <a:off x="563175" y="2388725"/>
            <a:ext cx="7914350" cy="867800"/>
          </a:xfrm>
          <a:prstGeom prst="rect">
            <a:avLst/>
          </a:prstGeom>
          <a:noFill/>
          <a:ln>
            <a:noFill/>
          </a:ln>
        </p:spPr>
      </p:pic>
      <p:sp>
        <p:nvSpPr>
          <p:cNvPr id="413" name="Google Shape;413;p44"/>
          <p:cNvSpPr txBox="1"/>
          <p:nvPr>
            <p:ph idx="4294967295" type="subTitle"/>
          </p:nvPr>
        </p:nvSpPr>
        <p:spPr>
          <a:xfrm>
            <a:off x="456725" y="1982575"/>
            <a:ext cx="80208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Điền giá trị thiếu là O cho tất cả các năm trước 2000</a:t>
            </a:r>
            <a:endParaRPr b="1"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19" name="Google Shape;419;p45"/>
          <p:cNvGrpSpPr/>
          <p:nvPr/>
        </p:nvGrpSpPr>
        <p:grpSpPr>
          <a:xfrm>
            <a:off x="8430775" y="637525"/>
            <a:ext cx="327600" cy="327600"/>
            <a:chOff x="9379775" y="1529850"/>
            <a:chExt cx="327600" cy="327600"/>
          </a:xfrm>
        </p:grpSpPr>
        <p:sp>
          <p:nvSpPr>
            <p:cNvPr id="420" name="Google Shape;420;p45"/>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22" name="Google Shape;422;p45"/>
          <p:cNvSpPr txBox="1"/>
          <p:nvPr>
            <p:ph idx="4294967295" type="subTitle"/>
          </p:nvPr>
        </p:nvSpPr>
        <p:spPr>
          <a:xfrm>
            <a:off x="64425" y="1598100"/>
            <a:ext cx="3283500" cy="111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Trực quan lại các dữ liệu còn thiếu của xuất, nhập khẩu thì chỉ còn 2 nước Laos và Myanmar là thiếu.</a:t>
            </a:r>
            <a:endParaRPr sz="1300"/>
          </a:p>
        </p:txBody>
      </p:sp>
      <p:pic>
        <p:nvPicPr>
          <p:cNvPr id="423" name="Google Shape;423;p45"/>
          <p:cNvPicPr preferRelativeResize="0"/>
          <p:nvPr/>
        </p:nvPicPr>
        <p:blipFill>
          <a:blip r:embed="rId3">
            <a:alphaModFix/>
          </a:blip>
          <a:stretch>
            <a:fillRect/>
          </a:stretch>
        </p:blipFill>
        <p:spPr>
          <a:xfrm>
            <a:off x="3431075" y="1371300"/>
            <a:ext cx="5403276" cy="3189300"/>
          </a:xfrm>
          <a:prstGeom prst="rect">
            <a:avLst/>
          </a:prstGeom>
          <a:noFill/>
          <a:ln>
            <a:noFill/>
          </a:ln>
        </p:spPr>
      </p:pic>
      <p:sp>
        <p:nvSpPr>
          <p:cNvPr id="424" name="Google Shape;424;p45"/>
          <p:cNvSpPr txBox="1"/>
          <p:nvPr>
            <p:ph idx="4294967295" type="subTitle"/>
          </p:nvPr>
        </p:nvSpPr>
        <p:spPr>
          <a:xfrm>
            <a:off x="116375" y="2643450"/>
            <a:ext cx="3179700" cy="111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Laos thiếu từ 2017-2021.</a:t>
            </a:r>
            <a:endParaRPr b="1" sz="1300"/>
          </a:p>
          <a:p>
            <a:pPr indent="-311150" lvl="0" marL="457200" rtl="0" algn="l">
              <a:spcBef>
                <a:spcPts val="0"/>
              </a:spcBef>
              <a:spcAft>
                <a:spcPts val="0"/>
              </a:spcAft>
              <a:buSzPts val="1300"/>
              <a:buChar char="●"/>
            </a:pPr>
            <a:r>
              <a:rPr b="1" lang="en" sz="1300"/>
              <a:t>Myanmar thiếu từ 2001-2009</a:t>
            </a:r>
            <a:endParaRPr b="1"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30" name="Google Shape;430;p46"/>
          <p:cNvGrpSpPr/>
          <p:nvPr/>
        </p:nvGrpSpPr>
        <p:grpSpPr>
          <a:xfrm>
            <a:off x="8430775" y="637525"/>
            <a:ext cx="327600" cy="327600"/>
            <a:chOff x="9379775" y="1529850"/>
            <a:chExt cx="327600" cy="327600"/>
          </a:xfrm>
        </p:grpSpPr>
        <p:sp>
          <p:nvSpPr>
            <p:cNvPr id="431" name="Google Shape;431;p4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33" name="Google Shape;433;p46"/>
          <p:cNvSpPr txBox="1"/>
          <p:nvPr>
            <p:ph idx="4294967295" type="subTitle"/>
          </p:nvPr>
        </p:nvSpPr>
        <p:spPr>
          <a:xfrm>
            <a:off x="0" y="1503775"/>
            <a:ext cx="3005100" cy="97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Dùng hồi quy tuyến tính đa thức bậc 2 để dự đoán các giá trị bị thiếu của Laos từ 2017-2021</a:t>
            </a:r>
            <a:endParaRPr b="1" sz="1300"/>
          </a:p>
        </p:txBody>
      </p:sp>
      <p:pic>
        <p:nvPicPr>
          <p:cNvPr id="434" name="Google Shape;434;p46"/>
          <p:cNvPicPr preferRelativeResize="0"/>
          <p:nvPr/>
        </p:nvPicPr>
        <p:blipFill>
          <a:blip r:embed="rId3">
            <a:alphaModFix/>
          </a:blip>
          <a:stretch>
            <a:fillRect/>
          </a:stretch>
        </p:blipFill>
        <p:spPr>
          <a:xfrm>
            <a:off x="3108675" y="1385300"/>
            <a:ext cx="5850376" cy="3138900"/>
          </a:xfrm>
          <a:prstGeom prst="rect">
            <a:avLst/>
          </a:prstGeom>
          <a:noFill/>
          <a:ln>
            <a:noFill/>
          </a:ln>
        </p:spPr>
      </p:pic>
      <p:sp>
        <p:nvSpPr>
          <p:cNvPr id="435" name="Google Shape;435;p46"/>
          <p:cNvSpPr txBox="1"/>
          <p:nvPr>
            <p:ph idx="4294967295" type="subTitle"/>
          </p:nvPr>
        </p:nvSpPr>
        <p:spPr>
          <a:xfrm>
            <a:off x="0" y="2730675"/>
            <a:ext cx="3057000" cy="111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Điền giá trị thiếu từ </a:t>
            </a:r>
            <a:r>
              <a:rPr b="1" lang="en" sz="1300"/>
              <a:t>2001 - 2009 </a:t>
            </a:r>
            <a:r>
              <a:rPr b="1" lang="en" sz="1300"/>
              <a:t>cho Myanmar là O</a:t>
            </a:r>
            <a:endParaRPr b="1"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41" name="Google Shape;441;p47"/>
          <p:cNvGrpSpPr/>
          <p:nvPr/>
        </p:nvGrpSpPr>
        <p:grpSpPr>
          <a:xfrm>
            <a:off x="8430775" y="637525"/>
            <a:ext cx="327600" cy="327600"/>
            <a:chOff x="9379775" y="1529850"/>
            <a:chExt cx="327600" cy="327600"/>
          </a:xfrm>
        </p:grpSpPr>
        <p:sp>
          <p:nvSpPr>
            <p:cNvPr id="442" name="Google Shape;442;p4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44" name="Google Shape;444;p47"/>
          <p:cNvSpPr txBox="1"/>
          <p:nvPr>
            <p:ph idx="4294967295" type="subTitle"/>
          </p:nvPr>
        </p:nvSpPr>
        <p:spPr>
          <a:xfrm>
            <a:off x="157925" y="1556525"/>
            <a:ext cx="3647100" cy="45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Cột mật độ dân số (Density)</a:t>
            </a:r>
            <a:endParaRPr b="1" sz="1300"/>
          </a:p>
        </p:txBody>
      </p:sp>
      <p:sp>
        <p:nvSpPr>
          <p:cNvPr id="445" name="Google Shape;445;p47"/>
          <p:cNvSpPr txBox="1"/>
          <p:nvPr/>
        </p:nvSpPr>
        <p:spPr>
          <a:xfrm>
            <a:off x="604725" y="1929213"/>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giá trị liền trước hay giá trị liền sau của nó</a:t>
            </a:r>
            <a:endParaRPr/>
          </a:p>
        </p:txBody>
      </p:sp>
      <p:pic>
        <p:nvPicPr>
          <p:cNvPr id="446" name="Google Shape;446;p47"/>
          <p:cNvPicPr preferRelativeResize="0"/>
          <p:nvPr/>
        </p:nvPicPr>
        <p:blipFill>
          <a:blip r:embed="rId3">
            <a:alphaModFix/>
          </a:blip>
          <a:stretch>
            <a:fillRect/>
          </a:stretch>
        </p:blipFill>
        <p:spPr>
          <a:xfrm>
            <a:off x="713225" y="2314113"/>
            <a:ext cx="7953450" cy="900175"/>
          </a:xfrm>
          <a:prstGeom prst="rect">
            <a:avLst/>
          </a:prstGeom>
          <a:noFill/>
          <a:ln>
            <a:noFill/>
          </a:ln>
        </p:spPr>
      </p:pic>
      <p:sp>
        <p:nvSpPr>
          <p:cNvPr id="447" name="Google Shape;447;p47"/>
          <p:cNvSpPr txBox="1"/>
          <p:nvPr>
            <p:ph idx="4294967295" type="subTitle"/>
          </p:nvPr>
        </p:nvSpPr>
        <p:spPr>
          <a:xfrm>
            <a:off x="235350" y="3214275"/>
            <a:ext cx="3647100" cy="45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Cột GDP</a:t>
            </a:r>
            <a:endParaRPr b="1" sz="1300"/>
          </a:p>
        </p:txBody>
      </p:sp>
      <p:sp>
        <p:nvSpPr>
          <p:cNvPr id="448" name="Google Shape;448;p47"/>
          <p:cNvSpPr txBox="1"/>
          <p:nvPr/>
        </p:nvSpPr>
        <p:spPr>
          <a:xfrm>
            <a:off x="738975" y="3610750"/>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O</a:t>
            </a:r>
            <a:endParaRPr/>
          </a:p>
        </p:txBody>
      </p:sp>
      <p:pic>
        <p:nvPicPr>
          <p:cNvPr id="449" name="Google Shape;449;p47"/>
          <p:cNvPicPr preferRelativeResize="0"/>
          <p:nvPr/>
        </p:nvPicPr>
        <p:blipFill>
          <a:blip r:embed="rId4">
            <a:alphaModFix/>
          </a:blip>
          <a:stretch>
            <a:fillRect/>
          </a:stretch>
        </p:blipFill>
        <p:spPr>
          <a:xfrm>
            <a:off x="3389775" y="3452113"/>
            <a:ext cx="4808650" cy="70217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55" name="Google Shape;455;p48"/>
          <p:cNvGrpSpPr/>
          <p:nvPr/>
        </p:nvGrpSpPr>
        <p:grpSpPr>
          <a:xfrm>
            <a:off x="8430775" y="637525"/>
            <a:ext cx="327600" cy="327600"/>
            <a:chOff x="9379775" y="1529850"/>
            <a:chExt cx="327600" cy="327600"/>
          </a:xfrm>
        </p:grpSpPr>
        <p:sp>
          <p:nvSpPr>
            <p:cNvPr id="456" name="Google Shape;456;p4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58" name="Google Shape;458;p48"/>
          <p:cNvSpPr txBox="1"/>
          <p:nvPr>
            <p:ph idx="4294967295" type="subTitle"/>
          </p:nvPr>
        </p:nvSpPr>
        <p:spPr>
          <a:xfrm>
            <a:off x="572225" y="1633250"/>
            <a:ext cx="3647100" cy="45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Cột FDI (vốn đầu tư nước ngoài)</a:t>
            </a:r>
            <a:endParaRPr b="1" sz="1300"/>
          </a:p>
        </p:txBody>
      </p:sp>
      <p:sp>
        <p:nvSpPr>
          <p:cNvPr id="459" name="Google Shape;459;p48"/>
          <p:cNvSpPr txBox="1"/>
          <p:nvPr/>
        </p:nvSpPr>
        <p:spPr>
          <a:xfrm>
            <a:off x="986525" y="1993725"/>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O cho các dữ liệu FDI trước 2002.</a:t>
            </a:r>
            <a:endParaRPr/>
          </a:p>
        </p:txBody>
      </p:sp>
      <p:sp>
        <p:nvSpPr>
          <p:cNvPr id="460" name="Google Shape;460;p48"/>
          <p:cNvSpPr txBox="1"/>
          <p:nvPr/>
        </p:nvSpPr>
        <p:spPr>
          <a:xfrm>
            <a:off x="986525" y="2326663"/>
            <a:ext cx="60027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foward fill cho các dữ liệu FDI sau 2002.</a:t>
            </a:r>
            <a:endParaRPr/>
          </a:p>
        </p:txBody>
      </p:sp>
      <p:pic>
        <p:nvPicPr>
          <p:cNvPr id="461" name="Google Shape;461;p48"/>
          <p:cNvPicPr preferRelativeResize="0"/>
          <p:nvPr/>
        </p:nvPicPr>
        <p:blipFill>
          <a:blip r:embed="rId3">
            <a:alphaModFix/>
          </a:blip>
          <a:stretch>
            <a:fillRect/>
          </a:stretch>
        </p:blipFill>
        <p:spPr>
          <a:xfrm>
            <a:off x="644975" y="2711575"/>
            <a:ext cx="8208825" cy="708725"/>
          </a:xfrm>
          <a:prstGeom prst="rect">
            <a:avLst/>
          </a:prstGeom>
          <a:noFill/>
          <a:ln>
            <a:noFill/>
          </a:ln>
        </p:spPr>
      </p:pic>
      <p:sp>
        <p:nvSpPr>
          <p:cNvPr id="462" name="Google Shape;462;p48"/>
          <p:cNvSpPr txBox="1"/>
          <p:nvPr>
            <p:ph idx="4294967295" type="subTitle"/>
          </p:nvPr>
        </p:nvSpPr>
        <p:spPr>
          <a:xfrm>
            <a:off x="572225" y="3376050"/>
            <a:ext cx="3647100" cy="45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Cột Inflation (Lạm phát)</a:t>
            </a:r>
            <a:endParaRPr b="1" sz="1300"/>
          </a:p>
        </p:txBody>
      </p:sp>
      <p:sp>
        <p:nvSpPr>
          <p:cNvPr id="463" name="Google Shape;463;p48"/>
          <p:cNvSpPr txBox="1"/>
          <p:nvPr/>
        </p:nvSpPr>
        <p:spPr>
          <a:xfrm>
            <a:off x="1127525" y="3829038"/>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O cho các dữ liệu Inflation trước 1996.</a:t>
            </a:r>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49"/>
          <p:cNvPicPr preferRelativeResize="0"/>
          <p:nvPr/>
        </p:nvPicPr>
        <p:blipFill>
          <a:blip r:embed="rId3">
            <a:alphaModFix/>
          </a:blip>
          <a:stretch>
            <a:fillRect/>
          </a:stretch>
        </p:blipFill>
        <p:spPr>
          <a:xfrm>
            <a:off x="3280050" y="297850"/>
            <a:ext cx="5620325" cy="4257525"/>
          </a:xfrm>
          <a:prstGeom prst="rect">
            <a:avLst/>
          </a:prstGeom>
          <a:noFill/>
          <a:ln>
            <a:noFill/>
          </a:ln>
        </p:spPr>
      </p:pic>
      <p:sp>
        <p:nvSpPr>
          <p:cNvPr id="469" name="Google Shape;469;p49"/>
          <p:cNvSpPr txBox="1"/>
          <p:nvPr/>
        </p:nvSpPr>
        <p:spPr>
          <a:xfrm>
            <a:off x="95575" y="850200"/>
            <a:ext cx="31278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Trực quan dữ liệu Inflation sau năm 1996.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0"/>
          <p:cNvSpPr txBox="1"/>
          <p:nvPr/>
        </p:nvSpPr>
        <p:spPr>
          <a:xfrm>
            <a:off x="0" y="856200"/>
            <a:ext cx="32961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Sau khi trực quan thì chỉ có 3 khoảng dữ liệu.</a:t>
            </a:r>
            <a:endParaRPr b="1" sz="13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300">
              <a:solidFill>
                <a:schemeClr val="dk1"/>
              </a:solidFill>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Khoảng giữa từ 5-10 có nhiều dữ liệu còn những khoảng dưới và trên ít hơn nên điền theo median</a:t>
            </a:r>
            <a:endParaRPr b="1" sz="1300">
              <a:solidFill>
                <a:schemeClr val="dk1"/>
              </a:solidFill>
              <a:latin typeface="Merriweather"/>
              <a:ea typeface="Merriweather"/>
              <a:cs typeface="Merriweather"/>
              <a:sym typeface="Merriweather"/>
            </a:endParaRPr>
          </a:p>
        </p:txBody>
      </p:sp>
      <p:pic>
        <p:nvPicPr>
          <p:cNvPr id="475" name="Google Shape;475;p50"/>
          <p:cNvPicPr preferRelativeResize="0"/>
          <p:nvPr/>
        </p:nvPicPr>
        <p:blipFill>
          <a:blip r:embed="rId3">
            <a:alphaModFix/>
          </a:blip>
          <a:stretch>
            <a:fillRect/>
          </a:stretch>
        </p:blipFill>
        <p:spPr>
          <a:xfrm>
            <a:off x="3375775" y="301975"/>
            <a:ext cx="5583249" cy="426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721800" y="1120100"/>
            <a:ext cx="7700400" cy="3213000"/>
          </a:xfrm>
          <a:prstGeom prst="rect">
            <a:avLst/>
          </a:prstGeom>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AutoNum type="arabicPeriod"/>
            </a:pPr>
            <a:r>
              <a:rPr lang="en" sz="1200"/>
              <a:t>Bài toán: sử dụng công cụ trực quan hóa dữ liệu để phân tích dữ liệu và so sánh, có thể chọn các chủ đề liên quan kinh tế, xã hội, khoa học kỹ thuật.</a:t>
            </a:r>
            <a:endParaRPr sz="1200"/>
          </a:p>
          <a:p>
            <a:pPr indent="-304800" lvl="0" marL="457200" rtl="0" algn="l">
              <a:lnSpc>
                <a:spcPct val="100000"/>
              </a:lnSpc>
              <a:spcBef>
                <a:spcPts val="1000"/>
              </a:spcBef>
              <a:spcAft>
                <a:spcPts val="0"/>
              </a:spcAft>
              <a:buSzPts val="1200"/>
              <a:buAutoNum type="arabicPeriod"/>
            </a:pPr>
            <a:r>
              <a:rPr lang="en" sz="1200"/>
              <a:t>Ngữ cảnh của bài toán: bài toán phải mang liên quan đến Việt Nam và Thế giới</a:t>
            </a:r>
            <a:endParaRPr sz="1200"/>
          </a:p>
          <a:p>
            <a:pPr indent="0" lvl="0" marL="457200" rtl="0" algn="l">
              <a:lnSpc>
                <a:spcPct val="100000"/>
              </a:lnSpc>
              <a:spcBef>
                <a:spcPts val="1000"/>
              </a:spcBef>
              <a:spcAft>
                <a:spcPts val="0"/>
              </a:spcAft>
              <a:buNone/>
            </a:pPr>
            <a:r>
              <a:rPr lang="en" sz="1200"/>
              <a:t>– Dữ liệu: phải liên quan đến Việt Nam và phải được lấy từ nguồn có kiểm chứng điểm</a:t>
            </a:r>
            <a:endParaRPr sz="1200"/>
          </a:p>
          <a:p>
            <a:pPr indent="0" lvl="0" marL="457200" rtl="0" algn="l">
              <a:lnSpc>
                <a:spcPct val="100000"/>
              </a:lnSpc>
              <a:spcBef>
                <a:spcPts val="0"/>
              </a:spcBef>
              <a:spcAft>
                <a:spcPts val="0"/>
              </a:spcAft>
              <a:buNone/>
            </a:pPr>
            <a:r>
              <a:rPr lang="en" sz="1200"/>
              <a:t>– Ít nhất phải có 6 biến</a:t>
            </a:r>
            <a:endParaRPr sz="1200"/>
          </a:p>
          <a:p>
            <a:pPr indent="0" lvl="0" marL="457200" rtl="0" algn="l">
              <a:lnSpc>
                <a:spcPct val="100000"/>
              </a:lnSpc>
              <a:spcBef>
                <a:spcPts val="0"/>
              </a:spcBef>
              <a:spcAft>
                <a:spcPts val="0"/>
              </a:spcAft>
              <a:buNone/>
            </a:pPr>
            <a:r>
              <a:rPr lang="en" sz="1200"/>
              <a:t>– Ít nhất phải có 1000 quan sát</a:t>
            </a:r>
            <a:endParaRPr sz="1200"/>
          </a:p>
          <a:p>
            <a:pPr indent="-304800" lvl="0" marL="457200" rtl="0" algn="l">
              <a:lnSpc>
                <a:spcPct val="100000"/>
              </a:lnSpc>
              <a:spcBef>
                <a:spcPts val="1000"/>
              </a:spcBef>
              <a:spcAft>
                <a:spcPts val="0"/>
              </a:spcAft>
              <a:buSzPts val="1200"/>
              <a:buAutoNum type="arabicPeriod"/>
            </a:pPr>
            <a:r>
              <a:rPr lang="en" sz="1200"/>
              <a:t>Phần mềm/công cụ lập trình:</a:t>
            </a:r>
            <a:endParaRPr sz="1200"/>
          </a:p>
          <a:p>
            <a:pPr indent="0" lvl="0" marL="457200" rtl="0" algn="l">
              <a:lnSpc>
                <a:spcPct val="100000"/>
              </a:lnSpc>
              <a:spcBef>
                <a:spcPts val="1000"/>
              </a:spcBef>
              <a:spcAft>
                <a:spcPts val="0"/>
              </a:spcAft>
              <a:buNone/>
            </a:pPr>
            <a:r>
              <a:rPr lang="en" sz="1200"/>
              <a:t>– Được sử dụng bất kỳ công cụ nào; ví dụ, PowerBI, Excel, Tableau, Streamlit, ...</a:t>
            </a:r>
            <a:endParaRPr sz="1200"/>
          </a:p>
          <a:p>
            <a:pPr indent="0" lvl="0" marL="457200" rtl="0" algn="l">
              <a:lnSpc>
                <a:spcPct val="100000"/>
              </a:lnSpc>
              <a:spcBef>
                <a:spcPts val="0"/>
              </a:spcBef>
              <a:spcAft>
                <a:spcPts val="0"/>
              </a:spcAft>
              <a:buNone/>
            </a:pPr>
            <a:r>
              <a:rPr lang="en" sz="1200"/>
              <a:t>– Phải triển khai thành ứng dụng hoàn chỉnh</a:t>
            </a:r>
            <a:endParaRPr b="0" sz="1200"/>
          </a:p>
        </p:txBody>
      </p:sp>
      <p:grpSp>
        <p:nvGrpSpPr>
          <p:cNvPr id="264" name="Google Shape;264;p33"/>
          <p:cNvGrpSpPr/>
          <p:nvPr/>
        </p:nvGrpSpPr>
        <p:grpSpPr>
          <a:xfrm>
            <a:off x="8422125" y="298550"/>
            <a:ext cx="327600" cy="327600"/>
            <a:chOff x="9379775" y="1529850"/>
            <a:chExt cx="327600" cy="327600"/>
          </a:xfrm>
        </p:grpSpPr>
        <p:sp>
          <p:nvSpPr>
            <p:cNvPr id="265" name="Google Shape;265;p33"/>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67" name="Google Shape;267;p33"/>
          <p:cNvGrpSpPr/>
          <p:nvPr/>
        </p:nvGrpSpPr>
        <p:grpSpPr>
          <a:xfrm>
            <a:off x="394125" y="298550"/>
            <a:ext cx="327600" cy="327600"/>
            <a:chOff x="5471550" y="4685975"/>
            <a:chExt cx="327600" cy="327600"/>
          </a:xfrm>
        </p:grpSpPr>
        <p:sp>
          <p:nvSpPr>
            <p:cNvPr id="268" name="Google Shape;268;p33"/>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33"/>
          <p:cNvSpPr txBox="1"/>
          <p:nvPr>
            <p:ph type="title"/>
          </p:nvPr>
        </p:nvSpPr>
        <p:spPr>
          <a:xfrm>
            <a:off x="713225" y="825000"/>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GIỚI THIỆU ĐỒ ÁN</a:t>
            </a:r>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XỬ LÝ DỮ LIỆU BỊ THIẾU</a:t>
            </a:r>
            <a:endParaRPr sz="2000"/>
          </a:p>
        </p:txBody>
      </p:sp>
      <p:grpSp>
        <p:nvGrpSpPr>
          <p:cNvPr id="481" name="Google Shape;481;p51"/>
          <p:cNvGrpSpPr/>
          <p:nvPr/>
        </p:nvGrpSpPr>
        <p:grpSpPr>
          <a:xfrm>
            <a:off x="8430775" y="637525"/>
            <a:ext cx="327600" cy="327600"/>
            <a:chOff x="9379775" y="1529850"/>
            <a:chExt cx="327600" cy="327600"/>
          </a:xfrm>
        </p:grpSpPr>
        <p:sp>
          <p:nvSpPr>
            <p:cNvPr id="482" name="Google Shape;482;p51"/>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1"/>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84" name="Google Shape;484;p51"/>
          <p:cNvSpPr txBox="1"/>
          <p:nvPr>
            <p:ph idx="4294967295" type="subTitle"/>
          </p:nvPr>
        </p:nvSpPr>
        <p:spPr>
          <a:xfrm>
            <a:off x="157925" y="1556525"/>
            <a:ext cx="3647100" cy="453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Cột </a:t>
            </a:r>
            <a:r>
              <a:rPr b="1" lang="en" sz="1300"/>
              <a:t>Unemployment</a:t>
            </a:r>
            <a:endParaRPr b="1" sz="1300"/>
          </a:p>
        </p:txBody>
      </p:sp>
      <p:sp>
        <p:nvSpPr>
          <p:cNvPr id="485" name="Google Shape;485;p51"/>
          <p:cNvSpPr txBox="1"/>
          <p:nvPr/>
        </p:nvSpPr>
        <p:spPr>
          <a:xfrm>
            <a:off x="623800" y="2131800"/>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Điền dữ liệu thiếu bằng O cho các dữ liệu Unemployment trước 2010.</a:t>
            </a:r>
            <a:endParaRPr/>
          </a:p>
        </p:txBody>
      </p:sp>
      <p:sp>
        <p:nvSpPr>
          <p:cNvPr id="486" name="Google Shape;486;p51"/>
          <p:cNvSpPr txBox="1"/>
          <p:nvPr/>
        </p:nvSpPr>
        <p:spPr>
          <a:xfrm>
            <a:off x="623800" y="2400450"/>
            <a:ext cx="5902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erriweather"/>
                <a:ea typeface="Merriweather"/>
                <a:cs typeface="Merriweather"/>
                <a:sym typeface="Merriweather"/>
              </a:rPr>
              <a:t>Sau 2010, điền dữ liệu thiếu bằng backward fill.</a:t>
            </a:r>
            <a:endParaRPr/>
          </a:p>
        </p:txBody>
      </p:sp>
      <p:pic>
        <p:nvPicPr>
          <p:cNvPr id="487" name="Google Shape;487;p51"/>
          <p:cNvPicPr preferRelativeResize="0"/>
          <p:nvPr/>
        </p:nvPicPr>
        <p:blipFill>
          <a:blip r:embed="rId3">
            <a:alphaModFix/>
          </a:blip>
          <a:stretch>
            <a:fillRect/>
          </a:stretch>
        </p:blipFill>
        <p:spPr>
          <a:xfrm>
            <a:off x="623800" y="2968500"/>
            <a:ext cx="8156850" cy="618925"/>
          </a:xfrm>
          <a:prstGeom prst="rect">
            <a:avLst/>
          </a:prstGeom>
          <a:noFill/>
          <a:ln>
            <a:noFill/>
          </a:ln>
        </p:spPr>
      </p:pic>
    </p:spTree>
  </p:cSld>
  <p:clrMapOvr>
    <a:masterClrMapping/>
  </p:clrMapOvr>
  <mc:AlternateContent>
    <mc:Choice Requires="p14">
      <p:transition spd="slow" p14:dur="15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2"/>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KIỂM TRA LẠI DỮ LIỆU</a:t>
            </a:r>
            <a:endParaRPr sz="2000"/>
          </a:p>
        </p:txBody>
      </p:sp>
      <p:grpSp>
        <p:nvGrpSpPr>
          <p:cNvPr id="493" name="Google Shape;493;p52"/>
          <p:cNvGrpSpPr/>
          <p:nvPr/>
        </p:nvGrpSpPr>
        <p:grpSpPr>
          <a:xfrm>
            <a:off x="8430775" y="637525"/>
            <a:ext cx="327600" cy="327600"/>
            <a:chOff x="9379775" y="1529850"/>
            <a:chExt cx="327600" cy="327600"/>
          </a:xfrm>
        </p:grpSpPr>
        <p:sp>
          <p:nvSpPr>
            <p:cNvPr id="494" name="Google Shape;494;p52"/>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2"/>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496" name="Google Shape;496;p52"/>
          <p:cNvSpPr txBox="1"/>
          <p:nvPr>
            <p:ph idx="4294967295" type="subTitle"/>
          </p:nvPr>
        </p:nvSpPr>
        <p:spPr>
          <a:xfrm>
            <a:off x="43650" y="1556525"/>
            <a:ext cx="3189900" cy="6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Kiểm tra tất cả dữ liệu thiếu đã được điền chưa</a:t>
            </a:r>
            <a:endParaRPr b="1" sz="1300"/>
          </a:p>
        </p:txBody>
      </p:sp>
      <p:pic>
        <p:nvPicPr>
          <p:cNvPr id="497" name="Google Shape;497;p52"/>
          <p:cNvPicPr preferRelativeResize="0"/>
          <p:nvPr/>
        </p:nvPicPr>
        <p:blipFill>
          <a:blip r:embed="rId3">
            <a:alphaModFix/>
          </a:blip>
          <a:stretch>
            <a:fillRect/>
          </a:stretch>
        </p:blipFill>
        <p:spPr>
          <a:xfrm>
            <a:off x="3233625" y="1408225"/>
            <a:ext cx="5695899" cy="3131475"/>
          </a:xfrm>
          <a:prstGeom prst="rect">
            <a:avLst/>
          </a:prstGeom>
          <a:noFill/>
          <a:ln>
            <a:noFill/>
          </a:ln>
        </p:spPr>
      </p:pic>
      <p:sp>
        <p:nvSpPr>
          <p:cNvPr id="498" name="Google Shape;498;p52"/>
          <p:cNvSpPr txBox="1"/>
          <p:nvPr>
            <p:ph idx="4294967295" type="subTitle"/>
          </p:nvPr>
        </p:nvSpPr>
        <p:spPr>
          <a:xfrm>
            <a:off x="43650" y="2249550"/>
            <a:ext cx="3189900" cy="64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Lưu dữ liệu vào file mới để tiến hành trực quan hóa.</a:t>
            </a:r>
            <a:endParaRPr b="1"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3"/>
          <p:cNvSpPr txBox="1"/>
          <p:nvPr>
            <p:ph idx="1" type="subTitle"/>
          </p:nvPr>
        </p:nvSpPr>
        <p:spPr>
          <a:xfrm>
            <a:off x="1758000" y="3531800"/>
            <a:ext cx="56280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Thống kê dữ liệu và đưa ra vài nhận xét đơn giản</a:t>
            </a:r>
            <a:endParaRPr sz="1300"/>
          </a:p>
        </p:txBody>
      </p:sp>
      <p:sp>
        <p:nvSpPr>
          <p:cNvPr id="504" name="Google Shape;504;p53"/>
          <p:cNvSpPr txBox="1"/>
          <p:nvPr>
            <p:ph idx="4294967295" type="title"/>
          </p:nvPr>
        </p:nvSpPr>
        <p:spPr>
          <a:xfrm>
            <a:off x="2578650" y="2006700"/>
            <a:ext cx="3986700" cy="11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9900">
                <a:latin typeface="Merriweather"/>
                <a:ea typeface="Merriweather"/>
                <a:cs typeface="Merriweather"/>
                <a:sym typeface="Merriweather"/>
              </a:rPr>
              <a:t>02</a:t>
            </a:r>
            <a:endParaRPr b="0" sz="9900">
              <a:latin typeface="Merriweather"/>
              <a:ea typeface="Merriweather"/>
              <a:cs typeface="Merriweather"/>
              <a:sym typeface="Merriweather"/>
            </a:endParaRPr>
          </a:p>
        </p:txBody>
      </p:sp>
      <p:sp>
        <p:nvSpPr>
          <p:cNvPr id="505" name="Google Shape;505;p53"/>
          <p:cNvSpPr txBox="1"/>
          <p:nvPr>
            <p:ph type="title"/>
          </p:nvPr>
        </p:nvSpPr>
        <p:spPr>
          <a:xfrm>
            <a:off x="1758000" y="2868500"/>
            <a:ext cx="5628000" cy="6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THỐNG KÊ MÔ TẢ</a:t>
            </a:r>
            <a:endParaRPr sz="4000"/>
          </a:p>
        </p:txBody>
      </p:sp>
      <p:grpSp>
        <p:nvGrpSpPr>
          <p:cNvPr id="506" name="Google Shape;506;p53"/>
          <p:cNvGrpSpPr/>
          <p:nvPr/>
        </p:nvGrpSpPr>
        <p:grpSpPr>
          <a:xfrm>
            <a:off x="8422125" y="298550"/>
            <a:ext cx="327600" cy="327600"/>
            <a:chOff x="9379775" y="1529850"/>
            <a:chExt cx="327600" cy="327600"/>
          </a:xfrm>
        </p:grpSpPr>
        <p:sp>
          <p:nvSpPr>
            <p:cNvPr id="507" name="Google Shape;507;p53"/>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3"/>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509" name="Google Shape;509;p53"/>
          <p:cNvGrpSpPr/>
          <p:nvPr/>
        </p:nvGrpSpPr>
        <p:grpSpPr>
          <a:xfrm>
            <a:off x="394125" y="298550"/>
            <a:ext cx="327600" cy="327600"/>
            <a:chOff x="5471550" y="4685975"/>
            <a:chExt cx="327600" cy="327600"/>
          </a:xfrm>
        </p:grpSpPr>
        <p:sp>
          <p:nvSpPr>
            <p:cNvPr id="510" name="Google Shape;510;p53"/>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3"/>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53"/>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4"/>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BẢNG MÔ TẢ DỮ LIỆU (DESCRIPTIVE STATISTICS TABLE)</a:t>
            </a:r>
            <a:endParaRPr sz="2000"/>
          </a:p>
        </p:txBody>
      </p:sp>
      <p:grpSp>
        <p:nvGrpSpPr>
          <p:cNvPr id="518" name="Google Shape;518;p54"/>
          <p:cNvGrpSpPr/>
          <p:nvPr/>
        </p:nvGrpSpPr>
        <p:grpSpPr>
          <a:xfrm>
            <a:off x="8430775" y="637525"/>
            <a:ext cx="327600" cy="327600"/>
            <a:chOff x="9379775" y="1529850"/>
            <a:chExt cx="327600" cy="327600"/>
          </a:xfrm>
        </p:grpSpPr>
        <p:sp>
          <p:nvSpPr>
            <p:cNvPr id="519" name="Google Shape;519;p54"/>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4"/>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521" name="Google Shape;521;p54"/>
          <p:cNvPicPr preferRelativeResize="0"/>
          <p:nvPr/>
        </p:nvPicPr>
        <p:blipFill>
          <a:blip r:embed="rId3">
            <a:alphaModFix/>
          </a:blip>
          <a:stretch>
            <a:fillRect/>
          </a:stretch>
        </p:blipFill>
        <p:spPr>
          <a:xfrm>
            <a:off x="89825" y="1560277"/>
            <a:ext cx="8964301" cy="2260300"/>
          </a:xfrm>
          <a:prstGeom prst="rect">
            <a:avLst/>
          </a:prstGeom>
          <a:noFill/>
          <a:ln>
            <a:noFill/>
          </a:ln>
        </p:spPr>
      </p:pic>
      <p:sp>
        <p:nvSpPr>
          <p:cNvPr id="522" name="Google Shape;522;p54"/>
          <p:cNvSpPr txBox="1"/>
          <p:nvPr/>
        </p:nvSpPr>
        <p:spPr>
          <a:xfrm>
            <a:off x="713250" y="3995225"/>
            <a:ext cx="7717500" cy="32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300">
                <a:solidFill>
                  <a:schemeClr val="dk1"/>
                </a:solidFill>
                <a:latin typeface="Merriweather"/>
                <a:ea typeface="Merriweather"/>
                <a:cs typeface="Merriweather"/>
                <a:sym typeface="Merriweather"/>
              </a:rPr>
              <a:t>Hình phía trên thể hiện mô tả các đặc điểm của các cột trong bộ dữ liệu.</a:t>
            </a:r>
            <a:endParaRPr b="1" i="1" sz="1300">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pSp>
        <p:nvGrpSpPr>
          <p:cNvPr id="527" name="Google Shape;527;p55"/>
          <p:cNvGrpSpPr/>
          <p:nvPr/>
        </p:nvGrpSpPr>
        <p:grpSpPr>
          <a:xfrm>
            <a:off x="8430775" y="637525"/>
            <a:ext cx="327600" cy="327600"/>
            <a:chOff x="9379775" y="1529850"/>
            <a:chExt cx="327600" cy="327600"/>
          </a:xfrm>
        </p:grpSpPr>
        <p:sp>
          <p:nvSpPr>
            <p:cNvPr id="528" name="Google Shape;528;p55"/>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5"/>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530" name="Google Shape;530;p5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TRỰC QUAN KHOẢNG DỮ LIỆU BẰNG BIỂU ĐỒ HỘP (BOXPLOT)</a:t>
            </a:r>
            <a:endParaRPr sz="2000"/>
          </a:p>
        </p:txBody>
      </p:sp>
      <p:cxnSp>
        <p:nvCxnSpPr>
          <p:cNvPr id="531" name="Google Shape;531;p55"/>
          <p:cNvCxnSpPr/>
          <p:nvPr/>
        </p:nvCxnSpPr>
        <p:spPr>
          <a:xfrm>
            <a:off x="197900" y="4262125"/>
            <a:ext cx="8764500" cy="0"/>
          </a:xfrm>
          <a:prstGeom prst="straightConnector1">
            <a:avLst/>
          </a:prstGeom>
          <a:noFill/>
          <a:ln cap="flat" cmpd="sng" w="19050">
            <a:solidFill>
              <a:schemeClr val="dk1"/>
            </a:solidFill>
            <a:prstDash val="solid"/>
            <a:round/>
            <a:headEnd len="med" w="med" type="none"/>
            <a:tailEnd len="med" w="med" type="none"/>
          </a:ln>
        </p:spPr>
      </p:cxnSp>
      <p:sp>
        <p:nvSpPr>
          <p:cNvPr id="532" name="Google Shape;532;p55"/>
          <p:cNvSpPr txBox="1"/>
          <p:nvPr/>
        </p:nvSpPr>
        <p:spPr>
          <a:xfrm>
            <a:off x="713350" y="4327075"/>
            <a:ext cx="77175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100">
                <a:solidFill>
                  <a:schemeClr val="dk1"/>
                </a:solidFill>
                <a:latin typeface="Merriweather"/>
                <a:ea typeface="Merriweather"/>
                <a:cs typeface="Merriweather"/>
                <a:sym typeface="Merriweather"/>
              </a:rPr>
              <a:t>Từ boxplot ta có thể rút ra một số nhận xét về sự phân bố dữ liệu theo các khoảng giá trị.</a:t>
            </a:r>
            <a:endParaRPr b="1" i="1" sz="1100">
              <a:solidFill>
                <a:schemeClr val="dk1"/>
              </a:solidFill>
              <a:latin typeface="Merriweather"/>
              <a:ea typeface="Merriweather"/>
              <a:cs typeface="Merriweather"/>
              <a:sym typeface="Merriweather"/>
            </a:endParaRPr>
          </a:p>
        </p:txBody>
      </p:sp>
      <p:pic>
        <p:nvPicPr>
          <p:cNvPr id="533" name="Google Shape;533;p55"/>
          <p:cNvPicPr preferRelativeResize="0"/>
          <p:nvPr/>
        </p:nvPicPr>
        <p:blipFill>
          <a:blip r:embed="rId3">
            <a:alphaModFix/>
          </a:blip>
          <a:stretch>
            <a:fillRect/>
          </a:stretch>
        </p:blipFill>
        <p:spPr>
          <a:xfrm>
            <a:off x="1362250" y="1406075"/>
            <a:ext cx="6419453" cy="2768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56"/>
          <p:cNvPicPr preferRelativeResize="0"/>
          <p:nvPr/>
        </p:nvPicPr>
        <p:blipFill>
          <a:blip r:embed="rId3">
            <a:alphaModFix/>
          </a:blip>
          <a:stretch>
            <a:fillRect/>
          </a:stretch>
        </p:blipFill>
        <p:spPr>
          <a:xfrm>
            <a:off x="649700" y="69775"/>
            <a:ext cx="7844600" cy="5003950"/>
          </a:xfrm>
          <a:prstGeom prst="rect">
            <a:avLst/>
          </a:prstGeom>
          <a:noFill/>
          <a:ln>
            <a:noFill/>
          </a:ln>
        </p:spPr>
      </p:pic>
      <p:sp>
        <p:nvSpPr>
          <p:cNvPr id="539" name="Google Shape;539;p56"/>
          <p:cNvSpPr txBox="1"/>
          <p:nvPr>
            <p:ph idx="4294967295" type="title"/>
          </p:nvPr>
        </p:nvSpPr>
        <p:spPr>
          <a:xfrm rot="-5400000">
            <a:off x="-1919800" y="2286450"/>
            <a:ext cx="45684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HISTOGRAM</a:t>
            </a:r>
            <a:endParaRPr/>
          </a:p>
        </p:txBody>
      </p:sp>
      <p:sp>
        <p:nvSpPr>
          <p:cNvPr id="540" name="Google Shape;540;p56"/>
          <p:cNvSpPr txBox="1"/>
          <p:nvPr>
            <p:ph idx="4294967295" type="title"/>
          </p:nvPr>
        </p:nvSpPr>
        <p:spPr>
          <a:xfrm rot="5400000">
            <a:off x="6495400" y="2286450"/>
            <a:ext cx="45684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HISTOGRAM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4" name="Shape 544"/>
        <p:cNvGrpSpPr/>
        <p:nvPr/>
      </p:nvGrpSpPr>
      <p:grpSpPr>
        <a:xfrm>
          <a:off x="0" y="0"/>
          <a:ext cx="0" cy="0"/>
          <a:chOff x="0" y="0"/>
          <a:chExt cx="0" cy="0"/>
        </a:xfrm>
      </p:grpSpPr>
      <p:sp>
        <p:nvSpPr>
          <p:cNvPr id="545" name="Google Shape;545;p57"/>
          <p:cNvSpPr txBox="1"/>
          <p:nvPr>
            <p:ph type="title"/>
          </p:nvPr>
        </p:nvSpPr>
        <p:spPr>
          <a:xfrm>
            <a:off x="5645551" y="889475"/>
            <a:ext cx="3339300" cy="8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TRỰC QUAN &amp; PHÂN TÍCH</a:t>
            </a:r>
            <a:endParaRPr/>
          </a:p>
        </p:txBody>
      </p:sp>
      <p:sp>
        <p:nvSpPr>
          <p:cNvPr id="546" name="Google Shape;546;p57"/>
          <p:cNvSpPr txBox="1"/>
          <p:nvPr>
            <p:ph idx="4294967295" type="title"/>
          </p:nvPr>
        </p:nvSpPr>
        <p:spPr>
          <a:xfrm>
            <a:off x="5926051" y="172075"/>
            <a:ext cx="2778300" cy="8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6000">
                <a:latin typeface="Merriweather"/>
                <a:ea typeface="Merriweather"/>
                <a:cs typeface="Merriweather"/>
                <a:sym typeface="Merriweather"/>
              </a:rPr>
              <a:t>03</a:t>
            </a:r>
            <a:endParaRPr b="0" sz="6000">
              <a:latin typeface="Merriweather"/>
              <a:ea typeface="Merriweather"/>
              <a:cs typeface="Merriweather"/>
              <a:sym typeface="Merriweather"/>
            </a:endParaRPr>
          </a:p>
        </p:txBody>
      </p:sp>
      <p:pic>
        <p:nvPicPr>
          <p:cNvPr id="547" name="Google Shape;547;p57"/>
          <p:cNvPicPr preferRelativeResize="0"/>
          <p:nvPr/>
        </p:nvPicPr>
        <p:blipFill>
          <a:blip r:embed="rId4">
            <a:alphaModFix/>
          </a:blip>
          <a:stretch>
            <a:fillRect/>
          </a:stretch>
        </p:blipFill>
        <p:spPr>
          <a:xfrm>
            <a:off x="3497575" y="4322075"/>
            <a:ext cx="1817677" cy="376325"/>
          </a:xfrm>
          <a:prstGeom prst="rect">
            <a:avLst/>
          </a:prstGeom>
          <a:noFill/>
          <a:ln>
            <a:noFill/>
          </a:ln>
        </p:spPr>
      </p:pic>
    </p:spTree>
  </p:cSld>
  <p:clrMapOvr>
    <a:masterClrMapping/>
  </p:clrMapOvr>
  <mc:AlternateContent>
    <mc:Choice Requires="p14">
      <p:transition spd="med">
        <p14:flip dir="l"/>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51" name="Shape 551"/>
        <p:cNvGrpSpPr/>
        <p:nvPr/>
      </p:nvGrpSpPr>
      <p:grpSpPr>
        <a:xfrm>
          <a:off x="0" y="0"/>
          <a:ext cx="0" cy="0"/>
          <a:chOff x="0" y="0"/>
          <a:chExt cx="0" cy="0"/>
        </a:xfrm>
      </p:grpSpPr>
      <p:pic>
        <p:nvPicPr>
          <p:cNvPr id="552" name="Google Shape;552;p58"/>
          <p:cNvPicPr preferRelativeResize="0"/>
          <p:nvPr/>
        </p:nvPicPr>
        <p:blipFill>
          <a:blip r:embed="rId3">
            <a:alphaModFix/>
          </a:blip>
          <a:stretch>
            <a:fillRect/>
          </a:stretch>
        </p:blipFill>
        <p:spPr>
          <a:xfrm>
            <a:off x="1949813" y="1789174"/>
            <a:ext cx="5244324" cy="1085750"/>
          </a:xfrm>
          <a:prstGeom prst="rect">
            <a:avLst/>
          </a:prstGeom>
          <a:noFill/>
          <a:ln>
            <a:noFill/>
          </a:ln>
        </p:spPr>
      </p:pic>
      <p:sp>
        <p:nvSpPr>
          <p:cNvPr id="553" name="Google Shape;553;p58"/>
          <p:cNvSpPr txBox="1"/>
          <p:nvPr>
            <p:ph idx="4294967295" type="title"/>
          </p:nvPr>
        </p:nvSpPr>
        <p:spPr>
          <a:xfrm>
            <a:off x="713250" y="703050"/>
            <a:ext cx="77175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TRỰC QUAN HÓA DỮ LIỆU BẰNG CÔNG CỤ</a:t>
            </a:r>
            <a:endParaRPr b="1" sz="2000">
              <a:latin typeface="Merriweather"/>
              <a:ea typeface="Merriweather"/>
              <a:cs typeface="Merriweather"/>
              <a:sym typeface="Merriweather"/>
            </a:endParaRPr>
          </a:p>
        </p:txBody>
      </p:sp>
      <p:sp>
        <p:nvSpPr>
          <p:cNvPr id="554" name="Google Shape;554;p58"/>
          <p:cNvSpPr txBox="1"/>
          <p:nvPr>
            <p:ph idx="4294967295" type="title"/>
          </p:nvPr>
        </p:nvSpPr>
        <p:spPr>
          <a:xfrm>
            <a:off x="713250" y="3390450"/>
            <a:ext cx="77175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Merriweather"/>
                <a:ea typeface="Merriweather"/>
                <a:cs typeface="Merriweather"/>
                <a:sym typeface="Merriweather"/>
              </a:rPr>
              <a:t>LINK DASHBOARDS: </a:t>
            </a:r>
            <a:r>
              <a:rPr lang="en" sz="2000" u="sng">
                <a:solidFill>
                  <a:schemeClr val="hlink"/>
                </a:solidFill>
                <a:latin typeface="Merriweather"/>
                <a:ea typeface="Merriweather"/>
                <a:cs typeface="Merriweather"/>
                <a:sym typeface="Merriweather"/>
                <a:hlinkClick r:id="rId4"/>
              </a:rPr>
              <a:t>CLICK HERE</a:t>
            </a:r>
            <a:endParaRPr sz="2000">
              <a:latin typeface="Merriweather"/>
              <a:ea typeface="Merriweather"/>
              <a:cs typeface="Merriweather"/>
              <a:sym typeface="Merriweather"/>
            </a:endParaRPr>
          </a:p>
        </p:txBody>
      </p:sp>
    </p:spTree>
  </p:cSld>
  <p:clrMapOvr>
    <a:masterClrMapping/>
  </p:clrMapOvr>
  <p:transition spd="med">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idx="1" type="subTitle"/>
          </p:nvPr>
        </p:nvSpPr>
        <p:spPr>
          <a:xfrm>
            <a:off x="2264850" y="3524550"/>
            <a:ext cx="4614300" cy="3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Áp dụng phân tích hồi quy cho một số thuộc tính</a:t>
            </a:r>
            <a:endParaRPr/>
          </a:p>
          <a:p>
            <a:pPr indent="0" lvl="0" marL="0" rtl="0" algn="ctr">
              <a:spcBef>
                <a:spcPts val="0"/>
              </a:spcBef>
              <a:spcAft>
                <a:spcPts val="0"/>
              </a:spcAft>
              <a:buNone/>
            </a:pPr>
            <a:r>
              <a:t/>
            </a:r>
            <a:endParaRPr/>
          </a:p>
        </p:txBody>
      </p:sp>
      <p:sp>
        <p:nvSpPr>
          <p:cNvPr id="560" name="Google Shape;560;p59"/>
          <p:cNvSpPr txBox="1"/>
          <p:nvPr>
            <p:ph type="title"/>
          </p:nvPr>
        </p:nvSpPr>
        <p:spPr>
          <a:xfrm>
            <a:off x="2578650" y="1629700"/>
            <a:ext cx="3986700" cy="11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61" name="Google Shape;561;p59"/>
          <p:cNvSpPr txBox="1"/>
          <p:nvPr>
            <p:ph idx="2" type="title"/>
          </p:nvPr>
        </p:nvSpPr>
        <p:spPr>
          <a:xfrm>
            <a:off x="1954800" y="2810250"/>
            <a:ext cx="5234400" cy="7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PHÂN TÍCH HỒI QUY</a:t>
            </a:r>
            <a:endParaRPr sz="4000"/>
          </a:p>
        </p:txBody>
      </p:sp>
      <p:grpSp>
        <p:nvGrpSpPr>
          <p:cNvPr id="562" name="Google Shape;562;p59"/>
          <p:cNvGrpSpPr/>
          <p:nvPr/>
        </p:nvGrpSpPr>
        <p:grpSpPr>
          <a:xfrm>
            <a:off x="8422125" y="298550"/>
            <a:ext cx="327600" cy="327600"/>
            <a:chOff x="9379775" y="1529850"/>
            <a:chExt cx="327600" cy="327600"/>
          </a:xfrm>
        </p:grpSpPr>
        <p:sp>
          <p:nvSpPr>
            <p:cNvPr id="563" name="Google Shape;563;p59"/>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9"/>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565" name="Google Shape;565;p59"/>
          <p:cNvGrpSpPr/>
          <p:nvPr/>
        </p:nvGrpSpPr>
        <p:grpSpPr>
          <a:xfrm>
            <a:off x="394125" y="298550"/>
            <a:ext cx="327600" cy="327600"/>
            <a:chOff x="5471550" y="4685975"/>
            <a:chExt cx="327600" cy="327600"/>
          </a:xfrm>
        </p:grpSpPr>
        <p:sp>
          <p:nvSpPr>
            <p:cNvPr id="566" name="Google Shape;566;p59"/>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9"/>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59"/>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0"/>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PHÂN TÍCH HỒI QUY LÀ GÌ?</a:t>
            </a:r>
            <a:endParaRPr/>
          </a:p>
        </p:txBody>
      </p:sp>
      <p:grpSp>
        <p:nvGrpSpPr>
          <p:cNvPr id="574" name="Google Shape;574;p60"/>
          <p:cNvGrpSpPr/>
          <p:nvPr/>
        </p:nvGrpSpPr>
        <p:grpSpPr>
          <a:xfrm>
            <a:off x="8430775" y="637525"/>
            <a:ext cx="327600" cy="327600"/>
            <a:chOff x="9379775" y="1529850"/>
            <a:chExt cx="327600" cy="327600"/>
          </a:xfrm>
        </p:grpSpPr>
        <p:sp>
          <p:nvSpPr>
            <p:cNvPr id="575" name="Google Shape;575;p60"/>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0"/>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577" name="Google Shape;577;p60"/>
          <p:cNvSpPr txBox="1"/>
          <p:nvPr>
            <p:ph idx="4294967295" type="title"/>
          </p:nvPr>
        </p:nvSpPr>
        <p:spPr>
          <a:xfrm>
            <a:off x="463525" y="1546685"/>
            <a:ext cx="2289900" cy="332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t>ĐỊNH NGHĨA</a:t>
            </a:r>
            <a:endParaRPr sz="1600"/>
          </a:p>
        </p:txBody>
      </p:sp>
      <p:sp>
        <p:nvSpPr>
          <p:cNvPr id="578" name="Google Shape;578;p60"/>
          <p:cNvSpPr txBox="1"/>
          <p:nvPr>
            <p:ph idx="4294967295" type="subTitle"/>
          </p:nvPr>
        </p:nvSpPr>
        <p:spPr>
          <a:xfrm>
            <a:off x="463525" y="1879375"/>
            <a:ext cx="4362300" cy="113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300"/>
              <a:t>Phân tích hồi quy là một phân tích thống kê để xác định xem các biến độc lập (biến thuyết minh) quy định các biến phụ thuộc (biến được thuyết minh) như thế nào.</a:t>
            </a:r>
            <a:endParaRPr sz="1300"/>
          </a:p>
        </p:txBody>
      </p:sp>
      <p:sp>
        <p:nvSpPr>
          <p:cNvPr id="579" name="Google Shape;579;p60"/>
          <p:cNvSpPr txBox="1"/>
          <p:nvPr>
            <p:ph idx="4294967295" type="title"/>
          </p:nvPr>
        </p:nvSpPr>
        <p:spPr>
          <a:xfrm>
            <a:off x="463525" y="3016385"/>
            <a:ext cx="2289900" cy="332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t>Ý NGHĨA</a:t>
            </a:r>
            <a:endParaRPr sz="1600"/>
          </a:p>
        </p:txBody>
      </p:sp>
      <p:sp>
        <p:nvSpPr>
          <p:cNvPr id="580" name="Google Shape;580;p60"/>
          <p:cNvSpPr txBox="1"/>
          <p:nvPr>
            <p:ph idx="4294967295" type="subTitle"/>
          </p:nvPr>
        </p:nvSpPr>
        <p:spPr>
          <a:xfrm>
            <a:off x="463525" y="3333800"/>
            <a:ext cx="4362300" cy="113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300"/>
              <a:t>Nó cho phép đạt được kết quả ước lượng tốt nhất về mối quan hệ chân thực giữa các biến số. Từ phương trình ước lượng được này, người ta có thể dự báo về biến phụ thuộc (chưa biết) dựa vào giá trị cho trước của biến độc lập (đã biết).</a:t>
            </a:r>
            <a:endParaRPr sz="1300"/>
          </a:p>
        </p:txBody>
      </p:sp>
      <p:pic>
        <p:nvPicPr>
          <p:cNvPr id="581" name="Google Shape;581;p60"/>
          <p:cNvPicPr preferRelativeResize="0"/>
          <p:nvPr/>
        </p:nvPicPr>
        <p:blipFill>
          <a:blip r:embed="rId3">
            <a:alphaModFix/>
          </a:blip>
          <a:stretch>
            <a:fillRect/>
          </a:stretch>
        </p:blipFill>
        <p:spPr>
          <a:xfrm>
            <a:off x="4825825" y="1546675"/>
            <a:ext cx="4013375" cy="28857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34"/>
          <p:cNvGrpSpPr/>
          <p:nvPr/>
        </p:nvGrpSpPr>
        <p:grpSpPr>
          <a:xfrm>
            <a:off x="713200" y="944850"/>
            <a:ext cx="7717500" cy="3253800"/>
            <a:chOff x="713200" y="944850"/>
            <a:chExt cx="7717500" cy="3253800"/>
          </a:xfrm>
        </p:grpSpPr>
        <p:sp>
          <p:nvSpPr>
            <p:cNvPr id="276" name="Google Shape;276;p34"/>
            <p:cNvSpPr/>
            <p:nvPr/>
          </p:nvSpPr>
          <p:spPr>
            <a:xfrm>
              <a:off x="71320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4"/>
            <p:cNvCxnSpPr/>
            <p:nvPr/>
          </p:nvCxnSpPr>
          <p:spPr>
            <a:xfrm>
              <a:off x="726577" y="142264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278" name="Google Shape;278;p34"/>
          <p:cNvSpPr txBox="1"/>
          <p:nvPr>
            <p:ph type="title"/>
          </p:nvPr>
        </p:nvSpPr>
        <p:spPr>
          <a:xfrm>
            <a:off x="1459050" y="1640725"/>
            <a:ext cx="62259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THÀNH VIÊN NHÓM</a:t>
            </a:r>
            <a:endParaRPr sz="5000"/>
          </a:p>
        </p:txBody>
      </p:sp>
      <p:sp>
        <p:nvSpPr>
          <p:cNvPr id="279" name="Google Shape;279;p34"/>
          <p:cNvSpPr txBox="1"/>
          <p:nvPr>
            <p:ph idx="1" type="subTitle"/>
          </p:nvPr>
        </p:nvSpPr>
        <p:spPr>
          <a:xfrm>
            <a:off x="2643600" y="2475124"/>
            <a:ext cx="3856800" cy="13362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lang="en"/>
              <a:t>NGUYỄN HOÀNG VIỆT – 20120402</a:t>
            </a:r>
            <a:endParaRPr/>
          </a:p>
          <a:p>
            <a:pPr indent="0" lvl="0" marL="0" rtl="0" algn="ctr">
              <a:spcBef>
                <a:spcPts val="1000"/>
              </a:spcBef>
              <a:spcAft>
                <a:spcPts val="0"/>
              </a:spcAft>
              <a:buNone/>
            </a:pPr>
            <a:r>
              <a:rPr lang="en"/>
              <a:t>TRIỆU QUỐC THÁI – 20120370</a:t>
            </a:r>
            <a:endParaRPr/>
          </a:p>
          <a:p>
            <a:pPr indent="0" lvl="0" marL="0" rtl="0" algn="ctr">
              <a:spcBef>
                <a:spcPts val="1000"/>
              </a:spcBef>
              <a:spcAft>
                <a:spcPts val="0"/>
              </a:spcAft>
              <a:buNone/>
            </a:pPr>
            <a:r>
              <a:rPr lang="en"/>
              <a:t>HỒ DUY BẢO – 20120433</a:t>
            </a:r>
            <a:endParaRPr/>
          </a:p>
          <a:p>
            <a:pPr indent="0" lvl="0" marL="0" rtl="0" algn="ctr">
              <a:spcBef>
                <a:spcPts val="1000"/>
              </a:spcBef>
              <a:spcAft>
                <a:spcPts val="0"/>
              </a:spcAft>
              <a:buNone/>
            </a:pPr>
            <a:r>
              <a:rPr lang="en"/>
              <a:t>HOÀNG VĂN CẦU – 20120439</a:t>
            </a:r>
            <a:endParaRPr/>
          </a:p>
          <a:p>
            <a:pPr indent="0" lvl="0" marL="0" rtl="0" algn="ctr">
              <a:spcBef>
                <a:spcPts val="1000"/>
              </a:spcBef>
              <a:spcAft>
                <a:spcPts val="0"/>
              </a:spcAft>
              <a:buNone/>
            </a:pPr>
            <a:r>
              <a:rPr lang="en"/>
              <a:t>TÔ TRẦN SƠN BÁ – 20120431</a:t>
            </a:r>
            <a:endParaRPr/>
          </a:p>
        </p:txBody>
      </p:sp>
      <p:sp>
        <p:nvSpPr>
          <p:cNvPr id="280" name="Google Shape;280;p34"/>
          <p:cNvSpPr/>
          <p:nvPr/>
        </p:nvSpPr>
        <p:spPr>
          <a:xfrm>
            <a:off x="7971538" y="11113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85" name="Shape 585"/>
        <p:cNvGrpSpPr/>
        <p:nvPr/>
      </p:nvGrpSpPr>
      <p:grpSpPr>
        <a:xfrm>
          <a:off x="0" y="0"/>
          <a:ext cx="0" cy="0"/>
          <a:chOff x="0" y="0"/>
          <a:chExt cx="0" cy="0"/>
        </a:xfrm>
      </p:grpSpPr>
      <p:pic>
        <p:nvPicPr>
          <p:cNvPr id="586" name="Google Shape;586;p61"/>
          <p:cNvPicPr preferRelativeResize="0"/>
          <p:nvPr/>
        </p:nvPicPr>
        <p:blipFill>
          <a:blip r:embed="rId3">
            <a:alphaModFix/>
          </a:blip>
          <a:stretch>
            <a:fillRect/>
          </a:stretch>
        </p:blipFill>
        <p:spPr>
          <a:xfrm>
            <a:off x="1949813" y="1789174"/>
            <a:ext cx="5244324" cy="1085750"/>
          </a:xfrm>
          <a:prstGeom prst="rect">
            <a:avLst/>
          </a:prstGeom>
          <a:noFill/>
          <a:ln>
            <a:noFill/>
          </a:ln>
        </p:spPr>
      </p:pic>
      <p:sp>
        <p:nvSpPr>
          <p:cNvPr id="587" name="Google Shape;587;p61"/>
          <p:cNvSpPr txBox="1"/>
          <p:nvPr>
            <p:ph idx="4294967295" type="title"/>
          </p:nvPr>
        </p:nvSpPr>
        <p:spPr>
          <a:xfrm>
            <a:off x="713250" y="703050"/>
            <a:ext cx="77175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TRỰC QUAN HÓA DỮ LIỆU BẰNG CÔNG CỤ</a:t>
            </a:r>
            <a:endParaRPr b="1" sz="2000">
              <a:latin typeface="Merriweather"/>
              <a:ea typeface="Merriweather"/>
              <a:cs typeface="Merriweather"/>
              <a:sym typeface="Merriweather"/>
            </a:endParaRPr>
          </a:p>
        </p:txBody>
      </p:sp>
      <p:sp>
        <p:nvSpPr>
          <p:cNvPr id="588" name="Google Shape;588;p61"/>
          <p:cNvSpPr txBox="1"/>
          <p:nvPr>
            <p:ph idx="4294967295" type="title"/>
          </p:nvPr>
        </p:nvSpPr>
        <p:spPr>
          <a:xfrm>
            <a:off x="713250" y="3390450"/>
            <a:ext cx="7717500" cy="5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Merriweather"/>
                <a:ea typeface="Merriweather"/>
                <a:cs typeface="Merriweather"/>
                <a:sym typeface="Merriweather"/>
              </a:rPr>
              <a:t>LINK DASHBOARD: </a:t>
            </a:r>
            <a:r>
              <a:rPr lang="en" sz="2000" u="sng">
                <a:solidFill>
                  <a:schemeClr val="hlink"/>
                </a:solidFill>
                <a:latin typeface="Merriweather"/>
                <a:ea typeface="Merriweather"/>
                <a:cs typeface="Merriweather"/>
                <a:sym typeface="Merriweather"/>
                <a:hlinkClick r:id="rId4"/>
              </a:rPr>
              <a:t>CLICK HERE</a:t>
            </a:r>
            <a:endParaRPr sz="2000">
              <a:latin typeface="Merriweather"/>
              <a:ea typeface="Merriweather"/>
              <a:cs typeface="Merriweather"/>
              <a:sym typeface="Merriweather"/>
            </a:endParaRPr>
          </a:p>
        </p:txBody>
      </p:sp>
    </p:spTree>
  </p:cSld>
  <p:clrMapOvr>
    <a:masterClrMapping/>
  </p:clrMapOvr>
  <p:transition spd="med">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2"/>
          <p:cNvSpPr txBox="1"/>
          <p:nvPr>
            <p:ph idx="1" type="subTitle"/>
          </p:nvPr>
        </p:nvSpPr>
        <p:spPr>
          <a:xfrm>
            <a:off x="1590000" y="3531800"/>
            <a:ext cx="59724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Sử dụng mô hình học máy cơ bản để đưa ra một vài dự đoán cho dữ liệu</a:t>
            </a:r>
            <a:endParaRPr sz="1300"/>
          </a:p>
        </p:txBody>
      </p:sp>
      <p:sp>
        <p:nvSpPr>
          <p:cNvPr id="594" name="Google Shape;594;p62"/>
          <p:cNvSpPr txBox="1"/>
          <p:nvPr>
            <p:ph idx="4294967295" type="title"/>
          </p:nvPr>
        </p:nvSpPr>
        <p:spPr>
          <a:xfrm>
            <a:off x="2578650" y="1854300"/>
            <a:ext cx="3986700" cy="11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9900">
                <a:latin typeface="Merriweather"/>
                <a:ea typeface="Merriweather"/>
                <a:cs typeface="Merriweather"/>
                <a:sym typeface="Merriweather"/>
              </a:rPr>
              <a:t>05</a:t>
            </a:r>
            <a:endParaRPr b="0" sz="9900">
              <a:latin typeface="Merriweather"/>
              <a:ea typeface="Merriweather"/>
              <a:cs typeface="Merriweather"/>
              <a:sym typeface="Merriweather"/>
            </a:endParaRPr>
          </a:p>
        </p:txBody>
      </p:sp>
      <p:sp>
        <p:nvSpPr>
          <p:cNvPr id="595" name="Google Shape;595;p62"/>
          <p:cNvSpPr txBox="1"/>
          <p:nvPr>
            <p:ph type="title"/>
          </p:nvPr>
        </p:nvSpPr>
        <p:spPr>
          <a:xfrm>
            <a:off x="1758000" y="2868500"/>
            <a:ext cx="5628000" cy="66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MÔ HÌNH DỰ ĐOÁN</a:t>
            </a:r>
            <a:endParaRPr sz="4000"/>
          </a:p>
        </p:txBody>
      </p:sp>
      <p:grpSp>
        <p:nvGrpSpPr>
          <p:cNvPr id="596" name="Google Shape;596;p62"/>
          <p:cNvGrpSpPr/>
          <p:nvPr/>
        </p:nvGrpSpPr>
        <p:grpSpPr>
          <a:xfrm>
            <a:off x="8422125" y="298550"/>
            <a:ext cx="327600" cy="327600"/>
            <a:chOff x="9379775" y="1529850"/>
            <a:chExt cx="327600" cy="327600"/>
          </a:xfrm>
        </p:grpSpPr>
        <p:sp>
          <p:nvSpPr>
            <p:cNvPr id="597" name="Google Shape;597;p62"/>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2"/>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599" name="Google Shape;599;p62"/>
          <p:cNvGrpSpPr/>
          <p:nvPr/>
        </p:nvGrpSpPr>
        <p:grpSpPr>
          <a:xfrm>
            <a:off x="394125" y="298550"/>
            <a:ext cx="327600" cy="327600"/>
            <a:chOff x="5471550" y="4685975"/>
            <a:chExt cx="327600" cy="327600"/>
          </a:xfrm>
        </p:grpSpPr>
        <p:sp>
          <p:nvSpPr>
            <p:cNvPr id="600" name="Google Shape;600;p62"/>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2"/>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62"/>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3"/>
          <p:cNvSpPr txBox="1"/>
          <p:nvPr>
            <p:ph type="title"/>
          </p:nvPr>
        </p:nvSpPr>
        <p:spPr>
          <a:xfrm>
            <a:off x="713225" y="637525"/>
            <a:ext cx="7717500" cy="6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SỬ DỤNG MÔ HÌNH HỒI QUY TUYẾN TÍNH ĐỂ DỰ ĐOÁN</a:t>
            </a:r>
            <a:endParaRPr sz="2000"/>
          </a:p>
          <a:p>
            <a:pPr indent="0" lvl="0" marL="0" rtl="0" algn="ctr">
              <a:spcBef>
                <a:spcPts val="0"/>
              </a:spcBef>
              <a:spcAft>
                <a:spcPts val="0"/>
              </a:spcAft>
              <a:buNone/>
            </a:pPr>
            <a:r>
              <a:rPr lang="en" sz="2000"/>
              <a:t>DÂN SỐ CÁC QUỐC GIA TRONG TƯƠNG LAI</a:t>
            </a:r>
            <a:endParaRPr sz="2000"/>
          </a:p>
        </p:txBody>
      </p:sp>
      <p:grpSp>
        <p:nvGrpSpPr>
          <p:cNvPr id="608" name="Google Shape;608;p63"/>
          <p:cNvGrpSpPr/>
          <p:nvPr/>
        </p:nvGrpSpPr>
        <p:grpSpPr>
          <a:xfrm>
            <a:off x="8430775" y="637525"/>
            <a:ext cx="327600" cy="327600"/>
            <a:chOff x="9379775" y="1529850"/>
            <a:chExt cx="327600" cy="327600"/>
          </a:xfrm>
        </p:grpSpPr>
        <p:sp>
          <p:nvSpPr>
            <p:cNvPr id="609" name="Google Shape;609;p63"/>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3"/>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611" name="Google Shape;611;p63"/>
          <p:cNvSpPr txBox="1"/>
          <p:nvPr>
            <p:ph idx="4294967295" type="subTitle"/>
          </p:nvPr>
        </p:nvSpPr>
        <p:spPr>
          <a:xfrm>
            <a:off x="713325" y="1491800"/>
            <a:ext cx="7867800" cy="83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Ta sử dụng mô hình hồi quy tuyến tính với thuộc tính “Dân số” của bộ dữ liệu. Sau khi áp dụng MH cho dữ liệu thực tế ban đầu, ta thực hiện việc kiểm tra kết quả:</a:t>
            </a:r>
            <a:endParaRPr sz="1300"/>
          </a:p>
          <a:p>
            <a:pPr indent="0" lvl="0" marL="0" rtl="0" algn="l">
              <a:lnSpc>
                <a:spcPct val="100000"/>
              </a:lnSpc>
              <a:spcBef>
                <a:spcPts val="1600"/>
              </a:spcBef>
              <a:spcAft>
                <a:spcPts val="1600"/>
              </a:spcAft>
              <a:buNone/>
            </a:pPr>
            <a:r>
              <a:t/>
            </a:r>
            <a:endParaRPr sz="1300"/>
          </a:p>
        </p:txBody>
      </p:sp>
      <p:sp>
        <p:nvSpPr>
          <p:cNvPr id="612" name="Google Shape;612;p63"/>
          <p:cNvSpPr txBox="1"/>
          <p:nvPr/>
        </p:nvSpPr>
        <p:spPr>
          <a:xfrm>
            <a:off x="788475" y="4327075"/>
            <a:ext cx="7717500" cy="2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100">
                <a:solidFill>
                  <a:schemeClr val="dk1"/>
                </a:solidFill>
                <a:latin typeface="Merriweather"/>
                <a:ea typeface="Merriweather"/>
                <a:cs typeface="Merriweather"/>
                <a:sym typeface="Merriweather"/>
              </a:rPr>
              <a:t>Đối với Brunei Darussalam và một vài nước khác khi kiểm tra, dữ liệu MH dự đoán khá sát với dữ liệu thực tế.</a:t>
            </a:r>
            <a:endParaRPr b="1" i="1" sz="1100">
              <a:solidFill>
                <a:schemeClr val="dk1"/>
              </a:solidFill>
              <a:latin typeface="Merriweather"/>
              <a:ea typeface="Merriweather"/>
              <a:cs typeface="Merriweather"/>
              <a:sym typeface="Merriweather"/>
            </a:endParaRPr>
          </a:p>
        </p:txBody>
      </p:sp>
      <p:cxnSp>
        <p:nvCxnSpPr>
          <p:cNvPr id="613" name="Google Shape;613;p63"/>
          <p:cNvCxnSpPr/>
          <p:nvPr/>
        </p:nvCxnSpPr>
        <p:spPr>
          <a:xfrm>
            <a:off x="201000" y="4262125"/>
            <a:ext cx="8773200" cy="0"/>
          </a:xfrm>
          <a:prstGeom prst="straightConnector1">
            <a:avLst/>
          </a:prstGeom>
          <a:noFill/>
          <a:ln cap="flat" cmpd="sng" w="19050">
            <a:solidFill>
              <a:schemeClr val="dk1"/>
            </a:solidFill>
            <a:prstDash val="solid"/>
            <a:round/>
            <a:headEnd len="med" w="med" type="none"/>
            <a:tailEnd len="med" w="med" type="none"/>
          </a:ln>
        </p:spPr>
      </p:cxnSp>
      <p:pic>
        <p:nvPicPr>
          <p:cNvPr id="614" name="Google Shape;614;p63"/>
          <p:cNvPicPr preferRelativeResize="0"/>
          <p:nvPr/>
        </p:nvPicPr>
        <p:blipFill>
          <a:blip r:embed="rId3">
            <a:alphaModFix/>
          </a:blip>
          <a:stretch>
            <a:fillRect/>
          </a:stretch>
        </p:blipFill>
        <p:spPr>
          <a:xfrm>
            <a:off x="1681275" y="2071200"/>
            <a:ext cx="5931900" cy="212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4"/>
          <p:cNvSpPr txBox="1"/>
          <p:nvPr>
            <p:ph idx="15"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KIỂM TRA ĐỘ LỖI (ĐỘ MẤT MÁT)</a:t>
            </a:r>
            <a:endParaRPr/>
          </a:p>
        </p:txBody>
      </p:sp>
      <p:grpSp>
        <p:nvGrpSpPr>
          <p:cNvPr id="620" name="Google Shape;620;p64"/>
          <p:cNvGrpSpPr/>
          <p:nvPr/>
        </p:nvGrpSpPr>
        <p:grpSpPr>
          <a:xfrm>
            <a:off x="8430775" y="637525"/>
            <a:ext cx="327600" cy="327600"/>
            <a:chOff x="9379775" y="1529850"/>
            <a:chExt cx="327600" cy="327600"/>
          </a:xfrm>
        </p:grpSpPr>
        <p:sp>
          <p:nvSpPr>
            <p:cNvPr id="621" name="Google Shape;621;p64"/>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4"/>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623" name="Google Shape;623;p64"/>
          <p:cNvPicPr preferRelativeResize="0"/>
          <p:nvPr/>
        </p:nvPicPr>
        <p:blipFill>
          <a:blip r:embed="rId3">
            <a:alphaModFix/>
          </a:blip>
          <a:stretch>
            <a:fillRect/>
          </a:stretch>
        </p:blipFill>
        <p:spPr>
          <a:xfrm>
            <a:off x="591650" y="1436025"/>
            <a:ext cx="8049425" cy="3056000"/>
          </a:xfrm>
          <a:prstGeom prst="rect">
            <a:avLst/>
          </a:prstGeom>
          <a:noFill/>
          <a:ln>
            <a:noFill/>
          </a:ln>
        </p:spPr>
      </p:pic>
      <p:sp>
        <p:nvSpPr>
          <p:cNvPr id="624" name="Google Shape;624;p64"/>
          <p:cNvSpPr txBox="1"/>
          <p:nvPr/>
        </p:nvSpPr>
        <p:spPr>
          <a:xfrm>
            <a:off x="757613" y="4157275"/>
            <a:ext cx="77175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200">
                <a:solidFill>
                  <a:schemeClr val="dk1"/>
                </a:solidFill>
                <a:latin typeface="Cambria"/>
                <a:ea typeface="Cambria"/>
                <a:cs typeface="Cambria"/>
                <a:sym typeface="Cambria"/>
              </a:rPr>
              <a:t>Có một số quốc gia khi áp dụng MH tuyến tính (bậc nhất, tức y = w0 + w1*x) thì độ lỗi khá lớn (trên mức 0.05): Nhật Bản, Cambodia, Timor-Leste,...</a:t>
            </a:r>
            <a:endParaRPr b="1" i="1" sz="1100">
              <a:solidFill>
                <a:schemeClr val="dk1"/>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5"/>
          <p:cNvSpPr txBox="1"/>
          <p:nvPr>
            <p:ph type="title"/>
          </p:nvPr>
        </p:nvSpPr>
        <p:spPr>
          <a:xfrm>
            <a:off x="713225" y="637525"/>
            <a:ext cx="7717500" cy="66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TINH CHỈNH MÔ HÌNH</a:t>
            </a:r>
            <a:endParaRPr sz="2000"/>
          </a:p>
        </p:txBody>
      </p:sp>
      <p:grpSp>
        <p:nvGrpSpPr>
          <p:cNvPr id="630" name="Google Shape;630;p65"/>
          <p:cNvGrpSpPr/>
          <p:nvPr/>
        </p:nvGrpSpPr>
        <p:grpSpPr>
          <a:xfrm>
            <a:off x="8430775" y="637525"/>
            <a:ext cx="327600" cy="327600"/>
            <a:chOff x="9379775" y="1529850"/>
            <a:chExt cx="327600" cy="327600"/>
          </a:xfrm>
        </p:grpSpPr>
        <p:sp>
          <p:nvSpPr>
            <p:cNvPr id="631" name="Google Shape;631;p65"/>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5"/>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633" name="Google Shape;633;p65"/>
          <p:cNvSpPr txBox="1"/>
          <p:nvPr>
            <p:ph idx="4294967295" type="subTitle"/>
          </p:nvPr>
        </p:nvSpPr>
        <p:spPr>
          <a:xfrm>
            <a:off x="675700" y="1421875"/>
            <a:ext cx="7867800" cy="83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Áp dụng mô hình cho các năm từ 1990 trở đi và kiểm tra lại độ lỗi:</a:t>
            </a:r>
            <a:endParaRPr sz="1300"/>
          </a:p>
          <a:p>
            <a:pPr indent="0" lvl="0" marL="0" rtl="0" algn="l">
              <a:lnSpc>
                <a:spcPct val="100000"/>
              </a:lnSpc>
              <a:spcBef>
                <a:spcPts val="1600"/>
              </a:spcBef>
              <a:spcAft>
                <a:spcPts val="1600"/>
              </a:spcAft>
              <a:buNone/>
            </a:pPr>
            <a:r>
              <a:t/>
            </a:r>
            <a:endParaRPr sz="1300"/>
          </a:p>
        </p:txBody>
      </p:sp>
      <p:pic>
        <p:nvPicPr>
          <p:cNvPr id="634" name="Google Shape;634;p65"/>
          <p:cNvPicPr preferRelativeResize="0"/>
          <p:nvPr/>
        </p:nvPicPr>
        <p:blipFill>
          <a:blip r:embed="rId3">
            <a:alphaModFix/>
          </a:blip>
          <a:stretch>
            <a:fillRect/>
          </a:stretch>
        </p:blipFill>
        <p:spPr>
          <a:xfrm>
            <a:off x="788475" y="1753025"/>
            <a:ext cx="7642250" cy="2789750"/>
          </a:xfrm>
          <a:prstGeom prst="rect">
            <a:avLst/>
          </a:prstGeom>
          <a:noFill/>
          <a:ln>
            <a:noFill/>
          </a:ln>
        </p:spPr>
      </p:pic>
      <p:sp>
        <p:nvSpPr>
          <p:cNvPr id="635" name="Google Shape;635;p65"/>
          <p:cNvSpPr txBox="1"/>
          <p:nvPr/>
        </p:nvSpPr>
        <p:spPr>
          <a:xfrm>
            <a:off x="863625" y="4217225"/>
            <a:ext cx="77175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en" sz="1100">
                <a:solidFill>
                  <a:schemeClr val="dk1"/>
                </a:solidFill>
                <a:latin typeface="Merriweather"/>
                <a:ea typeface="Merriweather"/>
                <a:cs typeface="Merriweather"/>
                <a:sym typeface="Merriweather"/>
              </a:rPr>
              <a:t>Hầu hết độ lỗi đều ở mức rất thấp, dưới 0.04 (trừ Nhật Bản, Hàn Quốc, Singapore và Thái Lan).</a:t>
            </a:r>
            <a:endParaRPr b="1" i="1" sz="1100">
              <a:solidFill>
                <a:schemeClr val="dk1"/>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grpSp>
        <p:nvGrpSpPr>
          <p:cNvPr id="640" name="Google Shape;640;p66"/>
          <p:cNvGrpSpPr/>
          <p:nvPr/>
        </p:nvGrpSpPr>
        <p:grpSpPr>
          <a:xfrm>
            <a:off x="8430775" y="637525"/>
            <a:ext cx="327600" cy="327600"/>
            <a:chOff x="9379775" y="1529850"/>
            <a:chExt cx="327600" cy="327600"/>
          </a:xfrm>
        </p:grpSpPr>
        <p:sp>
          <p:nvSpPr>
            <p:cNvPr id="641" name="Google Shape;641;p6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643" name="Google Shape;643;p66"/>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MÔ HÌNH HỒI QUY ĐA THỨC BẬC II </a:t>
            </a:r>
            <a:endParaRPr sz="2000"/>
          </a:p>
          <a:p>
            <a:pPr indent="0" lvl="0" marL="0" rtl="0" algn="ctr">
              <a:spcBef>
                <a:spcPts val="0"/>
              </a:spcBef>
              <a:spcAft>
                <a:spcPts val="0"/>
              </a:spcAft>
              <a:buNone/>
            </a:pPr>
            <a:r>
              <a:rPr lang="en" sz="2000"/>
              <a:t>(POLYNOMIAL REGRESSION)</a:t>
            </a:r>
            <a:endParaRPr sz="2000"/>
          </a:p>
        </p:txBody>
      </p:sp>
      <p:sp>
        <p:nvSpPr>
          <p:cNvPr id="644" name="Google Shape;644;p66"/>
          <p:cNvSpPr txBox="1"/>
          <p:nvPr>
            <p:ph type="title"/>
          </p:nvPr>
        </p:nvSpPr>
        <p:spPr>
          <a:xfrm>
            <a:off x="654875" y="1699463"/>
            <a:ext cx="2876700" cy="56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GIẢI PHÁP</a:t>
            </a:r>
            <a:endParaRPr sz="2000"/>
          </a:p>
        </p:txBody>
      </p:sp>
      <p:sp>
        <p:nvSpPr>
          <p:cNvPr id="645" name="Google Shape;645;p66"/>
          <p:cNvSpPr txBox="1"/>
          <p:nvPr>
            <p:ph idx="4294967295" type="subTitle"/>
          </p:nvPr>
        </p:nvSpPr>
        <p:spPr>
          <a:xfrm>
            <a:off x="2889725" y="1639450"/>
            <a:ext cx="5771400" cy="62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Sử dụng mô hình hồi quy đa thức (Polynomial Regression) ở bậc 2 cho các quốc gia Nhật Bản, Hàn Quốc, Thái Lan và Singapore.</a:t>
            </a:r>
            <a:endParaRPr/>
          </a:p>
        </p:txBody>
      </p:sp>
      <p:pic>
        <p:nvPicPr>
          <p:cNvPr id="646" name="Google Shape;646;p66"/>
          <p:cNvPicPr preferRelativeResize="0"/>
          <p:nvPr/>
        </p:nvPicPr>
        <p:blipFill>
          <a:blip r:embed="rId3">
            <a:alphaModFix/>
          </a:blip>
          <a:stretch>
            <a:fillRect/>
          </a:stretch>
        </p:blipFill>
        <p:spPr>
          <a:xfrm>
            <a:off x="1739413" y="2449300"/>
            <a:ext cx="5665174" cy="2050850"/>
          </a:xfrm>
          <a:prstGeom prst="rect">
            <a:avLst/>
          </a:prstGeom>
          <a:noFill/>
          <a:ln>
            <a:noFill/>
          </a:ln>
        </p:spPr>
      </p:pic>
      <p:grpSp>
        <p:nvGrpSpPr>
          <p:cNvPr id="647" name="Google Shape;647;p66"/>
          <p:cNvGrpSpPr/>
          <p:nvPr/>
        </p:nvGrpSpPr>
        <p:grpSpPr>
          <a:xfrm>
            <a:off x="952161" y="1820509"/>
            <a:ext cx="326981" cy="326717"/>
            <a:chOff x="5399488" y="2893025"/>
            <a:chExt cx="258075" cy="258050"/>
          </a:xfrm>
        </p:grpSpPr>
        <p:sp>
          <p:nvSpPr>
            <p:cNvPr id="648" name="Google Shape;648;p66"/>
            <p:cNvSpPr/>
            <p:nvPr/>
          </p:nvSpPr>
          <p:spPr>
            <a:xfrm>
              <a:off x="5399488" y="2969325"/>
              <a:ext cx="22675" cy="20350"/>
            </a:xfrm>
            <a:custGeom>
              <a:rect b="b" l="l" r="r" t="t"/>
              <a:pathLst>
                <a:path extrusionOk="0" h="814" w="907">
                  <a:moveTo>
                    <a:pt x="1" y="0"/>
                  </a:moveTo>
                  <a:lnTo>
                    <a:pt x="1" y="814"/>
                  </a:lnTo>
                  <a:lnTo>
                    <a:pt x="907" y="814"/>
                  </a:lnTo>
                  <a:lnTo>
                    <a:pt x="9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6"/>
            <p:cNvSpPr/>
            <p:nvPr/>
          </p:nvSpPr>
          <p:spPr>
            <a:xfrm>
              <a:off x="5408738" y="3018800"/>
              <a:ext cx="30550" cy="28700"/>
            </a:xfrm>
            <a:custGeom>
              <a:rect b="b" l="l" r="r" t="t"/>
              <a:pathLst>
                <a:path extrusionOk="0" h="1148" w="1222">
                  <a:moveTo>
                    <a:pt x="851" y="0"/>
                  </a:moveTo>
                  <a:lnTo>
                    <a:pt x="1" y="426"/>
                  </a:lnTo>
                  <a:lnTo>
                    <a:pt x="371" y="1147"/>
                  </a:lnTo>
                  <a:lnTo>
                    <a:pt x="1221" y="722"/>
                  </a:lnTo>
                  <a:lnTo>
                    <a:pt x="8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6"/>
            <p:cNvSpPr/>
            <p:nvPr/>
          </p:nvSpPr>
          <p:spPr>
            <a:xfrm>
              <a:off x="5409213" y="2910575"/>
              <a:ext cx="29600" cy="28250"/>
            </a:xfrm>
            <a:custGeom>
              <a:rect b="b" l="l" r="r" t="t"/>
              <a:pathLst>
                <a:path extrusionOk="0" h="1130" w="1184">
                  <a:moveTo>
                    <a:pt x="352" y="1"/>
                  </a:moveTo>
                  <a:lnTo>
                    <a:pt x="0" y="722"/>
                  </a:lnTo>
                  <a:lnTo>
                    <a:pt x="814" y="1129"/>
                  </a:lnTo>
                  <a:lnTo>
                    <a:pt x="1184" y="408"/>
                  </a:lnTo>
                  <a:lnTo>
                    <a:pt x="35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6"/>
            <p:cNvSpPr/>
            <p:nvPr/>
          </p:nvSpPr>
          <p:spPr>
            <a:xfrm>
              <a:off x="5634863" y="2969325"/>
              <a:ext cx="22700" cy="20350"/>
            </a:xfrm>
            <a:custGeom>
              <a:rect b="b" l="l" r="r" t="t"/>
              <a:pathLst>
                <a:path extrusionOk="0" h="814" w="908">
                  <a:moveTo>
                    <a:pt x="1" y="0"/>
                  </a:moveTo>
                  <a:lnTo>
                    <a:pt x="1" y="814"/>
                  </a:lnTo>
                  <a:lnTo>
                    <a:pt x="907" y="814"/>
                  </a:lnTo>
                  <a:lnTo>
                    <a:pt x="9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6"/>
            <p:cNvSpPr/>
            <p:nvPr/>
          </p:nvSpPr>
          <p:spPr>
            <a:xfrm>
              <a:off x="5617288" y="3018800"/>
              <a:ext cx="30100" cy="28700"/>
            </a:xfrm>
            <a:custGeom>
              <a:rect b="b" l="l" r="r" t="t"/>
              <a:pathLst>
                <a:path extrusionOk="0" h="1148" w="1204">
                  <a:moveTo>
                    <a:pt x="352" y="0"/>
                  </a:moveTo>
                  <a:lnTo>
                    <a:pt x="1" y="722"/>
                  </a:lnTo>
                  <a:lnTo>
                    <a:pt x="833" y="1147"/>
                  </a:lnTo>
                  <a:lnTo>
                    <a:pt x="1203" y="426"/>
                  </a:lnTo>
                  <a:lnTo>
                    <a:pt x="3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6"/>
            <p:cNvSpPr/>
            <p:nvPr/>
          </p:nvSpPr>
          <p:spPr>
            <a:xfrm>
              <a:off x="5617763" y="2910575"/>
              <a:ext cx="30075" cy="28250"/>
            </a:xfrm>
            <a:custGeom>
              <a:rect b="b" l="l" r="r" t="t"/>
              <a:pathLst>
                <a:path extrusionOk="0" h="1130" w="1203">
                  <a:moveTo>
                    <a:pt x="833" y="1"/>
                  </a:moveTo>
                  <a:lnTo>
                    <a:pt x="0" y="408"/>
                  </a:lnTo>
                  <a:lnTo>
                    <a:pt x="370" y="1129"/>
                  </a:lnTo>
                  <a:lnTo>
                    <a:pt x="1203" y="722"/>
                  </a:lnTo>
                  <a:lnTo>
                    <a:pt x="8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6"/>
            <p:cNvSpPr/>
            <p:nvPr/>
          </p:nvSpPr>
          <p:spPr>
            <a:xfrm>
              <a:off x="5441563" y="2893025"/>
              <a:ext cx="173450" cy="258050"/>
            </a:xfrm>
            <a:custGeom>
              <a:rect b="b" l="l" r="r" t="t"/>
              <a:pathLst>
                <a:path extrusionOk="0" h="10322" w="6938">
                  <a:moveTo>
                    <a:pt x="3478" y="832"/>
                  </a:moveTo>
                  <a:cubicBezTo>
                    <a:pt x="4940" y="832"/>
                    <a:pt x="6142" y="2016"/>
                    <a:pt x="6142" y="3478"/>
                  </a:cubicBezTo>
                  <a:cubicBezTo>
                    <a:pt x="6142" y="4587"/>
                    <a:pt x="5680" y="5161"/>
                    <a:pt x="5180" y="5808"/>
                  </a:cubicBezTo>
                  <a:cubicBezTo>
                    <a:pt x="4810" y="6289"/>
                    <a:pt x="4422" y="6807"/>
                    <a:pt x="4311" y="7510"/>
                  </a:cubicBezTo>
                  <a:lnTo>
                    <a:pt x="2646" y="7510"/>
                  </a:lnTo>
                  <a:cubicBezTo>
                    <a:pt x="2498" y="6807"/>
                    <a:pt x="2128" y="6289"/>
                    <a:pt x="1758" y="5808"/>
                  </a:cubicBezTo>
                  <a:cubicBezTo>
                    <a:pt x="1277" y="5179"/>
                    <a:pt x="833" y="4587"/>
                    <a:pt x="815" y="3478"/>
                  </a:cubicBezTo>
                  <a:cubicBezTo>
                    <a:pt x="815" y="2016"/>
                    <a:pt x="2017" y="832"/>
                    <a:pt x="3478" y="832"/>
                  </a:cubicBezTo>
                  <a:close/>
                  <a:moveTo>
                    <a:pt x="4274" y="8305"/>
                  </a:moveTo>
                  <a:lnTo>
                    <a:pt x="4274" y="9101"/>
                  </a:lnTo>
                  <a:lnTo>
                    <a:pt x="4255" y="9101"/>
                  </a:lnTo>
                  <a:cubicBezTo>
                    <a:pt x="4255" y="9323"/>
                    <a:pt x="4070" y="9489"/>
                    <a:pt x="3867" y="9489"/>
                  </a:cubicBezTo>
                  <a:lnTo>
                    <a:pt x="3108" y="9489"/>
                  </a:lnTo>
                  <a:cubicBezTo>
                    <a:pt x="2868" y="9489"/>
                    <a:pt x="2720" y="9304"/>
                    <a:pt x="2720" y="9101"/>
                  </a:cubicBezTo>
                  <a:lnTo>
                    <a:pt x="2720" y="8305"/>
                  </a:lnTo>
                  <a:close/>
                  <a:moveTo>
                    <a:pt x="3478" y="0"/>
                  </a:moveTo>
                  <a:cubicBezTo>
                    <a:pt x="1573" y="0"/>
                    <a:pt x="38" y="1554"/>
                    <a:pt x="1" y="3459"/>
                  </a:cubicBezTo>
                  <a:lnTo>
                    <a:pt x="1" y="3478"/>
                  </a:lnTo>
                  <a:cubicBezTo>
                    <a:pt x="1" y="4865"/>
                    <a:pt x="593" y="5623"/>
                    <a:pt x="1111" y="6289"/>
                  </a:cubicBezTo>
                  <a:cubicBezTo>
                    <a:pt x="1555" y="6844"/>
                    <a:pt x="1888" y="7307"/>
                    <a:pt x="1888" y="8046"/>
                  </a:cubicBezTo>
                  <a:lnTo>
                    <a:pt x="1888" y="9119"/>
                  </a:lnTo>
                  <a:cubicBezTo>
                    <a:pt x="1888" y="9785"/>
                    <a:pt x="2406" y="10322"/>
                    <a:pt x="3090" y="10322"/>
                  </a:cubicBezTo>
                  <a:lnTo>
                    <a:pt x="3848" y="10322"/>
                  </a:lnTo>
                  <a:cubicBezTo>
                    <a:pt x="4514" y="10322"/>
                    <a:pt x="5051" y="9785"/>
                    <a:pt x="5051" y="9119"/>
                  </a:cubicBezTo>
                  <a:lnTo>
                    <a:pt x="5051" y="8046"/>
                  </a:lnTo>
                  <a:cubicBezTo>
                    <a:pt x="5051" y="7307"/>
                    <a:pt x="5402" y="6881"/>
                    <a:pt x="5809" y="6289"/>
                  </a:cubicBezTo>
                  <a:cubicBezTo>
                    <a:pt x="6346" y="5623"/>
                    <a:pt x="6919" y="4865"/>
                    <a:pt x="6937" y="3459"/>
                  </a:cubicBezTo>
                  <a:cubicBezTo>
                    <a:pt x="6919" y="1554"/>
                    <a:pt x="5402" y="0"/>
                    <a:pt x="3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grpSp>
        <p:nvGrpSpPr>
          <p:cNvPr id="659" name="Google Shape;659;p67"/>
          <p:cNvGrpSpPr/>
          <p:nvPr/>
        </p:nvGrpSpPr>
        <p:grpSpPr>
          <a:xfrm>
            <a:off x="1528650" y="1245648"/>
            <a:ext cx="6086700" cy="2525070"/>
            <a:chOff x="1528625" y="1090775"/>
            <a:chExt cx="6086700" cy="3326400"/>
          </a:xfrm>
        </p:grpSpPr>
        <p:sp>
          <p:nvSpPr>
            <p:cNvPr id="660" name="Google Shape;660;p67"/>
            <p:cNvSpPr/>
            <p:nvPr/>
          </p:nvSpPr>
          <p:spPr>
            <a:xfrm>
              <a:off x="1528625" y="1090775"/>
              <a:ext cx="6086700" cy="33264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p67"/>
            <p:cNvCxnSpPr/>
            <p:nvPr/>
          </p:nvCxnSpPr>
          <p:spPr>
            <a:xfrm>
              <a:off x="1539175" y="1687240"/>
              <a:ext cx="6075000" cy="0"/>
            </a:xfrm>
            <a:prstGeom prst="straightConnector1">
              <a:avLst/>
            </a:prstGeom>
            <a:noFill/>
            <a:ln cap="flat" cmpd="sng" w="19050">
              <a:solidFill>
                <a:schemeClr val="dk1"/>
              </a:solidFill>
              <a:prstDash val="solid"/>
              <a:round/>
              <a:headEnd len="med" w="med" type="none"/>
              <a:tailEnd len="med" w="med" type="none"/>
            </a:ln>
          </p:spPr>
        </p:cxnSp>
      </p:grpSp>
      <p:cxnSp>
        <p:nvCxnSpPr>
          <p:cNvPr id="662" name="Google Shape;662;p67"/>
          <p:cNvCxnSpPr/>
          <p:nvPr/>
        </p:nvCxnSpPr>
        <p:spPr>
          <a:xfrm>
            <a:off x="713225" y="4193238"/>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663" name="Google Shape;663;p67"/>
          <p:cNvCxnSpPr/>
          <p:nvPr/>
        </p:nvCxnSpPr>
        <p:spPr>
          <a:xfrm>
            <a:off x="713225" y="987950"/>
            <a:ext cx="7717500" cy="0"/>
          </a:xfrm>
          <a:prstGeom prst="straightConnector1">
            <a:avLst/>
          </a:prstGeom>
          <a:noFill/>
          <a:ln cap="flat" cmpd="sng" w="19050">
            <a:solidFill>
              <a:schemeClr val="dk1"/>
            </a:solidFill>
            <a:prstDash val="solid"/>
            <a:round/>
            <a:headEnd len="med" w="med" type="none"/>
            <a:tailEnd len="med" w="med" type="none"/>
          </a:ln>
        </p:spPr>
      </p:cxnSp>
      <p:grpSp>
        <p:nvGrpSpPr>
          <p:cNvPr id="664" name="Google Shape;664;p67"/>
          <p:cNvGrpSpPr/>
          <p:nvPr/>
        </p:nvGrpSpPr>
        <p:grpSpPr>
          <a:xfrm>
            <a:off x="7149150" y="1304951"/>
            <a:ext cx="327600" cy="327600"/>
            <a:chOff x="9379775" y="1529850"/>
            <a:chExt cx="327600" cy="327600"/>
          </a:xfrm>
        </p:grpSpPr>
        <p:sp>
          <p:nvSpPr>
            <p:cNvPr id="665" name="Google Shape;665;p6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667" name="Google Shape;667;p67"/>
          <p:cNvGrpSpPr/>
          <p:nvPr/>
        </p:nvGrpSpPr>
        <p:grpSpPr>
          <a:xfrm>
            <a:off x="1667250" y="1304951"/>
            <a:ext cx="327600" cy="327600"/>
            <a:chOff x="5471550" y="4685975"/>
            <a:chExt cx="327600" cy="327600"/>
          </a:xfrm>
        </p:grpSpPr>
        <p:sp>
          <p:nvSpPr>
            <p:cNvPr id="668" name="Google Shape;668;p67"/>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7"/>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0" name="Google Shape;670;p67"/>
          <p:cNvPicPr preferRelativeResize="0"/>
          <p:nvPr/>
        </p:nvPicPr>
        <p:blipFill>
          <a:blip r:embed="rId3">
            <a:alphaModFix/>
          </a:blip>
          <a:stretch>
            <a:fillRect/>
          </a:stretch>
        </p:blipFill>
        <p:spPr>
          <a:xfrm>
            <a:off x="1810500" y="2004312"/>
            <a:ext cx="5522949" cy="1143425"/>
          </a:xfrm>
          <a:prstGeom prst="rect">
            <a:avLst/>
          </a:prstGeom>
          <a:noFill/>
          <a:ln>
            <a:noFill/>
          </a:ln>
        </p:spPr>
      </p:pic>
      <p:sp>
        <p:nvSpPr>
          <p:cNvPr id="671" name="Google Shape;671;p67"/>
          <p:cNvSpPr txBox="1"/>
          <p:nvPr>
            <p:ph idx="4294967295" type="title"/>
          </p:nvPr>
        </p:nvSpPr>
        <p:spPr>
          <a:xfrm>
            <a:off x="713250" y="469700"/>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Merriweather"/>
                <a:ea typeface="Merriweather"/>
                <a:cs typeface="Merriweather"/>
                <a:sym typeface="Merriweather"/>
              </a:rPr>
              <a:t>TRỰC QUAN HÓA DỮ LIỆU BẰNG CÔNG CỤ</a:t>
            </a:r>
            <a:endParaRPr b="1" sz="2000">
              <a:latin typeface="Merriweather"/>
              <a:ea typeface="Merriweather"/>
              <a:cs typeface="Merriweather"/>
              <a:sym typeface="Merriweather"/>
            </a:endParaRPr>
          </a:p>
        </p:txBody>
      </p:sp>
      <p:sp>
        <p:nvSpPr>
          <p:cNvPr id="672" name="Google Shape;672;p67"/>
          <p:cNvSpPr txBox="1"/>
          <p:nvPr>
            <p:ph idx="4294967295" type="title"/>
          </p:nvPr>
        </p:nvSpPr>
        <p:spPr>
          <a:xfrm>
            <a:off x="713250" y="4111725"/>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latin typeface="Merriweather"/>
                <a:ea typeface="Merriweather"/>
                <a:cs typeface="Merriweather"/>
                <a:sym typeface="Merriweather"/>
              </a:rPr>
              <a:t>LINK DASHBOARD: </a:t>
            </a:r>
            <a:r>
              <a:rPr lang="en" sz="2000" u="sng">
                <a:solidFill>
                  <a:schemeClr val="hlink"/>
                </a:solidFill>
                <a:latin typeface="Merriweather"/>
                <a:ea typeface="Merriweather"/>
                <a:cs typeface="Merriweather"/>
                <a:sym typeface="Merriweather"/>
                <a:hlinkClick r:id="rId4"/>
              </a:rPr>
              <a:t>CLICK HERE</a:t>
            </a:r>
            <a:endParaRPr sz="2000">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DỰ ĐOÁN DÂN SỐ VIỆT NAM</a:t>
            </a:r>
            <a:endParaRPr sz="2000"/>
          </a:p>
        </p:txBody>
      </p:sp>
      <p:grpSp>
        <p:nvGrpSpPr>
          <p:cNvPr id="678" name="Google Shape;678;p68"/>
          <p:cNvGrpSpPr/>
          <p:nvPr/>
        </p:nvGrpSpPr>
        <p:grpSpPr>
          <a:xfrm>
            <a:off x="8430775" y="637525"/>
            <a:ext cx="327600" cy="327600"/>
            <a:chOff x="9379775" y="1529850"/>
            <a:chExt cx="327600" cy="327600"/>
          </a:xfrm>
        </p:grpSpPr>
        <p:sp>
          <p:nvSpPr>
            <p:cNvPr id="679" name="Google Shape;679;p6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681" name="Google Shape;681;p68"/>
          <p:cNvSpPr txBox="1"/>
          <p:nvPr>
            <p:ph idx="4294967295" type="subTitle"/>
          </p:nvPr>
        </p:nvSpPr>
        <p:spPr>
          <a:xfrm>
            <a:off x="5931200" y="1682288"/>
            <a:ext cx="2212800" cy="51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2022</a:t>
            </a:r>
            <a:endParaRPr b="1" sz="1800"/>
          </a:p>
        </p:txBody>
      </p:sp>
      <p:sp>
        <p:nvSpPr>
          <p:cNvPr id="682" name="Google Shape;682;p68"/>
          <p:cNvSpPr txBox="1"/>
          <p:nvPr>
            <p:ph idx="4294967295" type="subTitle"/>
          </p:nvPr>
        </p:nvSpPr>
        <p:spPr>
          <a:xfrm>
            <a:off x="2929100" y="1798250"/>
            <a:ext cx="2444700" cy="402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100">
                <a:latin typeface="Merriweather Black"/>
                <a:ea typeface="Merriweather Black"/>
                <a:cs typeface="Merriweather Black"/>
                <a:sym typeface="Merriweather Black"/>
              </a:rPr>
              <a:t>98 858 125</a:t>
            </a:r>
            <a:endParaRPr sz="2100">
              <a:latin typeface="Merriweather Black"/>
              <a:ea typeface="Merriweather Black"/>
              <a:cs typeface="Merriweather Black"/>
              <a:sym typeface="Merriweather Black"/>
            </a:endParaRPr>
          </a:p>
        </p:txBody>
      </p:sp>
      <p:cxnSp>
        <p:nvCxnSpPr>
          <p:cNvPr id="683" name="Google Shape;683;p68"/>
          <p:cNvCxnSpPr/>
          <p:nvPr/>
        </p:nvCxnSpPr>
        <p:spPr>
          <a:xfrm>
            <a:off x="718206" y="2418005"/>
            <a:ext cx="7711200" cy="0"/>
          </a:xfrm>
          <a:prstGeom prst="straightConnector1">
            <a:avLst/>
          </a:prstGeom>
          <a:noFill/>
          <a:ln cap="flat" cmpd="sng" w="19050">
            <a:solidFill>
              <a:schemeClr val="dk1"/>
            </a:solidFill>
            <a:prstDash val="solid"/>
            <a:round/>
            <a:headEnd len="med" w="med" type="none"/>
            <a:tailEnd len="med" w="med" type="none"/>
          </a:ln>
        </p:spPr>
      </p:cxnSp>
      <p:cxnSp>
        <p:nvCxnSpPr>
          <p:cNvPr id="684" name="Google Shape;684;p68"/>
          <p:cNvCxnSpPr/>
          <p:nvPr/>
        </p:nvCxnSpPr>
        <p:spPr>
          <a:xfrm>
            <a:off x="718206" y="3430199"/>
            <a:ext cx="7711200" cy="0"/>
          </a:xfrm>
          <a:prstGeom prst="straightConnector1">
            <a:avLst/>
          </a:prstGeom>
          <a:noFill/>
          <a:ln cap="flat" cmpd="sng" w="19050">
            <a:solidFill>
              <a:schemeClr val="dk1"/>
            </a:solidFill>
            <a:prstDash val="solid"/>
            <a:round/>
            <a:headEnd len="med" w="med" type="none"/>
            <a:tailEnd len="med" w="med" type="none"/>
          </a:ln>
        </p:spPr>
      </p:cxnSp>
      <p:grpSp>
        <p:nvGrpSpPr>
          <p:cNvPr id="685" name="Google Shape;685;p68"/>
          <p:cNvGrpSpPr/>
          <p:nvPr/>
        </p:nvGrpSpPr>
        <p:grpSpPr>
          <a:xfrm>
            <a:off x="1868532" y="3810833"/>
            <a:ext cx="343165" cy="402345"/>
            <a:chOff x="3350225" y="2369625"/>
            <a:chExt cx="220600" cy="257600"/>
          </a:xfrm>
        </p:grpSpPr>
        <p:sp>
          <p:nvSpPr>
            <p:cNvPr id="686" name="Google Shape;686;p68"/>
            <p:cNvSpPr/>
            <p:nvPr/>
          </p:nvSpPr>
          <p:spPr>
            <a:xfrm>
              <a:off x="3350225" y="2369625"/>
              <a:ext cx="220600" cy="257600"/>
            </a:xfrm>
            <a:custGeom>
              <a:rect b="b" l="l" r="r" t="t"/>
              <a:pathLst>
                <a:path extrusionOk="0" h="10304" w="8824">
                  <a:moveTo>
                    <a:pt x="7603" y="814"/>
                  </a:moveTo>
                  <a:cubicBezTo>
                    <a:pt x="7825" y="814"/>
                    <a:pt x="7991" y="999"/>
                    <a:pt x="7991" y="1203"/>
                  </a:cubicBezTo>
                  <a:lnTo>
                    <a:pt x="7991" y="2664"/>
                  </a:lnTo>
                  <a:lnTo>
                    <a:pt x="796" y="2664"/>
                  </a:lnTo>
                  <a:lnTo>
                    <a:pt x="796" y="1203"/>
                  </a:lnTo>
                  <a:cubicBezTo>
                    <a:pt x="796" y="981"/>
                    <a:pt x="981" y="814"/>
                    <a:pt x="1203" y="814"/>
                  </a:cubicBezTo>
                  <a:close/>
                  <a:moveTo>
                    <a:pt x="8047" y="3478"/>
                  </a:moveTo>
                  <a:lnTo>
                    <a:pt x="8047" y="9119"/>
                  </a:lnTo>
                  <a:lnTo>
                    <a:pt x="8010" y="9119"/>
                  </a:lnTo>
                  <a:cubicBezTo>
                    <a:pt x="8010" y="9341"/>
                    <a:pt x="7825" y="9508"/>
                    <a:pt x="7621" y="9508"/>
                  </a:cubicBezTo>
                  <a:lnTo>
                    <a:pt x="1221" y="9508"/>
                  </a:lnTo>
                  <a:cubicBezTo>
                    <a:pt x="981" y="9508"/>
                    <a:pt x="833" y="9323"/>
                    <a:pt x="833" y="9119"/>
                  </a:cubicBezTo>
                  <a:lnTo>
                    <a:pt x="833" y="3478"/>
                  </a:lnTo>
                  <a:close/>
                  <a:moveTo>
                    <a:pt x="1203" y="0"/>
                  </a:moveTo>
                  <a:cubicBezTo>
                    <a:pt x="518" y="0"/>
                    <a:pt x="0" y="537"/>
                    <a:pt x="0" y="1203"/>
                  </a:cubicBezTo>
                  <a:lnTo>
                    <a:pt x="0" y="9101"/>
                  </a:lnTo>
                  <a:cubicBezTo>
                    <a:pt x="0" y="9767"/>
                    <a:pt x="518" y="10303"/>
                    <a:pt x="1203" y="10303"/>
                  </a:cubicBezTo>
                  <a:lnTo>
                    <a:pt x="7603" y="10303"/>
                  </a:lnTo>
                  <a:cubicBezTo>
                    <a:pt x="8269" y="10303"/>
                    <a:pt x="8805" y="9767"/>
                    <a:pt x="8805" y="9101"/>
                  </a:cubicBezTo>
                  <a:lnTo>
                    <a:pt x="8805" y="1203"/>
                  </a:lnTo>
                  <a:cubicBezTo>
                    <a:pt x="8824" y="555"/>
                    <a:pt x="8269" y="0"/>
                    <a:pt x="7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8"/>
            <p:cNvSpPr/>
            <p:nvPr/>
          </p:nvSpPr>
          <p:spPr>
            <a:xfrm>
              <a:off x="3507925" y="2521750"/>
              <a:ext cx="19900" cy="58300"/>
            </a:xfrm>
            <a:custGeom>
              <a:rect b="b" l="l" r="r" t="t"/>
              <a:pathLst>
                <a:path extrusionOk="0" h="2332" w="796">
                  <a:moveTo>
                    <a:pt x="0" y="1"/>
                  </a:moveTo>
                  <a:lnTo>
                    <a:pt x="0" y="2332"/>
                  </a:lnTo>
                  <a:lnTo>
                    <a:pt x="795" y="2332"/>
                  </a:lnTo>
                  <a:lnTo>
                    <a:pt x="7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8"/>
            <p:cNvSpPr/>
            <p:nvPr/>
          </p:nvSpPr>
          <p:spPr>
            <a:xfrm>
              <a:off x="3393225" y="2483850"/>
              <a:ext cx="20375" cy="19900"/>
            </a:xfrm>
            <a:custGeom>
              <a:rect b="b" l="l" r="r" t="t"/>
              <a:pathLst>
                <a:path extrusionOk="0" h="796" w="815">
                  <a:moveTo>
                    <a:pt x="1" y="0"/>
                  </a:moveTo>
                  <a:lnTo>
                    <a:pt x="1" y="795"/>
                  </a:lnTo>
                  <a:lnTo>
                    <a:pt x="815" y="795"/>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8"/>
            <p:cNvSpPr/>
            <p:nvPr/>
          </p:nvSpPr>
          <p:spPr>
            <a:xfrm>
              <a:off x="3431600" y="2483850"/>
              <a:ext cx="20375" cy="19900"/>
            </a:xfrm>
            <a:custGeom>
              <a:rect b="b" l="l" r="r" t="t"/>
              <a:pathLst>
                <a:path extrusionOk="0" h="796" w="815">
                  <a:moveTo>
                    <a:pt x="1" y="0"/>
                  </a:moveTo>
                  <a:lnTo>
                    <a:pt x="1" y="795"/>
                  </a:lnTo>
                  <a:lnTo>
                    <a:pt x="815" y="795"/>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8"/>
            <p:cNvSpPr/>
            <p:nvPr/>
          </p:nvSpPr>
          <p:spPr>
            <a:xfrm>
              <a:off x="3469525" y="2483850"/>
              <a:ext cx="20375" cy="19900"/>
            </a:xfrm>
            <a:custGeom>
              <a:rect b="b" l="l" r="r" t="t"/>
              <a:pathLst>
                <a:path extrusionOk="0" h="796" w="815">
                  <a:moveTo>
                    <a:pt x="1" y="0"/>
                  </a:moveTo>
                  <a:lnTo>
                    <a:pt x="1" y="795"/>
                  </a:lnTo>
                  <a:lnTo>
                    <a:pt x="815" y="795"/>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8"/>
            <p:cNvSpPr/>
            <p:nvPr/>
          </p:nvSpPr>
          <p:spPr>
            <a:xfrm>
              <a:off x="3393225" y="2521750"/>
              <a:ext cx="20375" cy="20375"/>
            </a:xfrm>
            <a:custGeom>
              <a:rect b="b" l="l" r="r" t="t"/>
              <a:pathLst>
                <a:path extrusionOk="0" h="815" w="815">
                  <a:moveTo>
                    <a:pt x="1" y="1"/>
                  </a:moveTo>
                  <a:lnTo>
                    <a:pt x="1" y="815"/>
                  </a:lnTo>
                  <a:lnTo>
                    <a:pt x="815" y="815"/>
                  </a:lnTo>
                  <a:lnTo>
                    <a:pt x="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8"/>
            <p:cNvSpPr/>
            <p:nvPr/>
          </p:nvSpPr>
          <p:spPr>
            <a:xfrm>
              <a:off x="3431600" y="2521750"/>
              <a:ext cx="20375" cy="20375"/>
            </a:xfrm>
            <a:custGeom>
              <a:rect b="b" l="l" r="r" t="t"/>
              <a:pathLst>
                <a:path extrusionOk="0" h="815" w="815">
                  <a:moveTo>
                    <a:pt x="1" y="1"/>
                  </a:moveTo>
                  <a:lnTo>
                    <a:pt x="1" y="815"/>
                  </a:lnTo>
                  <a:lnTo>
                    <a:pt x="815" y="815"/>
                  </a:lnTo>
                  <a:lnTo>
                    <a:pt x="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8"/>
            <p:cNvSpPr/>
            <p:nvPr/>
          </p:nvSpPr>
          <p:spPr>
            <a:xfrm>
              <a:off x="3469525" y="2521750"/>
              <a:ext cx="20375" cy="20375"/>
            </a:xfrm>
            <a:custGeom>
              <a:rect b="b" l="l" r="r" t="t"/>
              <a:pathLst>
                <a:path extrusionOk="0" h="815" w="815">
                  <a:moveTo>
                    <a:pt x="1" y="1"/>
                  </a:moveTo>
                  <a:lnTo>
                    <a:pt x="1" y="815"/>
                  </a:lnTo>
                  <a:lnTo>
                    <a:pt x="815" y="815"/>
                  </a:lnTo>
                  <a:lnTo>
                    <a:pt x="8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8"/>
            <p:cNvSpPr/>
            <p:nvPr/>
          </p:nvSpPr>
          <p:spPr>
            <a:xfrm>
              <a:off x="3507925" y="2483850"/>
              <a:ext cx="19900" cy="19900"/>
            </a:xfrm>
            <a:custGeom>
              <a:rect b="b" l="l" r="r" t="t"/>
              <a:pathLst>
                <a:path extrusionOk="0" h="796" w="796">
                  <a:moveTo>
                    <a:pt x="0" y="0"/>
                  </a:moveTo>
                  <a:lnTo>
                    <a:pt x="0" y="795"/>
                  </a:lnTo>
                  <a:lnTo>
                    <a:pt x="795" y="795"/>
                  </a:lnTo>
                  <a:lnTo>
                    <a:pt x="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8"/>
            <p:cNvSpPr/>
            <p:nvPr/>
          </p:nvSpPr>
          <p:spPr>
            <a:xfrm>
              <a:off x="3393225" y="2560150"/>
              <a:ext cx="20375" cy="19900"/>
            </a:xfrm>
            <a:custGeom>
              <a:rect b="b" l="l" r="r" t="t"/>
              <a:pathLst>
                <a:path extrusionOk="0" h="796" w="815">
                  <a:moveTo>
                    <a:pt x="1" y="0"/>
                  </a:moveTo>
                  <a:lnTo>
                    <a:pt x="1" y="796"/>
                  </a:lnTo>
                  <a:lnTo>
                    <a:pt x="815" y="796"/>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8"/>
            <p:cNvSpPr/>
            <p:nvPr/>
          </p:nvSpPr>
          <p:spPr>
            <a:xfrm>
              <a:off x="3431600" y="2560150"/>
              <a:ext cx="20375" cy="19900"/>
            </a:xfrm>
            <a:custGeom>
              <a:rect b="b" l="l" r="r" t="t"/>
              <a:pathLst>
                <a:path extrusionOk="0" h="796" w="815">
                  <a:moveTo>
                    <a:pt x="1" y="0"/>
                  </a:moveTo>
                  <a:lnTo>
                    <a:pt x="1" y="796"/>
                  </a:lnTo>
                  <a:lnTo>
                    <a:pt x="815" y="796"/>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a:off x="3469525" y="2560150"/>
              <a:ext cx="20375" cy="19900"/>
            </a:xfrm>
            <a:custGeom>
              <a:rect b="b" l="l" r="r" t="t"/>
              <a:pathLst>
                <a:path extrusionOk="0" h="796" w="815">
                  <a:moveTo>
                    <a:pt x="1" y="0"/>
                  </a:moveTo>
                  <a:lnTo>
                    <a:pt x="1" y="796"/>
                  </a:lnTo>
                  <a:lnTo>
                    <a:pt x="815" y="796"/>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68"/>
          <p:cNvSpPr/>
          <p:nvPr/>
        </p:nvSpPr>
        <p:spPr>
          <a:xfrm>
            <a:off x="1844550" y="2722950"/>
            <a:ext cx="391151" cy="402308"/>
          </a:xfrm>
          <a:custGeom>
            <a:rect b="b" l="l" r="r" t="t"/>
            <a:pathLst>
              <a:path extrusionOk="0" h="9249" w="10286">
                <a:moveTo>
                  <a:pt x="796" y="1739"/>
                </a:moveTo>
                <a:lnTo>
                  <a:pt x="4273" y="4625"/>
                </a:lnTo>
                <a:lnTo>
                  <a:pt x="796" y="7529"/>
                </a:lnTo>
                <a:lnTo>
                  <a:pt x="796" y="1739"/>
                </a:lnTo>
                <a:close/>
                <a:moveTo>
                  <a:pt x="5550" y="1739"/>
                </a:moveTo>
                <a:lnTo>
                  <a:pt x="9027" y="4625"/>
                </a:lnTo>
                <a:lnTo>
                  <a:pt x="5550" y="7529"/>
                </a:lnTo>
                <a:lnTo>
                  <a:pt x="5550" y="1739"/>
                </a:lnTo>
                <a:close/>
                <a:moveTo>
                  <a:pt x="4773" y="0"/>
                </a:moveTo>
                <a:lnTo>
                  <a:pt x="4773" y="3959"/>
                </a:lnTo>
                <a:lnTo>
                  <a:pt x="1" y="37"/>
                </a:lnTo>
                <a:lnTo>
                  <a:pt x="1" y="9249"/>
                </a:lnTo>
                <a:lnTo>
                  <a:pt x="4773" y="5309"/>
                </a:lnTo>
                <a:lnTo>
                  <a:pt x="4773" y="9249"/>
                </a:lnTo>
                <a:lnTo>
                  <a:pt x="10285" y="4606"/>
                </a:lnTo>
                <a:lnTo>
                  <a:pt x="47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8"/>
          <p:cNvSpPr/>
          <p:nvPr/>
        </p:nvSpPr>
        <p:spPr>
          <a:xfrm>
            <a:off x="1868545" y="1776361"/>
            <a:ext cx="343170" cy="423899"/>
          </a:xfrm>
          <a:custGeom>
            <a:rect b="b" l="l" r="r" t="t"/>
            <a:pathLst>
              <a:path extrusionOk="0" h="10322" w="6216">
                <a:moveTo>
                  <a:pt x="815" y="1721"/>
                </a:moveTo>
                <a:lnTo>
                  <a:pt x="4940" y="5161"/>
                </a:lnTo>
                <a:lnTo>
                  <a:pt x="815" y="8583"/>
                </a:lnTo>
                <a:lnTo>
                  <a:pt x="815" y="1721"/>
                </a:lnTo>
                <a:close/>
                <a:moveTo>
                  <a:pt x="1" y="0"/>
                </a:moveTo>
                <a:lnTo>
                  <a:pt x="1" y="10322"/>
                </a:lnTo>
                <a:lnTo>
                  <a:pt x="6216" y="516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txBox="1"/>
          <p:nvPr>
            <p:ph idx="4294967295" type="subTitle"/>
          </p:nvPr>
        </p:nvSpPr>
        <p:spPr>
          <a:xfrm>
            <a:off x="5931200" y="2664963"/>
            <a:ext cx="2212800" cy="51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2025</a:t>
            </a:r>
            <a:endParaRPr b="1" sz="1800"/>
          </a:p>
        </p:txBody>
      </p:sp>
      <p:sp>
        <p:nvSpPr>
          <p:cNvPr id="701" name="Google Shape;701;p68"/>
          <p:cNvSpPr txBox="1"/>
          <p:nvPr>
            <p:ph idx="4294967295" type="subTitle"/>
          </p:nvPr>
        </p:nvSpPr>
        <p:spPr>
          <a:xfrm>
            <a:off x="2929100" y="2780925"/>
            <a:ext cx="2444700" cy="402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100">
                <a:latin typeface="Merriweather Black"/>
                <a:ea typeface="Merriweather Black"/>
                <a:cs typeface="Merriweather Black"/>
                <a:sym typeface="Merriweather Black"/>
              </a:rPr>
              <a:t>101 680 841</a:t>
            </a:r>
            <a:endParaRPr sz="2100">
              <a:latin typeface="Merriweather Black"/>
              <a:ea typeface="Merriweather Black"/>
              <a:cs typeface="Merriweather Black"/>
              <a:sym typeface="Merriweather Black"/>
            </a:endParaRPr>
          </a:p>
        </p:txBody>
      </p:sp>
      <p:sp>
        <p:nvSpPr>
          <p:cNvPr id="702" name="Google Shape;702;p68"/>
          <p:cNvSpPr txBox="1"/>
          <p:nvPr>
            <p:ph idx="4294967295" type="subTitle"/>
          </p:nvPr>
        </p:nvSpPr>
        <p:spPr>
          <a:xfrm>
            <a:off x="5931200" y="3763588"/>
            <a:ext cx="2212800" cy="51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2050</a:t>
            </a:r>
            <a:endParaRPr b="1" sz="1800"/>
          </a:p>
        </p:txBody>
      </p:sp>
      <p:sp>
        <p:nvSpPr>
          <p:cNvPr id="703" name="Google Shape;703;p68"/>
          <p:cNvSpPr txBox="1"/>
          <p:nvPr>
            <p:ph idx="4294967295" type="subTitle"/>
          </p:nvPr>
        </p:nvSpPr>
        <p:spPr>
          <a:xfrm>
            <a:off x="2929100" y="3879550"/>
            <a:ext cx="2444700" cy="402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rPr lang="en" sz="2100">
                <a:latin typeface="Merriweather Black"/>
                <a:ea typeface="Merriweather Black"/>
                <a:cs typeface="Merriweather Black"/>
                <a:sym typeface="Merriweather Black"/>
              </a:rPr>
              <a:t>125 203 473</a:t>
            </a:r>
            <a:endParaRPr sz="2100">
              <a:latin typeface="Merriweather Black"/>
              <a:ea typeface="Merriweather Black"/>
              <a:cs typeface="Merriweather Black"/>
              <a:sym typeface="Merriweather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9"/>
          <p:cNvSpPr txBox="1"/>
          <p:nvPr>
            <p:ph idx="2" type="title"/>
          </p:nvPr>
        </p:nvSpPr>
        <p:spPr>
          <a:xfrm>
            <a:off x="2580600" y="2282225"/>
            <a:ext cx="3982800" cy="10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0"/>
              <a:t>2040</a:t>
            </a:r>
            <a:endParaRPr sz="12000"/>
          </a:p>
        </p:txBody>
      </p:sp>
      <p:sp>
        <p:nvSpPr>
          <p:cNvPr id="709" name="Google Shape;709;p69"/>
          <p:cNvSpPr txBox="1"/>
          <p:nvPr>
            <p:ph idx="1" type="subTitle"/>
          </p:nvPr>
        </p:nvSpPr>
        <p:spPr>
          <a:xfrm>
            <a:off x="2580600" y="3524550"/>
            <a:ext cx="3982800" cy="3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Dân số thế giới sẽ đạt 9 tỷ người</a:t>
            </a:r>
            <a:endParaRPr/>
          </a:p>
        </p:txBody>
      </p:sp>
      <p:grpSp>
        <p:nvGrpSpPr>
          <p:cNvPr id="710" name="Google Shape;710;p69"/>
          <p:cNvGrpSpPr/>
          <p:nvPr/>
        </p:nvGrpSpPr>
        <p:grpSpPr>
          <a:xfrm>
            <a:off x="8422125" y="298550"/>
            <a:ext cx="327600" cy="327600"/>
            <a:chOff x="9379775" y="1529850"/>
            <a:chExt cx="327600" cy="327600"/>
          </a:xfrm>
        </p:grpSpPr>
        <p:sp>
          <p:nvSpPr>
            <p:cNvPr id="711" name="Google Shape;711;p69"/>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9"/>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713" name="Google Shape;713;p69"/>
          <p:cNvGrpSpPr/>
          <p:nvPr/>
        </p:nvGrpSpPr>
        <p:grpSpPr>
          <a:xfrm>
            <a:off x="394125" y="298550"/>
            <a:ext cx="327600" cy="327600"/>
            <a:chOff x="5471550" y="4685975"/>
            <a:chExt cx="327600" cy="327600"/>
          </a:xfrm>
        </p:grpSpPr>
        <p:sp>
          <p:nvSpPr>
            <p:cNvPr id="714" name="Google Shape;714;p69"/>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9"/>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69"/>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9"/>
          <p:cNvSpPr txBox="1"/>
          <p:nvPr>
            <p:ph idx="1" type="subTitle"/>
          </p:nvPr>
        </p:nvSpPr>
        <p:spPr>
          <a:xfrm>
            <a:off x="1700725" y="1163488"/>
            <a:ext cx="56280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Theo dự đoán từ mô hình hồi quy</a:t>
            </a:r>
            <a:endParaRPr sz="1400"/>
          </a:p>
        </p:txBody>
      </p:sp>
      <p:sp>
        <p:nvSpPr>
          <p:cNvPr id="718" name="Google Shape;718;p69"/>
          <p:cNvSpPr txBox="1"/>
          <p:nvPr>
            <p:ph idx="1" type="subTitle"/>
          </p:nvPr>
        </p:nvSpPr>
        <p:spPr>
          <a:xfrm>
            <a:off x="1758075" y="1799513"/>
            <a:ext cx="5628000" cy="4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Năm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grpSp>
        <p:nvGrpSpPr>
          <p:cNvPr id="723" name="Google Shape;723;p70"/>
          <p:cNvGrpSpPr/>
          <p:nvPr/>
        </p:nvGrpSpPr>
        <p:grpSpPr>
          <a:xfrm>
            <a:off x="714023" y="1584975"/>
            <a:ext cx="2328600" cy="2786700"/>
            <a:chOff x="714023" y="1584975"/>
            <a:chExt cx="2328600" cy="2786700"/>
          </a:xfrm>
        </p:grpSpPr>
        <p:sp>
          <p:nvSpPr>
            <p:cNvPr id="724" name="Google Shape;724;p70"/>
            <p:cNvSpPr/>
            <p:nvPr/>
          </p:nvSpPr>
          <p:spPr>
            <a:xfrm>
              <a:off x="714023" y="1584975"/>
              <a:ext cx="2328600" cy="2786700"/>
            </a:xfrm>
            <a:prstGeom prst="roundRect">
              <a:avLst>
                <a:gd fmla="val 9091" name="adj"/>
              </a:avLst>
            </a:prstGeom>
            <a:solidFill>
              <a:schemeClr val="accent5"/>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70"/>
            <p:cNvCxnSpPr/>
            <p:nvPr/>
          </p:nvCxnSpPr>
          <p:spPr>
            <a:xfrm>
              <a:off x="718206" y="1962674"/>
              <a:ext cx="2324100" cy="0"/>
            </a:xfrm>
            <a:prstGeom prst="straightConnector1">
              <a:avLst/>
            </a:prstGeom>
            <a:noFill/>
            <a:ln cap="flat" cmpd="sng" w="19050">
              <a:solidFill>
                <a:schemeClr val="dk1"/>
              </a:solidFill>
              <a:prstDash val="solid"/>
              <a:round/>
              <a:headEnd len="med" w="med" type="none"/>
              <a:tailEnd len="med" w="med" type="none"/>
            </a:ln>
          </p:spPr>
        </p:cxnSp>
      </p:grpSp>
      <p:grpSp>
        <p:nvGrpSpPr>
          <p:cNvPr id="726" name="Google Shape;726;p70"/>
          <p:cNvGrpSpPr/>
          <p:nvPr/>
        </p:nvGrpSpPr>
        <p:grpSpPr>
          <a:xfrm>
            <a:off x="6098377" y="1584983"/>
            <a:ext cx="2331600" cy="2786700"/>
            <a:chOff x="6098377" y="1584983"/>
            <a:chExt cx="2331600" cy="2786700"/>
          </a:xfrm>
        </p:grpSpPr>
        <p:sp>
          <p:nvSpPr>
            <p:cNvPr id="727" name="Google Shape;727;p70"/>
            <p:cNvSpPr/>
            <p:nvPr/>
          </p:nvSpPr>
          <p:spPr>
            <a:xfrm>
              <a:off x="6098377" y="1584983"/>
              <a:ext cx="2331600" cy="2786700"/>
            </a:xfrm>
            <a:prstGeom prst="roundRect">
              <a:avLst>
                <a:gd fmla="val 9091" name="adj"/>
              </a:avLst>
            </a:prstGeom>
            <a:solidFill>
              <a:schemeClr val="accent3"/>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 name="Google Shape;728;p70"/>
            <p:cNvCxnSpPr/>
            <p:nvPr/>
          </p:nvCxnSpPr>
          <p:spPr>
            <a:xfrm>
              <a:off x="6102574" y="1962682"/>
              <a:ext cx="2327400" cy="0"/>
            </a:xfrm>
            <a:prstGeom prst="straightConnector1">
              <a:avLst/>
            </a:prstGeom>
            <a:noFill/>
            <a:ln cap="flat" cmpd="sng" w="19050">
              <a:solidFill>
                <a:schemeClr val="dk1"/>
              </a:solidFill>
              <a:prstDash val="solid"/>
              <a:round/>
              <a:headEnd len="med" w="med" type="none"/>
              <a:tailEnd len="med" w="med" type="none"/>
            </a:ln>
          </p:spPr>
        </p:cxnSp>
      </p:grpSp>
      <p:grpSp>
        <p:nvGrpSpPr>
          <p:cNvPr id="729" name="Google Shape;729;p70"/>
          <p:cNvGrpSpPr/>
          <p:nvPr/>
        </p:nvGrpSpPr>
        <p:grpSpPr>
          <a:xfrm>
            <a:off x="3404698" y="1584983"/>
            <a:ext cx="2331600" cy="2786700"/>
            <a:chOff x="3404698" y="1584983"/>
            <a:chExt cx="2331600" cy="2786700"/>
          </a:xfrm>
        </p:grpSpPr>
        <p:sp>
          <p:nvSpPr>
            <p:cNvPr id="730" name="Google Shape;730;p70"/>
            <p:cNvSpPr/>
            <p:nvPr/>
          </p:nvSpPr>
          <p:spPr>
            <a:xfrm>
              <a:off x="3404698" y="1584983"/>
              <a:ext cx="2331600" cy="2786700"/>
            </a:xfrm>
            <a:prstGeom prst="roundRect">
              <a:avLst>
                <a:gd fmla="val 9091" name="adj"/>
              </a:avLst>
            </a:prstGeom>
            <a:solidFill>
              <a:schemeClr val="accent1"/>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70"/>
            <p:cNvCxnSpPr/>
            <p:nvPr/>
          </p:nvCxnSpPr>
          <p:spPr>
            <a:xfrm>
              <a:off x="3408891" y="1962682"/>
              <a:ext cx="2327400" cy="0"/>
            </a:xfrm>
            <a:prstGeom prst="straightConnector1">
              <a:avLst/>
            </a:prstGeom>
            <a:noFill/>
            <a:ln cap="flat" cmpd="sng" w="19050">
              <a:solidFill>
                <a:schemeClr val="dk1"/>
              </a:solidFill>
              <a:prstDash val="solid"/>
              <a:round/>
              <a:headEnd len="med" w="med" type="none"/>
              <a:tailEnd len="med" w="med" type="none"/>
            </a:ln>
          </p:spPr>
        </p:cxnSp>
      </p:grpSp>
      <p:sp>
        <p:nvSpPr>
          <p:cNvPr id="732" name="Google Shape;732;p70"/>
          <p:cNvSpPr/>
          <p:nvPr/>
        </p:nvSpPr>
        <p:spPr>
          <a:xfrm>
            <a:off x="7985974" y="170481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0"/>
          <p:cNvSpPr/>
          <p:nvPr/>
        </p:nvSpPr>
        <p:spPr>
          <a:xfrm>
            <a:off x="5235942" y="170481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0"/>
          <p:cNvSpPr/>
          <p:nvPr/>
        </p:nvSpPr>
        <p:spPr>
          <a:xfrm>
            <a:off x="965431"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0"/>
          <p:cNvSpPr/>
          <p:nvPr/>
        </p:nvSpPr>
        <p:spPr>
          <a:xfrm>
            <a:off x="1331057"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0"/>
          <p:cNvSpPr/>
          <p:nvPr/>
        </p:nvSpPr>
        <p:spPr>
          <a:xfrm>
            <a:off x="1696683"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0"/>
          <p:cNvSpPr/>
          <p:nvPr/>
        </p:nvSpPr>
        <p:spPr>
          <a:xfrm>
            <a:off x="2062310"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0"/>
          <p:cNvSpPr/>
          <p:nvPr/>
        </p:nvSpPr>
        <p:spPr>
          <a:xfrm>
            <a:off x="2427936"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0"/>
          <p:cNvSpPr/>
          <p:nvPr/>
        </p:nvSpPr>
        <p:spPr>
          <a:xfrm>
            <a:off x="3715506"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0"/>
          <p:cNvSpPr/>
          <p:nvPr/>
        </p:nvSpPr>
        <p:spPr>
          <a:xfrm>
            <a:off x="4081132"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0"/>
          <p:cNvSpPr/>
          <p:nvPr/>
        </p:nvSpPr>
        <p:spPr>
          <a:xfrm>
            <a:off x="4446758"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0"/>
          <p:cNvSpPr/>
          <p:nvPr/>
        </p:nvSpPr>
        <p:spPr>
          <a:xfrm>
            <a:off x="4812385"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0"/>
          <p:cNvSpPr/>
          <p:nvPr/>
        </p:nvSpPr>
        <p:spPr>
          <a:xfrm>
            <a:off x="5178011"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0"/>
          <p:cNvSpPr/>
          <p:nvPr/>
        </p:nvSpPr>
        <p:spPr>
          <a:xfrm>
            <a:off x="6465568" y="2791757"/>
            <a:ext cx="250500" cy="250500"/>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0"/>
          <p:cNvSpPr/>
          <p:nvPr/>
        </p:nvSpPr>
        <p:spPr>
          <a:xfrm>
            <a:off x="6831195"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0"/>
          <p:cNvSpPr/>
          <p:nvPr/>
        </p:nvSpPr>
        <p:spPr>
          <a:xfrm>
            <a:off x="7196821"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0"/>
          <p:cNvSpPr/>
          <p:nvPr/>
        </p:nvSpPr>
        <p:spPr>
          <a:xfrm>
            <a:off x="7562447"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0"/>
          <p:cNvSpPr/>
          <p:nvPr/>
        </p:nvSpPr>
        <p:spPr>
          <a:xfrm>
            <a:off x="7928073" y="2791757"/>
            <a:ext cx="250500" cy="250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70"/>
          <p:cNvGrpSpPr/>
          <p:nvPr/>
        </p:nvGrpSpPr>
        <p:grpSpPr>
          <a:xfrm>
            <a:off x="8430775" y="637525"/>
            <a:ext cx="327600" cy="327600"/>
            <a:chOff x="9379775" y="1529850"/>
            <a:chExt cx="327600" cy="327600"/>
          </a:xfrm>
        </p:grpSpPr>
        <p:sp>
          <p:nvSpPr>
            <p:cNvPr id="750" name="Google Shape;750;p70"/>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0"/>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752" name="Google Shape;752;p70"/>
          <p:cNvSpPr/>
          <p:nvPr/>
        </p:nvSpPr>
        <p:spPr>
          <a:xfrm>
            <a:off x="6977544" y="2130118"/>
            <a:ext cx="455573" cy="457194"/>
          </a:xfrm>
          <a:custGeom>
            <a:rect b="b" l="l" r="r" t="t"/>
            <a:pathLst>
              <a:path extrusionOk="0" h="10359" w="10341">
                <a:moveTo>
                  <a:pt x="8602" y="814"/>
                </a:moveTo>
                <a:cubicBezTo>
                  <a:pt x="9120" y="814"/>
                  <a:pt x="9527" y="1221"/>
                  <a:pt x="9527" y="1739"/>
                </a:cubicBezTo>
                <a:cubicBezTo>
                  <a:pt x="9527" y="2238"/>
                  <a:pt x="9120" y="2664"/>
                  <a:pt x="8602" y="2664"/>
                </a:cubicBezTo>
                <a:cubicBezTo>
                  <a:pt x="8102" y="2664"/>
                  <a:pt x="7677" y="2238"/>
                  <a:pt x="7677" y="1739"/>
                </a:cubicBezTo>
                <a:cubicBezTo>
                  <a:pt x="7677" y="1221"/>
                  <a:pt x="8102" y="814"/>
                  <a:pt x="8602" y="814"/>
                </a:cubicBezTo>
                <a:close/>
                <a:moveTo>
                  <a:pt x="1758" y="4236"/>
                </a:moveTo>
                <a:cubicBezTo>
                  <a:pt x="2276" y="4236"/>
                  <a:pt x="2683" y="4643"/>
                  <a:pt x="2683" y="5161"/>
                </a:cubicBezTo>
                <a:cubicBezTo>
                  <a:pt x="2683" y="5660"/>
                  <a:pt x="2276" y="6086"/>
                  <a:pt x="1758" y="6086"/>
                </a:cubicBezTo>
                <a:cubicBezTo>
                  <a:pt x="1258" y="6086"/>
                  <a:pt x="833" y="5660"/>
                  <a:pt x="833" y="5161"/>
                </a:cubicBezTo>
                <a:cubicBezTo>
                  <a:pt x="833" y="4643"/>
                  <a:pt x="1258" y="4236"/>
                  <a:pt x="1758" y="4236"/>
                </a:cubicBezTo>
                <a:close/>
                <a:moveTo>
                  <a:pt x="8602" y="7658"/>
                </a:moveTo>
                <a:cubicBezTo>
                  <a:pt x="9120" y="7658"/>
                  <a:pt x="9527" y="8065"/>
                  <a:pt x="9527" y="8583"/>
                </a:cubicBezTo>
                <a:cubicBezTo>
                  <a:pt x="9527" y="9082"/>
                  <a:pt x="9120" y="9508"/>
                  <a:pt x="8602" y="9508"/>
                </a:cubicBezTo>
                <a:cubicBezTo>
                  <a:pt x="8102" y="9508"/>
                  <a:pt x="7677" y="9082"/>
                  <a:pt x="7677" y="8583"/>
                </a:cubicBezTo>
                <a:cubicBezTo>
                  <a:pt x="7677" y="8065"/>
                  <a:pt x="8102" y="7658"/>
                  <a:pt x="8602" y="7658"/>
                </a:cubicBezTo>
                <a:close/>
                <a:moveTo>
                  <a:pt x="8602" y="0"/>
                </a:moveTo>
                <a:cubicBezTo>
                  <a:pt x="7658" y="0"/>
                  <a:pt x="6882" y="777"/>
                  <a:pt x="6882" y="1739"/>
                </a:cubicBezTo>
                <a:cubicBezTo>
                  <a:pt x="6882" y="2127"/>
                  <a:pt x="7011" y="2479"/>
                  <a:pt x="7215" y="2775"/>
                </a:cubicBezTo>
                <a:lnTo>
                  <a:pt x="5550" y="4772"/>
                </a:lnTo>
                <a:lnTo>
                  <a:pt x="3423" y="4772"/>
                </a:lnTo>
                <a:cubicBezTo>
                  <a:pt x="3238" y="3996"/>
                  <a:pt x="2553" y="3441"/>
                  <a:pt x="1739" y="3441"/>
                </a:cubicBezTo>
                <a:cubicBezTo>
                  <a:pt x="796" y="3441"/>
                  <a:pt x="0" y="4236"/>
                  <a:pt x="0" y="5179"/>
                </a:cubicBezTo>
                <a:cubicBezTo>
                  <a:pt x="0" y="6123"/>
                  <a:pt x="796" y="6918"/>
                  <a:pt x="1739" y="6918"/>
                </a:cubicBezTo>
                <a:cubicBezTo>
                  <a:pt x="2553" y="6918"/>
                  <a:pt x="3238" y="6345"/>
                  <a:pt x="3423" y="5605"/>
                </a:cubicBezTo>
                <a:lnTo>
                  <a:pt x="5550" y="5605"/>
                </a:lnTo>
                <a:lnTo>
                  <a:pt x="7215" y="7584"/>
                </a:lnTo>
                <a:cubicBezTo>
                  <a:pt x="7011" y="7880"/>
                  <a:pt x="6882" y="8231"/>
                  <a:pt x="6882" y="8620"/>
                </a:cubicBezTo>
                <a:cubicBezTo>
                  <a:pt x="6882" y="9582"/>
                  <a:pt x="7658" y="10359"/>
                  <a:pt x="8602" y="10359"/>
                </a:cubicBezTo>
                <a:cubicBezTo>
                  <a:pt x="9564" y="10359"/>
                  <a:pt x="10341" y="9582"/>
                  <a:pt x="10341" y="8620"/>
                </a:cubicBezTo>
                <a:cubicBezTo>
                  <a:pt x="10341" y="7640"/>
                  <a:pt x="9564" y="6844"/>
                  <a:pt x="8602" y="6844"/>
                </a:cubicBezTo>
                <a:cubicBezTo>
                  <a:pt x="8324" y="6844"/>
                  <a:pt x="8084" y="6918"/>
                  <a:pt x="7843" y="7029"/>
                </a:cubicBezTo>
                <a:lnTo>
                  <a:pt x="6271" y="5161"/>
                </a:lnTo>
                <a:lnTo>
                  <a:pt x="7843" y="3274"/>
                </a:lnTo>
                <a:cubicBezTo>
                  <a:pt x="8084" y="3404"/>
                  <a:pt x="8324" y="3478"/>
                  <a:pt x="8602" y="3478"/>
                </a:cubicBezTo>
                <a:cubicBezTo>
                  <a:pt x="9564" y="3478"/>
                  <a:pt x="10341" y="2682"/>
                  <a:pt x="10341" y="1739"/>
                </a:cubicBezTo>
                <a:cubicBezTo>
                  <a:pt x="10341" y="777"/>
                  <a:pt x="9564" y="0"/>
                  <a:pt x="86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70"/>
          <p:cNvGrpSpPr/>
          <p:nvPr/>
        </p:nvGrpSpPr>
        <p:grpSpPr>
          <a:xfrm>
            <a:off x="4343205" y="2130913"/>
            <a:ext cx="454736" cy="455606"/>
            <a:chOff x="4692225" y="3362925"/>
            <a:chExt cx="258050" cy="258075"/>
          </a:xfrm>
        </p:grpSpPr>
        <p:sp>
          <p:nvSpPr>
            <p:cNvPr id="754" name="Google Shape;754;p70"/>
            <p:cNvSpPr/>
            <p:nvPr/>
          </p:nvSpPr>
          <p:spPr>
            <a:xfrm>
              <a:off x="4874875" y="3419350"/>
              <a:ext cx="75400" cy="201650"/>
            </a:xfrm>
            <a:custGeom>
              <a:rect b="b" l="l" r="r" t="t"/>
              <a:pathLst>
                <a:path extrusionOk="0" h="8066" w="3016">
                  <a:moveTo>
                    <a:pt x="1998" y="796"/>
                  </a:moveTo>
                  <a:cubicBezTo>
                    <a:pt x="2109" y="796"/>
                    <a:pt x="2202" y="888"/>
                    <a:pt x="2202" y="999"/>
                  </a:cubicBezTo>
                  <a:lnTo>
                    <a:pt x="2202" y="7029"/>
                  </a:lnTo>
                  <a:cubicBezTo>
                    <a:pt x="2202" y="7159"/>
                    <a:pt x="2109" y="7251"/>
                    <a:pt x="1998" y="7251"/>
                  </a:cubicBezTo>
                  <a:lnTo>
                    <a:pt x="1018" y="7251"/>
                  </a:lnTo>
                  <a:cubicBezTo>
                    <a:pt x="907" y="7251"/>
                    <a:pt x="815" y="7159"/>
                    <a:pt x="815" y="7029"/>
                  </a:cubicBezTo>
                  <a:lnTo>
                    <a:pt x="815" y="999"/>
                  </a:lnTo>
                  <a:cubicBezTo>
                    <a:pt x="815" y="888"/>
                    <a:pt x="907" y="796"/>
                    <a:pt x="1018" y="796"/>
                  </a:cubicBezTo>
                  <a:close/>
                  <a:moveTo>
                    <a:pt x="1018" y="0"/>
                  </a:moveTo>
                  <a:cubicBezTo>
                    <a:pt x="463" y="0"/>
                    <a:pt x="1" y="463"/>
                    <a:pt x="1" y="1018"/>
                  </a:cubicBezTo>
                  <a:lnTo>
                    <a:pt x="1" y="7066"/>
                  </a:lnTo>
                  <a:cubicBezTo>
                    <a:pt x="1" y="7603"/>
                    <a:pt x="463" y="8065"/>
                    <a:pt x="1018" y="8065"/>
                  </a:cubicBezTo>
                  <a:lnTo>
                    <a:pt x="1998" y="8065"/>
                  </a:lnTo>
                  <a:cubicBezTo>
                    <a:pt x="2553" y="8065"/>
                    <a:pt x="3016" y="7603"/>
                    <a:pt x="3016" y="7066"/>
                  </a:cubicBezTo>
                  <a:lnTo>
                    <a:pt x="3016" y="1018"/>
                  </a:lnTo>
                  <a:cubicBezTo>
                    <a:pt x="3016" y="444"/>
                    <a:pt x="2553" y="0"/>
                    <a:pt x="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0"/>
            <p:cNvSpPr/>
            <p:nvPr/>
          </p:nvSpPr>
          <p:spPr>
            <a:xfrm>
              <a:off x="4692225" y="3495650"/>
              <a:ext cx="74925" cy="125350"/>
            </a:xfrm>
            <a:custGeom>
              <a:rect b="b" l="l" r="r" t="t"/>
              <a:pathLst>
                <a:path extrusionOk="0" h="5014" w="2997">
                  <a:moveTo>
                    <a:pt x="1961" y="796"/>
                  </a:moveTo>
                  <a:cubicBezTo>
                    <a:pt x="2090" y="796"/>
                    <a:pt x="2183" y="888"/>
                    <a:pt x="2183" y="999"/>
                  </a:cubicBezTo>
                  <a:lnTo>
                    <a:pt x="2183" y="3977"/>
                  </a:lnTo>
                  <a:cubicBezTo>
                    <a:pt x="2183" y="4107"/>
                    <a:pt x="2090" y="4199"/>
                    <a:pt x="1961" y="4199"/>
                  </a:cubicBezTo>
                  <a:lnTo>
                    <a:pt x="999" y="4199"/>
                  </a:lnTo>
                  <a:cubicBezTo>
                    <a:pt x="888" y="4199"/>
                    <a:pt x="796" y="4107"/>
                    <a:pt x="796" y="3977"/>
                  </a:cubicBezTo>
                  <a:lnTo>
                    <a:pt x="796" y="999"/>
                  </a:lnTo>
                  <a:cubicBezTo>
                    <a:pt x="796" y="888"/>
                    <a:pt x="888" y="796"/>
                    <a:pt x="999" y="796"/>
                  </a:cubicBezTo>
                  <a:close/>
                  <a:moveTo>
                    <a:pt x="1018" y="1"/>
                  </a:moveTo>
                  <a:cubicBezTo>
                    <a:pt x="463" y="1"/>
                    <a:pt x="0" y="463"/>
                    <a:pt x="0" y="1018"/>
                  </a:cubicBezTo>
                  <a:lnTo>
                    <a:pt x="0" y="4014"/>
                  </a:lnTo>
                  <a:cubicBezTo>
                    <a:pt x="0" y="4551"/>
                    <a:pt x="463" y="5013"/>
                    <a:pt x="1018" y="5013"/>
                  </a:cubicBezTo>
                  <a:lnTo>
                    <a:pt x="1998" y="5013"/>
                  </a:lnTo>
                  <a:cubicBezTo>
                    <a:pt x="2534" y="5013"/>
                    <a:pt x="2997" y="4551"/>
                    <a:pt x="2997" y="4014"/>
                  </a:cubicBezTo>
                  <a:lnTo>
                    <a:pt x="2997" y="1018"/>
                  </a:lnTo>
                  <a:cubicBezTo>
                    <a:pt x="2978" y="463"/>
                    <a:pt x="2534" y="1"/>
                    <a:pt x="1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0"/>
            <p:cNvSpPr/>
            <p:nvPr/>
          </p:nvSpPr>
          <p:spPr>
            <a:xfrm>
              <a:off x="4783775" y="3362925"/>
              <a:ext cx="74950" cy="258075"/>
            </a:xfrm>
            <a:custGeom>
              <a:rect b="b" l="l" r="r" t="t"/>
              <a:pathLst>
                <a:path extrusionOk="0" h="10323" w="2998">
                  <a:moveTo>
                    <a:pt x="1980" y="778"/>
                  </a:moveTo>
                  <a:cubicBezTo>
                    <a:pt x="2091" y="778"/>
                    <a:pt x="2183" y="870"/>
                    <a:pt x="2183" y="1000"/>
                  </a:cubicBezTo>
                  <a:lnTo>
                    <a:pt x="2183" y="9286"/>
                  </a:lnTo>
                  <a:cubicBezTo>
                    <a:pt x="2183" y="9416"/>
                    <a:pt x="2091" y="9508"/>
                    <a:pt x="1980" y="9508"/>
                  </a:cubicBezTo>
                  <a:lnTo>
                    <a:pt x="1018" y="9508"/>
                  </a:lnTo>
                  <a:cubicBezTo>
                    <a:pt x="889" y="9508"/>
                    <a:pt x="796" y="9416"/>
                    <a:pt x="796" y="9286"/>
                  </a:cubicBezTo>
                  <a:lnTo>
                    <a:pt x="796" y="1000"/>
                  </a:lnTo>
                  <a:cubicBezTo>
                    <a:pt x="796" y="870"/>
                    <a:pt x="889" y="778"/>
                    <a:pt x="1018" y="778"/>
                  </a:cubicBezTo>
                  <a:close/>
                  <a:moveTo>
                    <a:pt x="1018" y="1"/>
                  </a:moveTo>
                  <a:cubicBezTo>
                    <a:pt x="463" y="1"/>
                    <a:pt x="1" y="463"/>
                    <a:pt x="1" y="1018"/>
                  </a:cubicBezTo>
                  <a:lnTo>
                    <a:pt x="1" y="9323"/>
                  </a:lnTo>
                  <a:cubicBezTo>
                    <a:pt x="1" y="9860"/>
                    <a:pt x="463" y="10322"/>
                    <a:pt x="1018" y="10322"/>
                  </a:cubicBezTo>
                  <a:lnTo>
                    <a:pt x="1980" y="10322"/>
                  </a:lnTo>
                  <a:cubicBezTo>
                    <a:pt x="2535" y="10322"/>
                    <a:pt x="2997" y="9860"/>
                    <a:pt x="2997" y="9323"/>
                  </a:cubicBezTo>
                  <a:lnTo>
                    <a:pt x="2997" y="1018"/>
                  </a:lnTo>
                  <a:cubicBezTo>
                    <a:pt x="2979" y="463"/>
                    <a:pt x="2535" y="1"/>
                    <a:pt x="19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70"/>
          <p:cNvSpPr/>
          <p:nvPr/>
        </p:nvSpPr>
        <p:spPr>
          <a:xfrm>
            <a:off x="1657992" y="2158387"/>
            <a:ext cx="442577" cy="400658"/>
          </a:xfrm>
          <a:custGeom>
            <a:rect b="b" l="l" r="r" t="t"/>
            <a:pathLst>
              <a:path extrusionOk="0" h="9078" w="10046">
                <a:moveTo>
                  <a:pt x="7058" y="796"/>
                </a:moveTo>
                <a:cubicBezTo>
                  <a:pt x="7076" y="796"/>
                  <a:pt x="7095" y="800"/>
                  <a:pt x="7104" y="809"/>
                </a:cubicBezTo>
                <a:lnTo>
                  <a:pt x="9250" y="2937"/>
                </a:lnTo>
                <a:cubicBezTo>
                  <a:pt x="9268" y="2955"/>
                  <a:pt x="9268" y="2955"/>
                  <a:pt x="9268" y="2992"/>
                </a:cubicBezTo>
                <a:cubicBezTo>
                  <a:pt x="9263" y="2987"/>
                  <a:pt x="9259" y="2984"/>
                  <a:pt x="9256" y="2984"/>
                </a:cubicBezTo>
                <a:cubicBezTo>
                  <a:pt x="9248" y="2984"/>
                  <a:pt x="9244" y="2998"/>
                  <a:pt x="9231" y="3011"/>
                </a:cubicBezTo>
                <a:lnTo>
                  <a:pt x="8769" y="3492"/>
                </a:lnTo>
                <a:lnTo>
                  <a:pt x="6549" y="1272"/>
                </a:lnTo>
                <a:lnTo>
                  <a:pt x="7011" y="809"/>
                </a:lnTo>
                <a:cubicBezTo>
                  <a:pt x="7021" y="800"/>
                  <a:pt x="7039" y="796"/>
                  <a:pt x="7058" y="796"/>
                </a:cubicBezTo>
                <a:close/>
                <a:moveTo>
                  <a:pt x="5976" y="1808"/>
                </a:moveTo>
                <a:lnTo>
                  <a:pt x="8214" y="4028"/>
                </a:lnTo>
                <a:lnTo>
                  <a:pt x="5717" y="6544"/>
                </a:lnTo>
                <a:lnTo>
                  <a:pt x="3478" y="4305"/>
                </a:lnTo>
                <a:lnTo>
                  <a:pt x="5976" y="1808"/>
                </a:lnTo>
                <a:close/>
                <a:moveTo>
                  <a:pt x="3201" y="5138"/>
                </a:moveTo>
                <a:lnTo>
                  <a:pt x="4903" y="6821"/>
                </a:lnTo>
                <a:cubicBezTo>
                  <a:pt x="4126" y="6988"/>
                  <a:pt x="3404" y="7339"/>
                  <a:pt x="3016" y="7524"/>
                </a:cubicBezTo>
                <a:lnTo>
                  <a:pt x="2498" y="7006"/>
                </a:lnTo>
                <a:cubicBezTo>
                  <a:pt x="2702" y="6636"/>
                  <a:pt x="3053" y="5896"/>
                  <a:pt x="3201" y="5138"/>
                </a:cubicBezTo>
                <a:close/>
                <a:moveTo>
                  <a:pt x="2036" y="7635"/>
                </a:moveTo>
                <a:lnTo>
                  <a:pt x="2406" y="8005"/>
                </a:lnTo>
                <a:lnTo>
                  <a:pt x="2184" y="8245"/>
                </a:lnTo>
                <a:lnTo>
                  <a:pt x="1573" y="8116"/>
                </a:lnTo>
                <a:lnTo>
                  <a:pt x="2036" y="7635"/>
                </a:lnTo>
                <a:close/>
                <a:moveTo>
                  <a:pt x="7032" y="0"/>
                </a:moveTo>
                <a:cubicBezTo>
                  <a:pt x="6813" y="0"/>
                  <a:pt x="6595" y="79"/>
                  <a:pt x="6438" y="236"/>
                </a:cubicBezTo>
                <a:lnTo>
                  <a:pt x="2498" y="4194"/>
                </a:lnTo>
                <a:lnTo>
                  <a:pt x="2498" y="4361"/>
                </a:lnTo>
                <a:cubicBezTo>
                  <a:pt x="2498" y="5415"/>
                  <a:pt x="1814" y="6636"/>
                  <a:pt x="1703" y="6858"/>
                </a:cubicBezTo>
                <a:lnTo>
                  <a:pt x="1" y="8615"/>
                </a:lnTo>
                <a:lnTo>
                  <a:pt x="2406" y="9078"/>
                </a:lnTo>
                <a:lnTo>
                  <a:pt x="3182" y="8301"/>
                </a:lnTo>
                <a:cubicBezTo>
                  <a:pt x="3423" y="8171"/>
                  <a:pt x="4681" y="7506"/>
                  <a:pt x="5680" y="7506"/>
                </a:cubicBezTo>
                <a:lnTo>
                  <a:pt x="5828" y="7506"/>
                </a:lnTo>
                <a:lnTo>
                  <a:pt x="9768" y="3547"/>
                </a:lnTo>
                <a:cubicBezTo>
                  <a:pt x="9934" y="3381"/>
                  <a:pt x="10027" y="3177"/>
                  <a:pt x="10027" y="2937"/>
                </a:cubicBezTo>
                <a:cubicBezTo>
                  <a:pt x="10045" y="2733"/>
                  <a:pt x="9953" y="2530"/>
                  <a:pt x="9786" y="2363"/>
                </a:cubicBezTo>
                <a:lnTo>
                  <a:pt x="7640" y="236"/>
                </a:lnTo>
                <a:cubicBezTo>
                  <a:pt x="7474" y="79"/>
                  <a:pt x="7252" y="0"/>
                  <a:pt x="7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0"/>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ĐÁNH GIÁ MÔ HÌNH</a:t>
            </a:r>
            <a:endParaRPr sz="2000"/>
          </a:p>
        </p:txBody>
      </p:sp>
      <p:sp>
        <p:nvSpPr>
          <p:cNvPr id="759" name="Google Shape;759;p70"/>
          <p:cNvSpPr/>
          <p:nvPr/>
        </p:nvSpPr>
        <p:spPr>
          <a:xfrm>
            <a:off x="2485863" y="170481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0"/>
          <p:cNvSpPr txBox="1"/>
          <p:nvPr>
            <p:ph idx="1" type="subTitle"/>
          </p:nvPr>
        </p:nvSpPr>
        <p:spPr>
          <a:xfrm>
            <a:off x="3464153" y="3206197"/>
            <a:ext cx="22128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ĐỘ CHÍNH XÁC:</a:t>
            </a:r>
            <a:endParaRPr sz="2000"/>
          </a:p>
          <a:p>
            <a:pPr indent="0" lvl="0" marL="0" rtl="0" algn="ctr">
              <a:spcBef>
                <a:spcPts val="0"/>
              </a:spcBef>
              <a:spcAft>
                <a:spcPts val="0"/>
              </a:spcAft>
              <a:buNone/>
            </a:pPr>
            <a:r>
              <a:rPr lang="en" sz="2000"/>
              <a:t>TƯƠNG LAI GẦN</a:t>
            </a:r>
            <a:endParaRPr sz="2000"/>
          </a:p>
        </p:txBody>
      </p:sp>
      <p:sp>
        <p:nvSpPr>
          <p:cNvPr id="761" name="Google Shape;761;p70"/>
          <p:cNvSpPr txBox="1"/>
          <p:nvPr>
            <p:ph idx="3" type="ctrTitle"/>
          </p:nvPr>
        </p:nvSpPr>
        <p:spPr>
          <a:xfrm>
            <a:off x="772938" y="3206197"/>
            <a:ext cx="22128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ĐƠN GIẢN</a:t>
            </a:r>
            <a:endParaRPr sz="2000"/>
          </a:p>
        </p:txBody>
      </p:sp>
      <p:sp>
        <p:nvSpPr>
          <p:cNvPr id="762" name="Google Shape;762;p70"/>
          <p:cNvSpPr txBox="1"/>
          <p:nvPr>
            <p:ph idx="4" type="subTitle"/>
          </p:nvPr>
        </p:nvSpPr>
        <p:spPr>
          <a:xfrm>
            <a:off x="774750" y="3659456"/>
            <a:ext cx="221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Dễ hiểu, dễ cài đặt và phổ biến</a:t>
            </a:r>
            <a:endParaRPr sz="1300"/>
          </a:p>
          <a:p>
            <a:pPr indent="0" lvl="0" marL="0" rtl="0" algn="ctr">
              <a:spcBef>
                <a:spcPts val="0"/>
              </a:spcBef>
              <a:spcAft>
                <a:spcPts val="0"/>
              </a:spcAft>
              <a:buNone/>
            </a:pPr>
            <a:r>
              <a:t/>
            </a:r>
            <a:endParaRPr sz="1300"/>
          </a:p>
        </p:txBody>
      </p:sp>
      <p:sp>
        <p:nvSpPr>
          <p:cNvPr id="763" name="Google Shape;763;p70"/>
          <p:cNvSpPr txBox="1"/>
          <p:nvPr>
            <p:ph idx="5" type="ctrTitle"/>
          </p:nvPr>
        </p:nvSpPr>
        <p:spPr>
          <a:xfrm>
            <a:off x="6155250" y="3206197"/>
            <a:ext cx="22128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ĐỘ CHÍNH XÁC:</a:t>
            </a:r>
            <a:endParaRPr sz="2000"/>
          </a:p>
          <a:p>
            <a:pPr indent="0" lvl="0" marL="0" rtl="0" algn="ctr">
              <a:spcBef>
                <a:spcPts val="0"/>
              </a:spcBef>
              <a:spcAft>
                <a:spcPts val="0"/>
              </a:spcAft>
              <a:buNone/>
            </a:pPr>
            <a:r>
              <a:rPr lang="en" sz="2000"/>
              <a:t>TƯƠNG LAI XA</a:t>
            </a:r>
            <a:endParaRPr sz="2000"/>
          </a:p>
        </p:txBody>
      </p:sp>
      <p:sp>
        <p:nvSpPr>
          <p:cNvPr id="764" name="Google Shape;764;p70"/>
          <p:cNvSpPr txBox="1"/>
          <p:nvPr>
            <p:ph idx="6" type="subTitle"/>
          </p:nvPr>
        </p:nvSpPr>
        <p:spPr>
          <a:xfrm>
            <a:off x="3467047" y="3657806"/>
            <a:ext cx="2212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Độ chính xác cao và</a:t>
            </a:r>
            <a:endParaRPr sz="1300"/>
          </a:p>
          <a:p>
            <a:pPr indent="0" lvl="0" marL="0" rtl="0" algn="ctr">
              <a:spcBef>
                <a:spcPts val="0"/>
              </a:spcBef>
              <a:spcAft>
                <a:spcPts val="0"/>
              </a:spcAft>
              <a:buNone/>
            </a:pPr>
            <a:r>
              <a:rPr lang="en" sz="1300"/>
              <a:t>sát với thực tế</a:t>
            </a:r>
            <a:endParaRPr sz="1300"/>
          </a:p>
        </p:txBody>
      </p:sp>
      <p:sp>
        <p:nvSpPr>
          <p:cNvPr id="765" name="Google Shape;765;p70"/>
          <p:cNvSpPr txBox="1"/>
          <p:nvPr>
            <p:ph idx="2" type="ctrTitle"/>
          </p:nvPr>
        </p:nvSpPr>
        <p:spPr>
          <a:xfrm>
            <a:off x="6159225" y="3657806"/>
            <a:ext cx="22128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Không đảm bảo được</a:t>
            </a:r>
            <a:endParaRPr sz="1300"/>
          </a:p>
          <a:p>
            <a:pPr indent="0" lvl="0" marL="0" rtl="0" algn="ctr">
              <a:spcBef>
                <a:spcPts val="0"/>
              </a:spcBef>
              <a:spcAft>
                <a:spcPts val="0"/>
              </a:spcAft>
              <a:buNone/>
            </a:pPr>
            <a:r>
              <a:rPr lang="en" sz="1300"/>
              <a:t>độ chính xác</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ctrTitle"/>
          </p:nvPr>
        </p:nvSpPr>
        <p:spPr>
          <a:xfrm>
            <a:off x="858925" y="3137614"/>
            <a:ext cx="14268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THU THẬP &amp; XỬ LÝ</a:t>
            </a:r>
            <a:endParaRPr sz="1600"/>
          </a:p>
        </p:txBody>
      </p:sp>
      <p:sp>
        <p:nvSpPr>
          <p:cNvPr id="286" name="Google Shape;286;p35"/>
          <p:cNvSpPr txBox="1"/>
          <p:nvPr>
            <p:ph idx="1" type="subTitle"/>
          </p:nvPr>
        </p:nvSpPr>
        <p:spPr>
          <a:xfrm>
            <a:off x="858200" y="3526700"/>
            <a:ext cx="1426800" cy="8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Tìm hiểu, thu thập và tiền xử lý dữ liệu</a:t>
            </a:r>
            <a:endParaRPr/>
          </a:p>
        </p:txBody>
      </p:sp>
      <p:sp>
        <p:nvSpPr>
          <p:cNvPr id="287" name="Google Shape;287;p35"/>
          <p:cNvSpPr txBox="1"/>
          <p:nvPr>
            <p:ph idx="2" type="title"/>
          </p:nvPr>
        </p:nvSpPr>
        <p:spPr>
          <a:xfrm>
            <a:off x="858950" y="2126750"/>
            <a:ext cx="1426800" cy="73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88" name="Google Shape;288;p35"/>
          <p:cNvSpPr txBox="1"/>
          <p:nvPr>
            <p:ph idx="3" type="ctrTitle"/>
          </p:nvPr>
        </p:nvSpPr>
        <p:spPr>
          <a:xfrm>
            <a:off x="2385928" y="3137614"/>
            <a:ext cx="14283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THỐNG KÊ MÔ TẢ</a:t>
            </a:r>
            <a:endParaRPr sz="1600"/>
          </a:p>
        </p:txBody>
      </p:sp>
      <p:sp>
        <p:nvSpPr>
          <p:cNvPr id="289" name="Google Shape;289;p35"/>
          <p:cNvSpPr txBox="1"/>
          <p:nvPr>
            <p:ph idx="5" type="ctrTitle"/>
          </p:nvPr>
        </p:nvSpPr>
        <p:spPr>
          <a:xfrm>
            <a:off x="5442889" y="3137614"/>
            <a:ext cx="14283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PHÂN TÍCH HỒI QUY</a:t>
            </a:r>
            <a:endParaRPr sz="1600"/>
          </a:p>
        </p:txBody>
      </p:sp>
      <p:sp>
        <p:nvSpPr>
          <p:cNvPr id="290" name="Google Shape;290;p35"/>
          <p:cNvSpPr txBox="1"/>
          <p:nvPr>
            <p:ph idx="7" type="ctrTitle"/>
          </p:nvPr>
        </p:nvSpPr>
        <p:spPr>
          <a:xfrm>
            <a:off x="3813462" y="3137625"/>
            <a:ext cx="16302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TRỰC QUAN &amp; </a:t>
            </a:r>
            <a:r>
              <a:rPr lang="en" sz="1600"/>
              <a:t>PHÂN TÍCH</a:t>
            </a:r>
            <a:endParaRPr sz="1600"/>
          </a:p>
        </p:txBody>
      </p:sp>
      <p:sp>
        <p:nvSpPr>
          <p:cNvPr id="291" name="Google Shape;291;p35"/>
          <p:cNvSpPr txBox="1"/>
          <p:nvPr>
            <p:ph idx="8" type="title"/>
          </p:nvPr>
        </p:nvSpPr>
        <p:spPr>
          <a:xfrm>
            <a:off x="2386686" y="2127372"/>
            <a:ext cx="1426800" cy="73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2" name="Google Shape;292;p35"/>
          <p:cNvSpPr txBox="1"/>
          <p:nvPr>
            <p:ph idx="4" type="title"/>
          </p:nvPr>
        </p:nvSpPr>
        <p:spPr>
          <a:xfrm>
            <a:off x="3915153" y="2127372"/>
            <a:ext cx="1426800" cy="73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3" name="Google Shape;293;p35"/>
          <p:cNvSpPr txBox="1"/>
          <p:nvPr>
            <p:ph idx="6" type="title"/>
          </p:nvPr>
        </p:nvSpPr>
        <p:spPr>
          <a:xfrm>
            <a:off x="5443621" y="2127372"/>
            <a:ext cx="1426800" cy="73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4" name="Google Shape;294;p35"/>
          <p:cNvSpPr txBox="1"/>
          <p:nvPr>
            <p:ph idx="9" type="subTitle"/>
          </p:nvPr>
        </p:nvSpPr>
        <p:spPr>
          <a:xfrm>
            <a:off x="2386686" y="3527275"/>
            <a:ext cx="1426800" cy="8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Thống kê dữ liệu và đưa ra vài nhận xét đơn giản</a:t>
            </a:r>
            <a:endParaRPr/>
          </a:p>
        </p:txBody>
      </p:sp>
      <p:sp>
        <p:nvSpPr>
          <p:cNvPr id="295" name="Google Shape;295;p35"/>
          <p:cNvSpPr txBox="1"/>
          <p:nvPr>
            <p:ph idx="13" type="subTitle"/>
          </p:nvPr>
        </p:nvSpPr>
        <p:spPr>
          <a:xfrm>
            <a:off x="3915141" y="3527275"/>
            <a:ext cx="1426800" cy="8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Trực quan các trường dữ liệu và phân tích mối liên hệ</a:t>
            </a:r>
            <a:endParaRPr/>
          </a:p>
        </p:txBody>
      </p:sp>
      <p:sp>
        <p:nvSpPr>
          <p:cNvPr id="296" name="Google Shape;296;p35"/>
          <p:cNvSpPr txBox="1"/>
          <p:nvPr>
            <p:ph idx="14" type="subTitle"/>
          </p:nvPr>
        </p:nvSpPr>
        <p:spPr>
          <a:xfrm>
            <a:off x="5443646" y="3526700"/>
            <a:ext cx="1426800" cy="8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Áp dụng phân tích hồi quy cho một số thuộc tính</a:t>
            </a:r>
            <a:endParaRPr/>
          </a:p>
        </p:txBody>
      </p:sp>
      <p:sp>
        <p:nvSpPr>
          <p:cNvPr id="297" name="Google Shape;297;p35"/>
          <p:cNvSpPr txBox="1"/>
          <p:nvPr>
            <p:ph idx="15" type="title"/>
          </p:nvPr>
        </p:nvSpPr>
        <p:spPr>
          <a:xfrm>
            <a:off x="713225" y="788650"/>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NỘI DUNG</a:t>
            </a:r>
            <a:endParaRPr/>
          </a:p>
        </p:txBody>
      </p:sp>
      <p:grpSp>
        <p:nvGrpSpPr>
          <p:cNvPr id="298" name="Google Shape;298;p35"/>
          <p:cNvGrpSpPr/>
          <p:nvPr/>
        </p:nvGrpSpPr>
        <p:grpSpPr>
          <a:xfrm>
            <a:off x="8422125" y="298550"/>
            <a:ext cx="327600" cy="327600"/>
            <a:chOff x="9379775" y="1529850"/>
            <a:chExt cx="327600" cy="327600"/>
          </a:xfrm>
        </p:grpSpPr>
        <p:sp>
          <p:nvSpPr>
            <p:cNvPr id="299" name="Google Shape;299;p35"/>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5"/>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01" name="Google Shape;301;p35"/>
          <p:cNvGrpSpPr/>
          <p:nvPr/>
        </p:nvGrpSpPr>
        <p:grpSpPr>
          <a:xfrm>
            <a:off x="394125" y="298550"/>
            <a:ext cx="327600" cy="327600"/>
            <a:chOff x="5471550" y="4685975"/>
            <a:chExt cx="327600" cy="327600"/>
          </a:xfrm>
        </p:grpSpPr>
        <p:sp>
          <p:nvSpPr>
            <p:cNvPr id="302" name="Google Shape;302;p35"/>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35"/>
          <p:cNvSpPr/>
          <p:nvPr/>
        </p:nvSpPr>
        <p:spPr>
          <a:xfrm>
            <a:off x="7990963" y="1521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txBox="1"/>
          <p:nvPr>
            <p:ph idx="5" type="ctrTitle"/>
          </p:nvPr>
        </p:nvSpPr>
        <p:spPr>
          <a:xfrm>
            <a:off x="6870414" y="3131627"/>
            <a:ext cx="1428300" cy="40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MÔ HÌNH  DỰ ĐOÁN</a:t>
            </a:r>
            <a:endParaRPr sz="1600"/>
          </a:p>
        </p:txBody>
      </p:sp>
      <p:sp>
        <p:nvSpPr>
          <p:cNvPr id="306" name="Google Shape;306;p35"/>
          <p:cNvSpPr txBox="1"/>
          <p:nvPr>
            <p:ph idx="6" type="title"/>
          </p:nvPr>
        </p:nvSpPr>
        <p:spPr>
          <a:xfrm>
            <a:off x="6871146" y="2127384"/>
            <a:ext cx="1426800" cy="73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307" name="Google Shape;307;p35"/>
          <p:cNvSpPr txBox="1"/>
          <p:nvPr>
            <p:ph idx="14" type="subTitle"/>
          </p:nvPr>
        </p:nvSpPr>
        <p:spPr>
          <a:xfrm>
            <a:off x="6871146" y="3527263"/>
            <a:ext cx="1426800" cy="84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Sử dụng mô hình học máy để đưa ra một vài dự đoán </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1"/>
          <p:cNvSpPr txBox="1"/>
          <p:nvPr>
            <p:ph type="ctrTitle"/>
          </p:nvPr>
        </p:nvSpPr>
        <p:spPr>
          <a:xfrm>
            <a:off x="371425" y="539500"/>
            <a:ext cx="8591700" cy="7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CẢM ƠN THẦY VÀ CÁC BẠN ĐÃ LẮNG NGHE</a:t>
            </a:r>
            <a:endParaRPr sz="3000"/>
          </a:p>
        </p:txBody>
      </p:sp>
      <p:sp>
        <p:nvSpPr>
          <p:cNvPr id="771" name="Google Shape;771;p71"/>
          <p:cNvSpPr txBox="1"/>
          <p:nvPr/>
        </p:nvSpPr>
        <p:spPr>
          <a:xfrm>
            <a:off x="2735425" y="3873292"/>
            <a:ext cx="3732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latin typeface="Merriweather"/>
                <a:ea typeface="Merriweather"/>
                <a:cs typeface="Merriweather"/>
                <a:sym typeface="Merriweather"/>
              </a:rPr>
              <a:t>Chúc một ngày tốt lành</a:t>
            </a:r>
            <a:endParaRPr b="1" sz="1300">
              <a:solidFill>
                <a:schemeClr val="dk1"/>
              </a:solidFill>
              <a:latin typeface="Merriweather"/>
              <a:ea typeface="Merriweather"/>
              <a:cs typeface="Merriweather"/>
              <a:sym typeface="Merriweather"/>
            </a:endParaRPr>
          </a:p>
        </p:txBody>
      </p:sp>
      <p:cxnSp>
        <p:nvCxnSpPr>
          <p:cNvPr id="772" name="Google Shape;772;p71"/>
          <p:cNvCxnSpPr/>
          <p:nvPr/>
        </p:nvCxnSpPr>
        <p:spPr>
          <a:xfrm>
            <a:off x="194350" y="1375775"/>
            <a:ext cx="8768700" cy="0"/>
          </a:xfrm>
          <a:prstGeom prst="straightConnector1">
            <a:avLst/>
          </a:prstGeom>
          <a:noFill/>
          <a:ln cap="flat" cmpd="sng" w="19050">
            <a:solidFill>
              <a:srgbClr val="1B2119"/>
            </a:solidFill>
            <a:prstDash val="solid"/>
            <a:round/>
            <a:headEnd len="med" w="med" type="none"/>
            <a:tailEnd len="med" w="med" type="none"/>
          </a:ln>
        </p:spPr>
      </p:cxnSp>
      <p:sp>
        <p:nvSpPr>
          <p:cNvPr id="773" name="Google Shape;773;p71"/>
          <p:cNvSpPr/>
          <p:nvPr/>
        </p:nvSpPr>
        <p:spPr>
          <a:xfrm>
            <a:off x="2948025" y="1861000"/>
            <a:ext cx="3267000" cy="2012400"/>
          </a:xfrm>
          <a:prstGeom prst="rect">
            <a:avLst/>
          </a:prstGeom>
          <a:solidFill>
            <a:srgbClr val="ADAF7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Cormorant Garamond"/>
                <a:ea typeface="Cormorant Garamond"/>
                <a:cs typeface="Cormorant Garamond"/>
                <a:sym typeface="Cormorant Garamond"/>
              </a:rPr>
              <a:t>TÀI LIỆU THAM KHẢO</a:t>
            </a:r>
            <a:endParaRPr b="1" sz="1200">
              <a:solidFill>
                <a:schemeClr val="dk1"/>
              </a:solidFill>
              <a:latin typeface="Cormorant Garamond"/>
              <a:ea typeface="Cormorant Garamond"/>
              <a:cs typeface="Cormorant Garamond"/>
              <a:sym typeface="Cormorant Garamond"/>
            </a:endParaRPr>
          </a:p>
          <a:p>
            <a:pPr indent="0" lvl="0" marL="0" rtl="0" algn="l">
              <a:spcBef>
                <a:spcPts val="1000"/>
              </a:spcBef>
              <a:spcAft>
                <a:spcPts val="0"/>
              </a:spcAft>
              <a:buNone/>
            </a:pPr>
            <a:r>
              <a:rPr lang="en" sz="1200">
                <a:solidFill>
                  <a:schemeClr val="dk1"/>
                </a:solidFill>
                <a:latin typeface="Cormorant Garamond"/>
                <a:ea typeface="Cormorant Garamond"/>
                <a:cs typeface="Cormorant Garamond"/>
                <a:sym typeface="Cormorant Garamond"/>
              </a:rPr>
              <a:t>[1] Tài liệu môn học,  </a:t>
            </a:r>
            <a:r>
              <a:rPr i="1" lang="en" sz="1200" u="sng">
                <a:solidFill>
                  <a:schemeClr val="hlink"/>
                </a:solidFill>
                <a:latin typeface="Cormorant Garamond"/>
                <a:ea typeface="Cormorant Garamond"/>
                <a:cs typeface="Cormorant Garamond"/>
                <a:sym typeface="Cormorant Garamond"/>
                <a:hlinkClick r:id="rId3"/>
              </a:rPr>
              <a:t>Trực quan hóa dữ liệu - 20_21</a:t>
            </a:r>
            <a:endParaRPr i="1" sz="1200">
              <a:solidFill>
                <a:schemeClr val="dk1"/>
              </a:solidFill>
              <a:latin typeface="Cormorant Garamond"/>
              <a:ea typeface="Cormorant Garamond"/>
              <a:cs typeface="Cormorant Garamond"/>
              <a:sym typeface="Cormorant Garamond"/>
            </a:endParaRPr>
          </a:p>
          <a:p>
            <a:pPr indent="0" lvl="0" marL="0" rtl="0" algn="l">
              <a:spcBef>
                <a:spcPts val="1000"/>
              </a:spcBef>
              <a:spcAft>
                <a:spcPts val="0"/>
              </a:spcAft>
              <a:buNone/>
            </a:pPr>
            <a:r>
              <a:rPr lang="en" sz="1200">
                <a:solidFill>
                  <a:schemeClr val="dk1"/>
                </a:solidFill>
                <a:latin typeface="Cormorant Garamond"/>
                <a:ea typeface="Cormorant Garamond"/>
                <a:cs typeface="Cormorant Garamond"/>
                <a:sym typeface="Cormorant Garamond"/>
              </a:rPr>
              <a:t>[2] Các topic trao đổi trên </a:t>
            </a:r>
            <a:r>
              <a:rPr i="1" lang="en" sz="1200" u="sng">
                <a:solidFill>
                  <a:schemeClr val="hlink"/>
                </a:solidFill>
                <a:latin typeface="Cormorant Garamond"/>
                <a:ea typeface="Cormorant Garamond"/>
                <a:cs typeface="Cormorant Garamond"/>
                <a:sym typeface="Cormorant Garamond"/>
                <a:hlinkClick r:id="rId4"/>
              </a:rPr>
              <a:t>Tableau Community Forum</a:t>
            </a:r>
            <a:endParaRPr i="1" sz="1200">
              <a:solidFill>
                <a:schemeClr val="dk1"/>
              </a:solidFill>
              <a:latin typeface="Cormorant Garamond"/>
              <a:ea typeface="Cormorant Garamond"/>
              <a:cs typeface="Cormorant Garamond"/>
              <a:sym typeface="Cormorant Garamond"/>
            </a:endParaRPr>
          </a:p>
          <a:p>
            <a:pPr indent="0" lvl="0" marL="0" rtl="0" algn="l">
              <a:spcBef>
                <a:spcPts val="1000"/>
              </a:spcBef>
              <a:spcAft>
                <a:spcPts val="1000"/>
              </a:spcAft>
              <a:buNone/>
            </a:pPr>
            <a:r>
              <a:rPr lang="en" sz="1200">
                <a:solidFill>
                  <a:schemeClr val="dk1"/>
                </a:solidFill>
                <a:latin typeface="Cormorant Garamond"/>
                <a:ea typeface="Cormorant Garamond"/>
                <a:cs typeface="Cormorant Garamond"/>
                <a:sym typeface="Cormorant Garamond"/>
              </a:rPr>
              <a:t>[3] </a:t>
            </a:r>
            <a:r>
              <a:rPr i="1" lang="en" sz="1200" u="sng">
                <a:solidFill>
                  <a:schemeClr val="hlink"/>
                </a:solidFill>
                <a:latin typeface="Cormorant Garamond"/>
                <a:ea typeface="Cormorant Garamond"/>
                <a:cs typeface="Cormorant Garamond"/>
                <a:sym typeface="Cormorant Garamond"/>
                <a:hlinkClick r:id="rId5"/>
              </a:rPr>
              <a:t>Visualization of economic data: good practices</a:t>
            </a:r>
            <a:r>
              <a:rPr lang="en" sz="1200">
                <a:solidFill>
                  <a:schemeClr val="dk1"/>
                </a:solidFill>
                <a:latin typeface="Cormorant Garamond"/>
                <a:ea typeface="Cormorant Garamond"/>
                <a:cs typeface="Cormorant Garamond"/>
                <a:sym typeface="Cormorant Garamond"/>
              </a:rPr>
              <a:t>, BBVA API Market</a:t>
            </a:r>
            <a:endParaRPr sz="1200">
              <a:solidFill>
                <a:schemeClr val="dk1"/>
              </a:solidFill>
              <a:latin typeface="Cormorant Garamond"/>
              <a:ea typeface="Cormorant Garamond"/>
              <a:cs typeface="Cormorant Garamond"/>
              <a:sym typeface="Cormorant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6"/>
          <p:cNvPicPr preferRelativeResize="0"/>
          <p:nvPr/>
        </p:nvPicPr>
        <p:blipFill rotWithShape="1">
          <a:blip r:embed="rId3">
            <a:alphaModFix/>
          </a:blip>
          <a:srcRect b="0" l="806" r="797" t="0"/>
          <a:stretch/>
        </p:blipFill>
        <p:spPr>
          <a:xfrm>
            <a:off x="4688650" y="860400"/>
            <a:ext cx="3362700" cy="3422700"/>
          </a:xfrm>
          <a:prstGeom prst="roundRect">
            <a:avLst>
              <a:gd fmla="val 9109" name="adj"/>
            </a:avLst>
          </a:prstGeom>
          <a:noFill/>
          <a:ln cap="flat" cmpd="sng" w="19050">
            <a:solidFill>
              <a:schemeClr val="dk1"/>
            </a:solidFill>
            <a:prstDash val="solid"/>
            <a:round/>
            <a:headEnd len="sm" w="sm" type="none"/>
            <a:tailEnd len="sm" w="sm" type="none"/>
          </a:ln>
        </p:spPr>
      </p:pic>
      <p:grpSp>
        <p:nvGrpSpPr>
          <p:cNvPr id="313" name="Google Shape;313;p36"/>
          <p:cNvGrpSpPr/>
          <p:nvPr/>
        </p:nvGrpSpPr>
        <p:grpSpPr>
          <a:xfrm>
            <a:off x="3616225" y="375700"/>
            <a:ext cx="327600" cy="327600"/>
            <a:chOff x="9379775" y="1529850"/>
            <a:chExt cx="327600" cy="327600"/>
          </a:xfrm>
        </p:grpSpPr>
        <p:sp>
          <p:nvSpPr>
            <p:cNvPr id="314" name="Google Shape;314;p3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16" name="Google Shape;316;p36"/>
          <p:cNvGrpSpPr/>
          <p:nvPr/>
        </p:nvGrpSpPr>
        <p:grpSpPr>
          <a:xfrm>
            <a:off x="893825" y="4222000"/>
            <a:ext cx="327600" cy="327600"/>
            <a:chOff x="5471550" y="4685975"/>
            <a:chExt cx="327600" cy="327600"/>
          </a:xfrm>
        </p:grpSpPr>
        <p:sp>
          <p:nvSpPr>
            <p:cNvPr id="317" name="Google Shape;317;p36"/>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36"/>
          <p:cNvSpPr/>
          <p:nvPr/>
        </p:nvSpPr>
        <p:spPr>
          <a:xfrm>
            <a:off x="7543738" y="99046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ph idx="1" type="body"/>
          </p:nvPr>
        </p:nvSpPr>
        <p:spPr>
          <a:xfrm>
            <a:off x="893825" y="1486649"/>
            <a:ext cx="3243300" cy="30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Dữ liệu được thu thập từ trang web </a:t>
            </a:r>
            <a:r>
              <a:rPr lang="en" u="sng">
                <a:solidFill>
                  <a:schemeClr val="hlink"/>
                </a:solidFill>
                <a:hlinkClick r:id="rId4"/>
              </a:rPr>
              <a:t>TheWorldBank</a:t>
            </a:r>
            <a:r>
              <a:rPr lang="en"/>
              <a:t> gồm 3 tập tin csv:</a:t>
            </a:r>
            <a:endParaRPr/>
          </a:p>
          <a:p>
            <a:pPr indent="-285750" lvl="0" marL="457200" rtl="0" algn="l">
              <a:spcBef>
                <a:spcPts val="1000"/>
              </a:spcBef>
              <a:spcAft>
                <a:spcPts val="0"/>
              </a:spcAft>
              <a:buSzPts val="900"/>
              <a:buChar char="●"/>
            </a:pPr>
            <a:r>
              <a:rPr lang="en" sz="900"/>
              <a:t>API_Download_DS2_en_csv_v2_5585110.csv</a:t>
            </a:r>
            <a:endParaRPr sz="900"/>
          </a:p>
          <a:p>
            <a:pPr indent="-285750" lvl="0" marL="457200" rtl="0" algn="l">
              <a:spcBef>
                <a:spcPts val="0"/>
              </a:spcBef>
              <a:spcAft>
                <a:spcPts val="0"/>
              </a:spcAft>
              <a:buSzPts val="900"/>
              <a:buChar char="●"/>
            </a:pPr>
            <a:r>
              <a:rPr lang="en" sz="900"/>
              <a:t>Metadata_Country_API_Download_DS2_en_csv_v2_5585110.csv</a:t>
            </a:r>
            <a:endParaRPr sz="900"/>
          </a:p>
          <a:p>
            <a:pPr indent="-285750" lvl="0" marL="457200" rtl="0" algn="l">
              <a:spcBef>
                <a:spcPts val="0"/>
              </a:spcBef>
              <a:spcAft>
                <a:spcPts val="0"/>
              </a:spcAft>
              <a:buSzPts val="900"/>
              <a:buChar char="●"/>
            </a:pPr>
            <a:r>
              <a:rPr lang="en" sz="900"/>
              <a:t>Metadata_Indicator_API_Download_DS2_en_csv_v2_5585110.csv</a:t>
            </a:r>
            <a:endParaRPr sz="900"/>
          </a:p>
          <a:p>
            <a:pPr indent="0" lvl="0" marL="0" rtl="0" algn="l">
              <a:spcBef>
                <a:spcPts val="1000"/>
              </a:spcBef>
              <a:spcAft>
                <a:spcPts val="0"/>
              </a:spcAft>
              <a:buNone/>
            </a:pPr>
            <a:r>
              <a:rPr lang="en"/>
              <a:t>Kết hợp 3 file lại ta được một bộ dữ liệu thể hiện các đặc điểm về dân số, kinh tế và xã hội của các nước ASEAN và một vài quốc gia châu Á khác.</a:t>
            </a:r>
            <a:endParaRPr/>
          </a:p>
          <a:p>
            <a:pPr indent="0" lvl="0" marL="0" rtl="0" algn="l">
              <a:spcBef>
                <a:spcPts val="1000"/>
              </a:spcBef>
              <a:spcAft>
                <a:spcPts val="0"/>
              </a:spcAft>
              <a:buNone/>
            </a:pPr>
            <a:r>
              <a:rPr lang="en"/>
              <a:t>Licence: CC0: Public Domain</a:t>
            </a:r>
            <a:endParaRPr/>
          </a:p>
          <a:p>
            <a:pPr indent="0" lvl="0" marL="0" rtl="0" algn="l">
              <a:spcBef>
                <a:spcPts val="0"/>
              </a:spcBef>
              <a:spcAft>
                <a:spcPts val="0"/>
              </a:spcAft>
              <a:buNone/>
            </a:pPr>
            <a:r>
              <a:t/>
            </a:r>
            <a:endParaRPr/>
          </a:p>
        </p:txBody>
      </p:sp>
      <p:sp>
        <p:nvSpPr>
          <p:cNvPr id="321" name="Google Shape;321;p36"/>
          <p:cNvSpPr txBox="1"/>
          <p:nvPr>
            <p:ph type="title"/>
          </p:nvPr>
        </p:nvSpPr>
        <p:spPr>
          <a:xfrm>
            <a:off x="893825" y="982651"/>
            <a:ext cx="3243300" cy="5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BỘ DỮ LIỆU</a:t>
            </a:r>
            <a:endParaRPr/>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idx="1" type="subTitle"/>
          </p:nvPr>
        </p:nvSpPr>
        <p:spPr>
          <a:xfrm>
            <a:off x="2580600" y="3524550"/>
            <a:ext cx="3982800" cy="3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Tìm hiểu, thu thập và tiền xử lý dữ liệu</a:t>
            </a:r>
            <a:endParaRPr/>
          </a:p>
        </p:txBody>
      </p:sp>
      <p:sp>
        <p:nvSpPr>
          <p:cNvPr id="327" name="Google Shape;327;p37"/>
          <p:cNvSpPr txBox="1"/>
          <p:nvPr>
            <p:ph type="title"/>
          </p:nvPr>
        </p:nvSpPr>
        <p:spPr>
          <a:xfrm>
            <a:off x="2578650" y="1629700"/>
            <a:ext cx="3986700" cy="11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28" name="Google Shape;328;p37"/>
          <p:cNvSpPr txBox="1"/>
          <p:nvPr>
            <p:ph idx="2" type="title"/>
          </p:nvPr>
        </p:nvSpPr>
        <p:spPr>
          <a:xfrm>
            <a:off x="1954800" y="2810250"/>
            <a:ext cx="5234400" cy="71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THU THẬP &amp; XỬ LÝ</a:t>
            </a:r>
            <a:endParaRPr sz="4000"/>
          </a:p>
        </p:txBody>
      </p:sp>
      <p:grpSp>
        <p:nvGrpSpPr>
          <p:cNvPr id="329" name="Google Shape;329;p37"/>
          <p:cNvGrpSpPr/>
          <p:nvPr/>
        </p:nvGrpSpPr>
        <p:grpSpPr>
          <a:xfrm>
            <a:off x="8422125" y="298550"/>
            <a:ext cx="327600" cy="327600"/>
            <a:chOff x="9379775" y="1529850"/>
            <a:chExt cx="327600" cy="327600"/>
          </a:xfrm>
        </p:grpSpPr>
        <p:sp>
          <p:nvSpPr>
            <p:cNvPr id="330" name="Google Shape;330;p3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32" name="Google Shape;332;p37"/>
          <p:cNvGrpSpPr/>
          <p:nvPr/>
        </p:nvGrpSpPr>
        <p:grpSpPr>
          <a:xfrm>
            <a:off x="394125" y="298550"/>
            <a:ext cx="327600" cy="327600"/>
            <a:chOff x="5471550" y="4685975"/>
            <a:chExt cx="327600" cy="327600"/>
          </a:xfrm>
        </p:grpSpPr>
        <p:sp>
          <p:nvSpPr>
            <p:cNvPr id="333" name="Google Shape;333;p37"/>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7"/>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37"/>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med">
        <p14:flip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THU THẬP DỮ LIỆU VÀ CHUYỂN VỀ ĐỊNH DẠNG TIME-SERIES</a:t>
            </a:r>
            <a:endParaRPr sz="2000"/>
          </a:p>
        </p:txBody>
      </p:sp>
      <p:grpSp>
        <p:nvGrpSpPr>
          <p:cNvPr id="341" name="Google Shape;341;p38"/>
          <p:cNvGrpSpPr/>
          <p:nvPr/>
        </p:nvGrpSpPr>
        <p:grpSpPr>
          <a:xfrm>
            <a:off x="8430775" y="637525"/>
            <a:ext cx="327600" cy="327600"/>
            <a:chOff x="9379775" y="1529850"/>
            <a:chExt cx="327600" cy="327600"/>
          </a:xfrm>
        </p:grpSpPr>
        <p:sp>
          <p:nvSpPr>
            <p:cNvPr id="342" name="Google Shape;342;p3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pic>
        <p:nvPicPr>
          <p:cNvPr id="344" name="Google Shape;344;p38"/>
          <p:cNvPicPr preferRelativeResize="0"/>
          <p:nvPr/>
        </p:nvPicPr>
        <p:blipFill>
          <a:blip r:embed="rId3">
            <a:alphaModFix/>
          </a:blip>
          <a:stretch>
            <a:fillRect/>
          </a:stretch>
        </p:blipFill>
        <p:spPr>
          <a:xfrm>
            <a:off x="2181949" y="1472425"/>
            <a:ext cx="6576426" cy="2967575"/>
          </a:xfrm>
          <a:prstGeom prst="rect">
            <a:avLst/>
          </a:prstGeom>
          <a:noFill/>
          <a:ln>
            <a:noFill/>
          </a:ln>
        </p:spPr>
      </p:pic>
      <p:sp>
        <p:nvSpPr>
          <p:cNvPr id="345" name="Google Shape;345;p38"/>
          <p:cNvSpPr txBox="1"/>
          <p:nvPr>
            <p:ph idx="4294967295" type="subTitle"/>
          </p:nvPr>
        </p:nvSpPr>
        <p:spPr>
          <a:xfrm>
            <a:off x="219750" y="1534250"/>
            <a:ext cx="1851000" cy="2905800"/>
          </a:xfrm>
          <a:prstGeom prst="rect">
            <a:avLst/>
          </a:prstGeom>
        </p:spPr>
        <p:txBody>
          <a:bodyPr anchorCtr="0" anchor="t" bIns="91425" lIns="91425" spcFirstLastPara="1" rIns="91425" wrap="square" tIns="91425">
            <a:noAutofit/>
          </a:bodyPr>
          <a:lstStyle/>
          <a:p>
            <a:pPr indent="-254000" lvl="0" marL="228600" rtl="0" algn="l">
              <a:spcBef>
                <a:spcPts val="0"/>
              </a:spcBef>
              <a:spcAft>
                <a:spcPts val="0"/>
              </a:spcAft>
              <a:buSzPts val="1300"/>
              <a:buChar char="●"/>
            </a:pPr>
            <a:r>
              <a:rPr lang="en" sz="1300"/>
              <a:t>Dữ liệu sau khi kết hợp 3 file csv (ảnh bên).</a:t>
            </a:r>
            <a:endParaRPr sz="1300"/>
          </a:p>
          <a:p>
            <a:pPr indent="-254000" lvl="0" marL="228600" rtl="0" algn="l">
              <a:spcBef>
                <a:spcPts val="0"/>
              </a:spcBef>
              <a:spcAft>
                <a:spcPts val="0"/>
              </a:spcAft>
              <a:buSzPts val="1300"/>
              <a:buChar char="●"/>
            </a:pPr>
            <a:r>
              <a:rPr lang="en" sz="1300"/>
              <a:t>Dataset dạng time-series </a:t>
            </a:r>
            <a:r>
              <a:rPr lang="en" sz="1300"/>
              <a:t>thường có các  thuộc tính là các cột nhưng ở dataset này các cột lại là các năm, các thuộc tính là các dòng.</a:t>
            </a:r>
            <a:endParaRPr sz="1300"/>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39"/>
          <p:cNvGrpSpPr/>
          <p:nvPr/>
        </p:nvGrpSpPr>
        <p:grpSpPr>
          <a:xfrm>
            <a:off x="713250" y="1664550"/>
            <a:ext cx="7717500" cy="2677200"/>
            <a:chOff x="713175" y="1233150"/>
            <a:chExt cx="7717500" cy="2677200"/>
          </a:xfrm>
        </p:grpSpPr>
        <p:sp>
          <p:nvSpPr>
            <p:cNvPr id="351" name="Google Shape;351;p39"/>
            <p:cNvSpPr/>
            <p:nvPr/>
          </p:nvSpPr>
          <p:spPr>
            <a:xfrm>
              <a:off x="713175" y="1233150"/>
              <a:ext cx="7717500" cy="2677200"/>
            </a:xfrm>
            <a:prstGeom prst="roundRect">
              <a:avLst>
                <a:gd fmla="val 5555"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39"/>
            <p:cNvCxnSpPr/>
            <p:nvPr/>
          </p:nvCxnSpPr>
          <p:spPr>
            <a:xfrm>
              <a:off x="726552" y="1709899"/>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353" name="Google Shape;353;p39"/>
          <p:cNvSpPr txBox="1"/>
          <p:nvPr>
            <p:ph idx="1" type="subTitle"/>
          </p:nvPr>
        </p:nvSpPr>
        <p:spPr>
          <a:xfrm>
            <a:off x="534750" y="853425"/>
            <a:ext cx="8074500" cy="6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Giải pháp:</a:t>
            </a:r>
            <a:r>
              <a:rPr lang="en" sz="1300"/>
              <a:t> </a:t>
            </a:r>
            <a:endParaRPr sz="1300"/>
          </a:p>
          <a:p>
            <a:pPr indent="0" lvl="0" marL="0" rtl="0" algn="l">
              <a:spcBef>
                <a:spcPts val="0"/>
              </a:spcBef>
              <a:spcAft>
                <a:spcPts val="0"/>
              </a:spcAft>
              <a:buNone/>
            </a:pPr>
            <a:r>
              <a:rPr lang="en" sz="1300"/>
              <a:t>- </a:t>
            </a:r>
            <a:r>
              <a:rPr lang="en" sz="1300"/>
              <a:t>P</a:t>
            </a:r>
            <a:r>
              <a:rPr lang="en" sz="1300"/>
              <a:t>ivot lại dataframe rồi lọc ra những thuộc tính cần dùng. </a:t>
            </a:r>
            <a:endParaRPr sz="1300"/>
          </a:p>
          <a:p>
            <a:pPr indent="0" lvl="0" marL="0" rtl="0" algn="l">
              <a:spcBef>
                <a:spcPts val="0"/>
              </a:spcBef>
              <a:spcAft>
                <a:spcPts val="0"/>
              </a:spcAft>
              <a:buNone/>
            </a:pPr>
            <a:r>
              <a:rPr lang="en" sz="1300"/>
              <a:t>- Đổi tên các cột lại cho ngắn gọn, dễ hiểu, ta được kết quả là một dataframe có dạng time-series.</a:t>
            </a:r>
            <a:endParaRPr sz="1300"/>
          </a:p>
        </p:txBody>
      </p:sp>
      <p:grpSp>
        <p:nvGrpSpPr>
          <p:cNvPr id="354" name="Google Shape;354;p39"/>
          <p:cNvGrpSpPr/>
          <p:nvPr/>
        </p:nvGrpSpPr>
        <p:grpSpPr>
          <a:xfrm>
            <a:off x="8018725" y="1731153"/>
            <a:ext cx="327600" cy="327600"/>
            <a:chOff x="9379775" y="1529850"/>
            <a:chExt cx="327600" cy="327600"/>
          </a:xfrm>
        </p:grpSpPr>
        <p:sp>
          <p:nvSpPr>
            <p:cNvPr id="355" name="Google Shape;355;p39"/>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57" name="Google Shape;357;p39"/>
          <p:cNvGrpSpPr/>
          <p:nvPr/>
        </p:nvGrpSpPr>
        <p:grpSpPr>
          <a:xfrm>
            <a:off x="808500" y="1731153"/>
            <a:ext cx="327600" cy="327600"/>
            <a:chOff x="5471550" y="4685975"/>
            <a:chExt cx="327600" cy="327600"/>
          </a:xfrm>
        </p:grpSpPr>
        <p:sp>
          <p:nvSpPr>
            <p:cNvPr id="358" name="Google Shape;358;p39"/>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0" name="Google Shape;360;p39"/>
          <p:cNvPicPr preferRelativeResize="0"/>
          <p:nvPr/>
        </p:nvPicPr>
        <p:blipFill>
          <a:blip r:embed="rId3">
            <a:alphaModFix/>
          </a:blip>
          <a:stretch>
            <a:fillRect/>
          </a:stretch>
        </p:blipFill>
        <p:spPr>
          <a:xfrm>
            <a:off x="789125" y="2289075"/>
            <a:ext cx="7565751" cy="1799900"/>
          </a:xfrm>
          <a:prstGeom prst="rect">
            <a:avLst/>
          </a:prstGeom>
          <a:noFill/>
          <a:ln>
            <a:noFill/>
          </a:ln>
        </p:spPr>
      </p:pic>
      <p:sp>
        <p:nvSpPr>
          <p:cNvPr id="361" name="Google Shape;361;p39"/>
          <p:cNvSpPr txBox="1"/>
          <p:nvPr>
            <p:ph type="title"/>
          </p:nvPr>
        </p:nvSpPr>
        <p:spPr>
          <a:xfrm>
            <a:off x="713250" y="119100"/>
            <a:ext cx="7717500" cy="570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000"/>
              <a:t>THU THẬP DỮ LIỆU VÀ CHUYỂN VỀ ĐỊNH DẠNG TIME-SERIES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MỖI CỘT MANG Ý NGHĨA GÌ</a:t>
            </a:r>
            <a:endParaRPr sz="2000"/>
          </a:p>
        </p:txBody>
      </p:sp>
      <p:grpSp>
        <p:nvGrpSpPr>
          <p:cNvPr id="367" name="Google Shape;367;p40"/>
          <p:cNvGrpSpPr/>
          <p:nvPr/>
        </p:nvGrpSpPr>
        <p:grpSpPr>
          <a:xfrm>
            <a:off x="8430775" y="637525"/>
            <a:ext cx="327600" cy="327600"/>
            <a:chOff x="9379775" y="1529850"/>
            <a:chExt cx="327600" cy="327600"/>
          </a:xfrm>
        </p:grpSpPr>
        <p:sp>
          <p:nvSpPr>
            <p:cNvPr id="368" name="Google Shape;368;p40"/>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370" name="Google Shape;370;p40"/>
          <p:cNvSpPr txBox="1"/>
          <p:nvPr/>
        </p:nvSpPr>
        <p:spPr>
          <a:xfrm>
            <a:off x="4284850" y="1417475"/>
            <a:ext cx="4599600" cy="3088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Country</a:t>
            </a:r>
            <a:r>
              <a:rPr lang="en" sz="1300">
                <a:solidFill>
                  <a:schemeClr val="dk1"/>
                </a:solidFill>
                <a:latin typeface="Merriweather Light"/>
                <a:ea typeface="Merriweather Light"/>
                <a:cs typeface="Merriweather Light"/>
                <a:sym typeface="Merriweather Light"/>
              </a:rPr>
              <a:t>: Tên quốc gia</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Country Code</a:t>
            </a:r>
            <a:r>
              <a:rPr lang="en" sz="1300">
                <a:solidFill>
                  <a:schemeClr val="dk1"/>
                </a:solidFill>
                <a:latin typeface="Merriweather Light"/>
                <a:ea typeface="Merriweather Light"/>
                <a:cs typeface="Merriweather Light"/>
                <a:sym typeface="Merriweather Light"/>
              </a:rPr>
              <a:t>: Mã quốc gia</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Year</a:t>
            </a:r>
            <a:r>
              <a:rPr lang="en" sz="1300">
                <a:solidFill>
                  <a:schemeClr val="dk1"/>
                </a:solidFill>
                <a:latin typeface="Merriweather Light"/>
                <a:ea typeface="Merriweather Light"/>
                <a:cs typeface="Merriweather Light"/>
                <a:sym typeface="Merriweather Light"/>
              </a:rPr>
              <a:t>: Năm</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Exports (% of GDP)</a:t>
            </a:r>
            <a:r>
              <a:rPr lang="en" sz="1300">
                <a:solidFill>
                  <a:schemeClr val="dk1"/>
                </a:solidFill>
                <a:latin typeface="Merriweather Light"/>
                <a:ea typeface="Merriweather Light"/>
                <a:cs typeface="Merriweather Light"/>
                <a:sym typeface="Merriweather Light"/>
              </a:rPr>
              <a:t>: Giá trị hàng hóa xuất khẩu (% so với GDP)</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FDI (% of GDP)</a:t>
            </a:r>
            <a:r>
              <a:rPr lang="en" sz="1300">
                <a:solidFill>
                  <a:schemeClr val="dk1"/>
                </a:solidFill>
                <a:latin typeface="Merriweather Light"/>
                <a:ea typeface="Merriweather Light"/>
                <a:cs typeface="Merriweather Light"/>
                <a:sym typeface="Merriweather Light"/>
              </a:rPr>
              <a:t>: Vốn đầu tư nước ngoài (% GDP)</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GDP (USD)</a:t>
            </a:r>
            <a:r>
              <a:rPr lang="en" sz="1300">
                <a:solidFill>
                  <a:schemeClr val="dk1"/>
                </a:solidFill>
                <a:latin typeface="Merriweather Light"/>
                <a:ea typeface="Merriweather Light"/>
                <a:cs typeface="Merriweather Light"/>
                <a:sym typeface="Merriweather Light"/>
              </a:rPr>
              <a:t>: Tổng giá trị sản phẩm trong nước (đơn vị: USD - Đô-la Mỹ)</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Light"/>
              <a:buChar char="●"/>
            </a:pPr>
            <a:r>
              <a:rPr b="1" lang="en" sz="1300">
                <a:solidFill>
                  <a:schemeClr val="dk1"/>
                </a:solidFill>
                <a:latin typeface="Merriweather"/>
                <a:ea typeface="Merriweather"/>
                <a:cs typeface="Merriweather"/>
                <a:sym typeface="Merriweather"/>
              </a:rPr>
              <a:t>Imports (% of GDP</a:t>
            </a:r>
            <a:r>
              <a:rPr b="1" lang="en" sz="1300">
                <a:solidFill>
                  <a:schemeClr val="dk1"/>
                </a:solidFill>
                <a:latin typeface="Merriweather"/>
                <a:ea typeface="Merriweather"/>
                <a:cs typeface="Merriweather"/>
                <a:sym typeface="Merriweather"/>
              </a:rPr>
              <a:t>)</a:t>
            </a:r>
            <a:r>
              <a:rPr lang="en" sz="1300">
                <a:solidFill>
                  <a:schemeClr val="dk1"/>
                </a:solidFill>
                <a:latin typeface="Merriweather Light"/>
                <a:ea typeface="Merriweather Light"/>
                <a:cs typeface="Merriweather Light"/>
                <a:sym typeface="Merriweather Light"/>
              </a:rPr>
              <a:t>: </a:t>
            </a:r>
            <a:r>
              <a:rPr lang="en" sz="1300">
                <a:solidFill>
                  <a:schemeClr val="dk1"/>
                </a:solidFill>
                <a:latin typeface="Merriweather Light"/>
                <a:ea typeface="Merriweather Light"/>
                <a:cs typeface="Merriweather Light"/>
                <a:sym typeface="Merriweather Light"/>
              </a:rPr>
              <a:t>Giá trị hàng hóa nhập khẩu (% s0 với GDP)</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Inflation (%)</a:t>
            </a:r>
            <a:r>
              <a:rPr lang="en" sz="1300">
                <a:solidFill>
                  <a:schemeClr val="dk1"/>
                </a:solidFill>
                <a:latin typeface="Merriweather Light"/>
                <a:ea typeface="Merriweather Light"/>
                <a:cs typeface="Merriweather Light"/>
                <a:sym typeface="Merriweather Light"/>
              </a:rPr>
              <a:t>: Tỉ lệ lạm phát</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Density (p/km2)</a:t>
            </a:r>
            <a:r>
              <a:rPr lang="en" sz="1300">
                <a:solidFill>
                  <a:schemeClr val="dk1"/>
                </a:solidFill>
                <a:latin typeface="Merriweather Light"/>
                <a:ea typeface="Merriweather Light"/>
                <a:cs typeface="Merriweather Light"/>
                <a:sym typeface="Merriweather Light"/>
              </a:rPr>
              <a:t>: Mật độ dân số (người/km2)</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Population</a:t>
            </a:r>
            <a:r>
              <a:rPr lang="en" sz="1300">
                <a:solidFill>
                  <a:schemeClr val="dk1"/>
                </a:solidFill>
                <a:latin typeface="Merriweather Light"/>
                <a:ea typeface="Merriweather Light"/>
                <a:cs typeface="Merriweather Light"/>
                <a:sym typeface="Merriweather Light"/>
              </a:rPr>
              <a:t>: Dân số</a:t>
            </a:r>
            <a:endParaRPr sz="1300">
              <a:solidFill>
                <a:schemeClr val="dk1"/>
              </a:solidFill>
              <a:latin typeface="Merriweather Light"/>
              <a:ea typeface="Merriweather Light"/>
              <a:cs typeface="Merriweather Light"/>
              <a:sym typeface="Merriweather Light"/>
            </a:endParaRPr>
          </a:p>
          <a:p>
            <a:pPr indent="-311150" lvl="0" marL="457200" rtl="0" algn="l">
              <a:spcBef>
                <a:spcPts val="0"/>
              </a:spcBef>
              <a:spcAft>
                <a:spcPts val="0"/>
              </a:spcAft>
              <a:buClr>
                <a:schemeClr val="dk1"/>
              </a:buClr>
              <a:buSzPts val="1300"/>
              <a:buFont typeface="Merriweather"/>
              <a:buChar char="●"/>
            </a:pPr>
            <a:r>
              <a:rPr b="1" lang="en" sz="1300">
                <a:solidFill>
                  <a:schemeClr val="dk1"/>
                </a:solidFill>
                <a:latin typeface="Merriweather"/>
                <a:ea typeface="Merriweather"/>
                <a:cs typeface="Merriweather"/>
                <a:sym typeface="Merriweather"/>
              </a:rPr>
              <a:t>Unemployment (% of total labor force)</a:t>
            </a:r>
            <a:r>
              <a:rPr lang="en" sz="1300">
                <a:solidFill>
                  <a:schemeClr val="dk1"/>
                </a:solidFill>
                <a:latin typeface="Merriweather Light"/>
                <a:ea typeface="Merriweather Light"/>
                <a:cs typeface="Merriweather Light"/>
                <a:sym typeface="Merriweather Light"/>
              </a:rPr>
              <a:t>: Tỉ lệ thất nghiệp (% so với lực lượng lao động)</a:t>
            </a:r>
            <a:endParaRPr sz="1300">
              <a:solidFill>
                <a:schemeClr val="dk1"/>
              </a:solidFill>
              <a:latin typeface="Merriweather Light"/>
              <a:ea typeface="Merriweather Light"/>
              <a:cs typeface="Merriweather Light"/>
              <a:sym typeface="Merriweather Light"/>
            </a:endParaRPr>
          </a:p>
        </p:txBody>
      </p:sp>
      <p:pic>
        <p:nvPicPr>
          <p:cNvPr id="371" name="Google Shape;371;p40"/>
          <p:cNvPicPr preferRelativeResize="0"/>
          <p:nvPr/>
        </p:nvPicPr>
        <p:blipFill>
          <a:blip r:embed="rId3">
            <a:alphaModFix/>
          </a:blip>
          <a:stretch>
            <a:fillRect/>
          </a:stretch>
        </p:blipFill>
        <p:spPr>
          <a:xfrm>
            <a:off x="322300" y="1544350"/>
            <a:ext cx="3818751" cy="28449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Analyst CV by Slidesgo">
  <a:themeElements>
    <a:clrScheme name="Simple Light">
      <a:dk1>
        <a:srgbClr val="000000"/>
      </a:dk1>
      <a:lt1>
        <a:srgbClr val="EEEEE9"/>
      </a:lt1>
      <a:dk2>
        <a:srgbClr val="ADAF7E"/>
      </a:dk2>
      <a:lt2>
        <a:srgbClr val="D4D7AD"/>
      </a:lt2>
      <a:accent1>
        <a:srgbClr val="88ADC8"/>
      </a:accent1>
      <a:accent2>
        <a:srgbClr val="9CBAB7"/>
      </a:accent2>
      <a:accent3>
        <a:srgbClr val="80A9A4"/>
      </a:accent3>
      <a:accent4>
        <a:srgbClr val="E0ABA0"/>
      </a:accent4>
      <a:accent5>
        <a:srgbClr val="C77763"/>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