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3" r:id="rId4"/>
    <p:sldId id="256" r:id="rId5"/>
    <p:sldId id="272" r:id="rId6"/>
    <p:sldId id="279" r:id="rId7"/>
    <p:sldId id="274" r:id="rId8"/>
    <p:sldId id="311" r:id="rId9"/>
    <p:sldId id="320" r:id="rId10"/>
    <p:sldId id="332" r:id="rId11"/>
    <p:sldId id="328" r:id="rId12"/>
    <p:sldId id="329" r:id="rId13"/>
    <p:sldId id="330" r:id="rId14"/>
    <p:sldId id="331" r:id="rId15"/>
    <p:sldId id="321" r:id="rId16"/>
    <p:sldId id="322" r:id="rId17"/>
    <p:sldId id="323" r:id="rId18"/>
    <p:sldId id="325" r:id="rId19"/>
    <p:sldId id="327" r:id="rId20"/>
    <p:sldId id="326" r:id="rId21"/>
    <p:sldId id="318" r:id="rId22"/>
    <p:sldId id="29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Hau" initials="T" lastIdx="1" clrIdx="0">
    <p:extLst>
      <p:ext uri="{19B8F6BF-5375-455C-9EA6-DF929625EA0E}">
        <p15:presenceInfo xmlns:p15="http://schemas.microsoft.com/office/powerpoint/2012/main" userId="d717617e9bb0de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" y="14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2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1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  <p:sldLayoutId id="2147483767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83" r:id="rId2"/>
    <p:sldLayoutId id="2147483785" r:id="rId3"/>
    <p:sldLayoutId id="2147483786" r:id="rId4"/>
    <p:sldLayoutId id="2147483794" r:id="rId5"/>
    <p:sldLayoutId id="2147483766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5" Type="http://schemas.openxmlformats.org/officeDocument/2006/relationships/comments" Target="../comments/commen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1751570" y="116123"/>
            <a:ext cx="10261913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THÀNH PHỐ HỒ CHÍ MINH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697423" y="2941491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LÝ THUYẾT ĐỒ THỊ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CA9103-EB3A-42E9-807E-AC236875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" y="26761"/>
            <a:ext cx="1797369" cy="1159101"/>
          </a:xfrm>
          <a:prstGeom prst="rect">
            <a:avLst/>
          </a:prstGeom>
        </p:spPr>
      </p:pic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6EE51208-19B4-4DF6-A578-C1411CD0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81056"/>
              </p:ext>
            </p:extLst>
          </p:nvPr>
        </p:nvGraphicFramePr>
        <p:xfrm>
          <a:off x="5294878" y="4291290"/>
          <a:ext cx="6855766" cy="219456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427883">
                  <a:extLst>
                    <a:ext uri="{9D8B030D-6E8A-4147-A177-3AD203B41FA5}">
                      <a16:colId xmlns:a16="http://schemas.microsoft.com/office/drawing/2014/main" val="519076982"/>
                    </a:ext>
                  </a:extLst>
                </a:gridCol>
                <a:gridCol w="3427883">
                  <a:extLst>
                    <a:ext uri="{9D8B030D-6E8A-4147-A177-3AD203B41FA5}">
                      <a16:colId xmlns:a16="http://schemas.microsoft.com/office/drawing/2014/main" val="555041219"/>
                    </a:ext>
                  </a:extLst>
                </a:gridCol>
              </a:tblGrid>
              <a:tr h="318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HỌ VÀ TÊN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02263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Lê Tấn Lộc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95356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Mẫn Đạt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18974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Hoài Nam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8439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Thanh Phong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6395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4501104077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Trung Hậu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37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3F1617-3050-43BC-B57C-1544C00B9524}"/>
              </a:ext>
            </a:extLst>
          </p:cNvPr>
          <p:cNvSpPr txBox="1"/>
          <p:nvPr/>
        </p:nvSpPr>
        <p:spPr>
          <a:xfrm>
            <a:off x="4896564" y="6534951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TP.HCM - 2020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516256" y="3696078"/>
            <a:ext cx="4413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GVHD: Trần Thanh Nhã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848007" y="649985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8752" y="5417422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tạo ma trận trực tiếp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9086758" y="1876272"/>
            <a:ext cx="2458901" cy="1167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tạo ma trận ngẫu nhiên để tạo ma trận</a:t>
            </a:r>
          </a:p>
        </p:txBody>
      </p:sp>
      <p:sp>
        <p:nvSpPr>
          <p:cNvPr id="9" name="Right Arrow 8"/>
          <p:cNvSpPr/>
          <p:nvPr/>
        </p:nvSpPr>
        <p:spPr>
          <a:xfrm rot="743927">
            <a:off x="8497674" y="1689756"/>
            <a:ext cx="988604" cy="1379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169" y="4341399"/>
            <a:ext cx="2458901" cy="2047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“Lấy trọng số ngẫu nhiên” để tự động điền trọng số hoặc có thể tự điền bằng tay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2367" y="1528167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0085" y="397544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512" y="1462886"/>
            <a:ext cx="4191363" cy="29720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024" y="1973177"/>
            <a:ext cx="5685013" cy="293395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1327125" y="1736998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477496" y="2073465"/>
            <a:ext cx="2458901" cy="17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Kéo thanh màu xanh để chọn số đỉnh của ma trận và nhấn vào “Tạo ma trận”</a:t>
            </a:r>
          </a:p>
        </p:txBody>
      </p:sp>
      <p:sp>
        <p:nvSpPr>
          <p:cNvPr id="17" name="Right Arrow 16"/>
          <p:cNvSpPr/>
          <p:nvPr/>
        </p:nvSpPr>
        <p:spPr>
          <a:xfrm rot="10440364">
            <a:off x="2692790" y="2216824"/>
            <a:ext cx="570480" cy="1394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053076" y="3713869"/>
            <a:ext cx="1768839" cy="135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đây để sử dụng ma trận vừa tạo</a:t>
            </a:r>
          </a:p>
        </p:txBody>
      </p:sp>
      <p:sp>
        <p:nvSpPr>
          <p:cNvPr id="19" name="Right Arrow 18"/>
          <p:cNvSpPr/>
          <p:nvPr/>
        </p:nvSpPr>
        <p:spPr>
          <a:xfrm rot="3184048" flipV="1">
            <a:off x="7656747" y="3234488"/>
            <a:ext cx="1677299" cy="147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28F04-A6AB-4F1B-BCBA-296C5BD1F548}"/>
              </a:ext>
            </a:extLst>
          </p:cNvPr>
          <p:cNvSpPr txBox="1"/>
          <p:nvPr/>
        </p:nvSpPr>
        <p:spPr>
          <a:xfrm>
            <a:off x="9469672" y="333826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Right Arrow 10"/>
          <p:cNvSpPr/>
          <p:nvPr/>
        </p:nvSpPr>
        <p:spPr>
          <a:xfrm rot="7710198">
            <a:off x="2119729" y="3565798"/>
            <a:ext cx="1339659" cy="159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2" grpId="0"/>
      <p:bldP spid="13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42" y="1690447"/>
            <a:ext cx="8079544" cy="41141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99545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7482368" y="1968069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Nhấp đúp vào vùng trống bất kỳ để thêm đỉnh</a:t>
            </a:r>
          </a:p>
        </p:txBody>
      </p:sp>
      <p:sp>
        <p:nvSpPr>
          <p:cNvPr id="9" name="Right Arrow 8"/>
          <p:cNvSpPr/>
          <p:nvPr/>
        </p:nvSpPr>
        <p:spPr>
          <a:xfrm rot="10511020">
            <a:off x="6489702" y="2487859"/>
            <a:ext cx="988604" cy="1383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76186" y="46336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cần tạo, và nhấn OK</a:t>
            </a:r>
          </a:p>
        </p:txBody>
      </p:sp>
      <p:sp>
        <p:nvSpPr>
          <p:cNvPr id="11" name="Right Arrow 10"/>
          <p:cNvSpPr/>
          <p:nvPr/>
        </p:nvSpPr>
        <p:spPr>
          <a:xfrm rot="21073881">
            <a:off x="3638207" y="4341663"/>
            <a:ext cx="919129" cy="1636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50779" y="214999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1567" y="4103402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37" y="3067262"/>
            <a:ext cx="3375953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60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88989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480921" y="1648350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vào 2 đỉnh</a:t>
            </a:r>
          </a:p>
        </p:txBody>
      </p:sp>
      <p:sp>
        <p:nvSpPr>
          <p:cNvPr id="9" name="Right Arrow 8"/>
          <p:cNvSpPr/>
          <p:nvPr/>
        </p:nvSpPr>
        <p:spPr>
          <a:xfrm rot="1061317">
            <a:off x="2948280" y="2149627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41234" y="3935906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trọng số, và nhấn 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8029" y="179643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6971" y="356657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00" y="1616256"/>
            <a:ext cx="2027096" cy="100592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35" y="1981102"/>
            <a:ext cx="4069433" cy="124978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011" y="3459782"/>
            <a:ext cx="2522439" cy="127265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ight Arrow 15"/>
          <p:cNvSpPr/>
          <p:nvPr/>
        </p:nvSpPr>
        <p:spPr>
          <a:xfrm rot="1061317">
            <a:off x="4807699" y="4527540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12748" y="4707389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 là đây</a:t>
            </a:r>
          </a:p>
        </p:txBody>
      </p:sp>
      <p:sp>
        <p:nvSpPr>
          <p:cNvPr id="11" name="Right Arrow 10"/>
          <p:cNvSpPr/>
          <p:nvPr/>
        </p:nvSpPr>
        <p:spPr>
          <a:xfrm rot="8297275">
            <a:off x="8006222" y="3341871"/>
            <a:ext cx="1698458" cy="1909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69" y="667657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NGẮN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169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  <p:sp>
        <p:nvSpPr>
          <p:cNvPr id="7" name="Oval 6"/>
          <p:cNvSpPr/>
          <p:nvPr/>
        </p:nvSpPr>
        <p:spPr>
          <a:xfrm>
            <a:off x="5057629" y="2442196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giữa vào đỉnh đi và đỉnh đến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6524" y="283745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26847" y="244219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86" y="2048463"/>
            <a:ext cx="3482642" cy="127265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ight Arrow 10"/>
          <p:cNvSpPr/>
          <p:nvPr/>
        </p:nvSpPr>
        <p:spPr>
          <a:xfrm rot="5215318">
            <a:off x="9871106" y="3642715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36438" y="4079915"/>
            <a:ext cx="2137465" cy="857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Ngắn nhất và nhấn OK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79212" y="3508024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54" y="2154854"/>
            <a:ext cx="2843709" cy="162055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163" y="4610894"/>
            <a:ext cx="4618120" cy="96020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Oval 19"/>
          <p:cNvSpPr/>
          <p:nvPr/>
        </p:nvSpPr>
        <p:spPr>
          <a:xfrm>
            <a:off x="1882458" y="4825366"/>
            <a:ext cx="1457734" cy="665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340192" y="509111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37171" y="4765165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56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1" grpId="0" animBg="1"/>
      <p:bldP spid="12" grpId="0" animBg="1"/>
      <p:bldP spid="14" grpId="0"/>
      <p:bldP spid="20" grpId="0" animBg="1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11340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DÀI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83" y="1428170"/>
            <a:ext cx="7874025" cy="376065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714169" y="5348378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</p:spTree>
    <p:extLst>
      <p:ext uri="{BB962C8B-B14F-4D97-AF65-F5344CB8AC3E}">
        <p14:creationId xmlns:p14="http://schemas.microsoft.com/office/powerpoint/2010/main" val="21878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33877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XÉT LIÊN THÔNG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7" y="2317272"/>
            <a:ext cx="4434980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69" y="2317271"/>
            <a:ext cx="4419514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534187" y="5281272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TRƯỚC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490" y="5176347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SAU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0587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trực quan, chi tiết từng liên thông của đồ thị</a:t>
            </a:r>
          </a:p>
        </p:txBody>
      </p:sp>
      <p:sp>
        <p:nvSpPr>
          <p:cNvPr id="10" name="Oval 9"/>
          <p:cNvSpPr/>
          <p:nvPr/>
        </p:nvSpPr>
        <p:spPr>
          <a:xfrm>
            <a:off x="640254" y="11538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“Kiểm tra” để xét liên thông</a:t>
            </a:r>
          </a:p>
        </p:txBody>
      </p:sp>
      <p:sp>
        <p:nvSpPr>
          <p:cNvPr id="11" name="Oval 10"/>
          <p:cNvSpPr/>
          <p:nvPr/>
        </p:nvSpPr>
        <p:spPr>
          <a:xfrm>
            <a:off x="8366326" y="12221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2" name="Right Arrow 11"/>
          <p:cNvSpPr/>
          <p:nvPr/>
        </p:nvSpPr>
        <p:spPr>
          <a:xfrm rot="2740762">
            <a:off x="705870" y="4368324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806608">
            <a:off x="7418981" y="1926910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XUẤT MA TRẬN KỀ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176" y="5684808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Hiển thị ma trận kề từ đồ thị</a:t>
            </a:r>
          </a:p>
        </p:txBody>
      </p:sp>
      <p:sp>
        <p:nvSpPr>
          <p:cNvPr id="7" name="Right Arrow 6"/>
          <p:cNvSpPr/>
          <p:nvPr/>
        </p:nvSpPr>
        <p:spPr>
          <a:xfrm rot="1252775" flipV="1">
            <a:off x="4293071" y="2465222"/>
            <a:ext cx="1116894" cy="77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41102" y="1810867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“Xuất ma trận kề để xuất ma trận”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69" y="2717507"/>
            <a:ext cx="5166151" cy="28600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51" y="2704365"/>
            <a:ext cx="3544805" cy="285578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ight Arrow 9"/>
          <p:cNvSpPr/>
          <p:nvPr/>
        </p:nvSpPr>
        <p:spPr>
          <a:xfrm rot="1252775" flipV="1">
            <a:off x="8266369" y="2411157"/>
            <a:ext cx="1205578" cy="104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3194" y="1902048"/>
            <a:ext cx="1752143" cy="67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</p:spTree>
    <p:extLst>
      <p:ext uri="{BB962C8B-B14F-4D97-AF65-F5344CB8AC3E}">
        <p14:creationId xmlns:p14="http://schemas.microsoft.com/office/powerpoint/2010/main" val="2001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TÊN ĐỈNH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8674" y="5520907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Thực hiện chức năng đổi tên đỉnh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29" y="1781280"/>
            <a:ext cx="1045088" cy="340750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/>
          <p:cNvSpPr/>
          <p:nvPr/>
        </p:nvSpPr>
        <p:spPr>
          <a:xfrm>
            <a:off x="7168543" y="2305280"/>
            <a:ext cx="1503062" cy="608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0" name="Oval 9"/>
          <p:cNvSpPr/>
          <p:nvPr/>
        </p:nvSpPr>
        <p:spPr>
          <a:xfrm>
            <a:off x="1261208" y="2825151"/>
            <a:ext cx="1346698" cy="625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đỉnh</a:t>
            </a:r>
          </a:p>
        </p:txBody>
      </p:sp>
      <p:sp>
        <p:nvSpPr>
          <p:cNvPr id="12" name="Right Arrow 11"/>
          <p:cNvSpPr/>
          <p:nvPr/>
        </p:nvSpPr>
        <p:spPr>
          <a:xfrm rot="1061317" flipV="1">
            <a:off x="2615600" y="3198238"/>
            <a:ext cx="517243" cy="1221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405889">
            <a:off x="8643685" y="2331425"/>
            <a:ext cx="747409" cy="1389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9753" y="4542022"/>
            <a:ext cx="1634803" cy="79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và nhấn OK</a:t>
            </a:r>
          </a:p>
        </p:txBody>
      </p:sp>
      <p:sp>
        <p:nvSpPr>
          <p:cNvPr id="16" name="Right Arrow 15"/>
          <p:cNvSpPr/>
          <p:nvPr/>
        </p:nvSpPr>
        <p:spPr>
          <a:xfrm flipV="1">
            <a:off x="2606265" y="4874331"/>
            <a:ext cx="517243" cy="932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04730" y="286906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4185" y="4559838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08" y="1498712"/>
            <a:ext cx="3711262" cy="35512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Oval 21"/>
          <p:cNvSpPr/>
          <p:nvPr/>
        </p:nvSpPr>
        <p:spPr>
          <a:xfrm>
            <a:off x="5909093" y="1410149"/>
            <a:ext cx="1778671" cy="76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“Đổi tên đỉnh”</a:t>
            </a:r>
          </a:p>
        </p:txBody>
      </p:sp>
      <p:sp>
        <p:nvSpPr>
          <p:cNvPr id="23" name="Right Arrow 22"/>
          <p:cNvSpPr/>
          <p:nvPr/>
        </p:nvSpPr>
        <p:spPr>
          <a:xfrm rot="9101515" flipV="1">
            <a:off x="5291412" y="1945053"/>
            <a:ext cx="634803" cy="878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11531" y="166916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963" y="3613652"/>
            <a:ext cx="3721807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/>
      <p:bldP spid="19" grpId="0"/>
      <p:bldP spid="22" grpId="0" animBg="1"/>
      <p:bldP spid="2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ĐẲNG CẤU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86" y="2377019"/>
            <a:ext cx="3921804" cy="223713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20" y="2377019"/>
            <a:ext cx="3963804" cy="223713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2675209" y="5829963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đổi Đẳng cấu của đồ thị</a:t>
            </a:r>
          </a:p>
        </p:txBody>
      </p:sp>
      <p:sp>
        <p:nvSpPr>
          <p:cNvPr id="12" name="Oval 11"/>
          <p:cNvSpPr/>
          <p:nvPr/>
        </p:nvSpPr>
        <p:spPr>
          <a:xfrm>
            <a:off x="1311746" y="1372275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“Đổi đẳng cấu”</a:t>
            </a:r>
          </a:p>
        </p:txBody>
      </p:sp>
      <p:sp>
        <p:nvSpPr>
          <p:cNvPr id="13" name="Right Arrow 12"/>
          <p:cNvSpPr/>
          <p:nvPr/>
        </p:nvSpPr>
        <p:spPr>
          <a:xfrm rot="2102942" flipV="1">
            <a:off x="3225639" y="2103318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59527" y="4939736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  <p:sp>
        <p:nvSpPr>
          <p:cNvPr id="17" name="Right Arrow 16"/>
          <p:cNvSpPr/>
          <p:nvPr/>
        </p:nvSpPr>
        <p:spPr>
          <a:xfrm rot="2531642" flipV="1">
            <a:off x="7881421" y="4834271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 animBg="1"/>
      <p:bldP spid="13" grpId="0" animBg="1"/>
      <p:bldP spid="14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9B51A-E2E7-4CF2-8DAB-04EFC6F9EF3E}"/>
              </a:ext>
            </a:extLst>
          </p:cNvPr>
          <p:cNvSpPr txBox="1"/>
          <p:nvPr/>
        </p:nvSpPr>
        <p:spPr>
          <a:xfrm rot="10800000" flipH="1" flipV="1">
            <a:off x="3833948" y="2705725"/>
            <a:ext cx="4061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223371" y="2047580"/>
            <a:ext cx="5610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cs typeface="Arial" pitchFamily="34" charset="0"/>
              </a:rPr>
              <a:t>ModunDijkstra+Forb</a:t>
            </a:r>
            <a:r>
              <a:rPr lang="en-US" sz="5400" b="1" dirty="0">
                <a:solidFill>
                  <a:schemeClr val="bg1"/>
                </a:solidFill>
                <a:cs typeface="Arial" pitchFamily="34" charset="0"/>
              </a:rPr>
              <a:t> bellman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10668868" y="6409332"/>
            <a:ext cx="174454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7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sz="1867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sz="1867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2668527" y="261380"/>
            <a:ext cx="8905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59FC1-FAC5-4D0C-9D28-A3F739D60C03}"/>
              </a:ext>
            </a:extLst>
          </p:cNvPr>
          <p:cNvSpPr txBox="1"/>
          <p:nvPr/>
        </p:nvSpPr>
        <p:spPr>
          <a:xfrm>
            <a:off x="1599999" y="95481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KẾT LUẬN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-65527" y="1707449"/>
            <a:ext cx="65169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ƯU ĐIỂM – NHƯỢC ĐIỂM – KINH NGHIỆM THU ĐƯỢC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650047" y="1537384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315970" y="2200949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ƯU ĐIỂM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315970" y="2570281"/>
            <a:ext cx="5326743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Các chức năng cơ bản của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chương trình đã hoàn thành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Giao diện thân thiện dễ sử dụng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Cài đặt trên nhiều hệ điều hành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Có trợ giúp hướng dẫn sử dụng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79CB935-EC7A-469A-9640-70991549AF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r="1980"/>
          <a:stretch>
            <a:fillRect/>
          </a:stretch>
        </p:blipFill>
        <p:spPr>
          <a:xfrm>
            <a:off x="8585774" y="261380"/>
            <a:ext cx="3606226" cy="3776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774A2-D468-42A2-9B06-E7AE36A0BF3D}"/>
              </a:ext>
            </a:extLst>
          </p:cNvPr>
          <p:cNvSpPr txBox="1"/>
          <p:nvPr/>
        </p:nvSpPr>
        <p:spPr>
          <a:xfrm>
            <a:off x="315970" y="4171777"/>
            <a:ext cx="18045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NHƯỢC ĐIỂM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12781-18E1-4AA1-82E9-C842666EE03C}"/>
              </a:ext>
            </a:extLst>
          </p:cNvPr>
          <p:cNvSpPr txBox="1"/>
          <p:nvPr/>
        </p:nvSpPr>
        <p:spPr>
          <a:xfrm>
            <a:off x="315970" y="4541109"/>
            <a:ext cx="5326743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Ứng dụng chưa được hoàn thiện do nhóm chỉ có 5 thành viên</a:t>
            </a:r>
            <a:r>
              <a:rPr lang="vi-VN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- Chưa có kinh nghiệm nhiều trong việc xây dựng một chương trình quản lý với quy mô lớn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.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</a:t>
            </a:r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hức năng khôi phục dữ liệu sau khi xóa là không có, nhưng có cảnh báo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AFE9B-8EFE-48CE-81FB-438852752072}"/>
              </a:ext>
            </a:extLst>
          </p:cNvPr>
          <p:cNvSpPr txBox="1"/>
          <p:nvPr/>
        </p:nvSpPr>
        <p:spPr>
          <a:xfrm>
            <a:off x="7176118" y="4135947"/>
            <a:ext cx="180450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KINH NGHIỆM THU ĐƯỢC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89A4B-89ED-4930-B923-9CD841361833}"/>
              </a:ext>
            </a:extLst>
          </p:cNvPr>
          <p:cNvSpPr txBox="1"/>
          <p:nvPr/>
        </p:nvSpPr>
        <p:spPr>
          <a:xfrm>
            <a:off x="7176118" y="4806044"/>
            <a:ext cx="466877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Hiểu được kinh nghiệm trong giao tiếp cũng như công việc thực tế - Có cơ hội vận dụng kiến thức lý thuyết trong nhà trường áp dụng thực tiễn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6" grpId="0" animBg="1"/>
      <p:bldP spid="28" grpId="0" animBg="1"/>
      <p:bldP spid="29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E53AEF30-B4CC-46C2-849A-405FC0BF9489}"/>
              </a:ext>
            </a:extLst>
          </p:cNvPr>
          <p:cNvSpPr/>
          <p:nvPr/>
        </p:nvSpPr>
        <p:spPr>
          <a:xfrm>
            <a:off x="5027880" y="3645034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50">
            <a:extLst>
              <a:ext uri="{FF2B5EF4-FFF2-40B4-BE49-F238E27FC236}">
                <a16:creationId xmlns:a16="http://schemas.microsoft.com/office/drawing/2014/main" id="{30F29CBE-7BE7-4662-B353-9857880DF1E7}"/>
              </a:ext>
            </a:extLst>
          </p:cNvPr>
          <p:cNvSpPr>
            <a:spLocks noChangeAspect="1"/>
          </p:cNvSpPr>
          <p:nvPr/>
        </p:nvSpPr>
        <p:spPr>
          <a:xfrm>
            <a:off x="5968579" y="3662500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75B194A-CCDF-44D1-95F5-B34F09BA3134}"/>
              </a:ext>
            </a:extLst>
          </p:cNvPr>
          <p:cNvSpPr/>
          <p:nvPr/>
        </p:nvSpPr>
        <p:spPr>
          <a:xfrm>
            <a:off x="6751857" y="364503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/>
          <p:cNvSpPr/>
          <p:nvPr/>
        </p:nvSpPr>
        <p:spPr>
          <a:xfrm>
            <a:off x="10737756" y="64886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E7E6E6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rgbClr val="E7E6E6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rgbClr val="E7E6E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27745" y="1047581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đích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22438" y="4113662"/>
            <a:ext cx="5383988" cy="1136812"/>
            <a:chOff x="1848112" y="1575921"/>
            <a:chExt cx="5383988" cy="11368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chương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CE02AFAE-E5BE-431E-95D7-2B0F1456EB39}"/>
              </a:ext>
            </a:extLst>
          </p:cNvPr>
          <p:cNvSpPr txBox="1"/>
          <p:nvPr/>
        </p:nvSpPr>
        <p:spPr>
          <a:xfrm>
            <a:off x="-58424" y="5240224"/>
            <a:ext cx="60936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 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 luận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37756" y="63781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83132"/>
            <a:ext cx="12192000" cy="748982"/>
          </a:xfrm>
        </p:spPr>
        <p:txBody>
          <a:bodyPr>
            <a:noAutofit/>
          </a:bodyPr>
          <a:lstStyle/>
          <a:p>
            <a:r>
              <a:rPr lang="en-US" sz="3200" b="1" u="sng" dirty="0"/>
              <a:t>01</a:t>
            </a:r>
          </a:p>
          <a:p>
            <a:r>
              <a:rPr lang="en-US" sz="3200" b="1" u="sng" dirty="0" err="1"/>
              <a:t>Mục</a:t>
            </a:r>
            <a:r>
              <a:rPr lang="en-US" sz="3200" b="1" u="sng" dirty="0"/>
              <a:t> </a:t>
            </a:r>
            <a:r>
              <a:rPr lang="en-US" sz="3200" b="1" u="sng" dirty="0" err="1"/>
              <a:t>đích</a:t>
            </a:r>
            <a:r>
              <a:rPr lang="en-US" sz="3200" b="1" u="sng" dirty="0"/>
              <a:t> </a:t>
            </a:r>
            <a:r>
              <a:rPr lang="en-US" sz="3200" b="1" u="sng" dirty="0" err="1"/>
              <a:t>và</a:t>
            </a:r>
            <a:r>
              <a:rPr lang="en-US" sz="3200" b="1" u="sng" dirty="0"/>
              <a:t> </a:t>
            </a:r>
            <a:r>
              <a:rPr lang="en-US" sz="3200" b="1" u="sng" dirty="0" err="1"/>
              <a:t>yêu</a:t>
            </a:r>
            <a:r>
              <a:rPr lang="en-US" sz="3200" b="1" u="sng" dirty="0"/>
              <a:t> </a:t>
            </a:r>
            <a:r>
              <a:rPr lang="en-US" sz="3200" b="1" u="sng" dirty="0" err="1"/>
              <a:t>cầu</a:t>
            </a:r>
            <a:endParaRPr lang="en-US" sz="3200" b="1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0249F-63B3-4739-AEB1-560499F62BE2}"/>
              </a:ext>
            </a:extLst>
          </p:cNvPr>
          <p:cNvGrpSpPr/>
          <p:nvPr/>
        </p:nvGrpSpPr>
        <p:grpSpPr>
          <a:xfrm>
            <a:off x="7916765" y="2040329"/>
            <a:ext cx="3144280" cy="523220"/>
            <a:chOff x="1715369" y="1766707"/>
            <a:chExt cx="1783314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5CAC-D092-4CFE-9191-F023ACE1131B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F9BCD8-07ED-4606-AECB-C695DCAD60BD}"/>
              </a:ext>
            </a:extLst>
          </p:cNvPr>
          <p:cNvSpPr txBox="1"/>
          <p:nvPr/>
        </p:nvSpPr>
        <p:spPr>
          <a:xfrm>
            <a:off x="7897165" y="3732153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F27EBD3-3206-4C8A-9B24-1300017ECF40}"/>
              </a:ext>
            </a:extLst>
          </p:cNvPr>
          <p:cNvSpPr/>
          <p:nvPr/>
        </p:nvSpPr>
        <p:spPr>
          <a:xfrm rot="2700000">
            <a:off x="6658697" y="439802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C6EE5F0-BAF3-465E-964F-2CA5A51C8604}"/>
              </a:ext>
            </a:extLst>
          </p:cNvPr>
          <p:cNvSpPr/>
          <p:nvPr/>
        </p:nvSpPr>
        <p:spPr>
          <a:xfrm flipH="1">
            <a:off x="6598692" y="27712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18B03A7-C29B-4642-B5FB-6EAA705CB936}"/>
              </a:ext>
            </a:extLst>
          </p:cNvPr>
          <p:cNvSpPr/>
          <p:nvPr/>
        </p:nvSpPr>
        <p:spPr>
          <a:xfrm>
            <a:off x="5222806" y="5317615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705203" y="3028622"/>
            <a:ext cx="36770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Áp dụng nhưng kiến thức đã học vào thực tế, xây dựng một ứng tương đối để mô các thuật toán phổ biến trong Lý Thuyết Đồ Thị.</a:t>
            </a:r>
            <a:endParaRPr lang="en-US" sz="1600" b="1" i="1" dirty="0"/>
          </a:p>
        </p:txBody>
      </p:sp>
      <p:sp>
        <p:nvSpPr>
          <p:cNvPr id="32" name="Parallelogram 15">
            <a:extLst>
              <a:ext uri="{FF2B5EF4-FFF2-40B4-BE49-F238E27FC236}">
                <a16:creationId xmlns:a16="http://schemas.microsoft.com/office/drawing/2014/main" id="{07961E75-D9BF-4863-9230-2472A4AA1876}"/>
              </a:ext>
            </a:extLst>
          </p:cNvPr>
          <p:cNvSpPr/>
          <p:nvPr/>
        </p:nvSpPr>
        <p:spPr>
          <a:xfrm flipH="1">
            <a:off x="5230753" y="3567231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8204534" y="3523086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thuật toán tìm đường đi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ngắn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,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dài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Dijsktra.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37757" y="632340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653857" y="4436636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 Kiểm tra tính liên thông, đếm số thành phần liên thông của đồ thị.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7943200" y="3988218"/>
            <a:ext cx="381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8204534" y="2599482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duyệt đồ thị theo chiều rộng và chiều sâu.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8136057" y="4436637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thuật toán tìm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đường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ngắn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,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dài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Ford bellman.</a:t>
            </a:r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60120" y="649031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5594528" y="1135939"/>
            <a:ext cx="27692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02</a:t>
            </a:r>
          </a:p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NGƯỜI DÙNG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833117" y="1943982"/>
            <a:ext cx="4413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Học sinh, sinh viên, giảng viên, phục vụ cho việc mô phỏng thuật toán trong việc dạy học và nghiên cứu</a:t>
            </a:r>
            <a:endParaRPr lang="en-US" altLang="ko-KR" sz="3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83466" y="640245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A3CBF-2C76-47EA-9451-3386AE7B525D}"/>
              </a:ext>
            </a:extLst>
          </p:cNvPr>
          <p:cNvSpPr txBox="1"/>
          <p:nvPr/>
        </p:nvSpPr>
        <p:spPr>
          <a:xfrm>
            <a:off x="2365828" y="2946400"/>
            <a:ext cx="7242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GIAO DIỆN CHƯƠNG TRÌNH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51492" y="640240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TỔNG QUAN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2134" y="576814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Đây là Giao diện chính của ứng dụng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19" y="1636355"/>
            <a:ext cx="8115300" cy="387097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23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DỮ LIỆU ĐẦU VÀO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658" y="1825873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CÓ 3 CÁCH: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1527" y="2631056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1. Nhập dữ liệu từ file lưu trên thiết bị người dùng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1527" y="357703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Sử dụng tính năng tạo ma trận của ứng dụng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1527" y="452301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Sử dụng tính năng tạo từng đỉnh của ứng dụng</a:t>
            </a:r>
          </a:p>
        </p:txBody>
      </p:sp>
    </p:spTree>
    <p:extLst>
      <p:ext uri="{BB962C8B-B14F-4D97-AF65-F5344CB8AC3E}">
        <p14:creationId xmlns:p14="http://schemas.microsoft.com/office/powerpoint/2010/main" val="41462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294" y="5800120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đọc file từ thiết bị của người dùng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44" y="1481503"/>
            <a:ext cx="4244708" cy="37341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73" y="2089051"/>
            <a:ext cx="5517172" cy="345922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9188187" y="2085071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đọc file để mở của sổ đọc file</a:t>
            </a:r>
          </a:p>
        </p:txBody>
      </p:sp>
      <p:sp>
        <p:nvSpPr>
          <p:cNvPr id="9" name="Right Arrow 8"/>
          <p:cNvSpPr/>
          <p:nvPr/>
        </p:nvSpPr>
        <p:spPr>
          <a:xfrm rot="1921916">
            <a:off x="8311419" y="1746720"/>
            <a:ext cx="988604" cy="2452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88187" y="41117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file cần đọc và nhấn Open</a:t>
            </a:r>
          </a:p>
        </p:txBody>
      </p:sp>
      <p:sp>
        <p:nvSpPr>
          <p:cNvPr id="11" name="Right Arrow 10"/>
          <p:cNvSpPr/>
          <p:nvPr/>
        </p:nvSpPr>
        <p:spPr>
          <a:xfrm rot="1734495">
            <a:off x="8667273" y="3737017"/>
            <a:ext cx="919129" cy="236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94942" y="1668209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5751" y="366324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72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763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Helvetica Neue</vt:lpstr>
      <vt:lpstr>Open Sans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takumi hoshi</cp:lastModifiedBy>
  <cp:revision>378</cp:revision>
  <dcterms:created xsi:type="dcterms:W3CDTF">2018-04-24T17:14:44Z</dcterms:created>
  <dcterms:modified xsi:type="dcterms:W3CDTF">2020-12-05T02:32:23Z</dcterms:modified>
</cp:coreProperties>
</file>