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1"/>
  </p:sldMasterIdLst>
  <p:notesMasterIdLst>
    <p:notesMasterId r:id="rId6"/>
  </p:notesMasterIdLst>
  <p:handoutMasterIdLst>
    <p:handoutMasterId r:id="rId7"/>
  </p:handoutMasterIdLst>
  <p:sldIdLst>
    <p:sldId id="825" r:id="rId2"/>
    <p:sldId id="826" r:id="rId3"/>
    <p:sldId id="827" r:id="rId4"/>
    <p:sldId id="828" r:id="rId5"/>
  </p:sldIdLst>
  <p:sldSz cx="9144000" cy="5143500" type="screen16x9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CD19"/>
    <a:srgbClr val="25FB25"/>
    <a:srgbClr val="251AB8"/>
    <a:srgbClr val="1E7EC1"/>
    <a:srgbClr val="8FC401"/>
    <a:srgbClr val="328CD7"/>
    <a:srgbClr val="FF3FA4"/>
    <a:srgbClr val="F60081"/>
    <a:srgbClr val="66FF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9" autoAdjust="0"/>
    <p:restoredTop sz="93560" autoAdjust="0"/>
  </p:normalViewPr>
  <p:slideViewPr>
    <p:cSldViewPr snapToObjects="1">
      <p:cViewPr>
        <p:scale>
          <a:sx n="125" d="100"/>
          <a:sy n="125" d="100"/>
        </p:scale>
        <p:origin x="132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4" d="100"/>
          <a:sy n="64" d="100"/>
        </p:scale>
        <p:origin x="-2862" y="-120"/>
      </p:cViewPr>
      <p:guideLst>
        <p:guide orient="horz" pos="2880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F447F-6D78-405B-9575-5673E77E5D51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075BC-DD31-4FDC-8420-D42FCFFACF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925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AD78BA5-88DD-4250-9A60-578F7D7094CC}" type="datetimeFigureOut">
              <a:rPr lang="zh-CN" altLang="en-US"/>
              <a:pPr>
                <a:defRPr/>
              </a:pPr>
              <a:t>2017/4/11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5ADB0CB-D2A4-463E-B87D-F7BD972B82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453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MLAB-首页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标题背景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6" y="0"/>
            <a:ext cx="9142647" cy="5143500"/>
          </a:xfrm>
          <a:prstGeom prst="rect">
            <a:avLst/>
          </a:prstGeom>
        </p:spPr>
      </p:pic>
      <p:pic>
        <p:nvPicPr>
          <p:cNvPr id="1026" name="Picture 2" descr="C:\Users\cmcc\Desktop\图片1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-6350" y="17400"/>
            <a:ext cx="9156700" cy="5157788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8925" y="1538446"/>
            <a:ext cx="7772400" cy="131682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71551" y="3170712"/>
            <a:ext cx="3176649" cy="973776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027725" y="4250654"/>
            <a:ext cx="2133600" cy="273844"/>
          </a:xfrm>
        </p:spPr>
        <p:txBody>
          <a:bodyPr/>
          <a:lstStyle>
            <a:lvl1pPr algn="ctr">
              <a:defRPr sz="1800"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副标题 2"/>
          <p:cNvSpPr txBox="1">
            <a:spLocks/>
          </p:cNvSpPr>
          <p:nvPr userDrawn="1"/>
        </p:nvSpPr>
        <p:spPr bwMode="auto">
          <a:xfrm>
            <a:off x="240064" y="4726760"/>
            <a:ext cx="2885903" cy="409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en-US" altLang="zh-CN" sz="800" b="1" dirty="0" smtClean="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800" b="1" dirty="0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 China Mobile, and/or its affiliates. All  right reserved.</a:t>
            </a:r>
            <a:endParaRPr lang="zh-CN" altLang="en-US" sz="800" b="1" dirty="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副标题 2"/>
          <p:cNvSpPr txBox="1">
            <a:spLocks/>
          </p:cNvSpPr>
          <p:nvPr userDrawn="1"/>
        </p:nvSpPr>
        <p:spPr bwMode="auto">
          <a:xfrm>
            <a:off x="55088" y="4814763"/>
            <a:ext cx="581215" cy="29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1800" dirty="0" smtClean="0">
                <a:solidFill>
                  <a:prstClr val="black">
                    <a:tint val="75000"/>
                  </a:prstClr>
                </a:solidFill>
                <a:latin typeface="宋体"/>
              </a:rPr>
              <a:t>©</a:t>
            </a:r>
            <a:endParaRPr lang="zh-CN" altLang="en-US" sz="18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6354" y="4465185"/>
            <a:ext cx="28794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dirty="0" smtClean="0">
                <a:solidFill>
                  <a:prstClr val="black">
                    <a:tint val="75000"/>
                  </a:prstClr>
                </a:solidFill>
                <a:latin typeface="宋体"/>
                <a:cs typeface="Times New Roman" panose="02020603050405020304" pitchFamily="18" charset="0"/>
              </a:rPr>
              <a:t>端到端网络模拟与测试中心（</a:t>
            </a:r>
            <a:r>
              <a:rPr lang="en-US" altLang="zh-CN" sz="800" b="1" dirty="0" smtClean="0">
                <a:solidFill>
                  <a:prstClr val="black">
                    <a:tint val="75000"/>
                  </a:prstClr>
                </a:solidFill>
                <a:latin typeface="宋体"/>
                <a:cs typeface="Times New Roman" panose="02020603050405020304" pitchFamily="18" charset="0"/>
              </a:rPr>
              <a:t>CMLAB</a:t>
            </a:r>
            <a:r>
              <a:rPr lang="zh-CN" altLang="en-US" sz="800" b="1" dirty="0" smtClean="0">
                <a:solidFill>
                  <a:prstClr val="black">
                    <a:tint val="75000"/>
                  </a:prstClr>
                </a:solidFill>
                <a:latin typeface="宋体"/>
                <a:cs typeface="Times New Roman" panose="02020603050405020304" pitchFamily="18" charset="0"/>
              </a:rPr>
              <a:t>）依托中国移动研究院多厂家、多制式混合试验网络环境，对移动互联网业务开展专项测评和研究，推动网络与业务的端到端协同优化。</a:t>
            </a:r>
            <a:endParaRPr lang="zh-CN" altLang="en-US" dirty="0">
              <a:solidFill>
                <a:prstClr val="black"/>
              </a:solidFill>
              <a:latin typeface="宋体"/>
            </a:endParaRPr>
          </a:p>
        </p:txBody>
      </p:sp>
      <p:pic>
        <p:nvPicPr>
          <p:cNvPr id="11" name="图片 10" descr="logo3-1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439084" y="4589964"/>
            <a:ext cx="664243" cy="553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MLAB-正文-日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30188" y="33340"/>
            <a:ext cx="8229600" cy="432197"/>
          </a:xfrm>
        </p:spPr>
        <p:txBody>
          <a:bodyPr/>
          <a:lstStyle>
            <a:lvl1pPr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MLAB-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MLAB-样式2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230188" y="33340"/>
            <a:ext cx="8229600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681040"/>
            <a:ext cx="8229600" cy="391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159204" y="4786278"/>
            <a:ext cx="601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F3B51B-34EF-46FE-B4B1-E712436B4911}" type="slidenum">
              <a:rPr lang="zh-CN" altLang="en-US" sz="1200" smtClean="0"/>
              <a:pPr marL="0" marR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2" r:id="rId2"/>
    <p:sldLayoutId id="2147483692" r:id="rId3"/>
    <p:sldLayoutId id="2147483694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7346" y="617661"/>
            <a:ext cx="48638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结论概述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（与报文概述标题一直并对齐） 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基础结论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（标题退两个，以显示为结论概述的小标题）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400" dirty="0"/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”报文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涉及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      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1081" y="51470"/>
            <a:ext cx="8032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红色（）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里的内容是注释，不用显示，“”里的内容是变量，需要按情况修改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810492" y="2193900"/>
            <a:ext cx="2520280" cy="0"/>
          </a:xfrm>
          <a:prstGeom prst="line">
            <a:avLst/>
          </a:prstGeom>
          <a:ln>
            <a:solidFill>
              <a:schemeClr val="accent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88725" y="1932290"/>
            <a:ext cx="78630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对比结论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报文可能在“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链路效率、时间消耗、流量消耗、报文结构、链路数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”方面存在问题；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537144"/>
            <a:ext cx="161925" cy="1524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99592" y="2455511"/>
            <a:ext cx="67687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报文在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平均链路效率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方面劣于竞品，低 “”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，建议深度分析；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563720"/>
              </p:ext>
            </p:extLst>
          </p:nvPr>
        </p:nvGraphicFramePr>
        <p:xfrm>
          <a:off x="1395623" y="3213345"/>
          <a:ext cx="1689100" cy="573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13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平均链路效率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报文</a:t>
                      </a:r>
                      <a:r>
                        <a:rPr lang="en-US" altLang="zh-CN" sz="1100" u="none" strike="noStrike" dirty="0">
                          <a:effectLst/>
                        </a:rPr>
                        <a:t>1 </a:t>
                      </a:r>
                      <a:endParaRPr lang="en-US" altLang="zh-CN" sz="1100" b="0" i="1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报文</a:t>
                      </a:r>
                      <a:r>
                        <a:rPr lang="en-US" altLang="zh-CN" sz="1100" u="none" strike="noStrike" dirty="0">
                          <a:effectLst/>
                        </a:rPr>
                        <a:t>2 </a:t>
                      </a:r>
                      <a:endParaRPr lang="en-US" altLang="zh-CN" sz="1100" b="0" i="1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895858" y="2905568"/>
            <a:ext cx="6768751" cy="307777"/>
            <a:chOff x="895858" y="2787774"/>
            <a:chExt cx="6768751" cy="307777"/>
          </a:xfrm>
        </p:grpSpPr>
        <p:sp>
          <p:nvSpPr>
            <p:cNvPr id="19" name="矩形 18"/>
            <p:cNvSpPr/>
            <p:nvPr/>
          </p:nvSpPr>
          <p:spPr>
            <a:xfrm>
              <a:off x="895858" y="2787774"/>
              <a:ext cx="67687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zh-CN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报文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报文在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平均链路效率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方面优于竞品，高“”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5890" y="2862440"/>
              <a:ext cx="161925" cy="161925"/>
            </a:xfrm>
            <a:prstGeom prst="rect">
              <a:avLst/>
            </a:prstGeom>
          </p:spPr>
        </p:pic>
      </p:grpSp>
      <p:cxnSp>
        <p:nvCxnSpPr>
          <p:cNvPr id="26" name="直接连接符 25"/>
          <p:cNvCxnSpPr/>
          <p:nvPr/>
        </p:nvCxnSpPr>
        <p:spPr>
          <a:xfrm>
            <a:off x="755576" y="1536750"/>
            <a:ext cx="2520280" cy="0"/>
          </a:xfrm>
          <a:prstGeom prst="line">
            <a:avLst/>
          </a:prstGeom>
          <a:ln>
            <a:solidFill>
              <a:schemeClr val="accent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357000" y="996750"/>
            <a:ext cx="3554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（此处增加了 横线以突出层次） 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357000" y="1817990"/>
            <a:ext cx="3554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（此处增加了 横线以突出层次）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75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081" y="51470"/>
            <a:ext cx="757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（）里的内容是注释，不用显示，“”里的内容是变量，需要按情况修改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27584" y="555526"/>
            <a:ext cx="6480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报文在时间消耗方面劣于竞品，耗时多于竞品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“”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，可能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时延、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建链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时延、交互时间、建立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后首包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时延、断链时延、平均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时间”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指标导致此问题，建议深度分析；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39" y="609327"/>
            <a:ext cx="161925" cy="152400"/>
          </a:xfrm>
          <a:prstGeom prst="rect">
            <a:avLst/>
          </a:prstGeom>
        </p:spPr>
      </p:pic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95787"/>
              </p:ext>
            </p:extLst>
          </p:nvPr>
        </p:nvGraphicFramePr>
        <p:xfrm>
          <a:off x="467544" y="4083918"/>
          <a:ext cx="8424935" cy="717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4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8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93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4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18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18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113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 smtClean="0">
                          <a:effectLst/>
                        </a:rPr>
                        <a:t>平均</a:t>
                      </a:r>
                      <a:r>
                        <a:rPr lang="en-US" sz="1100" u="none" strike="noStrike" dirty="0" smtClean="0">
                          <a:effectLst/>
                        </a:rPr>
                        <a:t>DNS</a:t>
                      </a:r>
                      <a:r>
                        <a:rPr lang="zh-CN" altLang="en-US" sz="1100" u="none" strike="noStrike" dirty="0">
                          <a:effectLst/>
                        </a:rPr>
                        <a:t>时延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 smtClean="0">
                          <a:effectLst/>
                        </a:rPr>
                        <a:t>平均</a:t>
                      </a:r>
                      <a:r>
                        <a:rPr lang="en-US" sz="1100" u="none" strike="noStrike" dirty="0" smtClean="0">
                          <a:effectLst/>
                        </a:rPr>
                        <a:t>TCP</a:t>
                      </a:r>
                      <a:r>
                        <a:rPr lang="zh-CN" altLang="en-US" sz="1100" u="none" strike="noStrike" dirty="0">
                          <a:effectLst/>
                        </a:rPr>
                        <a:t>建链时延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 smtClean="0">
                          <a:effectLst/>
                        </a:rPr>
                        <a:t>平均交互</a:t>
                      </a:r>
                      <a:r>
                        <a:rPr lang="zh-CN" altLang="en-US" sz="1100" u="none" strike="noStrike" dirty="0">
                          <a:effectLst/>
                        </a:rPr>
                        <a:t>时间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 smtClean="0">
                          <a:effectLst/>
                        </a:rPr>
                        <a:t>平均建链后</a:t>
                      </a:r>
                      <a:r>
                        <a:rPr lang="zh-CN" altLang="en-US" sz="1100" u="none" strike="noStrike" dirty="0">
                          <a:effectLst/>
                        </a:rPr>
                        <a:t>首包时延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 smtClean="0">
                          <a:effectLst/>
                        </a:rPr>
                        <a:t>平均断链</a:t>
                      </a:r>
                      <a:r>
                        <a:rPr lang="zh-CN" altLang="en-US" sz="1100" u="none" strike="noStrike" dirty="0">
                          <a:effectLst/>
                        </a:rPr>
                        <a:t>时延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平均</a:t>
                      </a:r>
                      <a:r>
                        <a:rPr lang="en-US" sz="1100" u="none" strike="noStrike" dirty="0">
                          <a:effectLst/>
                        </a:rPr>
                        <a:t>RTT</a:t>
                      </a:r>
                      <a:r>
                        <a:rPr lang="zh-CN" altLang="en-US" sz="1100" u="none" strike="noStrike" dirty="0">
                          <a:effectLst/>
                        </a:rPr>
                        <a:t>时间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总消耗时间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报文</a:t>
                      </a:r>
                      <a:r>
                        <a:rPr lang="en-US" altLang="zh-CN" sz="1100" u="none" strike="noStrike">
                          <a:effectLst/>
                        </a:rPr>
                        <a:t>1 </a:t>
                      </a:r>
                      <a:endParaRPr lang="en-US" altLang="zh-CN" sz="1100" b="0" i="1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报文</a:t>
                      </a:r>
                      <a:r>
                        <a:rPr lang="en-US" altLang="zh-CN" sz="1100" u="none" strike="noStrike">
                          <a:effectLst/>
                        </a:rPr>
                        <a:t>2 </a:t>
                      </a:r>
                      <a:endParaRPr lang="en-US" altLang="zh-CN" sz="1100" b="0" i="1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857340" y="1078746"/>
            <a:ext cx="64807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时延比竞品长“”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建链时延比竞品长“”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»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交互时间比竞品长“”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建链后首包延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比竞品长“”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断链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时延比竞品长“”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RTT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竞品长“”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46061" y="2931790"/>
            <a:ext cx="67687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报文在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时间消耗方面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方面优于竞品，耗时少于竞品“”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但以下指标仍劣于竞品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96" y="3024365"/>
            <a:ext cx="161925" cy="161925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869925" y="3324125"/>
            <a:ext cx="64807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时延比竞品长“”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471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081" y="51470"/>
            <a:ext cx="757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（）里的内容是注释，不用显示，“”里的内容是变量，需要按情况修改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27584" y="555526"/>
            <a:ext cx="64807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报文在流量消耗方面劣于竞品，流量消耗多于竞品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“”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，建议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深度分析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39" y="609327"/>
            <a:ext cx="161925" cy="15240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767548" y="816750"/>
            <a:ext cx="67687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报文在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时间消耗方面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方面优于竞品，耗时少于竞品“”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75" y="882298"/>
            <a:ext cx="161925" cy="161925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539149"/>
              </p:ext>
            </p:extLst>
          </p:nvPr>
        </p:nvGraphicFramePr>
        <p:xfrm>
          <a:off x="1647000" y="1124527"/>
          <a:ext cx="1689100" cy="573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13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交互流量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报文</a:t>
                      </a:r>
                      <a:r>
                        <a:rPr lang="en-US" altLang="zh-CN" sz="1100" u="none" strike="noStrike">
                          <a:effectLst/>
                        </a:rPr>
                        <a:t>1 </a:t>
                      </a:r>
                      <a:endParaRPr lang="en-US" altLang="zh-CN" sz="1100" b="0" i="1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报文</a:t>
                      </a:r>
                      <a:r>
                        <a:rPr lang="en-US" altLang="zh-CN" sz="1100" u="none" strike="noStrike" dirty="0">
                          <a:effectLst/>
                        </a:rPr>
                        <a:t>2 </a:t>
                      </a:r>
                      <a:endParaRPr lang="en-US" altLang="zh-CN" sz="1100" b="0" i="1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873260" y="1912749"/>
            <a:ext cx="72537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报文在报文结构方面劣于竞品，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包比例多于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品、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包比例多于竞品，建议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深度分析；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015" y="1966550"/>
            <a:ext cx="161925" cy="1524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13224" y="2173973"/>
            <a:ext cx="67687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报文在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结构方面优于竞品；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51" y="2239521"/>
            <a:ext cx="161925" cy="161925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894567"/>
              </p:ext>
            </p:extLst>
          </p:nvPr>
        </p:nvGraphicFramePr>
        <p:xfrm>
          <a:off x="1332000" y="2572702"/>
          <a:ext cx="4305300" cy="573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113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小包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中包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大包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包数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报文</a:t>
                      </a:r>
                      <a:r>
                        <a:rPr lang="en-US" altLang="zh-CN" sz="1100" u="none" strike="noStrike">
                          <a:effectLst/>
                        </a:rPr>
                        <a:t>1 </a:t>
                      </a:r>
                      <a:endParaRPr lang="en-US" altLang="zh-CN" sz="1100" b="0" i="1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报文</a:t>
                      </a:r>
                      <a:r>
                        <a:rPr lang="en-US" altLang="zh-CN" sz="1100" u="none" strike="noStrike">
                          <a:effectLst/>
                        </a:rPr>
                        <a:t>2 </a:t>
                      </a:r>
                      <a:endParaRPr lang="en-US" altLang="zh-CN" sz="1100" b="0" i="1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40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081" y="51470"/>
            <a:ext cx="757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（）里的内容是注释，不用显示，“”里的内容是变量，需要按情况修改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27584" y="555526"/>
            <a:ext cx="64807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报文在链路数方面劣于竞品，链路数共“”条，多于竞品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“”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数多于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竞品；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39" y="609327"/>
            <a:ext cx="161925" cy="15240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792090" y="1001329"/>
            <a:ext cx="67687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报文在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链路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数方面优于竞品，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链路数共“”条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，少于竞品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“”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，但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数仍多于竞品；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22" y="1074549"/>
            <a:ext cx="161925" cy="161925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32188"/>
              </p:ext>
            </p:extLst>
          </p:nvPr>
        </p:nvGraphicFramePr>
        <p:xfrm>
          <a:off x="1139264" y="1309106"/>
          <a:ext cx="2578100" cy="573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113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IP</a:t>
                      </a:r>
                      <a:r>
                        <a:rPr lang="zh-CN" altLang="en-US" sz="1100" u="none" strike="noStrike" dirty="0">
                          <a:effectLst/>
                        </a:rPr>
                        <a:t>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链路数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报文</a:t>
                      </a:r>
                      <a:r>
                        <a:rPr lang="en-US" altLang="zh-CN" sz="1100" u="none" strike="noStrike">
                          <a:effectLst/>
                        </a:rPr>
                        <a:t>1 </a:t>
                      </a:r>
                      <a:endParaRPr lang="en-US" altLang="zh-CN" sz="1100" b="0" i="1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报文</a:t>
                      </a:r>
                      <a:r>
                        <a:rPr lang="en-US" altLang="zh-CN" sz="1100" u="none" strike="noStrike" dirty="0">
                          <a:effectLst/>
                        </a:rPr>
                        <a:t>2 </a:t>
                      </a:r>
                      <a:endParaRPr lang="en-US" altLang="zh-CN" sz="1100" b="0" i="1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79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MLAB汇报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最新汇报模板</Template>
  <TotalTime>33185</TotalTime>
  <Words>613</Words>
  <Application>Microsoft Office PowerPoint</Application>
  <PresentationFormat>全屏显示(16:9)</PresentationFormat>
  <Paragraphs>90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Times New Roman</vt:lpstr>
      <vt:lpstr>Wingdings</vt:lpstr>
      <vt:lpstr>CMLAB汇报模板</vt:lpstr>
      <vt:lpstr>PowerPoint 演示文稿</vt:lpstr>
      <vt:lpstr>PowerPoint 演示文稿</vt:lpstr>
      <vt:lpstr>PowerPoint 演示文稿</vt:lpstr>
      <vt:lpstr>PowerPoint 演示文稿</vt:lpstr>
    </vt:vector>
  </TitlesOfParts>
  <Company>cmcc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《移动互联网业务与网络协同优化深度分析与实践》 开题报告</dc:title>
  <dc:creator>shizhihua</dc:creator>
  <cp:lastModifiedBy>rbk</cp:lastModifiedBy>
  <cp:revision>6433</cp:revision>
  <dcterms:created xsi:type="dcterms:W3CDTF">2014-02-11T10:28:21Z</dcterms:created>
  <dcterms:modified xsi:type="dcterms:W3CDTF">2017-04-11T11:13:02Z</dcterms:modified>
</cp:coreProperties>
</file>