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42"/>
  </p:notesMasterIdLst>
  <p:sldIdLst>
    <p:sldId id="256" r:id="rId2"/>
    <p:sldId id="257" r:id="rId3"/>
    <p:sldId id="331" r:id="rId4"/>
    <p:sldId id="434" r:id="rId5"/>
    <p:sldId id="263" r:id="rId6"/>
    <p:sldId id="435" r:id="rId7"/>
    <p:sldId id="436" r:id="rId8"/>
    <p:sldId id="261" r:id="rId9"/>
    <p:sldId id="260" r:id="rId10"/>
    <p:sldId id="259" r:id="rId11"/>
    <p:sldId id="258" r:id="rId12"/>
    <p:sldId id="273" r:id="rId13"/>
    <p:sldId id="271" r:id="rId14"/>
    <p:sldId id="270" r:id="rId15"/>
    <p:sldId id="269" r:id="rId16"/>
    <p:sldId id="268" r:id="rId17"/>
    <p:sldId id="267" r:id="rId18"/>
    <p:sldId id="266" r:id="rId19"/>
    <p:sldId id="265" r:id="rId20"/>
    <p:sldId id="274" r:id="rId21"/>
    <p:sldId id="281" r:id="rId22"/>
    <p:sldId id="280" r:id="rId23"/>
    <p:sldId id="279" r:id="rId24"/>
    <p:sldId id="278" r:id="rId25"/>
    <p:sldId id="277" r:id="rId26"/>
    <p:sldId id="306" r:id="rId27"/>
    <p:sldId id="276" r:id="rId28"/>
    <p:sldId id="275" r:id="rId29"/>
    <p:sldId id="264" r:id="rId30"/>
    <p:sldId id="282" r:id="rId31"/>
    <p:sldId id="283" r:id="rId32"/>
    <p:sldId id="284" r:id="rId33"/>
    <p:sldId id="285" r:id="rId34"/>
    <p:sldId id="286" r:id="rId35"/>
    <p:sldId id="287" r:id="rId36"/>
    <p:sldId id="292" r:id="rId37"/>
    <p:sldId id="291" r:id="rId38"/>
    <p:sldId id="288" r:id="rId39"/>
    <p:sldId id="289" r:id="rId40"/>
    <p:sldId id="290" r:id="rId41"/>
    <p:sldId id="296" r:id="rId42"/>
    <p:sldId id="293" r:id="rId43"/>
    <p:sldId id="294" r:id="rId44"/>
    <p:sldId id="301" r:id="rId45"/>
    <p:sldId id="302" r:id="rId46"/>
    <p:sldId id="307" r:id="rId47"/>
    <p:sldId id="303" r:id="rId48"/>
    <p:sldId id="304" r:id="rId49"/>
    <p:sldId id="308" r:id="rId50"/>
    <p:sldId id="309" r:id="rId51"/>
    <p:sldId id="310" r:id="rId52"/>
    <p:sldId id="311" r:id="rId53"/>
    <p:sldId id="312" r:id="rId54"/>
    <p:sldId id="356" r:id="rId55"/>
    <p:sldId id="357" r:id="rId56"/>
    <p:sldId id="359" r:id="rId57"/>
    <p:sldId id="360" r:id="rId58"/>
    <p:sldId id="361" r:id="rId59"/>
    <p:sldId id="362" r:id="rId60"/>
    <p:sldId id="363" r:id="rId61"/>
    <p:sldId id="364" r:id="rId62"/>
    <p:sldId id="365" r:id="rId63"/>
    <p:sldId id="391" r:id="rId64"/>
    <p:sldId id="392" r:id="rId65"/>
    <p:sldId id="371" r:id="rId66"/>
    <p:sldId id="315" r:id="rId67"/>
    <p:sldId id="319" r:id="rId68"/>
    <p:sldId id="318" r:id="rId69"/>
    <p:sldId id="317" r:id="rId70"/>
    <p:sldId id="320" r:id="rId71"/>
    <p:sldId id="321" r:id="rId72"/>
    <p:sldId id="322" r:id="rId73"/>
    <p:sldId id="325" r:id="rId74"/>
    <p:sldId id="324" r:id="rId75"/>
    <p:sldId id="323" r:id="rId76"/>
    <p:sldId id="326" r:id="rId77"/>
    <p:sldId id="398" r:id="rId78"/>
    <p:sldId id="393" r:id="rId79"/>
    <p:sldId id="394" r:id="rId80"/>
    <p:sldId id="395" r:id="rId81"/>
    <p:sldId id="396" r:id="rId82"/>
    <p:sldId id="397" r:id="rId83"/>
    <p:sldId id="438" r:id="rId84"/>
    <p:sldId id="439" r:id="rId85"/>
    <p:sldId id="440" r:id="rId86"/>
    <p:sldId id="441" r:id="rId87"/>
    <p:sldId id="442" r:id="rId88"/>
    <p:sldId id="443" r:id="rId89"/>
    <p:sldId id="327" r:id="rId90"/>
    <p:sldId id="332" r:id="rId91"/>
    <p:sldId id="446" r:id="rId92"/>
    <p:sldId id="447" r:id="rId93"/>
    <p:sldId id="330" r:id="rId94"/>
    <p:sldId id="329" r:id="rId95"/>
    <p:sldId id="448" r:id="rId96"/>
    <p:sldId id="449" r:id="rId97"/>
    <p:sldId id="328" r:id="rId98"/>
    <p:sldId id="333" r:id="rId99"/>
    <p:sldId id="343" r:id="rId100"/>
    <p:sldId id="342" r:id="rId101"/>
    <p:sldId id="341" r:id="rId102"/>
    <p:sldId id="399" r:id="rId103"/>
    <p:sldId id="450" r:id="rId104"/>
    <p:sldId id="400" r:id="rId105"/>
    <p:sldId id="451" r:id="rId106"/>
    <p:sldId id="401" r:id="rId107"/>
    <p:sldId id="344" r:id="rId108"/>
    <p:sldId id="383" r:id="rId109"/>
    <p:sldId id="384" r:id="rId110"/>
    <p:sldId id="385" r:id="rId111"/>
    <p:sldId id="386" r:id="rId112"/>
    <p:sldId id="387" r:id="rId113"/>
    <p:sldId id="388" r:id="rId114"/>
    <p:sldId id="409" r:id="rId115"/>
    <p:sldId id="410" r:id="rId116"/>
    <p:sldId id="411" r:id="rId117"/>
    <p:sldId id="412" r:id="rId118"/>
    <p:sldId id="413" r:id="rId119"/>
    <p:sldId id="414" r:id="rId120"/>
    <p:sldId id="415" r:id="rId121"/>
    <p:sldId id="416" r:id="rId122"/>
    <p:sldId id="417" r:id="rId123"/>
    <p:sldId id="418" r:id="rId124"/>
    <p:sldId id="419" r:id="rId125"/>
    <p:sldId id="432" r:id="rId126"/>
    <p:sldId id="431" r:id="rId127"/>
    <p:sldId id="458" r:id="rId128"/>
    <p:sldId id="462" r:id="rId129"/>
    <p:sldId id="464" r:id="rId130"/>
    <p:sldId id="465" r:id="rId131"/>
    <p:sldId id="345" r:id="rId132"/>
    <p:sldId id="430" r:id="rId133"/>
    <p:sldId id="408" r:id="rId134"/>
    <p:sldId id="426" r:id="rId135"/>
    <p:sldId id="427" r:id="rId136"/>
    <p:sldId id="428" r:id="rId137"/>
    <p:sldId id="460" r:id="rId138"/>
    <p:sldId id="461" r:id="rId139"/>
    <p:sldId id="456" r:id="rId140"/>
    <p:sldId id="457" r:id="rId141"/>
  </p:sldIdLst>
  <p:sldSz cx="9144000" cy="6858000" type="screen4x3"/>
  <p:notesSz cx="6858000" cy="9144000"/>
  <p:defaultTextStyle>
    <a:defPPr>
      <a:defRPr lang="en-US"/>
    </a:defPPr>
    <a:lvl1pPr algn="l" rtl="0" fontAlgn="base">
      <a:spcBef>
        <a:spcPct val="0"/>
      </a:spcBef>
      <a:spcAft>
        <a:spcPct val="0"/>
      </a:spcAft>
      <a:defRPr sz="1600" kern="1200">
        <a:solidFill>
          <a:schemeClr val="tx2"/>
        </a:solidFill>
        <a:latin typeface="Arial" charset="0"/>
        <a:ea typeface="+mn-ea"/>
        <a:cs typeface="+mn-cs"/>
      </a:defRPr>
    </a:lvl1pPr>
    <a:lvl2pPr marL="457200" algn="l" rtl="0" fontAlgn="base">
      <a:spcBef>
        <a:spcPct val="0"/>
      </a:spcBef>
      <a:spcAft>
        <a:spcPct val="0"/>
      </a:spcAft>
      <a:defRPr sz="1600" kern="1200">
        <a:solidFill>
          <a:schemeClr val="tx2"/>
        </a:solidFill>
        <a:latin typeface="Arial" charset="0"/>
        <a:ea typeface="+mn-ea"/>
        <a:cs typeface="+mn-cs"/>
      </a:defRPr>
    </a:lvl2pPr>
    <a:lvl3pPr marL="914400" algn="l" rtl="0" fontAlgn="base">
      <a:spcBef>
        <a:spcPct val="0"/>
      </a:spcBef>
      <a:spcAft>
        <a:spcPct val="0"/>
      </a:spcAft>
      <a:defRPr sz="1600" kern="1200">
        <a:solidFill>
          <a:schemeClr val="tx2"/>
        </a:solidFill>
        <a:latin typeface="Arial" charset="0"/>
        <a:ea typeface="+mn-ea"/>
        <a:cs typeface="+mn-cs"/>
      </a:defRPr>
    </a:lvl3pPr>
    <a:lvl4pPr marL="1371600" algn="l" rtl="0" fontAlgn="base">
      <a:spcBef>
        <a:spcPct val="0"/>
      </a:spcBef>
      <a:spcAft>
        <a:spcPct val="0"/>
      </a:spcAft>
      <a:defRPr sz="1600" kern="1200">
        <a:solidFill>
          <a:schemeClr val="tx2"/>
        </a:solidFill>
        <a:latin typeface="Arial" charset="0"/>
        <a:ea typeface="+mn-ea"/>
        <a:cs typeface="+mn-cs"/>
      </a:defRPr>
    </a:lvl4pPr>
    <a:lvl5pPr marL="1828800" algn="l" rtl="0" fontAlgn="base">
      <a:spcBef>
        <a:spcPct val="0"/>
      </a:spcBef>
      <a:spcAft>
        <a:spcPct val="0"/>
      </a:spcAft>
      <a:defRPr sz="1600" kern="1200">
        <a:solidFill>
          <a:schemeClr val="tx2"/>
        </a:solidFill>
        <a:latin typeface="Arial" charset="0"/>
        <a:ea typeface="+mn-ea"/>
        <a:cs typeface="+mn-cs"/>
      </a:defRPr>
    </a:lvl5pPr>
    <a:lvl6pPr marL="2286000" algn="l" defTabSz="914400" rtl="0" eaLnBrk="1" latinLnBrk="0" hangingPunct="1">
      <a:defRPr sz="1600" kern="1200">
        <a:solidFill>
          <a:schemeClr val="tx2"/>
        </a:solidFill>
        <a:latin typeface="Arial" charset="0"/>
        <a:ea typeface="+mn-ea"/>
        <a:cs typeface="+mn-cs"/>
      </a:defRPr>
    </a:lvl6pPr>
    <a:lvl7pPr marL="2743200" algn="l" defTabSz="914400" rtl="0" eaLnBrk="1" latinLnBrk="0" hangingPunct="1">
      <a:defRPr sz="1600" kern="1200">
        <a:solidFill>
          <a:schemeClr val="tx2"/>
        </a:solidFill>
        <a:latin typeface="Arial" charset="0"/>
        <a:ea typeface="+mn-ea"/>
        <a:cs typeface="+mn-cs"/>
      </a:defRPr>
    </a:lvl7pPr>
    <a:lvl8pPr marL="3200400" algn="l" defTabSz="914400" rtl="0" eaLnBrk="1" latinLnBrk="0" hangingPunct="1">
      <a:defRPr sz="1600" kern="1200">
        <a:solidFill>
          <a:schemeClr val="tx2"/>
        </a:solidFill>
        <a:latin typeface="Arial" charset="0"/>
        <a:ea typeface="+mn-ea"/>
        <a:cs typeface="+mn-cs"/>
      </a:defRPr>
    </a:lvl8pPr>
    <a:lvl9pPr marL="3657600" algn="l" defTabSz="914400" rtl="0" eaLnBrk="1" latinLnBrk="0" hangingPunct="1">
      <a:defRPr sz="16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customXml" Target="../customXml/item3.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14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endParaRPr lang="en-US"/>
          </a:p>
        </p:txBody>
      </p:sp>
      <p:sp>
        <p:nvSpPr>
          <p:cNvPr id="757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endParaRPr 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F8FBB839-D5A5-45F8-A76D-A429DFDE96A7}" type="slidenum">
              <a:rPr lang="en-US"/>
              <a:pPr/>
              <a:t>‹#›</a:t>
            </a:fld>
            <a:endParaRPr lang="en-US"/>
          </a:p>
        </p:txBody>
      </p:sp>
    </p:spTree>
    <p:extLst>
      <p:ext uri="{BB962C8B-B14F-4D97-AF65-F5344CB8AC3E}">
        <p14:creationId xmlns:p14="http://schemas.microsoft.com/office/powerpoint/2010/main" val="10493843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475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endParaRPr lang="en-US"/>
          </a:p>
        </p:txBody>
      </p:sp>
      <p:sp>
        <p:nvSpPr>
          <p:cNvPr id="74755"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a:t>Click to edit Master title style</a:t>
            </a:r>
          </a:p>
        </p:txBody>
      </p:sp>
      <p:sp>
        <p:nvSpPr>
          <p:cNvPr id="7475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a:t>Click to edit Master subtitle style</a:t>
            </a:r>
          </a:p>
        </p:txBody>
      </p:sp>
      <p:sp>
        <p:nvSpPr>
          <p:cNvPr id="74757" name="Rectangle 5"/>
          <p:cNvSpPr>
            <a:spLocks noGrp="1" noChangeArrowheads="1"/>
          </p:cNvSpPr>
          <p:nvPr>
            <p:ph type="dt" sz="half" idx="2"/>
          </p:nvPr>
        </p:nvSpPr>
        <p:spPr/>
        <p:txBody>
          <a:bodyPr/>
          <a:lstStyle>
            <a:lvl1pPr>
              <a:defRPr/>
            </a:lvl1pPr>
          </a:lstStyle>
          <a:p>
            <a:endParaRPr lang="en-US" altLang="en-US"/>
          </a:p>
        </p:txBody>
      </p:sp>
      <p:sp>
        <p:nvSpPr>
          <p:cNvPr id="74758" name="Rectangle 6"/>
          <p:cNvSpPr>
            <a:spLocks noGrp="1" noChangeArrowheads="1"/>
          </p:cNvSpPr>
          <p:nvPr>
            <p:ph type="ftr" sz="quarter" idx="3"/>
          </p:nvPr>
        </p:nvSpPr>
        <p:spPr/>
        <p:txBody>
          <a:bodyPr/>
          <a:lstStyle>
            <a:lvl1pPr>
              <a:defRPr/>
            </a:lvl1pPr>
          </a:lstStyle>
          <a:p>
            <a:r>
              <a:rPr lang="en-US" altLang="en-US"/>
              <a:t>By Suraj Patil</a:t>
            </a:r>
          </a:p>
        </p:txBody>
      </p:sp>
      <p:sp>
        <p:nvSpPr>
          <p:cNvPr id="74759" name="Rectangle 7"/>
          <p:cNvSpPr>
            <a:spLocks noGrp="1" noChangeArrowheads="1"/>
          </p:cNvSpPr>
          <p:nvPr>
            <p:ph type="sldNum" sz="quarter" idx="4"/>
          </p:nvPr>
        </p:nvSpPr>
        <p:spPr/>
        <p:txBody>
          <a:bodyPr/>
          <a:lstStyle>
            <a:lvl1pPr>
              <a:defRPr/>
            </a:lvl1pPr>
          </a:lstStyle>
          <a:p>
            <a:fld id="{A96A4BA3-12D0-4143-91D5-085A47ED4123}" type="slidenum">
              <a:rPr lang="en-US" altLang="en-US"/>
              <a:pPr/>
              <a:t>‹#›</a:t>
            </a:fld>
            <a:endParaRPr lang="en-US" altLang="en-US"/>
          </a:p>
        </p:txBody>
      </p:sp>
      <p:grpSp>
        <p:nvGrpSpPr>
          <p:cNvPr id="74760" name="Group 8"/>
          <p:cNvGrpSpPr>
            <a:grpSpLocks/>
          </p:cNvGrpSpPr>
          <p:nvPr/>
        </p:nvGrpSpPr>
        <p:grpSpPr bwMode="auto">
          <a:xfrm>
            <a:off x="7493000" y="2992438"/>
            <a:ext cx="1338263" cy="2189162"/>
            <a:chOff x="4704" y="1885"/>
            <a:chExt cx="843" cy="1379"/>
          </a:xfrm>
        </p:grpSpPr>
        <p:sp>
          <p:nvSpPr>
            <p:cNvPr id="74761"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endParaRPr lang="en-US"/>
            </a:p>
          </p:txBody>
        </p:sp>
        <p:sp>
          <p:nvSpPr>
            <p:cNvPr id="74762"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endParaRPr lang="en-US"/>
            </a:p>
          </p:txBody>
        </p:sp>
        <p:sp>
          <p:nvSpPr>
            <p:cNvPr id="74763"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endParaRPr lang="en-US"/>
            </a:p>
          </p:txBody>
        </p:sp>
        <p:sp>
          <p:nvSpPr>
            <p:cNvPr id="74764"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endParaRPr lang="en-US"/>
            </a:p>
          </p:txBody>
        </p:sp>
        <p:sp>
          <p:nvSpPr>
            <p:cNvPr id="74765"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endParaRPr lang="en-US"/>
            </a:p>
          </p:txBody>
        </p:sp>
        <p:sp>
          <p:nvSpPr>
            <p:cNvPr id="74766"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endParaRPr lang="en-US"/>
            </a:p>
          </p:txBody>
        </p:sp>
        <p:sp>
          <p:nvSpPr>
            <p:cNvPr id="74767"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endParaRPr lang="en-US"/>
            </a:p>
          </p:txBody>
        </p:sp>
        <p:sp>
          <p:nvSpPr>
            <p:cNvPr id="74768"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endParaRPr lang="en-US"/>
            </a:p>
          </p:txBody>
        </p:sp>
        <p:sp>
          <p:nvSpPr>
            <p:cNvPr id="74769"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endParaRPr lang="en-US"/>
            </a:p>
          </p:txBody>
        </p:sp>
        <p:sp>
          <p:nvSpPr>
            <p:cNvPr id="74770"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74771"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endParaRPr lang="en-US"/>
            </a:p>
          </p:txBody>
        </p:sp>
        <p:sp>
          <p:nvSpPr>
            <p:cNvPr id="74772"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endParaRPr lang="en-US"/>
            </a:p>
          </p:txBody>
        </p:sp>
        <p:sp>
          <p:nvSpPr>
            <p:cNvPr id="74773"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endParaRPr lang="en-US"/>
            </a:p>
          </p:txBody>
        </p:sp>
        <p:sp>
          <p:nvSpPr>
            <p:cNvPr id="74774"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74775"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endParaRPr lang="en-US"/>
            </a:p>
          </p:txBody>
        </p:sp>
        <p:sp>
          <p:nvSpPr>
            <p:cNvPr id="74776"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endParaRPr lang="en-US"/>
            </a:p>
          </p:txBody>
        </p:sp>
        <p:sp>
          <p:nvSpPr>
            <p:cNvPr id="74777"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74778"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endParaRPr lang="en-US"/>
            </a:p>
          </p:txBody>
        </p:sp>
        <p:sp>
          <p:nvSpPr>
            <p:cNvPr id="74779"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74780"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endParaRPr lang="en-US"/>
            </a:p>
          </p:txBody>
        </p:sp>
        <p:sp>
          <p:nvSpPr>
            <p:cNvPr id="74781"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endParaRPr lang="en-US"/>
            </a:p>
          </p:txBody>
        </p:sp>
        <p:sp>
          <p:nvSpPr>
            <p:cNvPr id="74782"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endParaRPr lang="en-US"/>
            </a:p>
          </p:txBody>
        </p:sp>
        <p:sp>
          <p:nvSpPr>
            <p:cNvPr id="74783"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74784"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endParaRPr lang="en-US"/>
            </a:p>
          </p:txBody>
        </p:sp>
        <p:sp>
          <p:nvSpPr>
            <p:cNvPr id="74785"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endParaRPr lang="en-US"/>
            </a:p>
          </p:txBody>
        </p:sp>
        <p:sp>
          <p:nvSpPr>
            <p:cNvPr id="74786"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74787"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endParaRPr lang="en-US"/>
            </a:p>
          </p:txBody>
        </p:sp>
        <p:sp>
          <p:nvSpPr>
            <p:cNvPr id="74788"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74789"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endParaRPr lang="en-US"/>
            </a:p>
          </p:txBody>
        </p:sp>
        <p:sp>
          <p:nvSpPr>
            <p:cNvPr id="74790"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endParaRPr lang="en-US"/>
            </a:p>
          </p:txBody>
        </p:sp>
        <p:sp>
          <p:nvSpPr>
            <p:cNvPr id="74791"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endParaRPr lang="en-US"/>
            </a:p>
          </p:txBody>
        </p:sp>
      </p:grpSp>
      <p:sp>
        <p:nvSpPr>
          <p:cNvPr id="74792"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By Suraj Patil</a:t>
            </a:r>
          </a:p>
        </p:txBody>
      </p:sp>
      <p:sp>
        <p:nvSpPr>
          <p:cNvPr id="6" name="Slide Number Placeholder 5"/>
          <p:cNvSpPr>
            <a:spLocks noGrp="1"/>
          </p:cNvSpPr>
          <p:nvPr>
            <p:ph type="sldNum" sz="quarter" idx="12"/>
          </p:nvPr>
        </p:nvSpPr>
        <p:spPr/>
        <p:txBody>
          <a:bodyPr/>
          <a:lstStyle>
            <a:lvl1pPr>
              <a:defRPr/>
            </a:lvl1pPr>
          </a:lstStyle>
          <a:p>
            <a:fld id="{7FB1E01F-76FD-4A9D-A691-AA81C314E2F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By Suraj Patil</a:t>
            </a:r>
          </a:p>
        </p:txBody>
      </p:sp>
      <p:sp>
        <p:nvSpPr>
          <p:cNvPr id="6" name="Slide Number Placeholder 5"/>
          <p:cNvSpPr>
            <a:spLocks noGrp="1"/>
          </p:cNvSpPr>
          <p:nvPr>
            <p:ph type="sldNum" sz="quarter" idx="12"/>
          </p:nvPr>
        </p:nvSpPr>
        <p:spPr/>
        <p:txBody>
          <a:bodyPr/>
          <a:lstStyle>
            <a:lvl1pPr>
              <a:defRPr/>
            </a:lvl1pPr>
          </a:lstStyle>
          <a:p>
            <a:fld id="{91DFB1B4-E1DD-4AFC-9080-4B1F68DB2C27}"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By Suraj Patil</a:t>
            </a:r>
          </a:p>
        </p:txBody>
      </p:sp>
      <p:sp>
        <p:nvSpPr>
          <p:cNvPr id="6" name="Slide Number Placeholder 5"/>
          <p:cNvSpPr>
            <a:spLocks noGrp="1"/>
          </p:cNvSpPr>
          <p:nvPr>
            <p:ph type="sldNum" sz="quarter" idx="12"/>
          </p:nvPr>
        </p:nvSpPr>
        <p:spPr/>
        <p:txBody>
          <a:bodyPr/>
          <a:lstStyle>
            <a:lvl1pPr>
              <a:defRPr/>
            </a:lvl1pPr>
          </a:lstStyle>
          <a:p>
            <a:fld id="{D4A01858-349A-48C1-9E57-C27DDB63D6A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By Suraj Patil</a:t>
            </a:r>
          </a:p>
        </p:txBody>
      </p:sp>
      <p:sp>
        <p:nvSpPr>
          <p:cNvPr id="6" name="Slide Number Placeholder 5"/>
          <p:cNvSpPr>
            <a:spLocks noGrp="1"/>
          </p:cNvSpPr>
          <p:nvPr>
            <p:ph type="sldNum" sz="quarter" idx="12"/>
          </p:nvPr>
        </p:nvSpPr>
        <p:spPr/>
        <p:txBody>
          <a:bodyPr/>
          <a:lstStyle>
            <a:lvl1pPr>
              <a:defRPr/>
            </a:lvl1pPr>
          </a:lstStyle>
          <a:p>
            <a:fld id="{E072D2A7-1699-47EF-B0CE-E8D0E34585D6}"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By Suraj Patil</a:t>
            </a:r>
          </a:p>
        </p:txBody>
      </p:sp>
      <p:sp>
        <p:nvSpPr>
          <p:cNvPr id="7" name="Slide Number Placeholder 6"/>
          <p:cNvSpPr>
            <a:spLocks noGrp="1"/>
          </p:cNvSpPr>
          <p:nvPr>
            <p:ph type="sldNum" sz="quarter" idx="12"/>
          </p:nvPr>
        </p:nvSpPr>
        <p:spPr/>
        <p:txBody>
          <a:bodyPr/>
          <a:lstStyle>
            <a:lvl1pPr>
              <a:defRPr/>
            </a:lvl1pPr>
          </a:lstStyle>
          <a:p>
            <a:fld id="{A83087D2-D26E-43A9-A865-F6CFA1274AEC}"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By Suraj Patil</a:t>
            </a:r>
          </a:p>
        </p:txBody>
      </p:sp>
      <p:sp>
        <p:nvSpPr>
          <p:cNvPr id="9" name="Slide Number Placeholder 8"/>
          <p:cNvSpPr>
            <a:spLocks noGrp="1"/>
          </p:cNvSpPr>
          <p:nvPr>
            <p:ph type="sldNum" sz="quarter" idx="12"/>
          </p:nvPr>
        </p:nvSpPr>
        <p:spPr/>
        <p:txBody>
          <a:bodyPr/>
          <a:lstStyle>
            <a:lvl1pPr>
              <a:defRPr/>
            </a:lvl1pPr>
          </a:lstStyle>
          <a:p>
            <a:fld id="{DC67F5D6-9F7D-42A1-B89D-F8D3B22B5F16}"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By Suraj Patil</a:t>
            </a:r>
          </a:p>
        </p:txBody>
      </p:sp>
      <p:sp>
        <p:nvSpPr>
          <p:cNvPr id="5" name="Slide Number Placeholder 4"/>
          <p:cNvSpPr>
            <a:spLocks noGrp="1"/>
          </p:cNvSpPr>
          <p:nvPr>
            <p:ph type="sldNum" sz="quarter" idx="12"/>
          </p:nvPr>
        </p:nvSpPr>
        <p:spPr/>
        <p:txBody>
          <a:bodyPr/>
          <a:lstStyle>
            <a:lvl1pPr>
              <a:defRPr/>
            </a:lvl1pPr>
          </a:lstStyle>
          <a:p>
            <a:fld id="{BF1DB91C-54ED-485D-9FCA-B6913147353C}"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By Suraj Patil</a:t>
            </a:r>
          </a:p>
        </p:txBody>
      </p:sp>
      <p:sp>
        <p:nvSpPr>
          <p:cNvPr id="4" name="Slide Number Placeholder 3"/>
          <p:cNvSpPr>
            <a:spLocks noGrp="1"/>
          </p:cNvSpPr>
          <p:nvPr>
            <p:ph type="sldNum" sz="quarter" idx="12"/>
          </p:nvPr>
        </p:nvSpPr>
        <p:spPr/>
        <p:txBody>
          <a:bodyPr/>
          <a:lstStyle>
            <a:lvl1pPr>
              <a:defRPr/>
            </a:lvl1pPr>
          </a:lstStyle>
          <a:p>
            <a:fld id="{9032DFAE-D32D-4A7C-A2F3-399F1BFB887F}"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By Suraj Patil</a:t>
            </a:r>
          </a:p>
        </p:txBody>
      </p:sp>
      <p:sp>
        <p:nvSpPr>
          <p:cNvPr id="7" name="Slide Number Placeholder 6"/>
          <p:cNvSpPr>
            <a:spLocks noGrp="1"/>
          </p:cNvSpPr>
          <p:nvPr>
            <p:ph type="sldNum" sz="quarter" idx="12"/>
          </p:nvPr>
        </p:nvSpPr>
        <p:spPr/>
        <p:txBody>
          <a:bodyPr/>
          <a:lstStyle>
            <a:lvl1pPr>
              <a:defRPr/>
            </a:lvl1pPr>
          </a:lstStyle>
          <a:p>
            <a:fld id="{1FC6B027-78AC-449B-90A0-154CC33B0C47}"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By Suraj Patil</a:t>
            </a:r>
          </a:p>
        </p:txBody>
      </p:sp>
      <p:sp>
        <p:nvSpPr>
          <p:cNvPr id="7" name="Slide Number Placeholder 6"/>
          <p:cNvSpPr>
            <a:spLocks noGrp="1"/>
          </p:cNvSpPr>
          <p:nvPr>
            <p:ph type="sldNum" sz="quarter" idx="12"/>
          </p:nvPr>
        </p:nvSpPr>
        <p:spPr/>
        <p:txBody>
          <a:bodyPr/>
          <a:lstStyle>
            <a:lvl1pPr>
              <a:defRPr/>
            </a:lvl1pPr>
          </a:lstStyle>
          <a:p>
            <a:fld id="{013A5EA1-7646-47AF-8034-6B00537D96BD}"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endParaRPr lang="en-US"/>
          </a:p>
        </p:txBody>
      </p:sp>
      <p:sp>
        <p:nvSpPr>
          <p:cNvPr id="73731" name="Rectangle 3"/>
          <p:cNvSpPr>
            <a:spLocks noGrp="1" noChangeArrowheads="1"/>
          </p:cNvSpPr>
          <p:nvPr>
            <p:ph type="title"/>
          </p:nvPr>
        </p:nvSpPr>
        <p:spPr bwMode="auto">
          <a:xfrm>
            <a:off x="457200" y="122238"/>
            <a:ext cx="7543800" cy="1295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3732"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3733"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tx1"/>
                </a:solidFill>
              </a:defRPr>
            </a:lvl1pPr>
          </a:lstStyle>
          <a:p>
            <a:endParaRPr lang="en-US" altLang="en-US"/>
          </a:p>
        </p:txBody>
      </p:sp>
      <p:sp>
        <p:nvSpPr>
          <p:cNvPr id="73734"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1"/>
                </a:solidFill>
              </a:defRPr>
            </a:lvl1pPr>
          </a:lstStyle>
          <a:p>
            <a:r>
              <a:rPr lang="en-US" altLang="en-US"/>
              <a:t>By Suraj Patil</a:t>
            </a:r>
          </a:p>
        </p:txBody>
      </p:sp>
      <p:sp>
        <p:nvSpPr>
          <p:cNvPr id="73735"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19ED34AB-24D4-4CF5-89E0-FAC3053A25A0}" type="slidenum">
              <a:rPr lang="en-US" altLang="en-US"/>
              <a:pPr/>
              <a:t>‹#›</a:t>
            </a:fld>
            <a:endParaRPr lang="en-US" altLang="en-US"/>
          </a:p>
        </p:txBody>
      </p:sp>
      <p:grpSp>
        <p:nvGrpSpPr>
          <p:cNvPr id="73736" name="Group 8"/>
          <p:cNvGrpSpPr>
            <a:grpSpLocks/>
          </p:cNvGrpSpPr>
          <p:nvPr/>
        </p:nvGrpSpPr>
        <p:grpSpPr bwMode="auto">
          <a:xfrm>
            <a:off x="8153400" y="152400"/>
            <a:ext cx="792163" cy="1295400"/>
            <a:chOff x="5136" y="960"/>
            <a:chExt cx="528" cy="864"/>
          </a:xfrm>
        </p:grpSpPr>
        <p:sp>
          <p:nvSpPr>
            <p:cNvPr id="73737"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73738" name="Oval 10"/>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73739" name="Oval 11"/>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73740" name="Oval 12"/>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73741" name="Oval 13"/>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73742" name="Oval 14"/>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73743" name="Oval 15"/>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73744" name="Oval 16"/>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73745" name="Oval 17"/>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73746" name="Oval 18"/>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73747" name="Oval 19"/>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73748" name="Oval 20"/>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73749"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73750" name="Oval 22"/>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73751" name="Oval 23"/>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73752" name="Oval 24"/>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73753"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73754" name="Oval 26"/>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73755" name="Oval 27"/>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73756" name="Oval 28"/>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73757"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73758" name="Oval 30"/>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73759" name="Oval 31"/>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73760" name="Oval 32"/>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73761" name="Oval 33"/>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73762" name="Oval 34"/>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73763" name="Oval 35"/>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73764" name="Oval 36"/>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73765" name="Oval 37"/>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73766" name="Oval 38"/>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73767" name="Oval 39"/>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defRPr>
      </a:lvl2pPr>
      <a:lvl3pPr algn="l" rtl="0" fontAlgn="base">
        <a:spcBef>
          <a:spcPct val="0"/>
        </a:spcBef>
        <a:spcAft>
          <a:spcPct val="0"/>
        </a:spcAft>
        <a:defRPr sz="3900" b="1">
          <a:solidFill>
            <a:schemeClr val="tx2"/>
          </a:solidFill>
          <a:latin typeface="Arial" charset="0"/>
        </a:defRPr>
      </a:lvl3pPr>
      <a:lvl4pPr algn="l" rtl="0" fontAlgn="base">
        <a:spcBef>
          <a:spcPct val="0"/>
        </a:spcBef>
        <a:spcAft>
          <a:spcPct val="0"/>
        </a:spcAft>
        <a:defRPr sz="3900" b="1">
          <a:solidFill>
            <a:schemeClr val="tx2"/>
          </a:solidFill>
          <a:latin typeface="Arial" charset="0"/>
        </a:defRPr>
      </a:lvl4pPr>
      <a:lvl5pPr algn="l" rtl="0" fontAlgn="base">
        <a:spcBef>
          <a:spcPct val="0"/>
        </a:spcBef>
        <a:spcAft>
          <a:spcPct val="0"/>
        </a:spcAft>
        <a:defRPr sz="3900" b="1">
          <a:solidFill>
            <a:schemeClr val="tx2"/>
          </a:solidFill>
          <a:latin typeface="Arial" charset="0"/>
        </a:defRPr>
      </a:lvl5pPr>
      <a:lvl6pPr marL="457200" algn="l" rtl="0" fontAlgn="base">
        <a:spcBef>
          <a:spcPct val="0"/>
        </a:spcBef>
        <a:spcAft>
          <a:spcPct val="0"/>
        </a:spcAft>
        <a:defRPr sz="3900" b="1">
          <a:solidFill>
            <a:schemeClr val="tx2"/>
          </a:solidFill>
          <a:latin typeface="Arial" charset="0"/>
        </a:defRPr>
      </a:lvl6pPr>
      <a:lvl7pPr marL="914400" algn="l" rtl="0" fontAlgn="base">
        <a:spcBef>
          <a:spcPct val="0"/>
        </a:spcBef>
        <a:spcAft>
          <a:spcPct val="0"/>
        </a:spcAft>
        <a:defRPr sz="3900" b="1">
          <a:solidFill>
            <a:schemeClr val="tx2"/>
          </a:solidFill>
          <a:latin typeface="Arial" charset="0"/>
        </a:defRPr>
      </a:lvl7pPr>
      <a:lvl8pPr marL="1371600" algn="l" rtl="0" fontAlgn="base">
        <a:spcBef>
          <a:spcPct val="0"/>
        </a:spcBef>
        <a:spcAft>
          <a:spcPct val="0"/>
        </a:spcAft>
        <a:defRPr sz="3900" b="1">
          <a:solidFill>
            <a:schemeClr val="tx2"/>
          </a:solidFill>
          <a:latin typeface="Arial" charset="0"/>
        </a:defRPr>
      </a:lvl8pPr>
      <a:lvl9pPr marL="1828800" algn="l" rtl="0" fontAlgn="base">
        <a:spcBef>
          <a:spcPct val="0"/>
        </a:spcBef>
        <a:spcAft>
          <a:spcPct val="0"/>
        </a:spcAft>
        <a:defRPr sz="3900" b="1">
          <a:solidFill>
            <a:schemeClr val="tx2"/>
          </a:solidFill>
          <a:latin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fontAlgn="base">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4"/>
          </p:nvPr>
        </p:nvSpPr>
        <p:spPr/>
        <p:txBody>
          <a:bodyPr/>
          <a:lstStyle/>
          <a:p>
            <a:fld id="{A14CC4BB-DEF4-49CD-917E-149736655B36}" type="slidenum">
              <a:rPr lang="en-US" altLang="en-US"/>
              <a:pPr/>
              <a:t>1</a:t>
            </a:fld>
            <a:endParaRPr lang="en-US" altLang="en-US"/>
          </a:p>
        </p:txBody>
      </p:sp>
      <p:sp>
        <p:nvSpPr>
          <p:cNvPr id="4098" name="Rectangle 2"/>
          <p:cNvSpPr>
            <a:spLocks noGrp="1" noChangeArrowheads="1"/>
          </p:cNvSpPr>
          <p:nvPr>
            <p:ph type="ctrTitle"/>
          </p:nvPr>
        </p:nvSpPr>
        <p:spPr/>
        <p:txBody>
          <a:bodyPr/>
          <a:lstStyle/>
          <a:p>
            <a:r>
              <a:rPr lang="en-US" dirty="0"/>
              <a:t>Unit IV</a:t>
            </a:r>
          </a:p>
        </p:txBody>
      </p:sp>
      <p:sp>
        <p:nvSpPr>
          <p:cNvPr id="4099" name="Rectangle 3"/>
          <p:cNvSpPr>
            <a:spLocks noGrp="1" noChangeArrowheads="1"/>
          </p:cNvSpPr>
          <p:nvPr>
            <p:ph type="subTitle" idx="1"/>
          </p:nvPr>
        </p:nvSpPr>
        <p:spPr/>
        <p:txBody>
          <a:bodyPr/>
          <a:lstStyle/>
          <a:p>
            <a:r>
              <a:rPr lang="en-US" sz="3700"/>
              <a:t>Client side programming</a:t>
            </a:r>
          </a:p>
          <a:p>
            <a:r>
              <a:rPr lang="en-US" sz="3700"/>
              <a:t>(Javascript)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17CB57C-2479-48A9-87D4-F38BC9352168}" type="slidenum">
              <a:rPr lang="en-US" altLang="en-US"/>
              <a:pPr/>
              <a:t>10</a:t>
            </a:fld>
            <a:endParaRPr lang="en-US" altLang="en-US"/>
          </a:p>
        </p:txBody>
      </p:sp>
      <p:sp>
        <p:nvSpPr>
          <p:cNvPr id="45058" name="Rectangle 2"/>
          <p:cNvSpPr>
            <a:spLocks noGrp="1" noChangeArrowheads="1"/>
          </p:cNvSpPr>
          <p:nvPr>
            <p:ph type="title"/>
          </p:nvPr>
        </p:nvSpPr>
        <p:spPr/>
        <p:txBody>
          <a:bodyPr/>
          <a:lstStyle/>
          <a:p>
            <a:r>
              <a:rPr lang="en-US"/>
              <a:t>Put a JavaScript into HTML page</a:t>
            </a:r>
          </a:p>
        </p:txBody>
      </p:sp>
      <p:sp>
        <p:nvSpPr>
          <p:cNvPr id="45059" name="Rectangle 3"/>
          <p:cNvSpPr>
            <a:spLocks noGrp="1" noChangeArrowheads="1"/>
          </p:cNvSpPr>
          <p:nvPr>
            <p:ph type="body" idx="1"/>
          </p:nvPr>
        </p:nvSpPr>
        <p:spPr>
          <a:xfrm>
            <a:off x="457200" y="1719263"/>
            <a:ext cx="4953000" cy="4411662"/>
          </a:xfrm>
        </p:spPr>
        <p:txBody>
          <a:bodyPr/>
          <a:lstStyle/>
          <a:p>
            <a:pPr>
              <a:lnSpc>
                <a:spcPct val="90000"/>
              </a:lnSpc>
            </a:pPr>
            <a:r>
              <a:rPr lang="en-US" sz="2000" dirty="0"/>
              <a:t>The example below shows how to use </a:t>
            </a:r>
            <a:r>
              <a:rPr lang="en-US" sz="2000" dirty="0" err="1"/>
              <a:t>JavaSript</a:t>
            </a:r>
            <a:r>
              <a:rPr lang="en-US" sz="2000" dirty="0"/>
              <a:t> to write text on a web page:</a:t>
            </a:r>
            <a:endParaRPr lang="en-US" sz="2000" b="1" dirty="0"/>
          </a:p>
          <a:p>
            <a:pPr>
              <a:lnSpc>
                <a:spcPct val="90000"/>
              </a:lnSpc>
            </a:pPr>
            <a:r>
              <a:rPr lang="en-US" sz="2000" dirty="0"/>
              <a:t>&lt;html&gt;</a:t>
            </a:r>
            <a:br>
              <a:rPr lang="en-US" sz="2000" dirty="0"/>
            </a:br>
            <a:r>
              <a:rPr lang="en-US" sz="2000" dirty="0"/>
              <a:t>&lt;body&gt;</a:t>
            </a:r>
            <a:br>
              <a:rPr lang="en-US" sz="2000" dirty="0"/>
            </a:br>
            <a:r>
              <a:rPr lang="en-US" sz="2000" dirty="0">
                <a:solidFill>
                  <a:srgbClr val="FF0000"/>
                </a:solidFill>
              </a:rPr>
              <a:t>&lt;script type="text/</a:t>
            </a:r>
            <a:r>
              <a:rPr lang="en-US" sz="2000" dirty="0" err="1">
                <a:solidFill>
                  <a:srgbClr val="FF0000"/>
                </a:solidFill>
              </a:rPr>
              <a:t>javascript</a:t>
            </a:r>
            <a:r>
              <a:rPr lang="en-US" sz="2000" dirty="0">
                <a:solidFill>
                  <a:srgbClr val="FF0000"/>
                </a:solidFill>
              </a:rPr>
              <a:t>"&gt;</a:t>
            </a:r>
            <a:br>
              <a:rPr lang="en-US" sz="2000" dirty="0">
                <a:solidFill>
                  <a:srgbClr val="FF0000"/>
                </a:solidFill>
              </a:rPr>
            </a:br>
            <a:r>
              <a:rPr lang="en-US" sz="2000" dirty="0" err="1">
                <a:solidFill>
                  <a:srgbClr val="FF0000"/>
                </a:solidFill>
              </a:rPr>
              <a:t>document.write</a:t>
            </a:r>
            <a:r>
              <a:rPr lang="en-US" sz="2000" dirty="0">
                <a:solidFill>
                  <a:srgbClr val="FF0000"/>
                </a:solidFill>
              </a:rPr>
              <a:t>("Hello World!");</a:t>
            </a:r>
            <a:br>
              <a:rPr lang="en-US" sz="2000" dirty="0">
                <a:solidFill>
                  <a:srgbClr val="FF0000"/>
                </a:solidFill>
              </a:rPr>
            </a:br>
            <a:r>
              <a:rPr lang="en-US" sz="2000" dirty="0">
                <a:solidFill>
                  <a:srgbClr val="FF0000"/>
                </a:solidFill>
              </a:rPr>
              <a:t>&lt;/script&gt;</a:t>
            </a:r>
            <a:br>
              <a:rPr lang="en-US" sz="2000" dirty="0">
                <a:solidFill>
                  <a:srgbClr val="FF0000"/>
                </a:solidFill>
              </a:rPr>
            </a:br>
            <a:r>
              <a:rPr lang="en-US" sz="2000" dirty="0"/>
              <a:t>&lt;/body&gt;</a:t>
            </a:r>
            <a:br>
              <a:rPr lang="en-US" sz="2000" dirty="0"/>
            </a:br>
            <a:r>
              <a:rPr lang="en-US" sz="2000" dirty="0"/>
              <a:t>&lt;/html&gt; </a:t>
            </a:r>
          </a:p>
          <a:p>
            <a:pPr>
              <a:lnSpc>
                <a:spcPct val="90000"/>
              </a:lnSpc>
            </a:pPr>
            <a:r>
              <a:rPr lang="en-US" sz="2000" dirty="0"/>
              <a:t>If we had not entered the &lt;script&gt; tag, the browser would have treated the </a:t>
            </a:r>
            <a:r>
              <a:rPr lang="en-US" sz="2000" dirty="0" err="1">
                <a:solidFill>
                  <a:srgbClr val="9900CC"/>
                </a:solidFill>
              </a:rPr>
              <a:t>document.write</a:t>
            </a:r>
            <a:r>
              <a:rPr lang="en-US" sz="2000" dirty="0">
                <a:solidFill>
                  <a:srgbClr val="9900CC"/>
                </a:solidFill>
              </a:rPr>
              <a:t>("Hello World!") </a:t>
            </a:r>
            <a:r>
              <a:rPr lang="en-US" sz="2000" dirty="0"/>
              <a:t>command as pure text, and just write the entire line on the page. </a:t>
            </a:r>
          </a:p>
          <a:p>
            <a:pPr>
              <a:lnSpc>
                <a:spcPct val="90000"/>
              </a:lnSpc>
            </a:pPr>
            <a:endParaRPr lang="en-US" sz="2000" dirty="0"/>
          </a:p>
        </p:txBody>
      </p:sp>
      <p:pic>
        <p:nvPicPr>
          <p:cNvPr id="45060" name="Picture 4"/>
          <p:cNvPicPr>
            <a:picLocks noChangeAspect="1" noChangeArrowheads="1"/>
          </p:cNvPicPr>
          <p:nvPr/>
        </p:nvPicPr>
        <p:blipFill>
          <a:blip r:embed="rId2"/>
          <a:srcRect/>
          <a:stretch>
            <a:fillRect/>
          </a:stretch>
        </p:blipFill>
        <p:spPr bwMode="auto">
          <a:xfrm>
            <a:off x="5257800" y="1295400"/>
            <a:ext cx="3324225" cy="3419475"/>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367098-4DD2-4420-A8D1-3B60309B1E9A}" type="slidenum">
              <a:rPr lang="en-US" altLang="en-US"/>
              <a:pPr/>
              <a:t>100</a:t>
            </a:fld>
            <a:endParaRPr lang="en-US" altLang="en-US"/>
          </a:p>
        </p:txBody>
      </p:sp>
      <p:sp>
        <p:nvSpPr>
          <p:cNvPr id="161794" name="Rectangle 2"/>
          <p:cNvSpPr>
            <a:spLocks noGrp="1" noChangeArrowheads="1"/>
          </p:cNvSpPr>
          <p:nvPr>
            <p:ph type="title"/>
          </p:nvPr>
        </p:nvSpPr>
        <p:spPr/>
        <p:txBody>
          <a:bodyPr/>
          <a:lstStyle/>
          <a:p>
            <a:r>
              <a:rPr lang="en-US"/>
              <a:t>Properties </a:t>
            </a:r>
          </a:p>
        </p:txBody>
      </p:sp>
      <p:pic>
        <p:nvPicPr>
          <p:cNvPr id="161796" name="Picture 4"/>
          <p:cNvPicPr>
            <a:picLocks noGrp="1" noChangeAspect="1" noChangeArrowheads="1"/>
          </p:cNvPicPr>
          <p:nvPr>
            <p:ph type="body" idx="1"/>
          </p:nvPr>
        </p:nvPicPr>
        <p:blipFill>
          <a:blip r:embed="rId2"/>
          <a:srcRect/>
          <a:stretch>
            <a:fillRect/>
          </a:stretch>
        </p:blipFill>
        <p:spPr>
          <a:xfrm>
            <a:off x="914400" y="1752600"/>
            <a:ext cx="7315200" cy="4038600"/>
          </a:xfrm>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EA00134-EA91-4042-B0BC-42FA01943B8A}" type="slidenum">
              <a:rPr lang="en-US" altLang="en-US"/>
              <a:pPr/>
              <a:t>101</a:t>
            </a:fld>
            <a:endParaRPr lang="en-US" altLang="en-US"/>
          </a:p>
        </p:txBody>
      </p:sp>
      <p:sp>
        <p:nvSpPr>
          <p:cNvPr id="160770" name="Rectangle 2"/>
          <p:cNvSpPr>
            <a:spLocks noGrp="1" noChangeArrowheads="1"/>
          </p:cNvSpPr>
          <p:nvPr>
            <p:ph type="title"/>
          </p:nvPr>
        </p:nvSpPr>
        <p:spPr>
          <a:xfrm>
            <a:off x="457200" y="122238"/>
            <a:ext cx="7543800" cy="715962"/>
          </a:xfrm>
        </p:spPr>
        <p:txBody>
          <a:bodyPr/>
          <a:lstStyle/>
          <a:p>
            <a:r>
              <a:rPr lang="en-US"/>
              <a:t>Methods </a:t>
            </a:r>
          </a:p>
        </p:txBody>
      </p:sp>
      <p:pic>
        <p:nvPicPr>
          <p:cNvPr id="160772" name="Picture 4"/>
          <p:cNvPicPr>
            <a:picLocks noGrp="1" noChangeAspect="1" noChangeArrowheads="1"/>
          </p:cNvPicPr>
          <p:nvPr>
            <p:ph type="body" idx="1"/>
          </p:nvPr>
        </p:nvPicPr>
        <p:blipFill>
          <a:blip r:embed="rId2"/>
          <a:srcRect/>
          <a:stretch>
            <a:fillRect/>
          </a:stretch>
        </p:blipFill>
        <p:spPr>
          <a:xfrm>
            <a:off x="533400" y="914400"/>
            <a:ext cx="7467600" cy="5638800"/>
          </a:xfrm>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2BA40A3-4CA7-4462-8C6E-25BAC5F4C4AC}" type="slidenum">
              <a:rPr lang="en-US" altLang="en-US"/>
              <a:pPr/>
              <a:t>102</a:t>
            </a:fld>
            <a:endParaRPr lang="en-US" altLang="en-US"/>
          </a:p>
        </p:txBody>
      </p:sp>
      <p:sp>
        <p:nvSpPr>
          <p:cNvPr id="223234" name="Rectangle 2"/>
          <p:cNvSpPr>
            <a:spLocks noGrp="1" noChangeArrowheads="1"/>
          </p:cNvSpPr>
          <p:nvPr>
            <p:ph type="title"/>
          </p:nvPr>
        </p:nvSpPr>
        <p:spPr>
          <a:xfrm>
            <a:off x="457200" y="122238"/>
            <a:ext cx="7543800" cy="715962"/>
          </a:xfrm>
        </p:spPr>
        <p:txBody>
          <a:bodyPr/>
          <a:lstStyle/>
          <a:p>
            <a:r>
              <a:rPr lang="en-US"/>
              <a:t>JavaScript Boolean object</a:t>
            </a:r>
          </a:p>
        </p:txBody>
      </p:sp>
      <p:sp>
        <p:nvSpPr>
          <p:cNvPr id="223235" name="Rectangle 3"/>
          <p:cNvSpPr>
            <a:spLocks noGrp="1" noChangeArrowheads="1"/>
          </p:cNvSpPr>
          <p:nvPr>
            <p:ph type="body" idx="1"/>
          </p:nvPr>
        </p:nvSpPr>
        <p:spPr>
          <a:xfrm>
            <a:off x="457200" y="914400"/>
            <a:ext cx="8305800" cy="4876800"/>
          </a:xfrm>
        </p:spPr>
        <p:txBody>
          <a:bodyPr/>
          <a:lstStyle/>
          <a:p>
            <a:pPr>
              <a:lnSpc>
                <a:spcPct val="80000"/>
              </a:lnSpc>
            </a:pPr>
            <a:r>
              <a:rPr lang="en-US" sz="1800" dirty="0"/>
              <a:t>The Boolean object is used to convert a non-Boolean value to a Boolean value (true or false).</a:t>
            </a:r>
          </a:p>
          <a:p>
            <a:pPr>
              <a:lnSpc>
                <a:spcPct val="80000"/>
              </a:lnSpc>
              <a:buNone/>
            </a:pPr>
            <a:r>
              <a:rPr lang="en-US" sz="1800" b="1" dirty="0"/>
              <a:t>Create a Boolean Object</a:t>
            </a:r>
          </a:p>
          <a:p>
            <a:pPr>
              <a:lnSpc>
                <a:spcPct val="80000"/>
              </a:lnSpc>
            </a:pPr>
            <a:r>
              <a:rPr lang="en-US" sz="1800" dirty="0"/>
              <a:t>The Boolean object represents two values: "true" or "false".</a:t>
            </a:r>
          </a:p>
          <a:p>
            <a:pPr>
              <a:lnSpc>
                <a:spcPct val="80000"/>
              </a:lnSpc>
            </a:pPr>
            <a:r>
              <a:rPr lang="en-US" sz="1800" dirty="0"/>
              <a:t>The following code creates a Boolean object called </a:t>
            </a:r>
            <a:r>
              <a:rPr lang="en-US" sz="1800" dirty="0" err="1"/>
              <a:t>myBoolean</a:t>
            </a:r>
            <a:r>
              <a:rPr lang="en-US" sz="1800" dirty="0"/>
              <a:t>:</a:t>
            </a:r>
          </a:p>
          <a:p>
            <a:pPr>
              <a:lnSpc>
                <a:spcPct val="80000"/>
              </a:lnSpc>
            </a:pPr>
            <a:r>
              <a:rPr lang="en-US" sz="1800" dirty="0"/>
              <a:t>var </a:t>
            </a:r>
            <a:r>
              <a:rPr lang="en-US" sz="1800" dirty="0" err="1"/>
              <a:t>myBoolean</a:t>
            </a:r>
            <a:r>
              <a:rPr lang="en-US" sz="1800" dirty="0"/>
              <a:t>=new Boolean();</a:t>
            </a:r>
          </a:p>
          <a:p>
            <a:pPr>
              <a:lnSpc>
                <a:spcPct val="80000"/>
              </a:lnSpc>
            </a:pPr>
            <a:r>
              <a:rPr lang="en-US" sz="1800" b="1" dirty="0"/>
              <a:t>Note:</a:t>
            </a:r>
            <a:r>
              <a:rPr lang="en-US" sz="1800" dirty="0"/>
              <a:t> If the Boolean object has no initial value or if it is 0, -0, null, "", false, undefined, or </a:t>
            </a:r>
            <a:r>
              <a:rPr lang="en-US" sz="1800" dirty="0" err="1"/>
              <a:t>NaN</a:t>
            </a:r>
            <a:r>
              <a:rPr lang="en-US" sz="1800" dirty="0"/>
              <a:t>, the object is set to false. Otherwise it is true (even with the string "false")!</a:t>
            </a:r>
          </a:p>
          <a:p>
            <a:pPr>
              <a:lnSpc>
                <a:spcPct val="80000"/>
              </a:lnSpc>
            </a:pPr>
            <a:r>
              <a:rPr lang="en-US" sz="1800" dirty="0"/>
              <a:t>All the following lines of code create Boolean objects with an initial value of </a:t>
            </a:r>
            <a:r>
              <a:rPr lang="en-US" sz="1800" u="sng" dirty="0"/>
              <a:t>false</a:t>
            </a:r>
            <a:r>
              <a:rPr lang="en-US" sz="1800" dirty="0"/>
              <a:t>:</a:t>
            </a:r>
          </a:p>
          <a:p>
            <a:pPr>
              <a:lnSpc>
                <a:spcPct val="80000"/>
              </a:lnSpc>
              <a:buNone/>
            </a:pPr>
            <a:r>
              <a:rPr lang="en-US" sz="1800" dirty="0"/>
              <a:t>      var </a:t>
            </a:r>
            <a:r>
              <a:rPr lang="en-US" sz="1800" dirty="0" err="1"/>
              <a:t>myBoolean</a:t>
            </a:r>
            <a:r>
              <a:rPr lang="en-US" sz="1800" dirty="0"/>
              <a:t>=new Boolean();</a:t>
            </a:r>
            <a:br>
              <a:rPr lang="en-US" sz="1800" dirty="0"/>
            </a:br>
            <a:r>
              <a:rPr lang="en-US" sz="1800" dirty="0"/>
              <a:t>var </a:t>
            </a:r>
            <a:r>
              <a:rPr lang="en-US" sz="1800" dirty="0" err="1"/>
              <a:t>myBoolean</a:t>
            </a:r>
            <a:r>
              <a:rPr lang="en-US" sz="1800" dirty="0"/>
              <a:t>=new Boolean(0);</a:t>
            </a:r>
            <a:br>
              <a:rPr lang="en-US" sz="1800" dirty="0"/>
            </a:br>
            <a:r>
              <a:rPr lang="en-US" sz="1800" dirty="0"/>
              <a:t>var </a:t>
            </a:r>
            <a:r>
              <a:rPr lang="en-US" sz="1800" dirty="0" err="1"/>
              <a:t>myBoolean</a:t>
            </a:r>
            <a:r>
              <a:rPr lang="en-US" sz="1800" dirty="0"/>
              <a:t>=new Boolean(null);</a:t>
            </a:r>
            <a:br>
              <a:rPr lang="en-US" sz="1800" dirty="0"/>
            </a:br>
            <a:r>
              <a:rPr lang="en-US" sz="1800" dirty="0"/>
              <a:t>var </a:t>
            </a:r>
            <a:r>
              <a:rPr lang="en-US" sz="1800" dirty="0" err="1"/>
              <a:t>myBoolean</a:t>
            </a:r>
            <a:r>
              <a:rPr lang="en-US" sz="1800" dirty="0"/>
              <a:t>=new Boolean("");</a:t>
            </a:r>
            <a:br>
              <a:rPr lang="en-US" sz="1800" dirty="0"/>
            </a:br>
            <a:r>
              <a:rPr lang="en-US" sz="1800" dirty="0"/>
              <a:t>var </a:t>
            </a:r>
            <a:r>
              <a:rPr lang="en-US" sz="1800" dirty="0" err="1"/>
              <a:t>myBoolean</a:t>
            </a:r>
            <a:r>
              <a:rPr lang="en-US" sz="1800" dirty="0"/>
              <a:t>=new Boolean(false);</a:t>
            </a:r>
            <a:br>
              <a:rPr lang="en-US" sz="1800" dirty="0"/>
            </a:br>
            <a:r>
              <a:rPr lang="en-US" sz="1800" dirty="0"/>
              <a:t>var </a:t>
            </a:r>
            <a:r>
              <a:rPr lang="en-US" sz="1800" dirty="0" err="1"/>
              <a:t>myBoolean</a:t>
            </a:r>
            <a:r>
              <a:rPr lang="en-US" sz="1800" dirty="0"/>
              <a:t>=new Boolean(</a:t>
            </a:r>
            <a:r>
              <a:rPr lang="en-US" sz="1800" dirty="0" err="1"/>
              <a:t>NaN</a:t>
            </a:r>
            <a:r>
              <a:rPr lang="en-US" sz="1800" dirty="0"/>
              <a:t>);</a:t>
            </a:r>
          </a:p>
          <a:p>
            <a:pPr>
              <a:lnSpc>
                <a:spcPct val="80000"/>
              </a:lnSpc>
            </a:pPr>
            <a:r>
              <a:rPr lang="en-US" sz="1800" dirty="0"/>
              <a:t>And all the following lines of code create Boolean objects with an initial value of </a:t>
            </a:r>
            <a:r>
              <a:rPr lang="en-US" sz="1800" u="sng" dirty="0"/>
              <a:t>true:</a:t>
            </a:r>
          </a:p>
          <a:p>
            <a:pPr>
              <a:lnSpc>
                <a:spcPct val="80000"/>
              </a:lnSpc>
              <a:buNone/>
            </a:pPr>
            <a:r>
              <a:rPr lang="en-US" sz="1800" dirty="0"/>
              <a:t>	var </a:t>
            </a:r>
            <a:r>
              <a:rPr lang="en-US" sz="1800" dirty="0" err="1"/>
              <a:t>myBoolean</a:t>
            </a:r>
            <a:r>
              <a:rPr lang="en-US" sz="1800" dirty="0"/>
              <a:t>=new Boolean(true);</a:t>
            </a:r>
            <a:br>
              <a:rPr lang="en-US" sz="1800" dirty="0"/>
            </a:br>
            <a:r>
              <a:rPr lang="en-US" sz="1800" dirty="0"/>
              <a:t>var </a:t>
            </a:r>
            <a:r>
              <a:rPr lang="en-US" sz="1800" dirty="0" err="1"/>
              <a:t>myBoolean</a:t>
            </a:r>
            <a:r>
              <a:rPr lang="en-US" sz="1800" dirty="0"/>
              <a:t>=new Boolean("true");</a:t>
            </a:r>
            <a:br>
              <a:rPr lang="en-US" sz="1800" dirty="0"/>
            </a:br>
            <a:r>
              <a:rPr lang="en-US" sz="1800" dirty="0"/>
              <a:t>var </a:t>
            </a:r>
            <a:r>
              <a:rPr lang="en-US" sz="1800" dirty="0" err="1"/>
              <a:t>myBoolean</a:t>
            </a:r>
            <a:r>
              <a:rPr lang="en-US" sz="1800" dirty="0"/>
              <a:t>=new Boolean("false");</a:t>
            </a:r>
            <a:br>
              <a:rPr lang="en-US" sz="1800" dirty="0"/>
            </a:br>
            <a:r>
              <a:rPr lang="en-US" sz="1800" dirty="0"/>
              <a:t>var </a:t>
            </a:r>
            <a:r>
              <a:rPr lang="en-US" sz="1800" dirty="0" err="1"/>
              <a:t>myBoolean</a:t>
            </a:r>
            <a:r>
              <a:rPr lang="en-US" sz="1800" dirty="0"/>
              <a:t>=new Boolean("Richard");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39762"/>
          </a:xfrm>
        </p:spPr>
        <p:txBody>
          <a:bodyPr/>
          <a:lstStyle/>
          <a:p>
            <a:r>
              <a:rPr lang="en-US" sz="3600" dirty="0"/>
              <a:t>Check the values for true or false</a:t>
            </a:r>
          </a:p>
        </p:txBody>
      </p:sp>
      <p:sp>
        <p:nvSpPr>
          <p:cNvPr id="3" name="Content Placeholder 2"/>
          <p:cNvSpPr>
            <a:spLocks noGrp="1"/>
          </p:cNvSpPr>
          <p:nvPr>
            <p:ph idx="1"/>
          </p:nvPr>
        </p:nvSpPr>
        <p:spPr>
          <a:xfrm>
            <a:off x="457200" y="838200"/>
            <a:ext cx="8229600" cy="5292725"/>
          </a:xfrm>
        </p:spPr>
        <p:txBody>
          <a:bodyPr/>
          <a:lstStyle/>
          <a:p>
            <a:pPr>
              <a:lnSpc>
                <a:spcPts val="2000"/>
              </a:lnSpc>
            </a:pPr>
            <a:r>
              <a:rPr lang="en-US" sz="2000" dirty="0"/>
              <a:t>&lt;html&gt;</a:t>
            </a:r>
          </a:p>
          <a:p>
            <a:pPr>
              <a:lnSpc>
                <a:spcPts val="2000"/>
              </a:lnSpc>
            </a:pPr>
            <a:r>
              <a:rPr lang="en-US" sz="2000" dirty="0"/>
              <a:t>&lt;body&gt;</a:t>
            </a:r>
          </a:p>
          <a:p>
            <a:pPr>
              <a:lnSpc>
                <a:spcPts val="2000"/>
              </a:lnSpc>
            </a:pPr>
            <a:r>
              <a:rPr lang="en-US" sz="2000" dirty="0"/>
              <a:t>&lt;script type="text/</a:t>
            </a:r>
            <a:r>
              <a:rPr lang="en-US" sz="2000" dirty="0" err="1"/>
              <a:t>javascript</a:t>
            </a:r>
            <a:r>
              <a:rPr lang="en-US" sz="2000" dirty="0"/>
              <a:t>"&gt;</a:t>
            </a:r>
          </a:p>
          <a:p>
            <a:pPr>
              <a:lnSpc>
                <a:spcPts val="2000"/>
              </a:lnSpc>
            </a:pPr>
            <a:r>
              <a:rPr lang="en-US" sz="2000" dirty="0" err="1"/>
              <a:t>var</a:t>
            </a:r>
            <a:r>
              <a:rPr lang="en-US" sz="2000" dirty="0"/>
              <a:t> b1=new Boolean( 0);</a:t>
            </a:r>
          </a:p>
          <a:p>
            <a:pPr>
              <a:lnSpc>
                <a:spcPts val="2000"/>
              </a:lnSpc>
            </a:pPr>
            <a:r>
              <a:rPr lang="en-US" sz="2000" dirty="0" err="1"/>
              <a:t>var</a:t>
            </a:r>
            <a:r>
              <a:rPr lang="en-US" sz="2000" dirty="0"/>
              <a:t> b2=new Boolean(1);</a:t>
            </a:r>
          </a:p>
          <a:p>
            <a:pPr>
              <a:lnSpc>
                <a:spcPts val="2000"/>
              </a:lnSpc>
            </a:pPr>
            <a:r>
              <a:rPr lang="en-US" sz="2000" dirty="0" err="1"/>
              <a:t>var</a:t>
            </a:r>
            <a:r>
              <a:rPr lang="en-US" sz="2000" dirty="0"/>
              <a:t> b3=new Boolean("");</a:t>
            </a:r>
          </a:p>
          <a:p>
            <a:pPr>
              <a:lnSpc>
                <a:spcPts val="2000"/>
              </a:lnSpc>
            </a:pPr>
            <a:r>
              <a:rPr lang="en-US" sz="2000" dirty="0" err="1"/>
              <a:t>var</a:t>
            </a:r>
            <a:r>
              <a:rPr lang="en-US" sz="2000" dirty="0"/>
              <a:t> b4=new Boolean(null);</a:t>
            </a:r>
          </a:p>
          <a:p>
            <a:pPr>
              <a:lnSpc>
                <a:spcPts val="2000"/>
              </a:lnSpc>
            </a:pPr>
            <a:r>
              <a:rPr lang="en-US" sz="2000" dirty="0" err="1"/>
              <a:t>var</a:t>
            </a:r>
            <a:r>
              <a:rPr lang="en-US" sz="2000" dirty="0"/>
              <a:t> b5=new Boolean(</a:t>
            </a:r>
            <a:r>
              <a:rPr lang="en-US" sz="2000" dirty="0" err="1"/>
              <a:t>NaN</a:t>
            </a:r>
            <a:r>
              <a:rPr lang="en-US" sz="2000" dirty="0"/>
              <a:t>);</a:t>
            </a:r>
          </a:p>
          <a:p>
            <a:pPr>
              <a:lnSpc>
                <a:spcPts val="2000"/>
              </a:lnSpc>
            </a:pPr>
            <a:r>
              <a:rPr lang="en-US" sz="2000" dirty="0" err="1"/>
              <a:t>var</a:t>
            </a:r>
            <a:r>
              <a:rPr lang="en-US" sz="2000" dirty="0"/>
              <a:t> b6=new Boolean("false");</a:t>
            </a:r>
          </a:p>
          <a:p>
            <a:pPr>
              <a:lnSpc>
                <a:spcPts val="2000"/>
              </a:lnSpc>
            </a:pPr>
            <a:r>
              <a:rPr lang="en-US" sz="2000" dirty="0" err="1"/>
              <a:t>document.write</a:t>
            </a:r>
            <a:r>
              <a:rPr lang="en-US" sz="2000" dirty="0"/>
              <a:t>("0 is </a:t>
            </a:r>
            <a:r>
              <a:rPr lang="en-US" sz="2000" dirty="0" err="1"/>
              <a:t>boolean</a:t>
            </a:r>
            <a:r>
              <a:rPr lang="en-US" sz="2000" dirty="0"/>
              <a:t> "+ b1 +"&lt;</a:t>
            </a:r>
            <a:r>
              <a:rPr lang="en-US" sz="2000" dirty="0" err="1"/>
              <a:t>br</a:t>
            </a:r>
            <a:r>
              <a:rPr lang="en-US" sz="2000" dirty="0"/>
              <a:t> /&gt;");</a:t>
            </a:r>
          </a:p>
          <a:p>
            <a:pPr>
              <a:lnSpc>
                <a:spcPts val="2000"/>
              </a:lnSpc>
            </a:pPr>
            <a:r>
              <a:rPr lang="en-US" sz="2000" dirty="0" err="1"/>
              <a:t>document.write</a:t>
            </a:r>
            <a:r>
              <a:rPr lang="en-US" sz="2000" dirty="0"/>
              <a:t>("1 is </a:t>
            </a:r>
            <a:r>
              <a:rPr lang="en-US" sz="2000" dirty="0" err="1"/>
              <a:t>boolean</a:t>
            </a:r>
            <a:r>
              <a:rPr lang="en-US" sz="2000" dirty="0"/>
              <a:t> "+ b2 +"&lt;</a:t>
            </a:r>
            <a:r>
              <a:rPr lang="en-US" sz="2000" dirty="0" err="1"/>
              <a:t>br</a:t>
            </a:r>
            <a:r>
              <a:rPr lang="en-US" sz="2000" dirty="0"/>
              <a:t> /&gt;");</a:t>
            </a:r>
          </a:p>
          <a:p>
            <a:pPr>
              <a:lnSpc>
                <a:spcPts val="2000"/>
              </a:lnSpc>
            </a:pPr>
            <a:r>
              <a:rPr lang="en-US" sz="2000" dirty="0" err="1"/>
              <a:t>document.write</a:t>
            </a:r>
            <a:r>
              <a:rPr lang="en-US" sz="2000" dirty="0"/>
              <a:t>("An empty string is </a:t>
            </a:r>
            <a:r>
              <a:rPr lang="en-US" sz="2000" dirty="0" err="1"/>
              <a:t>boolean</a:t>
            </a:r>
            <a:r>
              <a:rPr lang="en-US" sz="2000" dirty="0"/>
              <a:t> "+ b3 + "&lt;</a:t>
            </a:r>
            <a:r>
              <a:rPr lang="en-US" sz="2000" dirty="0" err="1"/>
              <a:t>br</a:t>
            </a:r>
            <a:r>
              <a:rPr lang="en-US" sz="2000" dirty="0"/>
              <a:t> /&gt;");</a:t>
            </a:r>
          </a:p>
          <a:p>
            <a:pPr>
              <a:lnSpc>
                <a:spcPts val="2000"/>
              </a:lnSpc>
            </a:pPr>
            <a:r>
              <a:rPr lang="en-US" sz="2000" dirty="0" err="1"/>
              <a:t>document.write</a:t>
            </a:r>
            <a:r>
              <a:rPr lang="en-US" sz="2000" dirty="0"/>
              <a:t>("null is </a:t>
            </a:r>
            <a:r>
              <a:rPr lang="en-US" sz="2000" dirty="0" err="1"/>
              <a:t>boolean</a:t>
            </a:r>
            <a:r>
              <a:rPr lang="en-US" sz="2000" dirty="0"/>
              <a:t> "+ b4+ "&lt;</a:t>
            </a:r>
            <a:r>
              <a:rPr lang="en-US" sz="2000" dirty="0" err="1"/>
              <a:t>br</a:t>
            </a:r>
            <a:r>
              <a:rPr lang="en-US" sz="2000" dirty="0"/>
              <a:t> /&gt;");</a:t>
            </a:r>
          </a:p>
          <a:p>
            <a:pPr>
              <a:lnSpc>
                <a:spcPts val="2000"/>
              </a:lnSpc>
            </a:pPr>
            <a:r>
              <a:rPr lang="en-US" sz="2000" dirty="0" err="1"/>
              <a:t>document.write</a:t>
            </a:r>
            <a:r>
              <a:rPr lang="en-US" sz="2000" dirty="0"/>
              <a:t>("</a:t>
            </a:r>
            <a:r>
              <a:rPr lang="en-US" sz="2000" dirty="0" err="1"/>
              <a:t>NaN</a:t>
            </a:r>
            <a:r>
              <a:rPr lang="en-US" sz="2000" dirty="0"/>
              <a:t> is </a:t>
            </a:r>
            <a:r>
              <a:rPr lang="en-US" sz="2000" dirty="0" err="1"/>
              <a:t>boolean</a:t>
            </a:r>
            <a:r>
              <a:rPr lang="en-US" sz="2000" dirty="0"/>
              <a:t> "+ b5 +"&lt;</a:t>
            </a:r>
            <a:r>
              <a:rPr lang="en-US" sz="2000" dirty="0" err="1"/>
              <a:t>br</a:t>
            </a:r>
            <a:r>
              <a:rPr lang="en-US" sz="2000" dirty="0"/>
              <a:t> /&gt;");</a:t>
            </a:r>
          </a:p>
          <a:p>
            <a:pPr>
              <a:lnSpc>
                <a:spcPts val="2000"/>
              </a:lnSpc>
            </a:pPr>
            <a:r>
              <a:rPr lang="en-US" sz="2000" dirty="0" err="1"/>
              <a:t>document.write</a:t>
            </a:r>
            <a:r>
              <a:rPr lang="en-US" sz="2000" dirty="0"/>
              <a:t>("The string 'false' is </a:t>
            </a:r>
            <a:r>
              <a:rPr lang="en-US" sz="2000" dirty="0" err="1"/>
              <a:t>boolean</a:t>
            </a:r>
            <a:r>
              <a:rPr lang="en-US" sz="2000" dirty="0"/>
              <a:t> "+ b6 +"&lt;</a:t>
            </a:r>
            <a:r>
              <a:rPr lang="en-US" sz="2000" dirty="0" err="1"/>
              <a:t>br</a:t>
            </a:r>
            <a:r>
              <a:rPr lang="en-US" sz="2000" dirty="0"/>
              <a:t> /&gt;");</a:t>
            </a:r>
          </a:p>
          <a:p>
            <a:pPr>
              <a:lnSpc>
                <a:spcPts val="2000"/>
              </a:lnSpc>
            </a:pPr>
            <a:r>
              <a:rPr lang="en-US" sz="2000" dirty="0"/>
              <a:t>&lt;/script&gt;</a:t>
            </a:r>
          </a:p>
          <a:p>
            <a:pPr>
              <a:lnSpc>
                <a:spcPts val="2000"/>
              </a:lnSpc>
            </a:pPr>
            <a:r>
              <a:rPr lang="en-US" sz="2000" dirty="0"/>
              <a:t>&lt;/body&gt;</a:t>
            </a:r>
          </a:p>
          <a:p>
            <a:pPr>
              <a:lnSpc>
                <a:spcPts val="2000"/>
              </a:lnSpc>
            </a:pPr>
            <a:r>
              <a:rPr lang="en-US" sz="20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FE3FDDE-58A6-4C89-A066-81D0BCB8A429}" type="slidenum">
              <a:rPr lang="en-US" altLang="en-US"/>
              <a:pPr/>
              <a:t>104</a:t>
            </a:fld>
            <a:endParaRPr lang="en-US" altLang="en-US"/>
          </a:p>
        </p:txBody>
      </p:sp>
      <p:sp>
        <p:nvSpPr>
          <p:cNvPr id="224258" name="Rectangle 2"/>
          <p:cNvSpPr>
            <a:spLocks noGrp="1" noChangeArrowheads="1"/>
          </p:cNvSpPr>
          <p:nvPr>
            <p:ph type="title"/>
          </p:nvPr>
        </p:nvSpPr>
        <p:spPr>
          <a:xfrm>
            <a:off x="457200" y="122238"/>
            <a:ext cx="7543800" cy="792162"/>
          </a:xfrm>
        </p:spPr>
        <p:txBody>
          <a:bodyPr/>
          <a:lstStyle/>
          <a:p>
            <a:r>
              <a:rPr lang="en-US"/>
              <a:t>Math object</a:t>
            </a:r>
          </a:p>
        </p:txBody>
      </p:sp>
      <p:sp>
        <p:nvSpPr>
          <p:cNvPr id="224259" name="Rectangle 3"/>
          <p:cNvSpPr>
            <a:spLocks noGrp="1" noChangeArrowheads="1"/>
          </p:cNvSpPr>
          <p:nvPr>
            <p:ph type="body" idx="1"/>
          </p:nvPr>
        </p:nvSpPr>
        <p:spPr>
          <a:xfrm>
            <a:off x="228600" y="1143000"/>
            <a:ext cx="8763000" cy="5105400"/>
          </a:xfrm>
        </p:spPr>
        <p:txBody>
          <a:bodyPr/>
          <a:lstStyle/>
          <a:p>
            <a:pPr>
              <a:lnSpc>
                <a:spcPct val="80000"/>
              </a:lnSpc>
              <a:buNone/>
            </a:pPr>
            <a:r>
              <a:rPr lang="en-US" sz="2000" b="1" dirty="0"/>
              <a:t>Math Object</a:t>
            </a:r>
          </a:p>
          <a:p>
            <a:pPr>
              <a:lnSpc>
                <a:spcPct val="80000"/>
              </a:lnSpc>
            </a:pPr>
            <a:r>
              <a:rPr lang="en-US" sz="2000" dirty="0"/>
              <a:t>The Math object allows you to perform mathematical tasks.</a:t>
            </a:r>
          </a:p>
          <a:p>
            <a:pPr>
              <a:lnSpc>
                <a:spcPct val="80000"/>
              </a:lnSpc>
            </a:pPr>
            <a:r>
              <a:rPr lang="en-US" sz="2000" dirty="0"/>
              <a:t>The Math object includes several mathematical constants and methods.</a:t>
            </a:r>
            <a:endParaRPr lang="en-US" sz="2000" b="1" dirty="0"/>
          </a:p>
          <a:p>
            <a:pPr>
              <a:lnSpc>
                <a:spcPct val="80000"/>
              </a:lnSpc>
              <a:buNone/>
            </a:pPr>
            <a:r>
              <a:rPr lang="en-US" sz="2000" b="1" dirty="0"/>
              <a:t>Syntax for using properties/methods of Math:</a:t>
            </a:r>
            <a:endParaRPr lang="en-US" sz="2000" dirty="0"/>
          </a:p>
          <a:p>
            <a:pPr>
              <a:lnSpc>
                <a:spcPct val="80000"/>
              </a:lnSpc>
            </a:pPr>
            <a:r>
              <a:rPr lang="en-US" sz="2000" dirty="0"/>
              <a:t>var pi_value=</a:t>
            </a:r>
            <a:r>
              <a:rPr lang="en-US" sz="2000" dirty="0" err="1"/>
              <a:t>Math.PI</a:t>
            </a:r>
            <a:r>
              <a:rPr lang="en-US" sz="2000" dirty="0"/>
              <a:t>;</a:t>
            </a:r>
            <a:br>
              <a:rPr lang="en-US" sz="2000" dirty="0"/>
            </a:br>
            <a:r>
              <a:rPr lang="en-US" sz="2000" dirty="0"/>
              <a:t>var </a:t>
            </a:r>
            <a:r>
              <a:rPr lang="en-US" sz="2000" dirty="0" err="1"/>
              <a:t>sqrt_value</a:t>
            </a:r>
            <a:r>
              <a:rPr lang="en-US" sz="2000" dirty="0"/>
              <a:t>=</a:t>
            </a:r>
            <a:r>
              <a:rPr lang="en-US" sz="2000" dirty="0" err="1"/>
              <a:t>Math.sqrt</a:t>
            </a:r>
            <a:r>
              <a:rPr lang="en-US" sz="2000" dirty="0"/>
              <a:t>(16);</a:t>
            </a:r>
          </a:p>
          <a:p>
            <a:pPr>
              <a:lnSpc>
                <a:spcPct val="80000"/>
              </a:lnSpc>
            </a:pPr>
            <a:r>
              <a:rPr lang="en-US" sz="2000" i="1" dirty="0"/>
              <a:t>Math is not a constructor. </a:t>
            </a:r>
            <a:r>
              <a:rPr lang="en-US" sz="2000" u="sng" dirty="0"/>
              <a:t>All properties and methods of Math can be called by using Math as an object without creating it.</a:t>
            </a:r>
            <a:endParaRPr lang="en-US" sz="2000" b="1" u="sng" dirty="0"/>
          </a:p>
          <a:p>
            <a:pPr>
              <a:lnSpc>
                <a:spcPct val="80000"/>
              </a:lnSpc>
              <a:buNone/>
            </a:pPr>
            <a:r>
              <a:rPr lang="en-US" sz="2000" b="1" dirty="0"/>
              <a:t>Mathematical Constants</a:t>
            </a:r>
          </a:p>
          <a:p>
            <a:pPr>
              <a:lnSpc>
                <a:spcPct val="80000"/>
              </a:lnSpc>
            </a:pPr>
            <a:r>
              <a:rPr lang="en-US" sz="2000" dirty="0"/>
              <a:t>JavaScript provides eight mathematical constants that can be accessed from the Math object. These are: E, PI, square root of 2, square root of 1/2, natural log of 2, natural log of 10, base-2 log of E, and base-10 log of E.</a:t>
            </a:r>
          </a:p>
          <a:p>
            <a:pPr>
              <a:lnSpc>
                <a:spcPct val="80000"/>
              </a:lnSpc>
            </a:pPr>
            <a:r>
              <a:rPr lang="en-US" sz="2000" dirty="0"/>
              <a:t>You may reference these constants from your JavaScript like this:</a:t>
            </a:r>
          </a:p>
          <a:p>
            <a:pPr>
              <a:lnSpc>
                <a:spcPct val="80000"/>
              </a:lnSpc>
              <a:buNone/>
            </a:pPr>
            <a:r>
              <a:rPr lang="en-US" sz="2000" dirty="0"/>
              <a:t>	</a:t>
            </a:r>
            <a:r>
              <a:rPr lang="en-US" sz="2000" dirty="0" err="1"/>
              <a:t>Math.E</a:t>
            </a:r>
            <a:r>
              <a:rPr lang="en-US" sz="2000" dirty="0"/>
              <a:t> 			</a:t>
            </a:r>
            <a:r>
              <a:rPr lang="en-US" sz="2000" dirty="0" err="1"/>
              <a:t>Math.PI</a:t>
            </a:r>
            <a:br>
              <a:rPr lang="en-US" sz="2000" dirty="0"/>
            </a:br>
            <a:r>
              <a:rPr lang="en-US" sz="2000" dirty="0"/>
              <a:t>Math.SQRT2			Math.SQRT1_2</a:t>
            </a:r>
            <a:br>
              <a:rPr lang="en-US" sz="2000" dirty="0"/>
            </a:br>
            <a:r>
              <a:rPr lang="en-US" sz="2000" dirty="0"/>
              <a:t>Math.LN2			Math.LN10</a:t>
            </a:r>
            <a:br>
              <a:rPr lang="en-US" sz="2000" dirty="0"/>
            </a:br>
            <a:r>
              <a:rPr lang="en-US" sz="2000" dirty="0"/>
              <a:t>Math.LOG2E			Math.LOG10E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944562"/>
          </a:xfrm>
        </p:spPr>
        <p:txBody>
          <a:bodyPr/>
          <a:lstStyle/>
          <a:p>
            <a:r>
              <a:rPr lang="en-US" dirty="0"/>
              <a:t>MAX of numbers</a:t>
            </a:r>
          </a:p>
        </p:txBody>
      </p:sp>
      <p:sp>
        <p:nvSpPr>
          <p:cNvPr id="3" name="Content Placeholder 2"/>
          <p:cNvSpPr>
            <a:spLocks noGrp="1"/>
          </p:cNvSpPr>
          <p:nvPr>
            <p:ph idx="1"/>
          </p:nvPr>
        </p:nvSpPr>
        <p:spPr>
          <a:xfrm>
            <a:off x="457200" y="1066800"/>
            <a:ext cx="8229600" cy="5064125"/>
          </a:xfrm>
        </p:spPr>
        <p:txBody>
          <a:bodyPr/>
          <a:lstStyle/>
          <a:p>
            <a:r>
              <a:rPr lang="en-US" sz="2400" dirty="0"/>
              <a:t>&lt;html&gt;</a:t>
            </a:r>
          </a:p>
          <a:p>
            <a:r>
              <a:rPr lang="en-US" sz="2400" dirty="0"/>
              <a:t>&lt;body&gt;</a:t>
            </a:r>
          </a:p>
          <a:p>
            <a:endParaRPr lang="en-US" sz="2400" dirty="0"/>
          </a:p>
          <a:p>
            <a:r>
              <a:rPr lang="en-US" sz="2400" dirty="0"/>
              <a:t>&lt;script type="text/</a:t>
            </a:r>
            <a:r>
              <a:rPr lang="en-US" sz="2400" dirty="0" err="1"/>
              <a:t>javascript</a:t>
            </a:r>
            <a:r>
              <a:rPr lang="en-US" sz="2400" dirty="0"/>
              <a:t>"&gt;</a:t>
            </a:r>
          </a:p>
          <a:p>
            <a:r>
              <a:rPr lang="en-US" sz="2400" dirty="0" err="1"/>
              <a:t>document.write</a:t>
            </a:r>
            <a:r>
              <a:rPr lang="en-US" sz="2400" dirty="0"/>
              <a:t>(Math.max(5,10) + "&lt;</a:t>
            </a:r>
            <a:r>
              <a:rPr lang="en-US" sz="2400" dirty="0" err="1"/>
              <a:t>br</a:t>
            </a:r>
            <a:r>
              <a:rPr lang="en-US" sz="2400" dirty="0"/>
              <a:t> /&gt;");</a:t>
            </a:r>
          </a:p>
          <a:p>
            <a:r>
              <a:rPr lang="en-US" sz="2400" dirty="0" err="1"/>
              <a:t>document.write</a:t>
            </a:r>
            <a:r>
              <a:rPr lang="en-US" sz="2400" dirty="0"/>
              <a:t>(Math.max(0,150,30,20,38) + "&lt;</a:t>
            </a:r>
            <a:r>
              <a:rPr lang="en-US" sz="2400" dirty="0" err="1"/>
              <a:t>br</a:t>
            </a:r>
            <a:r>
              <a:rPr lang="en-US" sz="2400" dirty="0"/>
              <a:t> /&gt;");</a:t>
            </a:r>
          </a:p>
          <a:p>
            <a:r>
              <a:rPr lang="en-US" sz="2400" dirty="0" err="1"/>
              <a:t>document.write</a:t>
            </a:r>
            <a:r>
              <a:rPr lang="en-US" sz="2400" dirty="0"/>
              <a:t>(Math.max(-5,10) + "&lt;</a:t>
            </a:r>
            <a:r>
              <a:rPr lang="en-US" sz="2400" dirty="0" err="1"/>
              <a:t>br</a:t>
            </a:r>
            <a:r>
              <a:rPr lang="en-US" sz="2400" dirty="0"/>
              <a:t> /&gt;");</a:t>
            </a:r>
          </a:p>
          <a:p>
            <a:r>
              <a:rPr lang="en-US" sz="2400" dirty="0" err="1"/>
              <a:t>document.write</a:t>
            </a:r>
            <a:r>
              <a:rPr lang="en-US" sz="2400" dirty="0"/>
              <a:t>(Math.max(-5,-10) + "&lt;</a:t>
            </a:r>
            <a:r>
              <a:rPr lang="en-US" sz="2400" dirty="0" err="1"/>
              <a:t>br</a:t>
            </a:r>
            <a:r>
              <a:rPr lang="en-US" sz="2400" dirty="0"/>
              <a:t> /&gt;");</a:t>
            </a:r>
          </a:p>
          <a:p>
            <a:r>
              <a:rPr lang="en-US" sz="2400" dirty="0" err="1"/>
              <a:t>document.write</a:t>
            </a:r>
            <a:r>
              <a:rPr lang="en-US" sz="2400" dirty="0"/>
              <a:t>(Math.max(1.5,2.5));</a:t>
            </a:r>
          </a:p>
          <a:p>
            <a:r>
              <a:rPr lang="en-US" sz="2400" dirty="0"/>
              <a:t>&lt;/script&gt;</a:t>
            </a:r>
          </a:p>
          <a:p>
            <a:endParaRPr lang="en-US" sz="2400" dirty="0"/>
          </a:p>
          <a:p>
            <a:r>
              <a:rPr lang="en-US" sz="2400" dirty="0"/>
              <a:t>&lt;/body&gt;</a:t>
            </a:r>
          </a:p>
          <a:p>
            <a:r>
              <a:rPr lang="en-US" sz="24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2331B0-3EC7-46C1-B7A4-047E04382EAC}" type="slidenum">
              <a:rPr lang="en-US" altLang="en-US"/>
              <a:pPr/>
              <a:t>106</a:t>
            </a:fld>
            <a:endParaRPr lang="en-US" altLang="en-US"/>
          </a:p>
        </p:txBody>
      </p:sp>
      <p:sp>
        <p:nvSpPr>
          <p:cNvPr id="225283" name="Rectangle 3"/>
          <p:cNvSpPr>
            <a:spLocks noGrp="1" noChangeArrowheads="1"/>
          </p:cNvSpPr>
          <p:nvPr>
            <p:ph type="body" idx="1"/>
          </p:nvPr>
        </p:nvSpPr>
        <p:spPr>
          <a:xfrm>
            <a:off x="457200" y="990600"/>
            <a:ext cx="8229600" cy="5064125"/>
          </a:xfrm>
        </p:spPr>
        <p:txBody>
          <a:bodyPr/>
          <a:lstStyle/>
          <a:p>
            <a:pPr>
              <a:lnSpc>
                <a:spcPct val="80000"/>
              </a:lnSpc>
              <a:buNone/>
            </a:pPr>
            <a:r>
              <a:rPr lang="en-US" sz="2400" b="1" dirty="0"/>
              <a:t>Mathematical Methods</a:t>
            </a:r>
          </a:p>
          <a:p>
            <a:pPr>
              <a:lnSpc>
                <a:spcPct val="80000"/>
              </a:lnSpc>
              <a:buNone/>
            </a:pPr>
            <a:endParaRPr lang="en-US" sz="2200" b="1" dirty="0"/>
          </a:p>
          <a:p>
            <a:pPr>
              <a:lnSpc>
                <a:spcPct val="80000"/>
              </a:lnSpc>
            </a:pPr>
            <a:r>
              <a:rPr lang="en-US" sz="2200" dirty="0"/>
              <a:t>In addition to the mathematical constants that can be accessed from the Math object there are also several methods available.</a:t>
            </a:r>
          </a:p>
          <a:p>
            <a:pPr>
              <a:lnSpc>
                <a:spcPct val="80000"/>
              </a:lnSpc>
            </a:pPr>
            <a:r>
              <a:rPr lang="en-US" sz="2200" dirty="0"/>
              <a:t>The following example uses the round() method of the Math object to round a number to the nearest integer:</a:t>
            </a:r>
          </a:p>
          <a:p>
            <a:pPr>
              <a:lnSpc>
                <a:spcPct val="80000"/>
              </a:lnSpc>
              <a:buNone/>
            </a:pPr>
            <a:r>
              <a:rPr lang="en-US" sz="2200" dirty="0"/>
              <a:t>	</a:t>
            </a:r>
            <a:r>
              <a:rPr lang="en-US" sz="2200" dirty="0" err="1"/>
              <a:t>document.write</a:t>
            </a:r>
            <a:r>
              <a:rPr lang="en-US" sz="2200" dirty="0"/>
              <a:t>(</a:t>
            </a:r>
            <a:r>
              <a:rPr lang="en-US" sz="2200" dirty="0" err="1"/>
              <a:t>Math.round</a:t>
            </a:r>
            <a:r>
              <a:rPr lang="en-US" sz="2200" dirty="0"/>
              <a:t>(4.7));</a:t>
            </a:r>
          </a:p>
          <a:p>
            <a:pPr>
              <a:lnSpc>
                <a:spcPct val="80000"/>
              </a:lnSpc>
              <a:buNone/>
            </a:pPr>
            <a:r>
              <a:rPr lang="en-US" sz="2200" dirty="0"/>
              <a:t>	The code above will result in the following output:</a:t>
            </a:r>
          </a:p>
          <a:p>
            <a:pPr>
              <a:lnSpc>
                <a:spcPct val="80000"/>
              </a:lnSpc>
              <a:buNone/>
            </a:pPr>
            <a:r>
              <a:rPr lang="en-US" sz="2200" dirty="0"/>
              <a:t>	5</a:t>
            </a:r>
          </a:p>
          <a:p>
            <a:pPr>
              <a:lnSpc>
                <a:spcPct val="80000"/>
              </a:lnSpc>
            </a:pPr>
            <a:r>
              <a:rPr lang="en-US" sz="2200" dirty="0"/>
              <a:t>The following example uses the random() method of the Math object to return a random number between 0 and 1:</a:t>
            </a:r>
          </a:p>
          <a:p>
            <a:pPr>
              <a:lnSpc>
                <a:spcPct val="80000"/>
              </a:lnSpc>
              <a:buNone/>
            </a:pPr>
            <a:r>
              <a:rPr lang="en-US" sz="2200" dirty="0"/>
              <a:t>	</a:t>
            </a:r>
            <a:r>
              <a:rPr lang="en-US" sz="2200" dirty="0" err="1"/>
              <a:t>document.write</a:t>
            </a:r>
            <a:r>
              <a:rPr lang="en-US" sz="2200" dirty="0"/>
              <a:t>(</a:t>
            </a:r>
            <a:r>
              <a:rPr lang="en-US" sz="2200" dirty="0" err="1"/>
              <a:t>Math.random</a:t>
            </a:r>
            <a:r>
              <a:rPr lang="en-US" sz="2200" dirty="0"/>
              <a:t>());</a:t>
            </a:r>
          </a:p>
          <a:p>
            <a:pPr>
              <a:lnSpc>
                <a:spcPct val="80000"/>
              </a:lnSpc>
              <a:buNone/>
            </a:pPr>
            <a:r>
              <a:rPr lang="en-US" sz="2200" dirty="0"/>
              <a:t>	The code above can result in the following output:</a:t>
            </a:r>
          </a:p>
          <a:p>
            <a:pPr>
              <a:lnSpc>
                <a:spcPct val="80000"/>
              </a:lnSpc>
              <a:buNone/>
            </a:pPr>
            <a:r>
              <a:rPr lang="en-US" sz="2200" dirty="0"/>
              <a:t>	0.12142891831885438		or	0.23149013766196702</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B72BA1-8EFE-4272-B80D-22CA8E75663F}" type="slidenum">
              <a:rPr lang="en-US" altLang="en-US"/>
              <a:pPr/>
              <a:t>107</a:t>
            </a:fld>
            <a:endParaRPr lang="en-US" altLang="en-US"/>
          </a:p>
        </p:txBody>
      </p:sp>
      <p:sp>
        <p:nvSpPr>
          <p:cNvPr id="163842" name="Rectangle 2"/>
          <p:cNvSpPr>
            <a:spLocks noGrp="1" noChangeArrowheads="1"/>
          </p:cNvSpPr>
          <p:nvPr>
            <p:ph type="title"/>
          </p:nvPr>
        </p:nvSpPr>
        <p:spPr>
          <a:xfrm>
            <a:off x="457200" y="122238"/>
            <a:ext cx="7543800" cy="715962"/>
          </a:xfrm>
        </p:spPr>
        <p:txBody>
          <a:bodyPr/>
          <a:lstStyle/>
          <a:p>
            <a:r>
              <a:rPr lang="en-US"/>
              <a:t>JavaScript forms</a:t>
            </a:r>
          </a:p>
        </p:txBody>
      </p:sp>
      <p:sp>
        <p:nvSpPr>
          <p:cNvPr id="163843" name="Rectangle 3"/>
          <p:cNvSpPr>
            <a:spLocks noGrp="1" noChangeArrowheads="1"/>
          </p:cNvSpPr>
          <p:nvPr>
            <p:ph type="body" idx="1"/>
          </p:nvPr>
        </p:nvSpPr>
        <p:spPr>
          <a:xfrm>
            <a:off x="304800" y="1066800"/>
            <a:ext cx="8382000" cy="5410200"/>
          </a:xfrm>
        </p:spPr>
        <p:txBody>
          <a:bodyPr/>
          <a:lstStyle/>
          <a:p>
            <a:r>
              <a:rPr lang="en-US" sz="2000" dirty="0"/>
              <a:t>Nothing strikes more fear in the heart of a Web publisher than these three letters: </a:t>
            </a:r>
            <a:r>
              <a:rPr lang="en-US" sz="2000" u="sng" dirty="0"/>
              <a:t>C-G-I. CGI (which stands for common gateway interface), is a mechanism for safely transporting data from a client (a browser like Netscape Navigator) to a server</a:t>
            </a:r>
            <a:r>
              <a:rPr lang="en-US" sz="2000" dirty="0"/>
              <a:t>. It is typically used to transfer data from an HTML form to the server.</a:t>
            </a:r>
          </a:p>
          <a:p>
            <a:r>
              <a:rPr lang="en-US" sz="2000" dirty="0"/>
              <a:t>With JavaScript at your side, you can process simple forms without invoking the server. And when submitting the form to a CGI program is necessary, you can have JavaScript take care of all the preliminary requirements, such as validating input</a:t>
            </a:r>
          </a:p>
          <a:p>
            <a:r>
              <a:rPr lang="en-US" sz="2000" dirty="0"/>
              <a:t>JavaScript can be used to validate data in HTML forms before sending off the content to a server.</a:t>
            </a:r>
          </a:p>
          <a:p>
            <a:r>
              <a:rPr lang="en-US" sz="2000" dirty="0"/>
              <a:t>Form data that typically are checked by a JavaScript could be:</a:t>
            </a:r>
          </a:p>
          <a:p>
            <a:pPr lvl="1">
              <a:buFont typeface="Wingdings" pitchFamily="2" charset="2"/>
              <a:buChar char="q"/>
            </a:pPr>
            <a:r>
              <a:rPr lang="en-US" sz="1800" dirty="0"/>
              <a:t>has the user left required fields empty? </a:t>
            </a:r>
          </a:p>
          <a:p>
            <a:pPr lvl="1">
              <a:buFont typeface="Wingdings" pitchFamily="2" charset="2"/>
              <a:buChar char="q"/>
            </a:pPr>
            <a:r>
              <a:rPr lang="en-US" sz="1800" dirty="0"/>
              <a:t>has the user entered a valid e-mail address? </a:t>
            </a:r>
          </a:p>
          <a:p>
            <a:pPr lvl="1">
              <a:buFont typeface="Wingdings" pitchFamily="2" charset="2"/>
              <a:buChar char="q"/>
            </a:pPr>
            <a:r>
              <a:rPr lang="en-US" sz="1800" dirty="0"/>
              <a:t>has the user entered a valid date? </a:t>
            </a:r>
          </a:p>
          <a:p>
            <a:pPr lvl="1">
              <a:buFont typeface="Wingdings" pitchFamily="2" charset="2"/>
              <a:buChar char="q"/>
            </a:pPr>
            <a:r>
              <a:rPr lang="en-US" sz="1800" dirty="0"/>
              <a:t>has the user entered text in a numeric field? </a:t>
            </a:r>
          </a:p>
          <a:p>
            <a:endParaRPr lang="en-US" sz="1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A6C507-0C5C-4A9A-AA26-CD029AE0F6D4}" type="slidenum">
              <a:rPr lang="en-US" altLang="en-US"/>
              <a:pPr/>
              <a:t>108</a:t>
            </a:fld>
            <a:endParaRPr lang="en-US" altLang="en-US"/>
          </a:p>
        </p:txBody>
      </p:sp>
      <p:sp>
        <p:nvSpPr>
          <p:cNvPr id="205826" name="Rectangle 2"/>
          <p:cNvSpPr>
            <a:spLocks noGrp="1" noChangeArrowheads="1"/>
          </p:cNvSpPr>
          <p:nvPr>
            <p:ph type="title"/>
          </p:nvPr>
        </p:nvSpPr>
        <p:spPr/>
        <p:txBody>
          <a:bodyPr/>
          <a:lstStyle/>
          <a:p>
            <a:r>
              <a:rPr lang="en-US"/>
              <a:t>Creating JavaScript forms</a:t>
            </a:r>
          </a:p>
        </p:txBody>
      </p:sp>
      <p:sp>
        <p:nvSpPr>
          <p:cNvPr id="205827" name="Rectangle 3"/>
          <p:cNvSpPr>
            <a:spLocks noGrp="1" noChangeArrowheads="1"/>
          </p:cNvSpPr>
          <p:nvPr>
            <p:ph type="body" idx="1"/>
          </p:nvPr>
        </p:nvSpPr>
        <p:spPr/>
        <p:txBody>
          <a:bodyPr/>
          <a:lstStyle/>
          <a:p>
            <a:pPr>
              <a:lnSpc>
                <a:spcPct val="90000"/>
              </a:lnSpc>
            </a:pPr>
            <a:r>
              <a:rPr lang="en-US" sz="2100" dirty="0"/>
              <a:t>There are few differences between a straight HTML form and a JavaScript-enhanced form. </a:t>
            </a:r>
          </a:p>
          <a:p>
            <a:pPr>
              <a:lnSpc>
                <a:spcPct val="90000"/>
              </a:lnSpc>
            </a:pPr>
            <a:r>
              <a:rPr lang="en-US" sz="2100" dirty="0"/>
              <a:t>The main one being that a JavaScript form relies on one or more event handlers, such as </a:t>
            </a:r>
            <a:r>
              <a:rPr lang="en-US" sz="2100" dirty="0" err="1"/>
              <a:t>onClick</a:t>
            </a:r>
            <a:r>
              <a:rPr lang="en-US" sz="2100" dirty="0"/>
              <a:t> or </a:t>
            </a:r>
            <a:r>
              <a:rPr lang="en-US" sz="2100" dirty="0" err="1"/>
              <a:t>onSubmit</a:t>
            </a:r>
            <a:r>
              <a:rPr lang="en-US" sz="2100" dirty="0"/>
              <a:t>. </a:t>
            </a:r>
          </a:p>
          <a:p>
            <a:pPr>
              <a:lnSpc>
                <a:spcPct val="90000"/>
              </a:lnSpc>
            </a:pPr>
            <a:r>
              <a:rPr lang="en-US" sz="2100" dirty="0"/>
              <a:t>These invoke a JavaScript action when the user does something in the form, like clicking a button. </a:t>
            </a:r>
          </a:p>
          <a:p>
            <a:pPr>
              <a:lnSpc>
                <a:spcPct val="90000"/>
              </a:lnSpc>
            </a:pPr>
            <a:r>
              <a:rPr lang="en-US" sz="2100" dirty="0"/>
              <a:t>Typical form control objects -- also called "widgets" -- include the following:</a:t>
            </a:r>
          </a:p>
          <a:p>
            <a:pPr lvl="1">
              <a:lnSpc>
                <a:spcPct val="90000"/>
              </a:lnSpc>
            </a:pPr>
            <a:r>
              <a:rPr lang="en-US" sz="1900" dirty="0"/>
              <a:t>Text box for entering a line of text </a:t>
            </a:r>
          </a:p>
          <a:p>
            <a:pPr lvl="1">
              <a:lnSpc>
                <a:spcPct val="90000"/>
              </a:lnSpc>
            </a:pPr>
            <a:r>
              <a:rPr lang="en-US" sz="1900" dirty="0"/>
              <a:t>Push button for selecting an action </a:t>
            </a:r>
          </a:p>
          <a:p>
            <a:pPr lvl="1">
              <a:lnSpc>
                <a:spcPct val="90000"/>
              </a:lnSpc>
            </a:pPr>
            <a:r>
              <a:rPr lang="en-US" sz="1900" dirty="0"/>
              <a:t>Radio buttons for making one selection among a group of options </a:t>
            </a:r>
          </a:p>
          <a:p>
            <a:pPr lvl="1">
              <a:lnSpc>
                <a:spcPct val="90000"/>
              </a:lnSpc>
            </a:pPr>
            <a:r>
              <a:rPr lang="en-US" sz="1900" dirty="0"/>
              <a:t>Check boxes for selecting or deselecting a single, independent option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E5C4656-1B55-4230-B51F-4A3F331E707B}" type="slidenum">
              <a:rPr lang="en-US" altLang="en-US"/>
              <a:pPr/>
              <a:t>109</a:t>
            </a:fld>
            <a:endParaRPr lang="en-US" altLang="en-US"/>
          </a:p>
        </p:txBody>
      </p:sp>
      <p:sp>
        <p:nvSpPr>
          <p:cNvPr id="206850" name="Rectangle 2"/>
          <p:cNvSpPr>
            <a:spLocks noGrp="1" noChangeArrowheads="1"/>
          </p:cNvSpPr>
          <p:nvPr>
            <p:ph type="title"/>
          </p:nvPr>
        </p:nvSpPr>
        <p:spPr>
          <a:xfrm>
            <a:off x="457200" y="122238"/>
            <a:ext cx="7543800" cy="792162"/>
          </a:xfrm>
        </p:spPr>
        <p:txBody>
          <a:bodyPr/>
          <a:lstStyle/>
          <a:p>
            <a:r>
              <a:rPr lang="en-US"/>
              <a:t>Form object properties</a:t>
            </a:r>
          </a:p>
        </p:txBody>
      </p:sp>
      <p:sp>
        <p:nvSpPr>
          <p:cNvPr id="206851" name="Rectangle 3"/>
          <p:cNvSpPr>
            <a:spLocks noGrp="1" noChangeArrowheads="1"/>
          </p:cNvSpPr>
          <p:nvPr>
            <p:ph type="body" idx="1"/>
          </p:nvPr>
        </p:nvSpPr>
        <p:spPr>
          <a:xfrm>
            <a:off x="152400" y="1066800"/>
            <a:ext cx="8686800" cy="5410200"/>
          </a:xfrm>
        </p:spPr>
        <p:txBody>
          <a:bodyPr/>
          <a:lstStyle/>
          <a:p>
            <a:r>
              <a:rPr lang="en-US" sz="2200" b="1" dirty="0"/>
              <a:t>action</a:t>
            </a:r>
            <a:r>
              <a:rPr lang="en-US" sz="2200" dirty="0"/>
              <a:t> - This specifies the URL and CGI script file name the form is to be submitted to. It allows reading or changing the ACTION attribute of the HTML FORM tag. </a:t>
            </a:r>
          </a:p>
          <a:p>
            <a:r>
              <a:rPr lang="en-US" sz="2200" b="1" dirty="0"/>
              <a:t>elements</a:t>
            </a:r>
            <a:r>
              <a:rPr lang="en-US" sz="2200" dirty="0"/>
              <a:t> - An array of fields and elements in the form. </a:t>
            </a:r>
          </a:p>
          <a:p>
            <a:r>
              <a:rPr lang="en-US" sz="2200" b="1" dirty="0"/>
              <a:t>encoding</a:t>
            </a:r>
            <a:r>
              <a:rPr lang="en-US" sz="2200" dirty="0"/>
              <a:t> - This is a read or write string. It specifies the encoding method the form data is encoded in before being submitted to the server. It corresponds to the ENCTYPE attribute of the FORM tag. The default is "application/x-www-form-</a:t>
            </a:r>
            <a:r>
              <a:rPr lang="en-US" sz="2200" dirty="0" err="1"/>
              <a:t>urlencoded</a:t>
            </a:r>
            <a:r>
              <a:rPr lang="en-US" sz="2200" dirty="0"/>
              <a:t>". Other encoding includes text/plain or multipart/form-data. </a:t>
            </a:r>
          </a:p>
          <a:p>
            <a:r>
              <a:rPr lang="en-US" sz="2200" b="1" dirty="0"/>
              <a:t>length</a:t>
            </a:r>
            <a:r>
              <a:rPr lang="en-US" sz="2200" dirty="0"/>
              <a:t> - The number of fields in the elements array. i.e. the length of the elements array. </a:t>
            </a:r>
          </a:p>
          <a:p>
            <a:r>
              <a:rPr lang="en-US" sz="2200" b="1" dirty="0"/>
              <a:t>method</a:t>
            </a:r>
            <a:r>
              <a:rPr lang="en-US" sz="2200" dirty="0"/>
              <a:t> - This is a read or write string. It has the value "GET" or "POST". </a:t>
            </a:r>
          </a:p>
          <a:p>
            <a:r>
              <a:rPr lang="en-US" sz="2200" b="1" dirty="0"/>
              <a:t>name</a:t>
            </a:r>
            <a:r>
              <a:rPr lang="en-US" sz="2200" dirty="0"/>
              <a:t> - The form name. Corresponds to the FORM Name attribute. </a:t>
            </a:r>
          </a:p>
          <a:p>
            <a:pPr>
              <a:lnSpc>
                <a:spcPct val="80000"/>
              </a:lnSpc>
              <a:buNone/>
            </a:pPr>
            <a:endParaRPr lang="en-US" sz="1900" dirty="0"/>
          </a:p>
          <a:p>
            <a:pPr>
              <a:lnSpc>
                <a:spcPct val="80000"/>
              </a:lnSpc>
            </a:pP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01F319B-24CB-4643-BEFD-780B8DE6D4DB}" type="slidenum">
              <a:rPr lang="en-US" altLang="en-US"/>
              <a:pPr/>
              <a:t>11</a:t>
            </a:fld>
            <a:endParaRPr lang="en-US" altLang="en-US"/>
          </a:p>
        </p:txBody>
      </p:sp>
      <p:sp>
        <p:nvSpPr>
          <p:cNvPr id="35843" name="Rectangle 3"/>
          <p:cNvSpPr>
            <a:spLocks noGrp="1" noChangeArrowheads="1"/>
          </p:cNvSpPr>
          <p:nvPr>
            <p:ph type="body" idx="1"/>
          </p:nvPr>
        </p:nvSpPr>
        <p:spPr>
          <a:xfrm>
            <a:off x="304800" y="914400"/>
            <a:ext cx="5638800" cy="5334000"/>
          </a:xfrm>
        </p:spPr>
        <p:txBody>
          <a:bodyPr/>
          <a:lstStyle/>
          <a:p>
            <a:r>
              <a:rPr lang="en-US" sz="2000"/>
              <a:t>The example below shows how to add HTML tags to the JavaScript:</a:t>
            </a:r>
            <a:endParaRPr lang="en-US" sz="2000" b="1"/>
          </a:p>
          <a:p>
            <a:r>
              <a:rPr lang="en-US" sz="2000"/>
              <a:t>&lt;html&gt;</a:t>
            </a:r>
            <a:br>
              <a:rPr lang="en-US" sz="2000"/>
            </a:br>
            <a:r>
              <a:rPr lang="en-US" sz="2000"/>
              <a:t>&lt;body&gt;</a:t>
            </a:r>
            <a:br>
              <a:rPr lang="en-US" sz="2000"/>
            </a:br>
            <a:r>
              <a:rPr lang="en-US" sz="2000">
                <a:solidFill>
                  <a:srgbClr val="FF0000"/>
                </a:solidFill>
              </a:rPr>
              <a:t>&lt;script type="text/javascript"&gt;</a:t>
            </a:r>
            <a:br>
              <a:rPr lang="en-US" sz="2000">
                <a:solidFill>
                  <a:srgbClr val="FF0000"/>
                </a:solidFill>
              </a:rPr>
            </a:br>
            <a:r>
              <a:rPr lang="en-US" sz="2000">
                <a:solidFill>
                  <a:srgbClr val="FF0000"/>
                </a:solidFill>
              </a:rPr>
              <a:t>document.write("&lt;h1&gt;Hello World!&lt;/h1&gt;");</a:t>
            </a:r>
            <a:br>
              <a:rPr lang="en-US" sz="2000">
                <a:solidFill>
                  <a:srgbClr val="FF0000"/>
                </a:solidFill>
              </a:rPr>
            </a:br>
            <a:r>
              <a:rPr lang="en-US" sz="2000">
                <a:solidFill>
                  <a:srgbClr val="FF0000"/>
                </a:solidFill>
              </a:rPr>
              <a:t>&lt;/script&gt;</a:t>
            </a:r>
            <a:br>
              <a:rPr lang="en-US" sz="2000">
                <a:solidFill>
                  <a:srgbClr val="FF0000"/>
                </a:solidFill>
              </a:rPr>
            </a:br>
            <a:r>
              <a:rPr lang="en-US" sz="2000"/>
              <a:t>&lt;/body&gt;</a:t>
            </a:r>
            <a:br>
              <a:rPr lang="en-US" sz="2000"/>
            </a:br>
            <a:r>
              <a:rPr lang="en-US" sz="2000"/>
              <a:t>&lt;/html&gt; </a:t>
            </a:r>
          </a:p>
          <a:p>
            <a:r>
              <a:rPr lang="en-US" sz="1800"/>
              <a:t>The </a:t>
            </a:r>
            <a:r>
              <a:rPr lang="en-US" sz="1800" b="1"/>
              <a:t>document.write</a:t>
            </a:r>
            <a:r>
              <a:rPr lang="en-US" sz="1800"/>
              <a:t> command is a standard JavaScript command for writing output to a page.</a:t>
            </a:r>
          </a:p>
          <a:p>
            <a:r>
              <a:rPr lang="en-US" sz="1800"/>
              <a:t>By entering the document.write command between the &lt;script&gt; and &lt;/script&gt; tags, the browser will recognize it as a JavaScript command and execute the code line. In this case the browser will write Hello World! to the page:</a:t>
            </a:r>
          </a:p>
          <a:p>
            <a:endParaRPr lang="en-US" sz="1800"/>
          </a:p>
        </p:txBody>
      </p:sp>
      <p:pic>
        <p:nvPicPr>
          <p:cNvPr id="35844" name="Picture 4"/>
          <p:cNvPicPr>
            <a:picLocks noChangeAspect="1" noChangeArrowheads="1"/>
          </p:cNvPicPr>
          <p:nvPr/>
        </p:nvPicPr>
        <p:blipFill>
          <a:blip r:embed="rId2"/>
          <a:srcRect/>
          <a:stretch>
            <a:fillRect/>
          </a:stretch>
        </p:blipFill>
        <p:spPr bwMode="auto">
          <a:xfrm>
            <a:off x="5715000" y="1295400"/>
            <a:ext cx="3429000" cy="3476625"/>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C223EF-5A7A-4633-B2F8-E02127B2195C}" type="slidenum">
              <a:rPr lang="en-US" altLang="en-US"/>
              <a:pPr/>
              <a:t>110</a:t>
            </a:fld>
            <a:endParaRPr lang="en-US" altLang="en-US"/>
          </a:p>
        </p:txBody>
      </p:sp>
      <p:sp>
        <p:nvSpPr>
          <p:cNvPr id="207874" name="Rectangle 2"/>
          <p:cNvSpPr>
            <a:spLocks noGrp="1" noChangeArrowheads="1"/>
          </p:cNvSpPr>
          <p:nvPr>
            <p:ph type="title"/>
          </p:nvPr>
        </p:nvSpPr>
        <p:spPr>
          <a:xfrm>
            <a:off x="457200" y="228600"/>
            <a:ext cx="7543800" cy="655638"/>
          </a:xfrm>
        </p:spPr>
        <p:txBody>
          <a:bodyPr/>
          <a:lstStyle/>
          <a:p>
            <a:r>
              <a:rPr lang="en-US" sz="3500"/>
              <a:t>Form objects</a:t>
            </a:r>
          </a:p>
        </p:txBody>
      </p:sp>
      <p:sp>
        <p:nvSpPr>
          <p:cNvPr id="207875" name="Rectangle 3"/>
          <p:cNvSpPr>
            <a:spLocks noGrp="1" noChangeArrowheads="1"/>
          </p:cNvSpPr>
          <p:nvPr>
            <p:ph type="body" idx="1"/>
          </p:nvPr>
        </p:nvSpPr>
        <p:spPr>
          <a:xfrm>
            <a:off x="457200" y="1066800"/>
            <a:ext cx="8229600" cy="5064125"/>
          </a:xfrm>
        </p:spPr>
        <p:txBody>
          <a:bodyPr/>
          <a:lstStyle/>
          <a:p>
            <a:pPr>
              <a:lnSpc>
                <a:spcPct val="80000"/>
              </a:lnSpc>
            </a:pPr>
            <a:r>
              <a:rPr lang="en-US" sz="2000" b="1" dirty="0"/>
              <a:t>button</a:t>
            </a:r>
            <a:r>
              <a:rPr lang="en-US" sz="1900" dirty="0"/>
              <a:t> - An GUI pushbutton control. Methods are click(), blur(), and focus(). </a:t>
            </a:r>
          </a:p>
          <a:p>
            <a:pPr>
              <a:lnSpc>
                <a:spcPct val="80000"/>
              </a:lnSpc>
              <a:buNone/>
            </a:pPr>
            <a:r>
              <a:rPr lang="en-US" sz="1900" dirty="0"/>
              <a:t>Attributes: </a:t>
            </a:r>
          </a:p>
          <a:p>
            <a:pPr>
              <a:lnSpc>
                <a:spcPct val="80000"/>
              </a:lnSpc>
            </a:pPr>
            <a:r>
              <a:rPr lang="en-US" sz="1900" dirty="0"/>
              <a:t>name - The name of the button </a:t>
            </a:r>
          </a:p>
          <a:p>
            <a:pPr>
              <a:lnSpc>
                <a:spcPct val="80000"/>
              </a:lnSpc>
            </a:pPr>
            <a:r>
              <a:rPr lang="en-US" sz="1900" dirty="0"/>
              <a:t>type - The object's type. In this case, "button". </a:t>
            </a:r>
          </a:p>
          <a:p>
            <a:pPr>
              <a:lnSpc>
                <a:spcPct val="80000"/>
              </a:lnSpc>
            </a:pPr>
            <a:r>
              <a:rPr lang="en-US" sz="1900" dirty="0"/>
              <a:t>value - The string displayed on the button. </a:t>
            </a:r>
          </a:p>
          <a:p>
            <a:pPr>
              <a:lnSpc>
                <a:spcPct val="80000"/>
              </a:lnSpc>
            </a:pPr>
            <a:endParaRPr lang="en-US" sz="1900" dirty="0"/>
          </a:p>
          <a:p>
            <a:pPr>
              <a:lnSpc>
                <a:spcPct val="80000"/>
              </a:lnSpc>
            </a:pPr>
            <a:r>
              <a:rPr lang="en-US" sz="1900" b="1" dirty="0"/>
              <a:t>checkbox</a:t>
            </a:r>
            <a:r>
              <a:rPr lang="en-US" sz="1900" dirty="0"/>
              <a:t> - An GUI check box control. Methods are click(), blur(), and focus(). </a:t>
            </a:r>
          </a:p>
          <a:p>
            <a:pPr>
              <a:lnSpc>
                <a:spcPct val="80000"/>
              </a:lnSpc>
              <a:buNone/>
            </a:pPr>
            <a:r>
              <a:rPr lang="en-US" sz="1900" dirty="0"/>
              <a:t>Attributes: </a:t>
            </a:r>
          </a:p>
          <a:p>
            <a:pPr>
              <a:lnSpc>
                <a:spcPct val="80000"/>
              </a:lnSpc>
            </a:pPr>
            <a:r>
              <a:rPr lang="en-US" sz="1900" dirty="0"/>
              <a:t>checked - Indicates whether the checkbox is checked. This is a read or write value. </a:t>
            </a:r>
          </a:p>
          <a:p>
            <a:pPr>
              <a:lnSpc>
                <a:spcPct val="80000"/>
              </a:lnSpc>
            </a:pPr>
            <a:r>
              <a:rPr lang="en-US" sz="1900" dirty="0" err="1"/>
              <a:t>defaultChecked</a:t>
            </a:r>
            <a:r>
              <a:rPr lang="en-US" sz="1900" dirty="0"/>
              <a:t> - Indicates whether the checkbox is checked by default. This is a read only value. </a:t>
            </a:r>
          </a:p>
          <a:p>
            <a:pPr>
              <a:lnSpc>
                <a:spcPct val="80000"/>
              </a:lnSpc>
            </a:pPr>
            <a:r>
              <a:rPr lang="en-US" sz="1900" dirty="0"/>
              <a:t>name - The name of the checkbox. </a:t>
            </a:r>
          </a:p>
          <a:p>
            <a:pPr>
              <a:lnSpc>
                <a:spcPct val="80000"/>
              </a:lnSpc>
            </a:pPr>
            <a:r>
              <a:rPr lang="en-US" sz="1900" dirty="0"/>
              <a:t>type - Type is "checkbox". </a:t>
            </a:r>
          </a:p>
          <a:p>
            <a:pPr>
              <a:lnSpc>
                <a:spcPct val="80000"/>
              </a:lnSpc>
            </a:pPr>
            <a:r>
              <a:rPr lang="en-US" sz="1900" dirty="0"/>
              <a:t>value - A read or write string that specifies the value returned when the checkbox is selected. </a:t>
            </a:r>
          </a:p>
          <a:p>
            <a:pPr>
              <a:lnSpc>
                <a:spcPct val="80000"/>
              </a:lnSpc>
            </a:pPr>
            <a:endParaRPr lang="en-US" sz="19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C90143B-37F6-4BA5-9623-E2E99701B87E}" type="slidenum">
              <a:rPr lang="en-US" altLang="en-US"/>
              <a:pPr/>
              <a:t>111</a:t>
            </a:fld>
            <a:endParaRPr lang="en-US" altLang="en-US"/>
          </a:p>
        </p:txBody>
      </p:sp>
      <p:sp>
        <p:nvSpPr>
          <p:cNvPr id="208898" name="Rectangle 2"/>
          <p:cNvSpPr>
            <a:spLocks noGrp="1" noChangeArrowheads="1"/>
          </p:cNvSpPr>
          <p:nvPr>
            <p:ph type="title"/>
          </p:nvPr>
        </p:nvSpPr>
        <p:spPr>
          <a:xfrm>
            <a:off x="457200" y="122238"/>
            <a:ext cx="7543800" cy="639762"/>
          </a:xfrm>
        </p:spPr>
        <p:txBody>
          <a:bodyPr/>
          <a:lstStyle/>
          <a:p>
            <a:r>
              <a:rPr lang="en-US" sz="3500"/>
              <a:t>Form objects</a:t>
            </a:r>
          </a:p>
        </p:txBody>
      </p:sp>
      <p:sp>
        <p:nvSpPr>
          <p:cNvPr id="208899" name="Rectangle 3"/>
          <p:cNvSpPr>
            <a:spLocks noGrp="1" noChangeArrowheads="1"/>
          </p:cNvSpPr>
          <p:nvPr>
            <p:ph type="body" idx="1"/>
          </p:nvPr>
        </p:nvSpPr>
        <p:spPr>
          <a:xfrm>
            <a:off x="228600" y="1219200"/>
            <a:ext cx="8229600" cy="5140325"/>
          </a:xfrm>
        </p:spPr>
        <p:txBody>
          <a:bodyPr/>
          <a:lstStyle/>
          <a:p>
            <a:pPr>
              <a:lnSpc>
                <a:spcPct val="80000"/>
              </a:lnSpc>
            </a:pPr>
            <a:r>
              <a:rPr lang="en-US" sz="1600" b="1" dirty="0" err="1"/>
              <a:t>FileUpload</a:t>
            </a:r>
            <a:r>
              <a:rPr lang="en-US" sz="1600" dirty="0"/>
              <a:t> - This is created with the INPUT type="file". This is the same as the text element with the addition of a directory browser. Methods are blur(), and focus(). </a:t>
            </a:r>
          </a:p>
          <a:p>
            <a:pPr>
              <a:lnSpc>
                <a:spcPct val="80000"/>
              </a:lnSpc>
              <a:buNone/>
            </a:pPr>
            <a:r>
              <a:rPr lang="en-US" sz="1600" dirty="0"/>
              <a:t>Attributes: </a:t>
            </a:r>
          </a:p>
          <a:p>
            <a:pPr>
              <a:lnSpc>
                <a:spcPct val="80000"/>
              </a:lnSpc>
            </a:pPr>
            <a:r>
              <a:rPr lang="en-US" sz="1600" dirty="0"/>
              <a:t>name - The name of the </a:t>
            </a:r>
            <a:r>
              <a:rPr lang="en-US" sz="1600" dirty="0" err="1"/>
              <a:t>FileUpload</a:t>
            </a:r>
            <a:r>
              <a:rPr lang="en-US" sz="1600" dirty="0"/>
              <a:t> object. </a:t>
            </a:r>
          </a:p>
          <a:p>
            <a:pPr>
              <a:lnSpc>
                <a:spcPct val="80000"/>
              </a:lnSpc>
            </a:pPr>
            <a:r>
              <a:rPr lang="en-US" sz="1600" dirty="0"/>
              <a:t>type - Type is "file". </a:t>
            </a:r>
          </a:p>
          <a:p>
            <a:pPr>
              <a:lnSpc>
                <a:spcPct val="80000"/>
              </a:lnSpc>
            </a:pPr>
            <a:r>
              <a:rPr lang="en-US" sz="1600" dirty="0"/>
              <a:t>value - The string entered which is returned when the form is submitted. </a:t>
            </a:r>
          </a:p>
          <a:p>
            <a:pPr>
              <a:lnSpc>
                <a:spcPct val="80000"/>
              </a:lnSpc>
            </a:pPr>
            <a:endParaRPr lang="en-US" sz="1600" dirty="0"/>
          </a:p>
          <a:p>
            <a:pPr>
              <a:lnSpc>
                <a:spcPct val="80000"/>
              </a:lnSpc>
            </a:pPr>
            <a:r>
              <a:rPr lang="en-US" sz="1600" b="1" dirty="0"/>
              <a:t>hidden</a:t>
            </a:r>
            <a:r>
              <a:rPr lang="en-US" sz="1600" dirty="0"/>
              <a:t> - An object that represents a hidden form field and is used for client/server communications. No methods exist for this object. </a:t>
            </a:r>
          </a:p>
          <a:p>
            <a:pPr>
              <a:lnSpc>
                <a:spcPct val="80000"/>
              </a:lnSpc>
              <a:buNone/>
            </a:pPr>
            <a:r>
              <a:rPr lang="en-US" sz="1600" dirty="0"/>
              <a:t>Attributes: </a:t>
            </a:r>
          </a:p>
          <a:p>
            <a:pPr>
              <a:lnSpc>
                <a:spcPct val="80000"/>
              </a:lnSpc>
            </a:pPr>
            <a:r>
              <a:rPr lang="en-US" sz="1600" dirty="0"/>
              <a:t>name - The name of the Hidden object. </a:t>
            </a:r>
          </a:p>
          <a:p>
            <a:pPr>
              <a:lnSpc>
                <a:spcPct val="80000"/>
              </a:lnSpc>
            </a:pPr>
            <a:r>
              <a:rPr lang="en-US" sz="1600" dirty="0"/>
              <a:t>type - Type is "hidden". </a:t>
            </a:r>
          </a:p>
          <a:p>
            <a:pPr>
              <a:lnSpc>
                <a:spcPct val="80000"/>
              </a:lnSpc>
            </a:pPr>
            <a:r>
              <a:rPr lang="en-US" sz="1600" dirty="0"/>
              <a:t>value - A read or write string that is sent to the server when the form is submitted. </a:t>
            </a:r>
          </a:p>
          <a:p>
            <a:pPr>
              <a:lnSpc>
                <a:spcPct val="80000"/>
              </a:lnSpc>
            </a:pPr>
            <a:endParaRPr lang="en-US" sz="1600" dirty="0"/>
          </a:p>
          <a:p>
            <a:pPr>
              <a:lnSpc>
                <a:spcPct val="80000"/>
              </a:lnSpc>
            </a:pPr>
            <a:r>
              <a:rPr lang="en-US" sz="1600" b="1" dirty="0"/>
              <a:t>password</a:t>
            </a:r>
            <a:r>
              <a:rPr lang="en-US" sz="1600" dirty="0"/>
              <a:t> - A text field used to send sensitive data to the server. Methods are blur(), focus(), and select(). </a:t>
            </a:r>
          </a:p>
          <a:p>
            <a:pPr>
              <a:lnSpc>
                <a:spcPct val="80000"/>
              </a:lnSpc>
              <a:buNone/>
            </a:pPr>
            <a:r>
              <a:rPr lang="en-US" sz="1600" dirty="0"/>
              <a:t>Attributes: </a:t>
            </a:r>
          </a:p>
          <a:p>
            <a:pPr>
              <a:lnSpc>
                <a:spcPct val="80000"/>
              </a:lnSpc>
            </a:pPr>
            <a:r>
              <a:rPr lang="en-US" sz="1600" dirty="0" err="1"/>
              <a:t>defaultValue</a:t>
            </a:r>
            <a:r>
              <a:rPr lang="en-US" sz="1600" dirty="0"/>
              <a:t> - The default value. </a:t>
            </a:r>
          </a:p>
          <a:p>
            <a:pPr>
              <a:lnSpc>
                <a:spcPct val="80000"/>
              </a:lnSpc>
            </a:pPr>
            <a:r>
              <a:rPr lang="en-US" sz="1600" dirty="0"/>
              <a:t>name - The name of the password object." </a:t>
            </a:r>
          </a:p>
          <a:p>
            <a:pPr>
              <a:lnSpc>
                <a:spcPct val="80000"/>
              </a:lnSpc>
            </a:pPr>
            <a:r>
              <a:rPr lang="en-US" sz="1600" dirty="0"/>
              <a:t>type - Type is "password". </a:t>
            </a:r>
          </a:p>
          <a:p>
            <a:pPr>
              <a:lnSpc>
                <a:spcPct val="80000"/>
              </a:lnSpc>
            </a:pPr>
            <a:r>
              <a:rPr lang="en-US" sz="1600" dirty="0"/>
              <a:t>value - A read or write string that is sent to the server when the form is submitted. </a:t>
            </a:r>
          </a:p>
          <a:p>
            <a:pPr>
              <a:lnSpc>
                <a:spcPct val="80000"/>
              </a:lnSpc>
            </a:pPr>
            <a:endParaRPr lang="en-US" sz="16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5A05819-0712-4653-86AF-EBBDC8AC8FFC}" type="slidenum">
              <a:rPr lang="en-US" altLang="en-US"/>
              <a:pPr/>
              <a:t>112</a:t>
            </a:fld>
            <a:endParaRPr lang="en-US" altLang="en-US"/>
          </a:p>
        </p:txBody>
      </p:sp>
      <p:sp>
        <p:nvSpPr>
          <p:cNvPr id="209923" name="Rectangle 3"/>
          <p:cNvSpPr>
            <a:spLocks noGrp="1" noChangeArrowheads="1"/>
          </p:cNvSpPr>
          <p:nvPr>
            <p:ph type="body" idx="1"/>
          </p:nvPr>
        </p:nvSpPr>
        <p:spPr>
          <a:xfrm>
            <a:off x="381000" y="152400"/>
            <a:ext cx="8305800" cy="6324600"/>
          </a:xfrm>
        </p:spPr>
        <p:txBody>
          <a:bodyPr/>
          <a:lstStyle/>
          <a:p>
            <a:pPr>
              <a:lnSpc>
                <a:spcPct val="80000"/>
              </a:lnSpc>
            </a:pPr>
            <a:r>
              <a:rPr lang="en-US" sz="1600" b="1" dirty="0"/>
              <a:t>radio</a:t>
            </a:r>
            <a:r>
              <a:rPr lang="en-US" sz="1600" dirty="0"/>
              <a:t> - A GUI radio button control. Methods are click(), blur(), and focus(). </a:t>
            </a:r>
          </a:p>
          <a:p>
            <a:pPr>
              <a:lnSpc>
                <a:spcPct val="80000"/>
              </a:lnSpc>
              <a:buNone/>
            </a:pPr>
            <a:r>
              <a:rPr lang="en-US" sz="1600" dirty="0"/>
              <a:t>Attributes: </a:t>
            </a:r>
          </a:p>
          <a:p>
            <a:pPr>
              <a:lnSpc>
                <a:spcPct val="80000"/>
              </a:lnSpc>
            </a:pPr>
            <a:r>
              <a:rPr lang="en-US" sz="1600" dirty="0"/>
              <a:t>checked - Indicates whether the radio button is checked. This is a read or write value. </a:t>
            </a:r>
          </a:p>
          <a:p>
            <a:pPr>
              <a:lnSpc>
                <a:spcPct val="80000"/>
              </a:lnSpc>
            </a:pPr>
            <a:r>
              <a:rPr lang="en-US" sz="1600" dirty="0" err="1"/>
              <a:t>defaultChecked</a:t>
            </a:r>
            <a:r>
              <a:rPr lang="en-US" sz="1600" dirty="0"/>
              <a:t> - Indicates whether the radio button is checked by default. This is a read only value. </a:t>
            </a:r>
          </a:p>
          <a:p>
            <a:pPr>
              <a:lnSpc>
                <a:spcPct val="80000"/>
              </a:lnSpc>
            </a:pPr>
            <a:r>
              <a:rPr lang="en-US" sz="1600" dirty="0"/>
              <a:t>length - The number of radio buttons in a group. </a:t>
            </a:r>
          </a:p>
          <a:p>
            <a:pPr>
              <a:lnSpc>
                <a:spcPct val="80000"/>
              </a:lnSpc>
            </a:pPr>
            <a:r>
              <a:rPr lang="en-US" sz="1600" dirty="0"/>
              <a:t>name - The name of the radio button. </a:t>
            </a:r>
          </a:p>
          <a:p>
            <a:pPr>
              <a:lnSpc>
                <a:spcPct val="80000"/>
              </a:lnSpc>
            </a:pPr>
            <a:r>
              <a:rPr lang="en-US" sz="1600" dirty="0"/>
              <a:t>type - Type is "radio". </a:t>
            </a:r>
          </a:p>
          <a:p>
            <a:pPr>
              <a:lnSpc>
                <a:spcPct val="80000"/>
              </a:lnSpc>
            </a:pPr>
            <a:r>
              <a:rPr lang="en-US" sz="1600" dirty="0"/>
              <a:t>value - A read or write string that specifies the value returned when the radio button is selected. </a:t>
            </a:r>
          </a:p>
          <a:p>
            <a:pPr>
              <a:lnSpc>
                <a:spcPct val="80000"/>
              </a:lnSpc>
            </a:pPr>
            <a:endParaRPr lang="en-US" sz="1600" dirty="0"/>
          </a:p>
          <a:p>
            <a:pPr>
              <a:lnSpc>
                <a:spcPct val="80000"/>
              </a:lnSpc>
            </a:pPr>
            <a:r>
              <a:rPr lang="en-US" sz="1600" b="1" dirty="0"/>
              <a:t>reset</a:t>
            </a:r>
            <a:r>
              <a:rPr lang="en-US" sz="1600" dirty="0"/>
              <a:t> - A button object used to reset a form back to default values. Methods are click(), blur(), and focus(). </a:t>
            </a:r>
          </a:p>
          <a:p>
            <a:pPr>
              <a:lnSpc>
                <a:spcPct val="80000"/>
              </a:lnSpc>
              <a:buNone/>
            </a:pPr>
            <a:r>
              <a:rPr lang="en-US" sz="1600" dirty="0"/>
              <a:t>Attributes: </a:t>
            </a:r>
          </a:p>
          <a:p>
            <a:pPr>
              <a:lnSpc>
                <a:spcPct val="80000"/>
              </a:lnSpc>
            </a:pPr>
            <a:r>
              <a:rPr lang="en-US" sz="1600" dirty="0"/>
              <a:t>name - The name of the reset object. </a:t>
            </a:r>
          </a:p>
          <a:p>
            <a:pPr>
              <a:lnSpc>
                <a:spcPct val="80000"/>
              </a:lnSpc>
            </a:pPr>
            <a:r>
              <a:rPr lang="en-US" sz="1600" dirty="0"/>
              <a:t>type - Type is "reset". </a:t>
            </a:r>
          </a:p>
          <a:p>
            <a:pPr>
              <a:lnSpc>
                <a:spcPct val="80000"/>
              </a:lnSpc>
            </a:pPr>
            <a:r>
              <a:rPr lang="en-US" sz="1600" dirty="0"/>
              <a:t>value - The text that appears on the button. By default it is "reset". </a:t>
            </a:r>
          </a:p>
          <a:p>
            <a:pPr>
              <a:lnSpc>
                <a:spcPct val="80000"/>
              </a:lnSpc>
            </a:pPr>
            <a:endParaRPr lang="en-US" sz="1600" dirty="0"/>
          </a:p>
          <a:p>
            <a:pPr>
              <a:lnSpc>
                <a:spcPct val="80000"/>
              </a:lnSpc>
            </a:pPr>
            <a:r>
              <a:rPr lang="en-US" sz="1600" b="1" dirty="0"/>
              <a:t>select</a:t>
            </a:r>
            <a:r>
              <a:rPr lang="en-US" sz="1600" dirty="0"/>
              <a:t> - A GUI selection list. This is basically a drop down list. Methods are blur(), and focus(). </a:t>
            </a:r>
          </a:p>
          <a:p>
            <a:pPr>
              <a:lnSpc>
                <a:spcPct val="80000"/>
              </a:lnSpc>
              <a:buNone/>
            </a:pPr>
            <a:r>
              <a:rPr lang="en-US" sz="1600" dirty="0"/>
              <a:t>Attributes: </a:t>
            </a:r>
          </a:p>
          <a:p>
            <a:pPr>
              <a:lnSpc>
                <a:spcPct val="80000"/>
              </a:lnSpc>
            </a:pPr>
            <a:r>
              <a:rPr lang="en-US" sz="1600" dirty="0"/>
              <a:t>length - The number of elements contained in the options array. </a:t>
            </a:r>
          </a:p>
          <a:p>
            <a:pPr>
              <a:lnSpc>
                <a:spcPct val="80000"/>
              </a:lnSpc>
            </a:pPr>
            <a:r>
              <a:rPr lang="en-US" sz="1600" dirty="0"/>
              <a:t>name - The name of the selection list. </a:t>
            </a:r>
          </a:p>
          <a:p>
            <a:pPr>
              <a:lnSpc>
                <a:spcPct val="80000"/>
              </a:lnSpc>
            </a:pPr>
            <a:r>
              <a:rPr lang="en-US" sz="1600" dirty="0"/>
              <a:t>options - An array each of which identifies an options that may be selected in the list. </a:t>
            </a:r>
          </a:p>
          <a:p>
            <a:pPr>
              <a:lnSpc>
                <a:spcPct val="80000"/>
              </a:lnSpc>
            </a:pPr>
            <a:r>
              <a:rPr lang="en-US" sz="1600" dirty="0" err="1"/>
              <a:t>selectedIndex</a:t>
            </a:r>
            <a:r>
              <a:rPr lang="en-US" sz="1600" dirty="0"/>
              <a:t> - Specifies the current selected option within the select list </a:t>
            </a:r>
          </a:p>
          <a:p>
            <a:pPr>
              <a:lnSpc>
                <a:spcPct val="80000"/>
              </a:lnSpc>
            </a:pPr>
            <a:r>
              <a:rPr lang="en-US" sz="1600" dirty="0"/>
              <a:t>type - Type is "select". </a:t>
            </a:r>
          </a:p>
          <a:p>
            <a:pPr>
              <a:lnSpc>
                <a:spcPct val="80000"/>
              </a:lnSpc>
            </a:pPr>
            <a:endParaRPr lang="en-US" sz="16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C5163E-3DEF-4823-BF32-C06B92A4DC2F}" type="slidenum">
              <a:rPr lang="en-US" altLang="en-US"/>
              <a:pPr/>
              <a:t>113</a:t>
            </a:fld>
            <a:endParaRPr lang="en-US" altLang="en-US"/>
          </a:p>
        </p:txBody>
      </p:sp>
      <p:sp>
        <p:nvSpPr>
          <p:cNvPr id="210947" name="Rectangle 3"/>
          <p:cNvSpPr>
            <a:spLocks noGrp="1" noChangeArrowheads="1"/>
          </p:cNvSpPr>
          <p:nvPr>
            <p:ph type="body" idx="1"/>
          </p:nvPr>
        </p:nvSpPr>
        <p:spPr>
          <a:xfrm>
            <a:off x="381000" y="304800"/>
            <a:ext cx="8229600" cy="5791200"/>
          </a:xfrm>
        </p:spPr>
        <p:txBody>
          <a:bodyPr/>
          <a:lstStyle/>
          <a:p>
            <a:pPr>
              <a:lnSpc>
                <a:spcPct val="80000"/>
              </a:lnSpc>
            </a:pPr>
            <a:r>
              <a:rPr lang="en-US" sz="1800" b="1" dirty="0"/>
              <a:t>submit </a:t>
            </a:r>
            <a:r>
              <a:rPr lang="en-US" sz="1800" dirty="0"/>
              <a:t>- A submit button object. Methods are click(), blur(), and focus(). Attributes: </a:t>
            </a:r>
          </a:p>
          <a:p>
            <a:pPr>
              <a:lnSpc>
                <a:spcPct val="80000"/>
              </a:lnSpc>
            </a:pPr>
            <a:r>
              <a:rPr lang="en-US" sz="1800" dirty="0"/>
              <a:t>name - The name of the submit button. </a:t>
            </a:r>
          </a:p>
          <a:p>
            <a:pPr>
              <a:lnSpc>
                <a:spcPct val="80000"/>
              </a:lnSpc>
            </a:pPr>
            <a:r>
              <a:rPr lang="en-US" sz="1800" dirty="0"/>
              <a:t>type - Type is "submit". </a:t>
            </a:r>
          </a:p>
          <a:p>
            <a:pPr>
              <a:lnSpc>
                <a:spcPct val="80000"/>
              </a:lnSpc>
            </a:pPr>
            <a:r>
              <a:rPr lang="en-US" sz="1800" dirty="0"/>
              <a:t>value - The text that will appear on the button. </a:t>
            </a:r>
          </a:p>
          <a:p>
            <a:pPr>
              <a:lnSpc>
                <a:spcPct val="80000"/>
              </a:lnSpc>
            </a:pPr>
            <a:endParaRPr lang="en-US" sz="1800" dirty="0"/>
          </a:p>
          <a:p>
            <a:pPr>
              <a:lnSpc>
                <a:spcPct val="80000"/>
              </a:lnSpc>
            </a:pPr>
            <a:r>
              <a:rPr lang="en-US" sz="1800" b="1" dirty="0"/>
              <a:t>text </a:t>
            </a:r>
            <a:r>
              <a:rPr lang="en-US" sz="1800" dirty="0"/>
              <a:t>- A GUI text field object. Methods are blur(), focus(), and select(). Attributes: </a:t>
            </a:r>
          </a:p>
          <a:p>
            <a:pPr>
              <a:lnSpc>
                <a:spcPct val="80000"/>
              </a:lnSpc>
            </a:pPr>
            <a:r>
              <a:rPr lang="en-US" sz="1800" dirty="0" err="1"/>
              <a:t>defaultValue</a:t>
            </a:r>
            <a:r>
              <a:rPr lang="en-US" sz="1800" dirty="0"/>
              <a:t> - The text default value of the text field. </a:t>
            </a:r>
          </a:p>
          <a:p>
            <a:pPr>
              <a:lnSpc>
                <a:spcPct val="80000"/>
              </a:lnSpc>
            </a:pPr>
            <a:r>
              <a:rPr lang="en-US" sz="1800" dirty="0"/>
              <a:t>name - The name of the text field. </a:t>
            </a:r>
          </a:p>
          <a:p>
            <a:pPr>
              <a:lnSpc>
                <a:spcPct val="80000"/>
              </a:lnSpc>
            </a:pPr>
            <a:r>
              <a:rPr lang="en-US" sz="1800" dirty="0"/>
              <a:t>type - Type is "text". </a:t>
            </a:r>
          </a:p>
          <a:p>
            <a:pPr>
              <a:lnSpc>
                <a:spcPct val="80000"/>
              </a:lnSpc>
            </a:pPr>
            <a:r>
              <a:rPr lang="en-US" sz="1800" dirty="0"/>
              <a:t>value - The text that is entered and appears in the text field. It is sent to the server when the form is submitted. </a:t>
            </a:r>
          </a:p>
          <a:p>
            <a:pPr>
              <a:lnSpc>
                <a:spcPct val="80000"/>
              </a:lnSpc>
            </a:pPr>
            <a:endParaRPr lang="en-US" sz="1800" dirty="0"/>
          </a:p>
          <a:p>
            <a:pPr>
              <a:lnSpc>
                <a:spcPct val="80000"/>
              </a:lnSpc>
            </a:pPr>
            <a:r>
              <a:rPr lang="en-US" sz="1800" b="1" dirty="0" err="1"/>
              <a:t>textarea</a:t>
            </a:r>
            <a:r>
              <a:rPr lang="en-US" sz="1800" b="1" dirty="0"/>
              <a:t> </a:t>
            </a:r>
            <a:r>
              <a:rPr lang="en-US" sz="1800" dirty="0"/>
              <a:t>- A GUI text area field object. Methods are blur(), focus(), and select(). </a:t>
            </a:r>
          </a:p>
          <a:p>
            <a:pPr>
              <a:lnSpc>
                <a:spcPct val="80000"/>
              </a:lnSpc>
              <a:buNone/>
            </a:pPr>
            <a:r>
              <a:rPr lang="en-US" sz="1800" dirty="0"/>
              <a:t>     Attributes: </a:t>
            </a:r>
          </a:p>
          <a:p>
            <a:pPr>
              <a:lnSpc>
                <a:spcPct val="80000"/>
              </a:lnSpc>
            </a:pPr>
            <a:r>
              <a:rPr lang="en-US" sz="1800" dirty="0" err="1"/>
              <a:t>defaultValue</a:t>
            </a:r>
            <a:r>
              <a:rPr lang="en-US" sz="1800" dirty="0"/>
              <a:t> - The text default value of the text area field. </a:t>
            </a:r>
          </a:p>
          <a:p>
            <a:pPr>
              <a:lnSpc>
                <a:spcPct val="80000"/>
              </a:lnSpc>
            </a:pPr>
            <a:r>
              <a:rPr lang="en-US" sz="1800" dirty="0"/>
              <a:t>name - The name of the text area. </a:t>
            </a:r>
          </a:p>
          <a:p>
            <a:pPr>
              <a:lnSpc>
                <a:spcPct val="80000"/>
              </a:lnSpc>
            </a:pPr>
            <a:r>
              <a:rPr lang="en-US" sz="1800" dirty="0"/>
              <a:t>type - Type is </a:t>
            </a:r>
            <a:r>
              <a:rPr lang="en-US" sz="1800" dirty="0" err="1"/>
              <a:t>textarea</a:t>
            </a:r>
            <a:r>
              <a:rPr lang="en-US" sz="1800" dirty="0"/>
              <a:t>. </a:t>
            </a:r>
          </a:p>
          <a:p>
            <a:pPr>
              <a:lnSpc>
                <a:spcPct val="80000"/>
              </a:lnSpc>
            </a:pPr>
            <a:r>
              <a:rPr lang="en-US" sz="1800" dirty="0"/>
              <a:t>value- The text that is entered and appears in the text area field. It is sent to the server when the form is submitted. </a:t>
            </a:r>
          </a:p>
          <a:p>
            <a:pPr>
              <a:lnSpc>
                <a:spcPct val="80000"/>
              </a:lnSpc>
            </a:pPr>
            <a:endParaRPr lang="en-US"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B8E87D6-323F-4237-A7A0-17DDA8909D7D}" type="slidenum">
              <a:rPr lang="en-US" altLang="en-US"/>
              <a:pPr/>
              <a:t>114</a:t>
            </a:fld>
            <a:endParaRPr lang="en-US" altLang="en-US"/>
          </a:p>
        </p:txBody>
      </p:sp>
      <p:sp>
        <p:nvSpPr>
          <p:cNvPr id="234498" name="Rectangle 2"/>
          <p:cNvSpPr>
            <a:spLocks noGrp="1" noChangeArrowheads="1"/>
          </p:cNvSpPr>
          <p:nvPr>
            <p:ph type="title"/>
          </p:nvPr>
        </p:nvSpPr>
        <p:spPr>
          <a:xfrm>
            <a:off x="228600" y="228600"/>
            <a:ext cx="7543800" cy="685800"/>
          </a:xfrm>
        </p:spPr>
        <p:txBody>
          <a:bodyPr/>
          <a:lstStyle/>
          <a:p>
            <a:r>
              <a:rPr lang="en-US" sz="3200" b="0"/>
              <a:t>Common Method used in form validation</a:t>
            </a:r>
          </a:p>
        </p:txBody>
      </p:sp>
      <p:sp>
        <p:nvSpPr>
          <p:cNvPr id="234499" name="Rectangle 3"/>
          <p:cNvSpPr>
            <a:spLocks noGrp="1" noChangeArrowheads="1"/>
          </p:cNvSpPr>
          <p:nvPr>
            <p:ph type="body" idx="1"/>
          </p:nvPr>
        </p:nvSpPr>
        <p:spPr>
          <a:xfrm>
            <a:off x="457200" y="1600200"/>
            <a:ext cx="8229600" cy="4759325"/>
          </a:xfrm>
        </p:spPr>
        <p:txBody>
          <a:bodyPr/>
          <a:lstStyle/>
          <a:p>
            <a:r>
              <a:rPr lang="en-US" sz="2400" dirty="0" err="1"/>
              <a:t>getElementById</a:t>
            </a:r>
            <a:r>
              <a:rPr lang="en-US" sz="2400" dirty="0"/>
              <a:t>(): The </a:t>
            </a:r>
            <a:r>
              <a:rPr lang="en-US" sz="2400" dirty="0" err="1"/>
              <a:t>getElementById</a:t>
            </a:r>
            <a:r>
              <a:rPr lang="en-US" sz="2400" dirty="0"/>
              <a:t>() method returns a reference to the first object with the specified ID.</a:t>
            </a:r>
          </a:p>
          <a:p>
            <a:pPr>
              <a:buNone/>
            </a:pPr>
            <a:r>
              <a:rPr lang="en-US" sz="2400" b="1" dirty="0"/>
              <a:t>   Syntax:</a:t>
            </a:r>
          </a:p>
          <a:p>
            <a:r>
              <a:rPr lang="en-US" sz="2400" b="1" dirty="0" err="1"/>
              <a:t>document.getElementById</a:t>
            </a:r>
            <a:r>
              <a:rPr lang="en-US" sz="2400" b="1" dirty="0"/>
              <a:t>(</a:t>
            </a:r>
            <a:r>
              <a:rPr lang="en-US" sz="2400" b="1" i="1" dirty="0"/>
              <a:t>id</a:t>
            </a:r>
            <a:r>
              <a:rPr lang="en-US" sz="2400" b="1" dirty="0"/>
              <a:t>)</a:t>
            </a:r>
          </a:p>
          <a:p>
            <a:r>
              <a:rPr lang="en-US" sz="2400" dirty="0"/>
              <a:t>If you want to quickly access the value of an HTML input give it an </a:t>
            </a:r>
            <a:r>
              <a:rPr lang="en-US" sz="2400" i="1" dirty="0"/>
              <a:t>id</a:t>
            </a:r>
            <a:r>
              <a:rPr lang="en-US" sz="2400" dirty="0"/>
              <a:t> to make your life a lot easier.</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664CF3B-B2C4-4B7C-B91F-78E4951A1846}" type="slidenum">
              <a:rPr lang="en-US" altLang="en-US"/>
              <a:pPr/>
              <a:t>115</a:t>
            </a:fld>
            <a:endParaRPr lang="en-US" altLang="en-US"/>
          </a:p>
        </p:txBody>
      </p:sp>
      <p:sp>
        <p:nvSpPr>
          <p:cNvPr id="235522" name="Rectangle 2"/>
          <p:cNvSpPr>
            <a:spLocks noGrp="1" noChangeArrowheads="1"/>
          </p:cNvSpPr>
          <p:nvPr>
            <p:ph type="title"/>
          </p:nvPr>
        </p:nvSpPr>
        <p:spPr>
          <a:xfrm>
            <a:off x="457200" y="122238"/>
            <a:ext cx="7696200" cy="715962"/>
          </a:xfrm>
        </p:spPr>
        <p:txBody>
          <a:bodyPr/>
          <a:lstStyle/>
          <a:p>
            <a:r>
              <a:rPr lang="en-US" sz="3200" b="0"/>
              <a:t>Form validation- checking for empty fields</a:t>
            </a:r>
          </a:p>
        </p:txBody>
      </p:sp>
      <p:sp>
        <p:nvSpPr>
          <p:cNvPr id="235523" name="Rectangle 3"/>
          <p:cNvSpPr>
            <a:spLocks noGrp="1" noChangeArrowheads="1"/>
          </p:cNvSpPr>
          <p:nvPr>
            <p:ph type="body" idx="1"/>
          </p:nvPr>
        </p:nvSpPr>
        <p:spPr>
          <a:xfrm>
            <a:off x="304800" y="838200"/>
            <a:ext cx="8229600" cy="5410200"/>
          </a:xfrm>
        </p:spPr>
        <p:txBody>
          <a:bodyPr/>
          <a:lstStyle/>
          <a:p>
            <a:pPr>
              <a:lnSpc>
                <a:spcPct val="80000"/>
              </a:lnSpc>
            </a:pPr>
            <a:r>
              <a:rPr lang="en-US" sz="1600" dirty="0"/>
              <a:t>Below is the JavaScript code to perform the basic check to see if a given HTML input is empty or not. </a:t>
            </a:r>
            <a:endParaRPr lang="en-US" sz="1600" b="1" dirty="0"/>
          </a:p>
          <a:p>
            <a:pPr>
              <a:lnSpc>
                <a:spcPct val="80000"/>
              </a:lnSpc>
            </a:pPr>
            <a:r>
              <a:rPr lang="en-US" sz="1600" b="1" dirty="0"/>
              <a:t>JavaScript Code:</a:t>
            </a:r>
          </a:p>
          <a:p>
            <a:pPr>
              <a:lnSpc>
                <a:spcPct val="80000"/>
              </a:lnSpc>
            </a:pPr>
            <a:r>
              <a:rPr lang="en-US" sz="1600" dirty="0"/>
              <a:t>// If the length of the element's string is 0 then display helper message function </a:t>
            </a:r>
            <a:r>
              <a:rPr lang="en-US" sz="1600" dirty="0" err="1"/>
              <a:t>notEmpty</a:t>
            </a:r>
            <a:r>
              <a:rPr lang="en-US" sz="1600" dirty="0"/>
              <a:t>(</a:t>
            </a:r>
            <a:r>
              <a:rPr lang="en-US" sz="1600" dirty="0" err="1"/>
              <a:t>elem</a:t>
            </a:r>
            <a:r>
              <a:rPr lang="en-US" sz="1600" dirty="0"/>
              <a:t>, </a:t>
            </a:r>
            <a:r>
              <a:rPr lang="en-US" sz="1600" dirty="0" err="1"/>
              <a:t>helperMsg</a:t>
            </a:r>
            <a:r>
              <a:rPr lang="en-US" sz="1600" dirty="0"/>
              <a:t>)</a:t>
            </a:r>
          </a:p>
          <a:p>
            <a:pPr>
              <a:lnSpc>
                <a:spcPct val="80000"/>
              </a:lnSpc>
              <a:buNone/>
            </a:pPr>
            <a:r>
              <a:rPr lang="en-US" sz="1600" dirty="0"/>
              <a:t>	{ </a:t>
            </a:r>
          </a:p>
          <a:p>
            <a:pPr>
              <a:lnSpc>
                <a:spcPct val="80000"/>
              </a:lnSpc>
              <a:buFont typeface="Wingdings" pitchFamily="2" charset="2"/>
              <a:buNone/>
            </a:pPr>
            <a:r>
              <a:rPr lang="en-US" sz="1600" dirty="0"/>
              <a:t>	    if(</a:t>
            </a:r>
            <a:r>
              <a:rPr lang="en-US" sz="1600" dirty="0" err="1"/>
              <a:t>elem.value.length</a:t>
            </a:r>
            <a:r>
              <a:rPr lang="en-US" sz="1600" dirty="0"/>
              <a:t> == 0)</a:t>
            </a:r>
          </a:p>
          <a:p>
            <a:pPr lvl="1">
              <a:lnSpc>
                <a:spcPct val="80000"/>
              </a:lnSpc>
              <a:buFont typeface="Wingdings" pitchFamily="2" charset="2"/>
              <a:buNone/>
            </a:pPr>
            <a:r>
              <a:rPr lang="en-US" sz="1600" dirty="0"/>
              <a:t>    { </a:t>
            </a:r>
          </a:p>
          <a:p>
            <a:pPr lvl="1">
              <a:lnSpc>
                <a:spcPct val="80000"/>
              </a:lnSpc>
              <a:buFont typeface="Wingdings" pitchFamily="2" charset="2"/>
              <a:buNone/>
            </a:pPr>
            <a:r>
              <a:rPr lang="en-US" sz="1600" dirty="0"/>
              <a:t>	alert(</a:t>
            </a:r>
            <a:r>
              <a:rPr lang="en-US" sz="1600" dirty="0" err="1"/>
              <a:t>helperMsg</a:t>
            </a:r>
            <a:r>
              <a:rPr lang="en-US" sz="1600" dirty="0"/>
              <a:t>); </a:t>
            </a:r>
          </a:p>
          <a:p>
            <a:pPr lvl="1">
              <a:lnSpc>
                <a:spcPct val="80000"/>
              </a:lnSpc>
              <a:buFont typeface="Wingdings" pitchFamily="2" charset="2"/>
              <a:buNone/>
            </a:pPr>
            <a:r>
              <a:rPr lang="en-US" sz="1600" dirty="0"/>
              <a:t>	</a:t>
            </a:r>
            <a:r>
              <a:rPr lang="en-US" sz="1600" dirty="0" err="1"/>
              <a:t>elem.focus</a:t>
            </a:r>
            <a:r>
              <a:rPr lang="en-US" sz="1600" dirty="0"/>
              <a:t>(); // set the focus to this input </a:t>
            </a:r>
          </a:p>
          <a:p>
            <a:pPr lvl="1">
              <a:lnSpc>
                <a:spcPct val="80000"/>
              </a:lnSpc>
              <a:buFont typeface="Wingdings" pitchFamily="2" charset="2"/>
              <a:buNone/>
            </a:pPr>
            <a:r>
              <a:rPr lang="en-US" sz="1600" dirty="0"/>
              <a:t>	return false; </a:t>
            </a:r>
          </a:p>
          <a:p>
            <a:pPr lvl="1">
              <a:lnSpc>
                <a:spcPct val="80000"/>
              </a:lnSpc>
              <a:buFont typeface="Wingdings" pitchFamily="2" charset="2"/>
              <a:buNone/>
            </a:pPr>
            <a:r>
              <a:rPr lang="en-US" sz="1600" dirty="0"/>
              <a:t>    } </a:t>
            </a:r>
          </a:p>
          <a:p>
            <a:pPr lvl="1">
              <a:lnSpc>
                <a:spcPct val="80000"/>
              </a:lnSpc>
              <a:buFont typeface="Wingdings" pitchFamily="2" charset="2"/>
              <a:buNone/>
            </a:pPr>
            <a:r>
              <a:rPr lang="en-US" sz="1600" dirty="0"/>
              <a:t>	return true; </a:t>
            </a:r>
          </a:p>
          <a:p>
            <a:pPr lvl="1">
              <a:lnSpc>
                <a:spcPct val="80000"/>
              </a:lnSpc>
              <a:buFont typeface="Wingdings" pitchFamily="2" charset="2"/>
              <a:buNone/>
            </a:pPr>
            <a:r>
              <a:rPr lang="en-US" sz="1600" dirty="0"/>
              <a:t>} </a:t>
            </a:r>
          </a:p>
          <a:p>
            <a:pPr>
              <a:lnSpc>
                <a:spcPct val="80000"/>
              </a:lnSpc>
            </a:pPr>
            <a:r>
              <a:rPr lang="en-US" sz="1600" dirty="0"/>
              <a:t>The function </a:t>
            </a:r>
            <a:r>
              <a:rPr lang="en-US" sz="1600" i="1" dirty="0" err="1"/>
              <a:t>notEmpty</a:t>
            </a:r>
            <a:r>
              <a:rPr lang="en-US" sz="1600" dirty="0"/>
              <a:t> will check to see that the HTML input that we send it has something in it. </a:t>
            </a:r>
          </a:p>
          <a:p>
            <a:pPr>
              <a:lnSpc>
                <a:spcPct val="80000"/>
              </a:lnSpc>
            </a:pPr>
            <a:r>
              <a:rPr lang="en-US" sz="1600" i="1" dirty="0" err="1"/>
              <a:t>elem</a:t>
            </a:r>
            <a:r>
              <a:rPr lang="en-US" sz="1600" dirty="0"/>
              <a:t> is a HTML text input that we send to this function. </a:t>
            </a:r>
          </a:p>
          <a:p>
            <a:pPr>
              <a:lnSpc>
                <a:spcPct val="80000"/>
              </a:lnSpc>
            </a:pPr>
            <a:r>
              <a:rPr lang="en-US" sz="1600" dirty="0" err="1"/>
              <a:t>JavaScriptstrings</a:t>
            </a:r>
            <a:r>
              <a:rPr lang="en-US" sz="1600" dirty="0"/>
              <a:t> have built in properties, one of which is the </a:t>
            </a:r>
            <a:r>
              <a:rPr lang="en-US" sz="1600" i="1" dirty="0"/>
              <a:t>length</a:t>
            </a:r>
            <a:r>
              <a:rPr lang="en-US" sz="1600" dirty="0"/>
              <a:t> property which returns the length of the string. </a:t>
            </a:r>
          </a:p>
          <a:p>
            <a:pPr>
              <a:lnSpc>
                <a:spcPct val="80000"/>
              </a:lnSpc>
            </a:pPr>
            <a:r>
              <a:rPr lang="en-US" sz="1600" dirty="0"/>
              <a:t>The chunk of code </a:t>
            </a:r>
            <a:r>
              <a:rPr lang="en-US" sz="1600" i="1" dirty="0" err="1"/>
              <a:t>elem.value</a:t>
            </a:r>
            <a:r>
              <a:rPr lang="en-US" sz="1600" dirty="0"/>
              <a:t> will grab the string inside the input and by adding on length </a:t>
            </a:r>
            <a:r>
              <a:rPr lang="en-US" sz="1600" i="1" dirty="0" err="1"/>
              <a:t>elem.value.length</a:t>
            </a:r>
            <a:r>
              <a:rPr lang="en-US" sz="1600" dirty="0"/>
              <a:t> we can see how long the string is.</a:t>
            </a:r>
          </a:p>
          <a:p>
            <a:pPr>
              <a:lnSpc>
                <a:spcPct val="80000"/>
              </a:lnSpc>
            </a:pPr>
            <a:r>
              <a:rPr lang="en-US" sz="1600" dirty="0"/>
              <a:t>As long as </a:t>
            </a:r>
            <a:r>
              <a:rPr lang="en-US" sz="1600" i="1" dirty="0" err="1"/>
              <a:t>elem.value.length</a:t>
            </a:r>
            <a:r>
              <a:rPr lang="en-US" sz="1600" dirty="0"/>
              <a:t> isn't 0 then it's not empty and we return true, otherwise we send an alert to the user with a </a:t>
            </a:r>
            <a:r>
              <a:rPr lang="en-US" sz="1600" i="1" dirty="0" err="1"/>
              <a:t>helperMsg</a:t>
            </a:r>
            <a:r>
              <a:rPr lang="en-US" sz="1600" dirty="0"/>
              <a:t> to inform them of their error and return false.</a:t>
            </a:r>
            <a:endParaRPr lang="en-US" sz="1600" b="1" dirty="0"/>
          </a:p>
          <a:p>
            <a:pPr>
              <a:lnSpc>
                <a:spcPct val="80000"/>
              </a:lnSpc>
            </a:pPr>
            <a:endParaRPr lang="en-US" sz="16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59842B-7FE0-4951-B5B5-B91C99605794}" type="slidenum">
              <a:rPr lang="en-US" altLang="en-US"/>
              <a:pPr/>
              <a:t>116</a:t>
            </a:fld>
            <a:endParaRPr lang="en-US" altLang="en-US"/>
          </a:p>
        </p:txBody>
      </p:sp>
      <p:sp>
        <p:nvSpPr>
          <p:cNvPr id="236547" name="Rectangle 3"/>
          <p:cNvSpPr>
            <a:spLocks noGrp="1" noChangeArrowheads="1"/>
          </p:cNvSpPr>
          <p:nvPr>
            <p:ph type="body" idx="1"/>
          </p:nvPr>
        </p:nvSpPr>
        <p:spPr>
          <a:xfrm>
            <a:off x="304800" y="228600"/>
            <a:ext cx="8229600" cy="5867400"/>
          </a:xfrm>
        </p:spPr>
        <p:txBody>
          <a:bodyPr/>
          <a:lstStyle/>
          <a:p>
            <a:pPr>
              <a:lnSpc>
                <a:spcPct val="90000"/>
              </a:lnSpc>
            </a:pPr>
            <a:r>
              <a:rPr lang="en-US" sz="1600"/>
              <a:t>&lt;script type='text/javascript'&gt; </a:t>
            </a:r>
          </a:p>
          <a:p>
            <a:pPr>
              <a:lnSpc>
                <a:spcPct val="90000"/>
              </a:lnSpc>
            </a:pPr>
            <a:r>
              <a:rPr lang="en-US" sz="1600"/>
              <a:t>function notEmpty(elem, helperMsg)</a:t>
            </a:r>
          </a:p>
          <a:p>
            <a:pPr>
              <a:lnSpc>
                <a:spcPct val="90000"/>
              </a:lnSpc>
            </a:pPr>
            <a:r>
              <a:rPr lang="en-US" sz="1600"/>
              <a:t>{ </a:t>
            </a:r>
          </a:p>
          <a:p>
            <a:pPr>
              <a:lnSpc>
                <a:spcPct val="90000"/>
              </a:lnSpc>
            </a:pPr>
            <a:r>
              <a:rPr lang="en-US" sz="1600"/>
              <a:t>if(elem.value.length == 0)</a:t>
            </a:r>
          </a:p>
          <a:p>
            <a:pPr>
              <a:lnSpc>
                <a:spcPct val="90000"/>
              </a:lnSpc>
            </a:pPr>
            <a:r>
              <a:rPr lang="en-US" sz="1600"/>
              <a:t>{ </a:t>
            </a:r>
          </a:p>
          <a:p>
            <a:pPr>
              <a:lnSpc>
                <a:spcPct val="90000"/>
              </a:lnSpc>
            </a:pPr>
            <a:r>
              <a:rPr lang="en-US" sz="1600"/>
              <a:t>alert(helperMsg); </a:t>
            </a:r>
          </a:p>
          <a:p>
            <a:pPr>
              <a:lnSpc>
                <a:spcPct val="90000"/>
              </a:lnSpc>
            </a:pPr>
            <a:r>
              <a:rPr lang="en-US" sz="1600"/>
              <a:t>elem.focus(); </a:t>
            </a:r>
          </a:p>
          <a:p>
            <a:pPr>
              <a:lnSpc>
                <a:spcPct val="90000"/>
              </a:lnSpc>
            </a:pPr>
            <a:r>
              <a:rPr lang="en-US" sz="1600"/>
              <a:t>return false; </a:t>
            </a:r>
          </a:p>
          <a:p>
            <a:pPr>
              <a:lnSpc>
                <a:spcPct val="90000"/>
              </a:lnSpc>
            </a:pPr>
            <a:r>
              <a:rPr lang="en-US" sz="1600"/>
              <a:t>} </a:t>
            </a:r>
          </a:p>
          <a:p>
            <a:pPr>
              <a:lnSpc>
                <a:spcPct val="90000"/>
              </a:lnSpc>
            </a:pPr>
            <a:r>
              <a:rPr lang="en-US" sz="1600"/>
              <a:t>return true; </a:t>
            </a:r>
          </a:p>
          <a:p>
            <a:pPr>
              <a:lnSpc>
                <a:spcPct val="90000"/>
              </a:lnSpc>
            </a:pPr>
            <a:r>
              <a:rPr lang="en-US" sz="1600"/>
              <a:t>} </a:t>
            </a:r>
          </a:p>
          <a:p>
            <a:pPr>
              <a:lnSpc>
                <a:spcPct val="90000"/>
              </a:lnSpc>
            </a:pPr>
            <a:r>
              <a:rPr lang="en-US" sz="1600"/>
              <a:t>&lt;/script&gt; </a:t>
            </a:r>
          </a:p>
          <a:p>
            <a:pPr>
              <a:lnSpc>
                <a:spcPct val="90000"/>
              </a:lnSpc>
            </a:pPr>
            <a:r>
              <a:rPr lang="en-US" sz="1600"/>
              <a:t>&lt;form&gt; Required Field: &lt;input type='text' id='req1'/&gt; </a:t>
            </a:r>
          </a:p>
          <a:p>
            <a:pPr>
              <a:lnSpc>
                <a:spcPct val="90000"/>
              </a:lnSpc>
            </a:pPr>
            <a:r>
              <a:rPr lang="en-US" sz="1600"/>
              <a:t>&lt;input type='button' </a:t>
            </a:r>
          </a:p>
          <a:p>
            <a:pPr>
              <a:lnSpc>
                <a:spcPct val="90000"/>
              </a:lnSpc>
            </a:pPr>
            <a:r>
              <a:rPr lang="en-US" sz="1600"/>
              <a:t>onclick="notEmpty(document.getElementById('req1'), 'Please Enter a Value')" value='Check Field' /&gt; </a:t>
            </a:r>
          </a:p>
          <a:p>
            <a:pPr>
              <a:lnSpc>
                <a:spcPct val="90000"/>
              </a:lnSpc>
            </a:pPr>
            <a:r>
              <a:rPr lang="en-US" sz="1600"/>
              <a:t>&lt;/form&gt; </a:t>
            </a:r>
            <a:endParaRPr lang="en-US" sz="1600" b="1"/>
          </a:p>
          <a:p>
            <a:pPr>
              <a:lnSpc>
                <a:spcPct val="90000"/>
              </a:lnSpc>
            </a:pPr>
            <a:endParaRPr lang="en-US" sz="1600"/>
          </a:p>
        </p:txBody>
      </p:sp>
      <p:pic>
        <p:nvPicPr>
          <p:cNvPr id="236548" name="Picture 4"/>
          <p:cNvPicPr>
            <a:picLocks noChangeAspect="1" noChangeArrowheads="1"/>
          </p:cNvPicPr>
          <p:nvPr/>
        </p:nvPicPr>
        <p:blipFill>
          <a:blip r:embed="rId2"/>
          <a:srcRect/>
          <a:stretch>
            <a:fillRect/>
          </a:stretch>
        </p:blipFill>
        <p:spPr bwMode="auto">
          <a:xfrm>
            <a:off x="4648200" y="381000"/>
            <a:ext cx="4029075" cy="2581275"/>
          </a:xfrm>
          <a:prstGeom prst="rect">
            <a:avLst/>
          </a:prstGeom>
          <a:noFill/>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510A786-6FFE-4F5D-92DA-1056949EA3C0}" type="slidenum">
              <a:rPr lang="en-US" altLang="en-US"/>
              <a:pPr/>
              <a:t>117</a:t>
            </a:fld>
            <a:endParaRPr lang="en-US" altLang="en-US"/>
          </a:p>
        </p:txBody>
      </p:sp>
      <p:sp>
        <p:nvSpPr>
          <p:cNvPr id="237570" name="Rectangle 2"/>
          <p:cNvSpPr>
            <a:spLocks noGrp="1" noChangeArrowheads="1"/>
          </p:cNvSpPr>
          <p:nvPr>
            <p:ph type="title"/>
          </p:nvPr>
        </p:nvSpPr>
        <p:spPr>
          <a:xfrm>
            <a:off x="457200" y="122238"/>
            <a:ext cx="7543800" cy="715962"/>
          </a:xfrm>
        </p:spPr>
        <p:txBody>
          <a:bodyPr/>
          <a:lstStyle/>
          <a:p>
            <a:r>
              <a:rPr lang="en-US" sz="3200" b="0"/>
              <a:t>Form validation-checking for all numbers</a:t>
            </a:r>
          </a:p>
        </p:txBody>
      </p:sp>
      <p:sp>
        <p:nvSpPr>
          <p:cNvPr id="237571" name="Rectangle 3"/>
          <p:cNvSpPr>
            <a:spLocks noGrp="1" noChangeArrowheads="1"/>
          </p:cNvSpPr>
          <p:nvPr>
            <p:ph type="body" idx="1"/>
          </p:nvPr>
        </p:nvSpPr>
        <p:spPr>
          <a:xfrm>
            <a:off x="457200" y="838200"/>
            <a:ext cx="8229600" cy="5410200"/>
          </a:xfrm>
        </p:spPr>
        <p:txBody>
          <a:bodyPr/>
          <a:lstStyle/>
          <a:p>
            <a:pPr>
              <a:lnSpc>
                <a:spcPct val="80000"/>
              </a:lnSpc>
            </a:pPr>
            <a:r>
              <a:rPr lang="en-US" sz="1700" dirty="0"/>
              <a:t>If someone is entering a credit card, phone number, zip code, similar information you want to be able to ensure that the input is all numbers. </a:t>
            </a:r>
          </a:p>
          <a:p>
            <a:pPr>
              <a:lnSpc>
                <a:spcPct val="80000"/>
              </a:lnSpc>
            </a:pPr>
            <a:r>
              <a:rPr lang="en-US" sz="1700" dirty="0"/>
              <a:t>The quickest way to check if an input's string value is all numbers is to use a regular expression /^[0-9]+$/ that will only </a:t>
            </a:r>
            <a:r>
              <a:rPr lang="en-US" sz="1700" i="1" dirty="0"/>
              <a:t>match</a:t>
            </a:r>
            <a:r>
              <a:rPr lang="en-US" sz="1700" dirty="0"/>
              <a:t> if the string is all numbers and is at least one character long. </a:t>
            </a:r>
            <a:endParaRPr lang="en-US" sz="1700" b="1" dirty="0"/>
          </a:p>
          <a:p>
            <a:pPr>
              <a:lnSpc>
                <a:spcPct val="80000"/>
              </a:lnSpc>
            </a:pPr>
            <a:r>
              <a:rPr lang="en-US" sz="1700" b="1" dirty="0"/>
              <a:t>JavaScript Code:</a:t>
            </a:r>
          </a:p>
          <a:p>
            <a:pPr>
              <a:lnSpc>
                <a:spcPct val="80000"/>
              </a:lnSpc>
            </a:pPr>
            <a:r>
              <a:rPr lang="en-US" sz="1700" dirty="0"/>
              <a:t>// If the element's string matches the regular expression it is all numbers </a:t>
            </a:r>
          </a:p>
          <a:p>
            <a:pPr>
              <a:lnSpc>
                <a:spcPct val="80000"/>
              </a:lnSpc>
            </a:pPr>
            <a:r>
              <a:rPr lang="en-US" sz="1700" dirty="0"/>
              <a:t>function </a:t>
            </a:r>
            <a:r>
              <a:rPr lang="en-US" sz="1700" dirty="0" err="1"/>
              <a:t>isNumeric</a:t>
            </a:r>
            <a:r>
              <a:rPr lang="en-US" sz="1700" dirty="0"/>
              <a:t>(</a:t>
            </a:r>
            <a:r>
              <a:rPr lang="en-US" sz="1700" dirty="0" err="1"/>
              <a:t>elem</a:t>
            </a:r>
            <a:r>
              <a:rPr lang="en-US" sz="1700" dirty="0"/>
              <a:t>, </a:t>
            </a:r>
            <a:r>
              <a:rPr lang="en-US" sz="1700" dirty="0" err="1"/>
              <a:t>helperMsg</a:t>
            </a:r>
            <a:r>
              <a:rPr lang="en-US" sz="1700" dirty="0"/>
              <a:t>)</a:t>
            </a:r>
          </a:p>
          <a:p>
            <a:pPr>
              <a:lnSpc>
                <a:spcPct val="80000"/>
              </a:lnSpc>
            </a:pPr>
            <a:r>
              <a:rPr lang="en-US" sz="1700" dirty="0"/>
              <a:t>{ </a:t>
            </a:r>
          </a:p>
          <a:p>
            <a:pPr>
              <a:lnSpc>
                <a:spcPct val="80000"/>
              </a:lnSpc>
            </a:pPr>
            <a:r>
              <a:rPr lang="en-US" sz="1700" dirty="0"/>
              <a:t>var </a:t>
            </a:r>
            <a:r>
              <a:rPr lang="en-US" sz="1700" dirty="0" err="1"/>
              <a:t>numericExpression</a:t>
            </a:r>
            <a:r>
              <a:rPr lang="en-US" sz="1700" dirty="0"/>
              <a:t> = /^[0-9]+$/; </a:t>
            </a:r>
          </a:p>
          <a:p>
            <a:pPr>
              <a:lnSpc>
                <a:spcPct val="80000"/>
              </a:lnSpc>
            </a:pPr>
            <a:r>
              <a:rPr lang="en-US" sz="1700" dirty="0"/>
              <a:t>if(</a:t>
            </a:r>
            <a:r>
              <a:rPr lang="en-US" sz="1700" dirty="0" err="1"/>
              <a:t>elem.value.match</a:t>
            </a:r>
            <a:r>
              <a:rPr lang="en-US" sz="1700" dirty="0"/>
              <a:t>(</a:t>
            </a:r>
            <a:r>
              <a:rPr lang="en-US" sz="1700" dirty="0" err="1"/>
              <a:t>numericExpression</a:t>
            </a:r>
            <a:r>
              <a:rPr lang="en-US" sz="1700" dirty="0"/>
              <a:t>))</a:t>
            </a:r>
          </a:p>
          <a:p>
            <a:pPr>
              <a:lnSpc>
                <a:spcPct val="80000"/>
              </a:lnSpc>
            </a:pPr>
            <a:r>
              <a:rPr lang="en-US" sz="1700" dirty="0"/>
              <a:t>{ </a:t>
            </a:r>
          </a:p>
          <a:p>
            <a:pPr>
              <a:lnSpc>
                <a:spcPct val="80000"/>
              </a:lnSpc>
            </a:pPr>
            <a:r>
              <a:rPr lang="en-US" sz="1700" dirty="0"/>
              <a:t>return true;</a:t>
            </a:r>
          </a:p>
          <a:p>
            <a:pPr>
              <a:lnSpc>
                <a:spcPct val="80000"/>
              </a:lnSpc>
            </a:pPr>
            <a:r>
              <a:rPr lang="en-US" sz="1700" dirty="0"/>
              <a:t> }</a:t>
            </a:r>
          </a:p>
          <a:p>
            <a:pPr>
              <a:lnSpc>
                <a:spcPct val="80000"/>
              </a:lnSpc>
            </a:pPr>
            <a:r>
              <a:rPr lang="en-US" sz="1700" dirty="0"/>
              <a:t>else</a:t>
            </a:r>
          </a:p>
          <a:p>
            <a:pPr>
              <a:lnSpc>
                <a:spcPct val="80000"/>
              </a:lnSpc>
            </a:pPr>
            <a:r>
              <a:rPr lang="en-US" sz="1700" dirty="0"/>
              <a:t>{ </a:t>
            </a:r>
          </a:p>
          <a:p>
            <a:pPr>
              <a:lnSpc>
                <a:spcPct val="80000"/>
              </a:lnSpc>
            </a:pPr>
            <a:r>
              <a:rPr lang="en-US" sz="1700" dirty="0"/>
              <a:t>alert(</a:t>
            </a:r>
            <a:r>
              <a:rPr lang="en-US" sz="1700" dirty="0" err="1"/>
              <a:t>helperMsg</a:t>
            </a:r>
            <a:r>
              <a:rPr lang="en-US" sz="1700" dirty="0"/>
              <a:t>); </a:t>
            </a:r>
          </a:p>
          <a:p>
            <a:pPr>
              <a:lnSpc>
                <a:spcPct val="80000"/>
              </a:lnSpc>
            </a:pPr>
            <a:r>
              <a:rPr lang="en-US" sz="1700" dirty="0" err="1"/>
              <a:t>elem.focus</a:t>
            </a:r>
            <a:r>
              <a:rPr lang="en-US" sz="1700" dirty="0"/>
              <a:t>(); </a:t>
            </a:r>
          </a:p>
          <a:p>
            <a:pPr>
              <a:lnSpc>
                <a:spcPct val="80000"/>
              </a:lnSpc>
            </a:pPr>
            <a:r>
              <a:rPr lang="en-US" sz="1700" dirty="0"/>
              <a:t>return false; </a:t>
            </a:r>
          </a:p>
          <a:p>
            <a:pPr>
              <a:lnSpc>
                <a:spcPct val="80000"/>
              </a:lnSpc>
            </a:pPr>
            <a:r>
              <a:rPr lang="en-US" sz="1700" dirty="0"/>
              <a:t>} </a:t>
            </a:r>
          </a:p>
          <a:p>
            <a:pPr>
              <a:lnSpc>
                <a:spcPct val="80000"/>
              </a:lnSpc>
            </a:pPr>
            <a:r>
              <a:rPr lang="en-US" sz="1700" dirty="0"/>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0137F3-993B-47E7-BB2A-B55F3EDB0B5E}" type="slidenum">
              <a:rPr lang="en-US" altLang="en-US"/>
              <a:pPr/>
              <a:t>118</a:t>
            </a:fld>
            <a:endParaRPr lang="en-US" altLang="en-US"/>
          </a:p>
        </p:txBody>
      </p:sp>
      <p:sp>
        <p:nvSpPr>
          <p:cNvPr id="238594" name="Rectangle 2"/>
          <p:cNvSpPr>
            <a:spLocks noGrp="1" noChangeArrowheads="1"/>
          </p:cNvSpPr>
          <p:nvPr>
            <p:ph type="title"/>
          </p:nvPr>
        </p:nvSpPr>
        <p:spPr>
          <a:xfrm>
            <a:off x="457200" y="122238"/>
            <a:ext cx="7543800" cy="715962"/>
          </a:xfrm>
        </p:spPr>
        <p:txBody>
          <a:bodyPr/>
          <a:lstStyle/>
          <a:p>
            <a:endParaRPr lang="en-US"/>
          </a:p>
        </p:txBody>
      </p:sp>
      <p:sp>
        <p:nvSpPr>
          <p:cNvPr id="238595" name="Rectangle 3"/>
          <p:cNvSpPr>
            <a:spLocks noGrp="1" noChangeArrowheads="1"/>
          </p:cNvSpPr>
          <p:nvPr>
            <p:ph type="body" idx="1"/>
          </p:nvPr>
        </p:nvSpPr>
        <p:spPr>
          <a:xfrm>
            <a:off x="457200" y="1295400"/>
            <a:ext cx="8229600" cy="4835525"/>
          </a:xfrm>
        </p:spPr>
        <p:txBody>
          <a:bodyPr/>
          <a:lstStyle/>
          <a:p>
            <a:pPr>
              <a:lnSpc>
                <a:spcPct val="90000"/>
              </a:lnSpc>
            </a:pPr>
            <a:r>
              <a:rPr lang="en-US" sz="2100" dirty="0"/>
              <a:t>What we're doing here is using JavaScript existing framework to have it do all the hard work for us. Inside each string is a function called </a:t>
            </a:r>
            <a:r>
              <a:rPr lang="en-US" sz="2100" i="1" dirty="0"/>
              <a:t>match</a:t>
            </a:r>
            <a:r>
              <a:rPr lang="en-US" sz="2100" dirty="0"/>
              <a:t> that you can use to see if the string matches a certain regular expression. We accessed this function like so: </a:t>
            </a:r>
            <a:r>
              <a:rPr lang="en-US" sz="2100" dirty="0" err="1"/>
              <a:t>elem.value.match</a:t>
            </a:r>
            <a:r>
              <a:rPr lang="en-US" sz="2100" dirty="0"/>
              <a:t>(</a:t>
            </a:r>
            <a:r>
              <a:rPr lang="en-US" sz="2100" dirty="0" err="1"/>
              <a:t>expressionhere</a:t>
            </a:r>
            <a:r>
              <a:rPr lang="en-US" sz="2100" dirty="0"/>
              <a:t>).</a:t>
            </a:r>
          </a:p>
          <a:p>
            <a:pPr>
              <a:lnSpc>
                <a:spcPct val="90000"/>
              </a:lnSpc>
            </a:pPr>
            <a:r>
              <a:rPr lang="en-US" sz="2100" dirty="0"/>
              <a:t>We wanted to see if the input's string was all numbers so we made a regular expression to check for numbers [0-9] and stored it as </a:t>
            </a:r>
            <a:r>
              <a:rPr lang="en-US" sz="2100" i="1" dirty="0" err="1"/>
              <a:t>numericExpression</a:t>
            </a:r>
            <a:r>
              <a:rPr lang="en-US" sz="2100" dirty="0"/>
              <a:t>.</a:t>
            </a:r>
          </a:p>
          <a:p>
            <a:pPr>
              <a:lnSpc>
                <a:spcPct val="90000"/>
              </a:lnSpc>
            </a:pPr>
            <a:r>
              <a:rPr lang="en-US" sz="2100" dirty="0"/>
              <a:t>We then used the </a:t>
            </a:r>
            <a:r>
              <a:rPr lang="en-US" sz="2100" i="1" dirty="0"/>
              <a:t>match</a:t>
            </a:r>
            <a:r>
              <a:rPr lang="en-US" sz="2100" dirty="0"/>
              <a:t> function with our regular expression. If it is numeric then </a:t>
            </a:r>
            <a:r>
              <a:rPr lang="en-US" sz="2100" i="1" dirty="0"/>
              <a:t>match</a:t>
            </a:r>
            <a:r>
              <a:rPr lang="en-US" sz="2100" dirty="0"/>
              <a:t> will return true, making our if statement pass the test and our function </a:t>
            </a:r>
            <a:r>
              <a:rPr lang="en-US" sz="2100" i="1" dirty="0" err="1"/>
              <a:t>isNumeric</a:t>
            </a:r>
            <a:r>
              <a:rPr lang="en-US" sz="2100" dirty="0"/>
              <a:t> will also return true. However, if the expression fails because there is a letter or other character in our input's string then we'll display our </a:t>
            </a:r>
            <a:r>
              <a:rPr lang="en-US" sz="2100" i="1" dirty="0" err="1"/>
              <a:t>helperMsg</a:t>
            </a:r>
            <a:r>
              <a:rPr lang="en-US" sz="2100" dirty="0"/>
              <a:t> and return false.</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84139CF-4407-410A-8F02-0D290AA40706}" type="slidenum">
              <a:rPr lang="en-US" altLang="en-US"/>
              <a:pPr/>
              <a:t>119</a:t>
            </a:fld>
            <a:endParaRPr lang="en-US" altLang="en-US"/>
          </a:p>
        </p:txBody>
      </p:sp>
      <p:sp>
        <p:nvSpPr>
          <p:cNvPr id="239619" name="Rectangle 3"/>
          <p:cNvSpPr>
            <a:spLocks noGrp="1" noChangeArrowheads="1"/>
          </p:cNvSpPr>
          <p:nvPr>
            <p:ph type="body" idx="1"/>
          </p:nvPr>
        </p:nvSpPr>
        <p:spPr>
          <a:xfrm>
            <a:off x="152400" y="228600"/>
            <a:ext cx="8229600" cy="6172200"/>
          </a:xfrm>
        </p:spPr>
        <p:txBody>
          <a:bodyPr/>
          <a:lstStyle/>
          <a:p>
            <a:pPr>
              <a:lnSpc>
                <a:spcPct val="80000"/>
              </a:lnSpc>
            </a:pPr>
            <a:endParaRPr lang="en-US" sz="1400" b="1" dirty="0"/>
          </a:p>
          <a:p>
            <a:pPr>
              <a:lnSpc>
                <a:spcPct val="80000"/>
              </a:lnSpc>
            </a:pPr>
            <a:endParaRPr lang="en-US" sz="1400" b="1" dirty="0"/>
          </a:p>
          <a:p>
            <a:pPr>
              <a:lnSpc>
                <a:spcPct val="80000"/>
              </a:lnSpc>
            </a:pPr>
            <a:endParaRPr lang="en-US" sz="1400" b="1" dirty="0"/>
          </a:p>
          <a:p>
            <a:pPr>
              <a:lnSpc>
                <a:spcPct val="80000"/>
              </a:lnSpc>
            </a:pPr>
            <a:endParaRPr lang="en-US" sz="1400" b="1" dirty="0"/>
          </a:p>
          <a:p>
            <a:pPr>
              <a:lnSpc>
                <a:spcPct val="80000"/>
              </a:lnSpc>
            </a:pPr>
            <a:r>
              <a:rPr lang="en-US" sz="1600" dirty="0"/>
              <a:t>&lt;script type='text/</a:t>
            </a:r>
            <a:r>
              <a:rPr lang="en-US" sz="1600" dirty="0" err="1"/>
              <a:t>javascript</a:t>
            </a:r>
            <a:r>
              <a:rPr lang="en-US" sz="1600" dirty="0"/>
              <a:t>'&gt; </a:t>
            </a:r>
          </a:p>
          <a:p>
            <a:pPr>
              <a:lnSpc>
                <a:spcPct val="80000"/>
              </a:lnSpc>
            </a:pPr>
            <a:r>
              <a:rPr lang="en-US" sz="1600" dirty="0"/>
              <a:t>function </a:t>
            </a:r>
            <a:r>
              <a:rPr lang="en-US" sz="1600" dirty="0" err="1"/>
              <a:t>isNumeric</a:t>
            </a:r>
            <a:r>
              <a:rPr lang="en-US" sz="1600" dirty="0"/>
              <a:t>(</a:t>
            </a:r>
            <a:r>
              <a:rPr lang="en-US" sz="1600" dirty="0" err="1"/>
              <a:t>elem</a:t>
            </a:r>
            <a:r>
              <a:rPr lang="en-US" sz="1600" dirty="0"/>
              <a:t>, </a:t>
            </a:r>
            <a:r>
              <a:rPr lang="en-US" sz="1600" dirty="0" err="1"/>
              <a:t>helperMsg</a:t>
            </a:r>
            <a:r>
              <a:rPr lang="en-US" sz="1600" dirty="0"/>
              <a:t>)</a:t>
            </a:r>
          </a:p>
          <a:p>
            <a:pPr>
              <a:lnSpc>
                <a:spcPct val="80000"/>
              </a:lnSpc>
            </a:pPr>
            <a:r>
              <a:rPr lang="en-US" sz="1600" dirty="0"/>
              <a:t>{ </a:t>
            </a:r>
          </a:p>
          <a:p>
            <a:pPr>
              <a:lnSpc>
                <a:spcPct val="80000"/>
              </a:lnSpc>
            </a:pPr>
            <a:r>
              <a:rPr lang="en-US" sz="1600" dirty="0"/>
              <a:t>var </a:t>
            </a:r>
            <a:r>
              <a:rPr lang="en-US" sz="1600" dirty="0" err="1"/>
              <a:t>numericExpression</a:t>
            </a:r>
            <a:r>
              <a:rPr lang="en-US" sz="1600" dirty="0"/>
              <a:t> = /^[0-9]+$/; </a:t>
            </a:r>
          </a:p>
          <a:p>
            <a:pPr>
              <a:lnSpc>
                <a:spcPct val="80000"/>
              </a:lnSpc>
            </a:pPr>
            <a:r>
              <a:rPr lang="en-US" sz="1600" dirty="0"/>
              <a:t>if(</a:t>
            </a:r>
            <a:r>
              <a:rPr lang="en-US" sz="1600" dirty="0" err="1"/>
              <a:t>elem.value.match</a:t>
            </a:r>
            <a:r>
              <a:rPr lang="en-US" sz="1600" dirty="0"/>
              <a:t>(</a:t>
            </a:r>
            <a:r>
              <a:rPr lang="en-US" sz="1600" dirty="0" err="1"/>
              <a:t>numericExpression</a:t>
            </a:r>
            <a:r>
              <a:rPr lang="en-US" sz="1600" dirty="0"/>
              <a:t>))</a:t>
            </a:r>
          </a:p>
          <a:p>
            <a:pPr>
              <a:lnSpc>
                <a:spcPct val="80000"/>
              </a:lnSpc>
            </a:pPr>
            <a:r>
              <a:rPr lang="en-US" sz="1600" dirty="0"/>
              <a:t>{ </a:t>
            </a:r>
          </a:p>
          <a:p>
            <a:pPr>
              <a:lnSpc>
                <a:spcPct val="80000"/>
              </a:lnSpc>
            </a:pPr>
            <a:r>
              <a:rPr lang="en-US" sz="1600" dirty="0"/>
              <a:t>return true; </a:t>
            </a:r>
          </a:p>
          <a:p>
            <a:pPr>
              <a:lnSpc>
                <a:spcPct val="80000"/>
              </a:lnSpc>
            </a:pPr>
            <a:r>
              <a:rPr lang="en-US" sz="1600" dirty="0"/>
              <a:t>}</a:t>
            </a:r>
          </a:p>
          <a:p>
            <a:pPr>
              <a:lnSpc>
                <a:spcPct val="80000"/>
              </a:lnSpc>
            </a:pPr>
            <a:r>
              <a:rPr lang="en-US" sz="1600" dirty="0"/>
              <a:t>else</a:t>
            </a:r>
          </a:p>
          <a:p>
            <a:pPr>
              <a:lnSpc>
                <a:spcPct val="80000"/>
              </a:lnSpc>
            </a:pPr>
            <a:r>
              <a:rPr lang="en-US" sz="1600" dirty="0"/>
              <a:t>{ </a:t>
            </a:r>
          </a:p>
          <a:p>
            <a:pPr>
              <a:lnSpc>
                <a:spcPct val="80000"/>
              </a:lnSpc>
            </a:pPr>
            <a:r>
              <a:rPr lang="en-US" sz="1600" dirty="0"/>
              <a:t>alert(</a:t>
            </a:r>
            <a:r>
              <a:rPr lang="en-US" sz="1600" dirty="0" err="1"/>
              <a:t>helperMsg</a:t>
            </a:r>
            <a:r>
              <a:rPr lang="en-US" sz="1600" dirty="0"/>
              <a:t>); </a:t>
            </a:r>
          </a:p>
          <a:p>
            <a:pPr>
              <a:lnSpc>
                <a:spcPct val="80000"/>
              </a:lnSpc>
            </a:pPr>
            <a:r>
              <a:rPr lang="en-US" sz="1600" dirty="0" err="1"/>
              <a:t>elem.focus</a:t>
            </a:r>
            <a:r>
              <a:rPr lang="en-US" sz="1600" dirty="0"/>
              <a:t>(); </a:t>
            </a:r>
          </a:p>
          <a:p>
            <a:pPr>
              <a:lnSpc>
                <a:spcPct val="80000"/>
              </a:lnSpc>
            </a:pPr>
            <a:r>
              <a:rPr lang="en-US" sz="1600" dirty="0"/>
              <a:t>return false; </a:t>
            </a:r>
          </a:p>
          <a:p>
            <a:pPr>
              <a:lnSpc>
                <a:spcPct val="80000"/>
              </a:lnSpc>
            </a:pPr>
            <a:r>
              <a:rPr lang="en-US" sz="1600" dirty="0"/>
              <a:t>} </a:t>
            </a:r>
          </a:p>
          <a:p>
            <a:pPr>
              <a:lnSpc>
                <a:spcPct val="80000"/>
              </a:lnSpc>
            </a:pPr>
            <a:r>
              <a:rPr lang="en-US" sz="1600" dirty="0"/>
              <a:t>} </a:t>
            </a:r>
          </a:p>
          <a:p>
            <a:pPr>
              <a:lnSpc>
                <a:spcPct val="80000"/>
              </a:lnSpc>
            </a:pPr>
            <a:r>
              <a:rPr lang="en-US" sz="1600" dirty="0"/>
              <a:t>&lt;/script&gt; </a:t>
            </a:r>
          </a:p>
          <a:p>
            <a:pPr>
              <a:lnSpc>
                <a:spcPct val="80000"/>
              </a:lnSpc>
            </a:pPr>
            <a:r>
              <a:rPr lang="en-US" sz="1600" dirty="0"/>
              <a:t>&lt;form&gt; </a:t>
            </a:r>
          </a:p>
          <a:p>
            <a:pPr>
              <a:lnSpc>
                <a:spcPct val="80000"/>
              </a:lnSpc>
            </a:pPr>
            <a:r>
              <a:rPr lang="en-US" sz="1600" dirty="0"/>
              <a:t>Numbers Only: &lt;input type='text' id='numbers'/&gt; </a:t>
            </a:r>
          </a:p>
          <a:p>
            <a:pPr>
              <a:lnSpc>
                <a:spcPct val="80000"/>
              </a:lnSpc>
            </a:pPr>
            <a:r>
              <a:rPr lang="en-US" sz="1600" dirty="0"/>
              <a:t>&lt;input type='button' </a:t>
            </a:r>
            <a:r>
              <a:rPr lang="en-US" sz="1600" dirty="0" err="1"/>
              <a:t>onclick</a:t>
            </a:r>
            <a:r>
              <a:rPr lang="en-US" sz="1600" dirty="0"/>
              <a:t>="</a:t>
            </a:r>
            <a:r>
              <a:rPr lang="en-US" sz="1600" dirty="0" err="1"/>
              <a:t>isNumeric</a:t>
            </a:r>
            <a:r>
              <a:rPr lang="en-US" sz="1600" dirty="0"/>
              <a:t>(</a:t>
            </a:r>
            <a:r>
              <a:rPr lang="en-US" sz="1600" dirty="0" err="1"/>
              <a:t>document.getElementById</a:t>
            </a:r>
            <a:r>
              <a:rPr lang="en-US" sz="1600" dirty="0"/>
              <a:t>('numbers'), 'Numbers Only Please')" value='Check Field' /&gt; </a:t>
            </a:r>
          </a:p>
          <a:p>
            <a:pPr>
              <a:lnSpc>
                <a:spcPct val="80000"/>
              </a:lnSpc>
            </a:pPr>
            <a:r>
              <a:rPr lang="en-US" sz="1600" dirty="0"/>
              <a:t>&lt;/form&gt; </a:t>
            </a:r>
          </a:p>
          <a:p>
            <a:pPr>
              <a:lnSpc>
                <a:spcPct val="80000"/>
              </a:lnSpc>
            </a:pPr>
            <a:endParaRPr lang="en-US" sz="1600" dirty="0"/>
          </a:p>
        </p:txBody>
      </p:sp>
      <p:pic>
        <p:nvPicPr>
          <p:cNvPr id="239620" name="Picture 4"/>
          <p:cNvPicPr>
            <a:picLocks noChangeAspect="1" noChangeArrowheads="1"/>
          </p:cNvPicPr>
          <p:nvPr/>
        </p:nvPicPr>
        <p:blipFill>
          <a:blip r:embed="rId2"/>
          <a:srcRect/>
          <a:stretch>
            <a:fillRect/>
          </a:stretch>
        </p:blipFill>
        <p:spPr bwMode="auto">
          <a:xfrm>
            <a:off x="4495800" y="228600"/>
            <a:ext cx="4648200" cy="4267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FF52B16-FFB4-43FE-9449-E8A7934D7F6C}" type="slidenum">
              <a:rPr lang="en-US" altLang="en-US"/>
              <a:pPr/>
              <a:t>12</a:t>
            </a:fld>
            <a:endParaRPr lang="en-US" altLang="en-US"/>
          </a:p>
        </p:txBody>
      </p:sp>
      <p:sp>
        <p:nvSpPr>
          <p:cNvPr id="87042" name="Rectangle 2"/>
          <p:cNvSpPr>
            <a:spLocks noGrp="1" noChangeArrowheads="1"/>
          </p:cNvSpPr>
          <p:nvPr>
            <p:ph type="title"/>
          </p:nvPr>
        </p:nvSpPr>
        <p:spPr/>
        <p:txBody>
          <a:bodyPr/>
          <a:lstStyle/>
          <a:p>
            <a:r>
              <a:rPr lang="en-US"/>
              <a:t>Where to put JavaScript?</a:t>
            </a:r>
          </a:p>
        </p:txBody>
      </p:sp>
      <p:sp>
        <p:nvSpPr>
          <p:cNvPr id="87043" name="Rectangle 3"/>
          <p:cNvSpPr>
            <a:spLocks noGrp="1" noChangeArrowheads="1"/>
          </p:cNvSpPr>
          <p:nvPr>
            <p:ph type="body" idx="1"/>
          </p:nvPr>
        </p:nvSpPr>
        <p:spPr/>
        <p:txBody>
          <a:bodyPr/>
          <a:lstStyle/>
          <a:p>
            <a:r>
              <a:rPr lang="en-US" sz="2000" dirty="0">
                <a:solidFill>
                  <a:schemeClr val="tx2"/>
                </a:solidFill>
              </a:rPr>
              <a:t>In Head</a:t>
            </a:r>
          </a:p>
          <a:p>
            <a:r>
              <a:rPr lang="en-US" sz="2000" dirty="0">
                <a:solidFill>
                  <a:schemeClr val="tx2"/>
                </a:solidFill>
              </a:rPr>
              <a:t>In Body</a:t>
            </a:r>
          </a:p>
          <a:p>
            <a:r>
              <a:rPr lang="en-US" sz="2000" dirty="0">
                <a:solidFill>
                  <a:schemeClr val="tx2"/>
                </a:solidFill>
              </a:rPr>
              <a:t>In Head and Body</a:t>
            </a:r>
          </a:p>
          <a:p>
            <a:r>
              <a:rPr lang="en-US" sz="2000" dirty="0">
                <a:solidFill>
                  <a:schemeClr val="tx2"/>
                </a:solidFill>
              </a:rPr>
              <a:t>External JavaScript</a:t>
            </a:r>
          </a:p>
          <a:p>
            <a:r>
              <a:rPr lang="en-US" sz="2000" dirty="0" err="1"/>
              <a:t>JavaScripts</a:t>
            </a:r>
            <a:r>
              <a:rPr lang="en-US" sz="2000" dirty="0"/>
              <a:t> in the body section will be executed </a:t>
            </a:r>
            <a:r>
              <a:rPr lang="en-US" sz="2000" dirty="0">
                <a:solidFill>
                  <a:srgbClr val="9900CC"/>
                </a:solidFill>
              </a:rPr>
              <a:t>WHILE the page loads</a:t>
            </a:r>
            <a:r>
              <a:rPr lang="en-US" sz="2000" dirty="0"/>
              <a:t>.</a:t>
            </a:r>
          </a:p>
          <a:p>
            <a:r>
              <a:rPr lang="en-US" sz="2000" dirty="0" err="1"/>
              <a:t>JavaScripts</a:t>
            </a:r>
            <a:r>
              <a:rPr lang="en-US" sz="2000" dirty="0"/>
              <a:t> in the head section will be executed when </a:t>
            </a:r>
            <a:r>
              <a:rPr lang="en-US" sz="2000" dirty="0">
                <a:solidFill>
                  <a:srgbClr val="9900CC"/>
                </a:solidFill>
              </a:rPr>
              <a:t>CALLED</a:t>
            </a:r>
            <a:r>
              <a:rPr lang="en-US" sz="2000" dirty="0"/>
              <a:t>.</a:t>
            </a:r>
          </a:p>
          <a:p>
            <a:r>
              <a:rPr lang="en-US" sz="2000" dirty="0" err="1"/>
              <a:t>JavaScripts</a:t>
            </a:r>
            <a:r>
              <a:rPr lang="en-US" sz="2000" dirty="0"/>
              <a:t> in a page will be executed immediately while the page loads into the browser. This is not always what we want. Sometimes we want to execute a script when a page loads, other times when a user triggers an event.</a:t>
            </a:r>
            <a:endParaRPr lang="en-US" sz="2000" b="1" dirty="0"/>
          </a:p>
          <a:p>
            <a:endParaRPr lang="en-US" sz="20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316A030-C498-4E90-B78A-F58B3CAABE81}" type="slidenum">
              <a:rPr lang="en-US" altLang="en-US"/>
              <a:pPr/>
              <a:t>120</a:t>
            </a:fld>
            <a:endParaRPr lang="en-US" altLang="en-US"/>
          </a:p>
        </p:txBody>
      </p:sp>
      <p:sp>
        <p:nvSpPr>
          <p:cNvPr id="240642" name="Rectangle 2"/>
          <p:cNvSpPr>
            <a:spLocks noGrp="1" noChangeArrowheads="1"/>
          </p:cNvSpPr>
          <p:nvPr>
            <p:ph type="title"/>
          </p:nvPr>
        </p:nvSpPr>
        <p:spPr>
          <a:xfrm>
            <a:off x="457200" y="122238"/>
            <a:ext cx="7543800" cy="639762"/>
          </a:xfrm>
        </p:spPr>
        <p:txBody>
          <a:bodyPr/>
          <a:lstStyle/>
          <a:p>
            <a:r>
              <a:rPr lang="en-US" sz="3200" b="0"/>
              <a:t>Form validation-checking for all letters</a:t>
            </a:r>
          </a:p>
        </p:txBody>
      </p:sp>
      <p:sp>
        <p:nvSpPr>
          <p:cNvPr id="240643" name="Rectangle 3"/>
          <p:cNvSpPr>
            <a:spLocks noGrp="1" noChangeArrowheads="1"/>
          </p:cNvSpPr>
          <p:nvPr>
            <p:ph type="body" idx="1"/>
          </p:nvPr>
        </p:nvSpPr>
        <p:spPr>
          <a:xfrm>
            <a:off x="457200" y="914400"/>
            <a:ext cx="8229600" cy="5257800"/>
          </a:xfrm>
        </p:spPr>
        <p:txBody>
          <a:bodyPr/>
          <a:lstStyle/>
          <a:p>
            <a:pPr>
              <a:lnSpc>
                <a:spcPct val="80000"/>
              </a:lnSpc>
            </a:pPr>
            <a:r>
              <a:rPr lang="en-US" sz="1600" dirty="0"/>
              <a:t>This function will be identical to </a:t>
            </a:r>
            <a:r>
              <a:rPr lang="en-US" sz="1600" i="1" dirty="0" err="1"/>
              <a:t>isNumeric</a:t>
            </a:r>
            <a:r>
              <a:rPr lang="en-US" sz="1600" dirty="0"/>
              <a:t> except for the change to the regular expression we use inside the </a:t>
            </a:r>
            <a:r>
              <a:rPr lang="en-US" sz="1600" i="1" dirty="0"/>
              <a:t>match</a:t>
            </a:r>
            <a:r>
              <a:rPr lang="en-US" sz="1600" dirty="0"/>
              <a:t> function. Instead of checking for numbers we will want to check for all letters. </a:t>
            </a:r>
          </a:p>
          <a:p>
            <a:pPr>
              <a:lnSpc>
                <a:spcPct val="80000"/>
              </a:lnSpc>
            </a:pPr>
            <a:r>
              <a:rPr lang="en-US" sz="1600" dirty="0"/>
              <a:t>If we wanted to see if a string contained only letters we need to specify an expression that allows for both lowercase and uppercase letters: /^[a-</a:t>
            </a:r>
            <a:r>
              <a:rPr lang="en-US" sz="1600" dirty="0" err="1"/>
              <a:t>zA</a:t>
            </a:r>
            <a:r>
              <a:rPr lang="en-US" sz="1600" dirty="0"/>
              <a:t>-Z]+$/ </a:t>
            </a:r>
            <a:endParaRPr lang="en-US" sz="1600" b="1" dirty="0"/>
          </a:p>
          <a:p>
            <a:pPr>
              <a:lnSpc>
                <a:spcPct val="80000"/>
              </a:lnSpc>
            </a:pPr>
            <a:r>
              <a:rPr lang="en-US" sz="1600" b="1" dirty="0"/>
              <a:t>JavaScript Code:</a:t>
            </a:r>
          </a:p>
          <a:p>
            <a:pPr>
              <a:lnSpc>
                <a:spcPct val="80000"/>
              </a:lnSpc>
            </a:pPr>
            <a:r>
              <a:rPr lang="en-US" sz="1600" dirty="0"/>
              <a:t>// If the element's string matches the regular expression it is all letters function </a:t>
            </a:r>
            <a:r>
              <a:rPr lang="en-US" sz="1600" dirty="0" err="1"/>
              <a:t>isAlphabet</a:t>
            </a:r>
            <a:r>
              <a:rPr lang="en-US" sz="1600" dirty="0"/>
              <a:t>(</a:t>
            </a:r>
            <a:r>
              <a:rPr lang="en-US" sz="1600" dirty="0" err="1"/>
              <a:t>elem</a:t>
            </a:r>
            <a:r>
              <a:rPr lang="en-US" sz="1600" dirty="0"/>
              <a:t>, </a:t>
            </a:r>
            <a:r>
              <a:rPr lang="en-US" sz="1600" dirty="0" err="1"/>
              <a:t>helperMsg</a:t>
            </a:r>
            <a:r>
              <a:rPr lang="en-US" sz="1600" dirty="0"/>
              <a:t>)</a:t>
            </a:r>
          </a:p>
          <a:p>
            <a:pPr>
              <a:lnSpc>
                <a:spcPct val="80000"/>
              </a:lnSpc>
            </a:pPr>
            <a:r>
              <a:rPr lang="en-US" sz="1600" dirty="0"/>
              <a:t>{ </a:t>
            </a:r>
          </a:p>
          <a:p>
            <a:pPr>
              <a:lnSpc>
                <a:spcPct val="80000"/>
              </a:lnSpc>
            </a:pPr>
            <a:r>
              <a:rPr lang="en-US" sz="1600" dirty="0"/>
              <a:t>var </a:t>
            </a:r>
            <a:r>
              <a:rPr lang="en-US" sz="1600" dirty="0" err="1"/>
              <a:t>alphaExp</a:t>
            </a:r>
            <a:r>
              <a:rPr lang="en-US" sz="1600" dirty="0"/>
              <a:t> = /^[a-</a:t>
            </a:r>
            <a:r>
              <a:rPr lang="en-US" sz="1600" dirty="0" err="1"/>
              <a:t>zA</a:t>
            </a:r>
            <a:r>
              <a:rPr lang="en-US" sz="1600" dirty="0"/>
              <a:t>-Z]+$/; </a:t>
            </a:r>
          </a:p>
          <a:p>
            <a:pPr>
              <a:lnSpc>
                <a:spcPct val="80000"/>
              </a:lnSpc>
            </a:pPr>
            <a:r>
              <a:rPr lang="en-US" sz="1600" dirty="0"/>
              <a:t>if(</a:t>
            </a:r>
            <a:r>
              <a:rPr lang="en-US" sz="1600" dirty="0" err="1"/>
              <a:t>elem.value.match</a:t>
            </a:r>
            <a:r>
              <a:rPr lang="en-US" sz="1600" dirty="0"/>
              <a:t>(</a:t>
            </a:r>
            <a:r>
              <a:rPr lang="en-US" sz="1600" dirty="0" err="1"/>
              <a:t>alphaExp</a:t>
            </a:r>
            <a:r>
              <a:rPr lang="en-US" sz="1600" dirty="0"/>
              <a:t>))</a:t>
            </a:r>
          </a:p>
          <a:p>
            <a:pPr>
              <a:lnSpc>
                <a:spcPct val="80000"/>
              </a:lnSpc>
            </a:pPr>
            <a:r>
              <a:rPr lang="en-US" sz="1600" dirty="0"/>
              <a:t>{ </a:t>
            </a:r>
          </a:p>
          <a:p>
            <a:pPr>
              <a:lnSpc>
                <a:spcPct val="80000"/>
              </a:lnSpc>
            </a:pPr>
            <a:r>
              <a:rPr lang="en-US" sz="1600" dirty="0"/>
              <a:t>return true; </a:t>
            </a:r>
          </a:p>
          <a:p>
            <a:pPr>
              <a:lnSpc>
                <a:spcPct val="80000"/>
              </a:lnSpc>
            </a:pPr>
            <a:r>
              <a:rPr lang="en-US" sz="1600" dirty="0"/>
              <a:t>}</a:t>
            </a:r>
          </a:p>
          <a:p>
            <a:pPr>
              <a:lnSpc>
                <a:spcPct val="80000"/>
              </a:lnSpc>
            </a:pPr>
            <a:r>
              <a:rPr lang="en-US" sz="1600" dirty="0"/>
              <a:t>else</a:t>
            </a:r>
          </a:p>
          <a:p>
            <a:pPr>
              <a:lnSpc>
                <a:spcPct val="80000"/>
              </a:lnSpc>
            </a:pPr>
            <a:r>
              <a:rPr lang="en-US" sz="1600" dirty="0"/>
              <a:t>{ </a:t>
            </a:r>
          </a:p>
          <a:p>
            <a:pPr>
              <a:lnSpc>
                <a:spcPct val="80000"/>
              </a:lnSpc>
            </a:pPr>
            <a:r>
              <a:rPr lang="en-US" sz="1600" dirty="0"/>
              <a:t>alert(</a:t>
            </a:r>
            <a:r>
              <a:rPr lang="en-US" sz="1600" dirty="0" err="1"/>
              <a:t>helperMsg</a:t>
            </a:r>
            <a:r>
              <a:rPr lang="en-US" sz="1600" dirty="0"/>
              <a:t>); </a:t>
            </a:r>
          </a:p>
          <a:p>
            <a:pPr>
              <a:lnSpc>
                <a:spcPct val="80000"/>
              </a:lnSpc>
            </a:pPr>
            <a:r>
              <a:rPr lang="en-US" sz="1600" dirty="0" err="1"/>
              <a:t>elem.focus</a:t>
            </a:r>
            <a:r>
              <a:rPr lang="en-US" sz="1600" dirty="0"/>
              <a:t>(); </a:t>
            </a:r>
          </a:p>
          <a:p>
            <a:pPr>
              <a:lnSpc>
                <a:spcPct val="80000"/>
              </a:lnSpc>
            </a:pPr>
            <a:r>
              <a:rPr lang="en-US" sz="1600" dirty="0"/>
              <a:t>return false; </a:t>
            </a:r>
          </a:p>
          <a:p>
            <a:pPr>
              <a:lnSpc>
                <a:spcPct val="80000"/>
              </a:lnSpc>
            </a:pPr>
            <a:r>
              <a:rPr lang="en-US" sz="1600" dirty="0"/>
              <a:t>} </a:t>
            </a:r>
          </a:p>
          <a:p>
            <a:pPr>
              <a:lnSpc>
                <a:spcPct val="80000"/>
              </a:lnSpc>
            </a:pPr>
            <a:r>
              <a:rPr lang="en-US" sz="1600" dirty="0"/>
              <a:t>} </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659262C-A72A-42CE-B40C-707EC5E8B9CD}" type="slidenum">
              <a:rPr lang="en-US" altLang="en-US"/>
              <a:pPr/>
              <a:t>121</a:t>
            </a:fld>
            <a:endParaRPr lang="en-US" altLang="en-US"/>
          </a:p>
        </p:txBody>
      </p:sp>
      <p:sp>
        <p:nvSpPr>
          <p:cNvPr id="241666" name="Rectangle 2"/>
          <p:cNvSpPr>
            <a:spLocks noGrp="1" noChangeArrowheads="1"/>
          </p:cNvSpPr>
          <p:nvPr>
            <p:ph type="title"/>
          </p:nvPr>
        </p:nvSpPr>
        <p:spPr>
          <a:xfrm>
            <a:off x="457200" y="122238"/>
            <a:ext cx="7543800" cy="411162"/>
          </a:xfrm>
        </p:spPr>
        <p:txBody>
          <a:bodyPr/>
          <a:lstStyle/>
          <a:p>
            <a:endParaRPr lang="en-US" sz="3500"/>
          </a:p>
        </p:txBody>
      </p:sp>
      <p:sp>
        <p:nvSpPr>
          <p:cNvPr id="241667" name="Rectangle 3"/>
          <p:cNvSpPr>
            <a:spLocks noGrp="1" noChangeArrowheads="1"/>
          </p:cNvSpPr>
          <p:nvPr>
            <p:ph type="body" idx="1"/>
          </p:nvPr>
        </p:nvSpPr>
        <p:spPr>
          <a:xfrm>
            <a:off x="381000" y="533400"/>
            <a:ext cx="8534400" cy="5826125"/>
          </a:xfrm>
        </p:spPr>
        <p:txBody>
          <a:bodyPr/>
          <a:lstStyle/>
          <a:p>
            <a:pPr>
              <a:lnSpc>
                <a:spcPct val="80000"/>
              </a:lnSpc>
            </a:pPr>
            <a:endParaRPr lang="en-US" sz="1500" dirty="0"/>
          </a:p>
          <a:p>
            <a:pPr>
              <a:lnSpc>
                <a:spcPct val="80000"/>
              </a:lnSpc>
            </a:pPr>
            <a:endParaRPr lang="en-US" sz="1500" dirty="0"/>
          </a:p>
          <a:p>
            <a:pPr>
              <a:lnSpc>
                <a:spcPct val="80000"/>
              </a:lnSpc>
            </a:pPr>
            <a:r>
              <a:rPr lang="en-US" sz="1600" dirty="0"/>
              <a:t>&lt;script type='text/</a:t>
            </a:r>
            <a:r>
              <a:rPr lang="en-US" sz="1600" dirty="0" err="1"/>
              <a:t>javascript</a:t>
            </a:r>
            <a:r>
              <a:rPr lang="en-US" sz="1600" dirty="0"/>
              <a:t>'&gt; </a:t>
            </a:r>
          </a:p>
          <a:p>
            <a:pPr>
              <a:lnSpc>
                <a:spcPct val="80000"/>
              </a:lnSpc>
            </a:pPr>
            <a:r>
              <a:rPr lang="en-US" sz="1600" dirty="0"/>
              <a:t>function </a:t>
            </a:r>
            <a:r>
              <a:rPr lang="en-US" sz="1600" dirty="0" err="1"/>
              <a:t>isAlphabet</a:t>
            </a:r>
            <a:r>
              <a:rPr lang="en-US" sz="1600" dirty="0"/>
              <a:t>(</a:t>
            </a:r>
            <a:r>
              <a:rPr lang="en-US" sz="1600" dirty="0" err="1"/>
              <a:t>elem</a:t>
            </a:r>
            <a:r>
              <a:rPr lang="en-US" sz="1600" dirty="0"/>
              <a:t>, </a:t>
            </a:r>
            <a:r>
              <a:rPr lang="en-US" sz="1600" dirty="0" err="1"/>
              <a:t>helperMsg</a:t>
            </a:r>
            <a:r>
              <a:rPr lang="en-US" sz="1600" dirty="0"/>
              <a:t>)</a:t>
            </a:r>
          </a:p>
          <a:p>
            <a:pPr>
              <a:lnSpc>
                <a:spcPct val="80000"/>
              </a:lnSpc>
            </a:pPr>
            <a:r>
              <a:rPr lang="en-US" sz="1600" dirty="0"/>
              <a:t>{ </a:t>
            </a:r>
          </a:p>
          <a:p>
            <a:pPr>
              <a:lnSpc>
                <a:spcPct val="80000"/>
              </a:lnSpc>
            </a:pPr>
            <a:r>
              <a:rPr lang="en-US" sz="1600" dirty="0"/>
              <a:t>var </a:t>
            </a:r>
            <a:r>
              <a:rPr lang="en-US" sz="1600" dirty="0" err="1"/>
              <a:t>alphaExp</a:t>
            </a:r>
            <a:r>
              <a:rPr lang="en-US" sz="1600" dirty="0"/>
              <a:t> = /^[a-</a:t>
            </a:r>
            <a:r>
              <a:rPr lang="en-US" sz="1600" dirty="0" err="1"/>
              <a:t>zA</a:t>
            </a:r>
            <a:r>
              <a:rPr lang="en-US" sz="1600" dirty="0"/>
              <a:t>-Z]+$/; </a:t>
            </a:r>
          </a:p>
          <a:p>
            <a:pPr>
              <a:lnSpc>
                <a:spcPct val="80000"/>
              </a:lnSpc>
            </a:pPr>
            <a:r>
              <a:rPr lang="en-US" sz="1600" dirty="0"/>
              <a:t>if(</a:t>
            </a:r>
            <a:r>
              <a:rPr lang="en-US" sz="1600" dirty="0" err="1"/>
              <a:t>elem.value.match</a:t>
            </a:r>
            <a:r>
              <a:rPr lang="en-US" sz="1600" dirty="0"/>
              <a:t>(</a:t>
            </a:r>
            <a:r>
              <a:rPr lang="en-US" sz="1600" dirty="0" err="1"/>
              <a:t>alphaExp</a:t>
            </a:r>
            <a:r>
              <a:rPr lang="en-US" sz="1600" dirty="0"/>
              <a:t>))</a:t>
            </a:r>
          </a:p>
          <a:p>
            <a:pPr>
              <a:lnSpc>
                <a:spcPct val="80000"/>
              </a:lnSpc>
            </a:pPr>
            <a:r>
              <a:rPr lang="en-US" sz="1600" dirty="0"/>
              <a:t>{ </a:t>
            </a:r>
          </a:p>
          <a:p>
            <a:pPr>
              <a:lnSpc>
                <a:spcPct val="80000"/>
              </a:lnSpc>
            </a:pPr>
            <a:r>
              <a:rPr lang="en-US" sz="1600" dirty="0"/>
              <a:t>return true; </a:t>
            </a:r>
          </a:p>
          <a:p>
            <a:pPr>
              <a:lnSpc>
                <a:spcPct val="80000"/>
              </a:lnSpc>
            </a:pPr>
            <a:r>
              <a:rPr lang="en-US" sz="1600" dirty="0"/>
              <a:t>}</a:t>
            </a:r>
          </a:p>
          <a:p>
            <a:pPr>
              <a:lnSpc>
                <a:spcPct val="80000"/>
              </a:lnSpc>
            </a:pPr>
            <a:r>
              <a:rPr lang="en-US" sz="1600" dirty="0"/>
              <a:t>else</a:t>
            </a:r>
          </a:p>
          <a:p>
            <a:pPr>
              <a:lnSpc>
                <a:spcPct val="80000"/>
              </a:lnSpc>
            </a:pPr>
            <a:r>
              <a:rPr lang="en-US" sz="1600" dirty="0"/>
              <a:t>{ </a:t>
            </a:r>
          </a:p>
          <a:p>
            <a:pPr>
              <a:lnSpc>
                <a:spcPct val="80000"/>
              </a:lnSpc>
            </a:pPr>
            <a:r>
              <a:rPr lang="en-US" sz="1600" dirty="0"/>
              <a:t>alert(</a:t>
            </a:r>
            <a:r>
              <a:rPr lang="en-US" sz="1600" dirty="0" err="1"/>
              <a:t>helperMsg</a:t>
            </a:r>
            <a:r>
              <a:rPr lang="en-US" sz="1600" dirty="0"/>
              <a:t>); </a:t>
            </a:r>
          </a:p>
          <a:p>
            <a:pPr>
              <a:lnSpc>
                <a:spcPct val="80000"/>
              </a:lnSpc>
            </a:pPr>
            <a:r>
              <a:rPr lang="en-US" sz="1600" dirty="0" err="1"/>
              <a:t>elem.focus</a:t>
            </a:r>
            <a:r>
              <a:rPr lang="en-US" sz="1600" dirty="0"/>
              <a:t>(); </a:t>
            </a:r>
          </a:p>
          <a:p>
            <a:pPr>
              <a:lnSpc>
                <a:spcPct val="80000"/>
              </a:lnSpc>
            </a:pPr>
            <a:r>
              <a:rPr lang="en-US" sz="1600" dirty="0"/>
              <a:t>return false; </a:t>
            </a:r>
          </a:p>
          <a:p>
            <a:pPr>
              <a:lnSpc>
                <a:spcPct val="80000"/>
              </a:lnSpc>
            </a:pPr>
            <a:r>
              <a:rPr lang="en-US" sz="1600" dirty="0"/>
              <a:t>} </a:t>
            </a:r>
          </a:p>
          <a:p>
            <a:pPr>
              <a:lnSpc>
                <a:spcPct val="80000"/>
              </a:lnSpc>
            </a:pPr>
            <a:r>
              <a:rPr lang="en-US" sz="1600" dirty="0"/>
              <a:t>} </a:t>
            </a:r>
          </a:p>
          <a:p>
            <a:pPr>
              <a:lnSpc>
                <a:spcPct val="80000"/>
              </a:lnSpc>
            </a:pPr>
            <a:r>
              <a:rPr lang="en-US" sz="1600" dirty="0"/>
              <a:t>&lt;/script&gt; </a:t>
            </a:r>
          </a:p>
          <a:p>
            <a:pPr>
              <a:lnSpc>
                <a:spcPct val="80000"/>
              </a:lnSpc>
            </a:pPr>
            <a:r>
              <a:rPr lang="en-US" sz="1600" dirty="0"/>
              <a:t>&lt;form&gt; </a:t>
            </a:r>
          </a:p>
          <a:p>
            <a:pPr>
              <a:lnSpc>
                <a:spcPct val="80000"/>
              </a:lnSpc>
            </a:pPr>
            <a:r>
              <a:rPr lang="en-US" sz="1600" dirty="0"/>
              <a:t>Letters Only: &lt;input type='text' id='letters'/&gt; </a:t>
            </a:r>
          </a:p>
          <a:p>
            <a:pPr>
              <a:lnSpc>
                <a:spcPct val="80000"/>
              </a:lnSpc>
            </a:pPr>
            <a:r>
              <a:rPr lang="en-US" sz="1600" dirty="0"/>
              <a:t>&lt;input type='button' </a:t>
            </a:r>
            <a:r>
              <a:rPr lang="en-US" sz="1600" dirty="0" err="1"/>
              <a:t>onclick</a:t>
            </a:r>
            <a:r>
              <a:rPr lang="en-US" sz="1600" dirty="0"/>
              <a:t>="</a:t>
            </a:r>
            <a:r>
              <a:rPr lang="en-US" sz="1600" dirty="0" err="1"/>
              <a:t>isAlphabet</a:t>
            </a:r>
            <a:r>
              <a:rPr lang="en-US" sz="1600" dirty="0"/>
              <a:t>(</a:t>
            </a:r>
            <a:r>
              <a:rPr lang="en-US" sz="1600" dirty="0" err="1"/>
              <a:t>document.getElementById</a:t>
            </a:r>
            <a:r>
              <a:rPr lang="en-US" sz="1600" dirty="0"/>
              <a:t>('letters'), 'Letters Only Please')" value='Check Field' /&gt; </a:t>
            </a:r>
          </a:p>
          <a:p>
            <a:pPr>
              <a:lnSpc>
                <a:spcPct val="80000"/>
              </a:lnSpc>
            </a:pPr>
            <a:r>
              <a:rPr lang="en-US" sz="1600" dirty="0"/>
              <a:t>&lt;/form&gt; </a:t>
            </a:r>
          </a:p>
          <a:p>
            <a:pPr>
              <a:lnSpc>
                <a:spcPct val="80000"/>
              </a:lnSpc>
            </a:pPr>
            <a:endParaRPr lang="en-US" sz="1600" dirty="0"/>
          </a:p>
        </p:txBody>
      </p:sp>
      <p:pic>
        <p:nvPicPr>
          <p:cNvPr id="241668" name="Picture 4"/>
          <p:cNvPicPr>
            <a:picLocks noChangeAspect="1" noChangeArrowheads="1"/>
          </p:cNvPicPr>
          <p:nvPr/>
        </p:nvPicPr>
        <p:blipFill>
          <a:blip r:embed="rId2"/>
          <a:srcRect/>
          <a:stretch>
            <a:fillRect/>
          </a:stretch>
        </p:blipFill>
        <p:spPr bwMode="auto">
          <a:xfrm>
            <a:off x="4724400" y="838200"/>
            <a:ext cx="4572000" cy="3962400"/>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DD21EC7-9898-40ED-87DD-8799106856FE}" type="slidenum">
              <a:rPr lang="en-US" altLang="en-US"/>
              <a:pPr/>
              <a:t>122</a:t>
            </a:fld>
            <a:endParaRPr lang="en-US" altLang="en-US"/>
          </a:p>
        </p:txBody>
      </p:sp>
      <p:sp>
        <p:nvSpPr>
          <p:cNvPr id="242690" name="Rectangle 2"/>
          <p:cNvSpPr>
            <a:spLocks noGrp="1" noChangeArrowheads="1"/>
          </p:cNvSpPr>
          <p:nvPr>
            <p:ph type="title"/>
          </p:nvPr>
        </p:nvSpPr>
        <p:spPr>
          <a:xfrm>
            <a:off x="457200" y="152400"/>
            <a:ext cx="7543800" cy="808038"/>
          </a:xfrm>
        </p:spPr>
        <p:txBody>
          <a:bodyPr/>
          <a:lstStyle/>
          <a:p>
            <a:r>
              <a:rPr lang="en-US" sz="3200" b="0"/>
              <a:t>Form validation- for letters and numbers</a:t>
            </a:r>
          </a:p>
        </p:txBody>
      </p:sp>
      <p:sp>
        <p:nvSpPr>
          <p:cNvPr id="242691" name="Rectangle 3"/>
          <p:cNvSpPr>
            <a:spLocks noGrp="1" noChangeArrowheads="1"/>
          </p:cNvSpPr>
          <p:nvPr>
            <p:ph type="body" idx="1"/>
          </p:nvPr>
        </p:nvSpPr>
        <p:spPr>
          <a:xfrm>
            <a:off x="457200" y="1143000"/>
            <a:ext cx="8229600" cy="4987925"/>
          </a:xfrm>
        </p:spPr>
        <p:txBody>
          <a:bodyPr/>
          <a:lstStyle/>
          <a:p>
            <a:pPr>
              <a:lnSpc>
                <a:spcPct val="90000"/>
              </a:lnSpc>
            </a:pPr>
            <a:r>
              <a:rPr lang="en-US" sz="1600" dirty="0"/>
              <a:t>By combining both the </a:t>
            </a:r>
            <a:r>
              <a:rPr lang="en-US" sz="1600" i="1" dirty="0" err="1"/>
              <a:t>isAlphabet</a:t>
            </a:r>
            <a:r>
              <a:rPr lang="en-US" sz="1600" dirty="0"/>
              <a:t> and </a:t>
            </a:r>
            <a:r>
              <a:rPr lang="en-US" sz="1600" i="1" dirty="0" err="1"/>
              <a:t>isNumeric</a:t>
            </a:r>
            <a:r>
              <a:rPr lang="en-US" sz="1600" dirty="0"/>
              <a:t> functions into one we can check to see if a text input contains only letters and numbers. </a:t>
            </a:r>
            <a:endParaRPr lang="en-US" sz="1600" b="1" dirty="0"/>
          </a:p>
          <a:p>
            <a:pPr>
              <a:lnSpc>
                <a:spcPct val="90000"/>
              </a:lnSpc>
            </a:pPr>
            <a:r>
              <a:rPr lang="en-US" sz="1600" b="1" dirty="0"/>
              <a:t>JavaScript Code:</a:t>
            </a:r>
          </a:p>
          <a:p>
            <a:pPr>
              <a:lnSpc>
                <a:spcPct val="90000"/>
              </a:lnSpc>
            </a:pPr>
            <a:r>
              <a:rPr lang="en-US" sz="1600" dirty="0"/>
              <a:t>// If the element's string matches the regular expression it is numbers and letters </a:t>
            </a:r>
          </a:p>
          <a:p>
            <a:pPr>
              <a:lnSpc>
                <a:spcPct val="90000"/>
              </a:lnSpc>
            </a:pPr>
            <a:r>
              <a:rPr lang="en-US" sz="1600" dirty="0"/>
              <a:t>function </a:t>
            </a:r>
            <a:r>
              <a:rPr lang="en-US" sz="1600" dirty="0" err="1"/>
              <a:t>isAlphanumeric</a:t>
            </a:r>
            <a:r>
              <a:rPr lang="en-US" sz="1600" dirty="0"/>
              <a:t>(</a:t>
            </a:r>
            <a:r>
              <a:rPr lang="en-US" sz="1600" dirty="0" err="1"/>
              <a:t>elem</a:t>
            </a:r>
            <a:r>
              <a:rPr lang="en-US" sz="1600" dirty="0"/>
              <a:t>, </a:t>
            </a:r>
            <a:r>
              <a:rPr lang="en-US" sz="1600" dirty="0" err="1"/>
              <a:t>helperMsg</a:t>
            </a:r>
            <a:r>
              <a:rPr lang="en-US" sz="1600" dirty="0"/>
              <a:t>)</a:t>
            </a:r>
          </a:p>
          <a:p>
            <a:pPr>
              <a:lnSpc>
                <a:spcPct val="90000"/>
              </a:lnSpc>
            </a:pPr>
            <a:r>
              <a:rPr lang="en-US" sz="1600" dirty="0"/>
              <a:t>{ </a:t>
            </a:r>
          </a:p>
          <a:p>
            <a:pPr>
              <a:lnSpc>
                <a:spcPct val="90000"/>
              </a:lnSpc>
            </a:pPr>
            <a:r>
              <a:rPr lang="en-US" sz="1600" dirty="0"/>
              <a:t>var </a:t>
            </a:r>
            <a:r>
              <a:rPr lang="en-US" sz="1600" dirty="0" err="1"/>
              <a:t>alphaExp</a:t>
            </a:r>
            <a:r>
              <a:rPr lang="en-US" sz="1600" dirty="0"/>
              <a:t> = /^[0-9a-zA-Z]+$/; </a:t>
            </a:r>
          </a:p>
          <a:p>
            <a:pPr>
              <a:lnSpc>
                <a:spcPct val="90000"/>
              </a:lnSpc>
            </a:pPr>
            <a:r>
              <a:rPr lang="en-US" sz="1600" dirty="0"/>
              <a:t>if(</a:t>
            </a:r>
            <a:r>
              <a:rPr lang="en-US" sz="1600" dirty="0" err="1"/>
              <a:t>elem.value.match</a:t>
            </a:r>
            <a:r>
              <a:rPr lang="en-US" sz="1600" dirty="0"/>
              <a:t>(</a:t>
            </a:r>
            <a:r>
              <a:rPr lang="en-US" sz="1600" dirty="0" err="1"/>
              <a:t>alphaExp</a:t>
            </a:r>
            <a:r>
              <a:rPr lang="en-US" sz="1600" dirty="0"/>
              <a:t>))</a:t>
            </a:r>
          </a:p>
          <a:p>
            <a:pPr>
              <a:lnSpc>
                <a:spcPct val="90000"/>
              </a:lnSpc>
            </a:pPr>
            <a:r>
              <a:rPr lang="en-US" sz="1600" dirty="0"/>
              <a:t>{ </a:t>
            </a:r>
          </a:p>
          <a:p>
            <a:pPr>
              <a:lnSpc>
                <a:spcPct val="90000"/>
              </a:lnSpc>
            </a:pPr>
            <a:r>
              <a:rPr lang="en-US" sz="1600" dirty="0"/>
              <a:t>return true; </a:t>
            </a:r>
          </a:p>
          <a:p>
            <a:pPr>
              <a:lnSpc>
                <a:spcPct val="90000"/>
              </a:lnSpc>
            </a:pPr>
            <a:r>
              <a:rPr lang="en-US" sz="1600" dirty="0"/>
              <a:t>}</a:t>
            </a:r>
          </a:p>
          <a:p>
            <a:pPr>
              <a:lnSpc>
                <a:spcPct val="90000"/>
              </a:lnSpc>
            </a:pPr>
            <a:r>
              <a:rPr lang="en-US" sz="1600" dirty="0"/>
              <a:t>else</a:t>
            </a:r>
          </a:p>
          <a:p>
            <a:pPr>
              <a:lnSpc>
                <a:spcPct val="90000"/>
              </a:lnSpc>
            </a:pPr>
            <a:r>
              <a:rPr lang="en-US" sz="1600" dirty="0"/>
              <a:t>{ </a:t>
            </a:r>
          </a:p>
          <a:p>
            <a:pPr>
              <a:lnSpc>
                <a:spcPct val="90000"/>
              </a:lnSpc>
            </a:pPr>
            <a:r>
              <a:rPr lang="en-US" sz="1600" dirty="0"/>
              <a:t>alert(</a:t>
            </a:r>
            <a:r>
              <a:rPr lang="en-US" sz="1600" dirty="0" err="1"/>
              <a:t>helperMsg</a:t>
            </a:r>
            <a:r>
              <a:rPr lang="en-US" sz="1600" dirty="0"/>
              <a:t>); </a:t>
            </a:r>
          </a:p>
          <a:p>
            <a:pPr>
              <a:lnSpc>
                <a:spcPct val="90000"/>
              </a:lnSpc>
            </a:pPr>
            <a:r>
              <a:rPr lang="en-US" sz="1600" dirty="0" err="1"/>
              <a:t>elem.focus</a:t>
            </a:r>
            <a:r>
              <a:rPr lang="en-US" sz="1600" dirty="0"/>
              <a:t>(); </a:t>
            </a:r>
          </a:p>
          <a:p>
            <a:pPr>
              <a:lnSpc>
                <a:spcPct val="90000"/>
              </a:lnSpc>
            </a:pPr>
            <a:r>
              <a:rPr lang="en-US" sz="1600" dirty="0"/>
              <a:t>return false; </a:t>
            </a:r>
          </a:p>
          <a:p>
            <a:pPr>
              <a:lnSpc>
                <a:spcPct val="90000"/>
              </a:lnSpc>
            </a:pPr>
            <a:r>
              <a:rPr lang="en-US" sz="1600" dirty="0"/>
              <a:t>} </a:t>
            </a:r>
          </a:p>
          <a:p>
            <a:pPr>
              <a:lnSpc>
                <a:spcPct val="90000"/>
              </a:lnSpc>
            </a:pPr>
            <a:r>
              <a:rPr lang="en-US" sz="1600" dirty="0"/>
              <a:t>} </a:t>
            </a:r>
          </a:p>
        </p:txBody>
      </p:sp>
      <p:pic>
        <p:nvPicPr>
          <p:cNvPr id="242692" name="Picture 4"/>
          <p:cNvPicPr>
            <a:picLocks noChangeAspect="1" noChangeArrowheads="1"/>
          </p:cNvPicPr>
          <p:nvPr/>
        </p:nvPicPr>
        <p:blipFill>
          <a:blip r:embed="rId2"/>
          <a:srcRect/>
          <a:stretch>
            <a:fillRect/>
          </a:stretch>
        </p:blipFill>
        <p:spPr bwMode="auto">
          <a:xfrm>
            <a:off x="4191000" y="2667000"/>
            <a:ext cx="4733925" cy="3228975"/>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3CABFC-D25D-4E2A-92BD-438323D6CFBC}" type="slidenum">
              <a:rPr lang="en-US" altLang="en-US"/>
              <a:pPr/>
              <a:t>123</a:t>
            </a:fld>
            <a:endParaRPr lang="en-US" altLang="en-US"/>
          </a:p>
        </p:txBody>
      </p:sp>
      <p:sp>
        <p:nvSpPr>
          <p:cNvPr id="243714" name="Rectangle 2"/>
          <p:cNvSpPr>
            <a:spLocks noGrp="1" noChangeArrowheads="1"/>
          </p:cNvSpPr>
          <p:nvPr>
            <p:ph type="title"/>
          </p:nvPr>
        </p:nvSpPr>
        <p:spPr>
          <a:xfrm>
            <a:off x="457200" y="0"/>
            <a:ext cx="7543800" cy="762000"/>
          </a:xfrm>
        </p:spPr>
        <p:txBody>
          <a:bodyPr/>
          <a:lstStyle/>
          <a:p>
            <a:r>
              <a:rPr lang="en-US" sz="3200" b="0"/>
              <a:t>Form validation-restricting length</a:t>
            </a:r>
          </a:p>
        </p:txBody>
      </p:sp>
      <p:sp>
        <p:nvSpPr>
          <p:cNvPr id="243715" name="Rectangle 3"/>
          <p:cNvSpPr>
            <a:spLocks noGrp="1" noChangeArrowheads="1"/>
          </p:cNvSpPr>
          <p:nvPr>
            <p:ph type="body" idx="1"/>
          </p:nvPr>
        </p:nvSpPr>
        <p:spPr>
          <a:xfrm>
            <a:off x="457200" y="838200"/>
            <a:ext cx="8229600" cy="5562600"/>
          </a:xfrm>
        </p:spPr>
        <p:txBody>
          <a:bodyPr/>
          <a:lstStyle/>
          <a:p>
            <a:pPr>
              <a:lnSpc>
                <a:spcPct val="80000"/>
              </a:lnSpc>
            </a:pPr>
            <a:r>
              <a:rPr lang="en-US" sz="1600" dirty="0"/>
              <a:t>Being able to restrict the number of characters a user can enter into a field is one of the best ways to prevent bad data. </a:t>
            </a:r>
          </a:p>
          <a:p>
            <a:pPr>
              <a:lnSpc>
                <a:spcPct val="80000"/>
              </a:lnSpc>
            </a:pPr>
            <a:r>
              <a:rPr lang="en-US" sz="1600" dirty="0"/>
              <a:t>For example, if you know that the zip code field should only be 5 numbers you know that 2 numbers is not sufficient. </a:t>
            </a:r>
          </a:p>
          <a:p>
            <a:pPr>
              <a:lnSpc>
                <a:spcPct val="80000"/>
              </a:lnSpc>
            </a:pPr>
            <a:r>
              <a:rPr lang="en-US" sz="1600" dirty="0"/>
              <a:t>Below we have created a </a:t>
            </a:r>
            <a:r>
              <a:rPr lang="en-US" sz="1600" i="1" dirty="0" err="1"/>
              <a:t>lengthRestriction</a:t>
            </a:r>
            <a:r>
              <a:rPr lang="en-US" sz="1600" dirty="0"/>
              <a:t> function that takes a text field and two numbers. </a:t>
            </a:r>
          </a:p>
          <a:p>
            <a:pPr>
              <a:lnSpc>
                <a:spcPct val="80000"/>
              </a:lnSpc>
            </a:pPr>
            <a:r>
              <a:rPr lang="en-US" sz="1600" dirty="0"/>
              <a:t>The first number is the minimum number of characters and the second is the maximum number of a characters the input can be.</a:t>
            </a:r>
          </a:p>
          <a:p>
            <a:pPr>
              <a:lnSpc>
                <a:spcPct val="80000"/>
              </a:lnSpc>
            </a:pPr>
            <a:r>
              <a:rPr lang="en-US" sz="1600" dirty="0"/>
              <a:t>If you just want to specify an exact number then send the same number for both minimum and maximum.</a:t>
            </a:r>
          </a:p>
          <a:p>
            <a:pPr>
              <a:lnSpc>
                <a:spcPct val="80000"/>
              </a:lnSpc>
            </a:pPr>
            <a:r>
              <a:rPr lang="en-US" sz="1600" dirty="0"/>
              <a:t>JavaScript Code:</a:t>
            </a:r>
          </a:p>
          <a:p>
            <a:pPr>
              <a:lnSpc>
                <a:spcPct val="80000"/>
              </a:lnSpc>
            </a:pPr>
            <a:r>
              <a:rPr lang="en-US" sz="1600" dirty="0"/>
              <a:t>function </a:t>
            </a:r>
            <a:r>
              <a:rPr lang="en-US" sz="1600" dirty="0" err="1"/>
              <a:t>lengthRestriction</a:t>
            </a:r>
            <a:r>
              <a:rPr lang="en-US" sz="1600" dirty="0"/>
              <a:t>(</a:t>
            </a:r>
            <a:r>
              <a:rPr lang="en-US" sz="1600" dirty="0" err="1"/>
              <a:t>elem</a:t>
            </a:r>
            <a:r>
              <a:rPr lang="en-US" sz="1600" dirty="0"/>
              <a:t>, min, max)</a:t>
            </a:r>
          </a:p>
          <a:p>
            <a:pPr>
              <a:lnSpc>
                <a:spcPct val="80000"/>
              </a:lnSpc>
            </a:pPr>
            <a:r>
              <a:rPr lang="en-US" sz="1600" dirty="0"/>
              <a:t>{ </a:t>
            </a:r>
          </a:p>
          <a:p>
            <a:pPr>
              <a:lnSpc>
                <a:spcPct val="80000"/>
              </a:lnSpc>
            </a:pPr>
            <a:r>
              <a:rPr lang="en-US" sz="1600" dirty="0"/>
              <a:t>var </a:t>
            </a:r>
            <a:r>
              <a:rPr lang="en-US" sz="1600" dirty="0" err="1"/>
              <a:t>uInput</a:t>
            </a:r>
            <a:r>
              <a:rPr lang="en-US" sz="1600" dirty="0"/>
              <a:t> = </a:t>
            </a:r>
            <a:r>
              <a:rPr lang="en-US" sz="1600" dirty="0" err="1"/>
              <a:t>elem.value</a:t>
            </a:r>
            <a:r>
              <a:rPr lang="en-US" sz="1600" dirty="0"/>
              <a:t>; </a:t>
            </a:r>
          </a:p>
          <a:p>
            <a:pPr>
              <a:lnSpc>
                <a:spcPct val="80000"/>
              </a:lnSpc>
            </a:pPr>
            <a:r>
              <a:rPr lang="en-US" sz="1600" dirty="0"/>
              <a:t>if(</a:t>
            </a:r>
            <a:r>
              <a:rPr lang="en-US" sz="1600" dirty="0" err="1"/>
              <a:t>uInput.length</a:t>
            </a:r>
            <a:r>
              <a:rPr lang="en-US" sz="1600" dirty="0"/>
              <a:t> &gt;= min &amp;&amp; </a:t>
            </a:r>
            <a:r>
              <a:rPr lang="en-US" sz="1600" dirty="0" err="1"/>
              <a:t>uInput.length</a:t>
            </a:r>
            <a:r>
              <a:rPr lang="en-US" sz="1600" dirty="0"/>
              <a:t> &lt;= max)</a:t>
            </a:r>
          </a:p>
          <a:p>
            <a:pPr>
              <a:lnSpc>
                <a:spcPct val="80000"/>
              </a:lnSpc>
            </a:pPr>
            <a:r>
              <a:rPr lang="en-US" sz="1600" dirty="0"/>
              <a:t>{ return true; }</a:t>
            </a:r>
          </a:p>
          <a:p>
            <a:pPr>
              <a:lnSpc>
                <a:spcPct val="80000"/>
              </a:lnSpc>
            </a:pPr>
            <a:r>
              <a:rPr lang="en-US" sz="1600" dirty="0"/>
              <a:t>else</a:t>
            </a:r>
          </a:p>
          <a:p>
            <a:pPr>
              <a:lnSpc>
                <a:spcPct val="80000"/>
              </a:lnSpc>
            </a:pPr>
            <a:r>
              <a:rPr lang="en-US" sz="1600" dirty="0"/>
              <a:t>{ </a:t>
            </a:r>
          </a:p>
          <a:p>
            <a:pPr>
              <a:lnSpc>
                <a:spcPct val="80000"/>
              </a:lnSpc>
            </a:pPr>
            <a:r>
              <a:rPr lang="en-US" sz="1600" dirty="0"/>
              <a:t>alert("Please enter between " +min+ " and " +max+ " characters"); </a:t>
            </a:r>
          </a:p>
          <a:p>
            <a:pPr>
              <a:lnSpc>
                <a:spcPct val="80000"/>
              </a:lnSpc>
            </a:pPr>
            <a:r>
              <a:rPr lang="en-US" sz="1600" dirty="0" err="1"/>
              <a:t>elem.focus</a:t>
            </a:r>
            <a:r>
              <a:rPr lang="en-US" sz="1600" dirty="0"/>
              <a:t>(); </a:t>
            </a:r>
          </a:p>
          <a:p>
            <a:pPr>
              <a:lnSpc>
                <a:spcPct val="80000"/>
              </a:lnSpc>
            </a:pPr>
            <a:r>
              <a:rPr lang="en-US" sz="1600" dirty="0"/>
              <a:t>return false; </a:t>
            </a:r>
          </a:p>
          <a:p>
            <a:pPr>
              <a:lnSpc>
                <a:spcPct val="80000"/>
              </a:lnSpc>
            </a:pPr>
            <a:r>
              <a:rPr lang="en-US" sz="1600" dirty="0"/>
              <a:t>} </a:t>
            </a:r>
          </a:p>
          <a:p>
            <a:pPr>
              <a:lnSpc>
                <a:spcPct val="80000"/>
              </a:lnSpc>
            </a:pPr>
            <a:r>
              <a:rPr lang="en-US" sz="1600" dirty="0"/>
              <a:t>}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2AD9D92-DFDF-474C-85C5-2C97BD326AFA}" type="slidenum">
              <a:rPr lang="en-US" altLang="en-US"/>
              <a:pPr/>
              <a:t>124</a:t>
            </a:fld>
            <a:endParaRPr lang="en-US" altLang="en-US"/>
          </a:p>
        </p:txBody>
      </p:sp>
      <p:sp>
        <p:nvSpPr>
          <p:cNvPr id="244739" name="Rectangle 3"/>
          <p:cNvSpPr>
            <a:spLocks noGrp="1" noChangeArrowheads="1"/>
          </p:cNvSpPr>
          <p:nvPr>
            <p:ph type="body" idx="1"/>
          </p:nvPr>
        </p:nvSpPr>
        <p:spPr>
          <a:xfrm>
            <a:off x="304800" y="533400"/>
            <a:ext cx="8839200" cy="5715000"/>
          </a:xfrm>
        </p:spPr>
        <p:txBody>
          <a:bodyPr/>
          <a:lstStyle/>
          <a:p>
            <a:pPr>
              <a:lnSpc>
                <a:spcPct val="80000"/>
              </a:lnSpc>
            </a:pPr>
            <a:r>
              <a:rPr lang="en-US" sz="1600" dirty="0"/>
              <a:t>Here's an example of this function for a field that </a:t>
            </a:r>
          </a:p>
          <a:p>
            <a:pPr>
              <a:lnSpc>
                <a:spcPct val="80000"/>
              </a:lnSpc>
            </a:pPr>
            <a:r>
              <a:rPr lang="en-US" sz="1600" dirty="0"/>
              <a:t>requires 6 to 8 characters for a valid username.</a:t>
            </a:r>
          </a:p>
          <a:p>
            <a:pPr>
              <a:lnSpc>
                <a:spcPct val="80000"/>
              </a:lnSpc>
            </a:pPr>
            <a:r>
              <a:rPr lang="en-US" sz="1600" dirty="0"/>
              <a:t>&lt;script type='text/</a:t>
            </a:r>
            <a:r>
              <a:rPr lang="en-US" sz="1600" dirty="0" err="1"/>
              <a:t>javascript</a:t>
            </a:r>
            <a:r>
              <a:rPr lang="en-US" sz="1600" dirty="0"/>
              <a:t>'&gt; </a:t>
            </a:r>
          </a:p>
          <a:p>
            <a:pPr>
              <a:lnSpc>
                <a:spcPct val="80000"/>
              </a:lnSpc>
            </a:pPr>
            <a:r>
              <a:rPr lang="en-US" sz="1600" dirty="0"/>
              <a:t>function </a:t>
            </a:r>
            <a:r>
              <a:rPr lang="en-US" sz="1600" dirty="0" err="1"/>
              <a:t>lengthRestriction</a:t>
            </a:r>
            <a:r>
              <a:rPr lang="en-US" sz="1600" dirty="0"/>
              <a:t>(</a:t>
            </a:r>
            <a:r>
              <a:rPr lang="en-US" sz="1600" dirty="0" err="1"/>
              <a:t>elem</a:t>
            </a:r>
            <a:r>
              <a:rPr lang="en-US" sz="1600" dirty="0"/>
              <a:t>, min, max)</a:t>
            </a:r>
          </a:p>
          <a:p>
            <a:pPr>
              <a:lnSpc>
                <a:spcPct val="80000"/>
              </a:lnSpc>
            </a:pPr>
            <a:r>
              <a:rPr lang="en-US" sz="1600" dirty="0"/>
              <a:t>{ </a:t>
            </a:r>
          </a:p>
          <a:p>
            <a:pPr>
              <a:lnSpc>
                <a:spcPct val="80000"/>
              </a:lnSpc>
            </a:pPr>
            <a:r>
              <a:rPr lang="en-US" sz="1600" dirty="0"/>
              <a:t>var </a:t>
            </a:r>
            <a:r>
              <a:rPr lang="en-US" sz="1600" dirty="0" err="1"/>
              <a:t>uInput</a:t>
            </a:r>
            <a:r>
              <a:rPr lang="en-US" sz="1600" dirty="0"/>
              <a:t> = </a:t>
            </a:r>
            <a:r>
              <a:rPr lang="en-US" sz="1600" dirty="0" err="1"/>
              <a:t>elem.value</a:t>
            </a:r>
            <a:r>
              <a:rPr lang="en-US" sz="1600" dirty="0"/>
              <a:t>; </a:t>
            </a:r>
          </a:p>
          <a:p>
            <a:pPr>
              <a:lnSpc>
                <a:spcPct val="80000"/>
              </a:lnSpc>
            </a:pPr>
            <a:r>
              <a:rPr lang="en-US" sz="1600" dirty="0"/>
              <a:t>if(</a:t>
            </a:r>
            <a:r>
              <a:rPr lang="en-US" sz="1600" dirty="0" err="1"/>
              <a:t>uInput.length</a:t>
            </a:r>
            <a:r>
              <a:rPr lang="en-US" sz="1600" dirty="0"/>
              <a:t> &gt;= min &amp;&amp; </a:t>
            </a:r>
            <a:r>
              <a:rPr lang="en-US" sz="1600" dirty="0" err="1"/>
              <a:t>uInput.length</a:t>
            </a:r>
            <a:r>
              <a:rPr lang="en-US" sz="1600" dirty="0"/>
              <a:t> &lt;= max)</a:t>
            </a:r>
          </a:p>
          <a:p>
            <a:pPr>
              <a:lnSpc>
                <a:spcPct val="80000"/>
              </a:lnSpc>
            </a:pPr>
            <a:r>
              <a:rPr lang="en-US" sz="1600" dirty="0"/>
              <a:t>{ </a:t>
            </a:r>
          </a:p>
          <a:p>
            <a:pPr>
              <a:lnSpc>
                <a:spcPct val="80000"/>
              </a:lnSpc>
            </a:pPr>
            <a:r>
              <a:rPr lang="en-US" sz="1600" dirty="0"/>
              <a:t>return true; </a:t>
            </a:r>
          </a:p>
          <a:p>
            <a:pPr>
              <a:lnSpc>
                <a:spcPct val="80000"/>
              </a:lnSpc>
            </a:pPr>
            <a:r>
              <a:rPr lang="en-US" sz="1600" dirty="0"/>
              <a:t>}</a:t>
            </a:r>
          </a:p>
          <a:p>
            <a:pPr>
              <a:lnSpc>
                <a:spcPct val="80000"/>
              </a:lnSpc>
            </a:pPr>
            <a:r>
              <a:rPr lang="en-US" sz="1600" dirty="0"/>
              <a:t>else</a:t>
            </a:r>
          </a:p>
          <a:p>
            <a:pPr>
              <a:lnSpc>
                <a:spcPct val="80000"/>
              </a:lnSpc>
            </a:pPr>
            <a:r>
              <a:rPr lang="en-US" sz="1600" dirty="0"/>
              <a:t>{</a:t>
            </a:r>
          </a:p>
          <a:p>
            <a:pPr>
              <a:lnSpc>
                <a:spcPct val="80000"/>
              </a:lnSpc>
            </a:pPr>
            <a:r>
              <a:rPr lang="en-US" sz="1600" dirty="0"/>
              <a:t>alert("Please enter between " +min+ " and " +max+ " characters"); </a:t>
            </a:r>
          </a:p>
          <a:p>
            <a:pPr>
              <a:lnSpc>
                <a:spcPct val="80000"/>
              </a:lnSpc>
            </a:pPr>
            <a:r>
              <a:rPr lang="en-US" sz="1600" dirty="0" err="1"/>
              <a:t>elem.focus</a:t>
            </a:r>
            <a:r>
              <a:rPr lang="en-US" sz="1600" dirty="0"/>
              <a:t>(); </a:t>
            </a:r>
          </a:p>
          <a:p>
            <a:pPr>
              <a:lnSpc>
                <a:spcPct val="80000"/>
              </a:lnSpc>
            </a:pPr>
            <a:r>
              <a:rPr lang="en-US" sz="1600" dirty="0"/>
              <a:t>return false; </a:t>
            </a:r>
          </a:p>
          <a:p>
            <a:pPr>
              <a:lnSpc>
                <a:spcPct val="80000"/>
              </a:lnSpc>
            </a:pPr>
            <a:r>
              <a:rPr lang="en-US" sz="1600" dirty="0"/>
              <a:t>} </a:t>
            </a:r>
          </a:p>
          <a:p>
            <a:pPr>
              <a:lnSpc>
                <a:spcPct val="80000"/>
              </a:lnSpc>
            </a:pPr>
            <a:r>
              <a:rPr lang="en-US" sz="1600" dirty="0"/>
              <a:t>} </a:t>
            </a:r>
          </a:p>
          <a:p>
            <a:pPr>
              <a:lnSpc>
                <a:spcPct val="80000"/>
              </a:lnSpc>
            </a:pPr>
            <a:r>
              <a:rPr lang="en-US" sz="1600" dirty="0"/>
              <a:t>&lt;/script&gt; </a:t>
            </a:r>
          </a:p>
          <a:p>
            <a:pPr>
              <a:lnSpc>
                <a:spcPct val="80000"/>
              </a:lnSpc>
            </a:pPr>
            <a:r>
              <a:rPr lang="en-US" sz="1600" dirty="0"/>
              <a:t>&lt;form&gt; </a:t>
            </a:r>
          </a:p>
          <a:p>
            <a:pPr>
              <a:lnSpc>
                <a:spcPct val="80000"/>
              </a:lnSpc>
            </a:pPr>
            <a:r>
              <a:rPr lang="en-US" sz="1600" dirty="0"/>
              <a:t>Username(6-8 characters): &lt;input type='text' id='restrict'/&gt; </a:t>
            </a:r>
          </a:p>
          <a:p>
            <a:pPr>
              <a:lnSpc>
                <a:spcPct val="80000"/>
              </a:lnSpc>
            </a:pPr>
            <a:r>
              <a:rPr lang="en-US" sz="1600" dirty="0"/>
              <a:t>&lt;input type='button' </a:t>
            </a:r>
            <a:r>
              <a:rPr lang="en-US" sz="1600" dirty="0" err="1"/>
              <a:t>onclick</a:t>
            </a:r>
            <a:r>
              <a:rPr lang="en-US" sz="1600" dirty="0"/>
              <a:t>="</a:t>
            </a:r>
            <a:r>
              <a:rPr lang="en-US" sz="1600" dirty="0" err="1"/>
              <a:t>lengthRestriction</a:t>
            </a:r>
            <a:r>
              <a:rPr lang="en-US" sz="1600" dirty="0"/>
              <a:t>(</a:t>
            </a:r>
            <a:r>
              <a:rPr lang="en-US" sz="1600" dirty="0" err="1"/>
              <a:t>document.getElementById</a:t>
            </a:r>
            <a:r>
              <a:rPr lang="en-US" sz="1600" dirty="0"/>
              <a:t>('restrict'), 6, 8)" value='Check Field' /&gt; </a:t>
            </a:r>
          </a:p>
          <a:p>
            <a:pPr>
              <a:lnSpc>
                <a:spcPct val="80000"/>
              </a:lnSpc>
            </a:pPr>
            <a:r>
              <a:rPr lang="en-US" sz="1600" dirty="0"/>
              <a:t>&lt;/form&gt; </a:t>
            </a:r>
          </a:p>
        </p:txBody>
      </p:sp>
      <p:pic>
        <p:nvPicPr>
          <p:cNvPr id="244740" name="Picture 4"/>
          <p:cNvPicPr>
            <a:picLocks noChangeAspect="1" noChangeArrowheads="1"/>
          </p:cNvPicPr>
          <p:nvPr/>
        </p:nvPicPr>
        <p:blipFill>
          <a:blip r:embed="rId2"/>
          <a:srcRect/>
          <a:stretch>
            <a:fillRect/>
          </a:stretch>
        </p:blipFill>
        <p:spPr bwMode="auto">
          <a:xfrm>
            <a:off x="5257800" y="0"/>
            <a:ext cx="3609975" cy="3248025"/>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C3E98C7-84F9-4121-B529-A101508A1B5E}" type="slidenum">
              <a:rPr lang="en-US" altLang="en-US"/>
              <a:pPr/>
              <a:t>125</a:t>
            </a:fld>
            <a:endParaRPr lang="en-US" altLang="en-US"/>
          </a:p>
        </p:txBody>
      </p:sp>
      <p:sp>
        <p:nvSpPr>
          <p:cNvPr id="277506" name="Rectangle 2"/>
          <p:cNvSpPr>
            <a:spLocks noGrp="1" noChangeArrowheads="1"/>
          </p:cNvSpPr>
          <p:nvPr>
            <p:ph type="title"/>
          </p:nvPr>
        </p:nvSpPr>
        <p:spPr/>
        <p:txBody>
          <a:bodyPr/>
          <a:lstStyle/>
          <a:p>
            <a:r>
              <a:rPr lang="en-US"/>
              <a:t>Email Validation</a:t>
            </a:r>
          </a:p>
        </p:txBody>
      </p:sp>
      <p:sp>
        <p:nvSpPr>
          <p:cNvPr id="277507" name="Rectangle 3"/>
          <p:cNvSpPr>
            <a:spLocks noGrp="1" noChangeArrowheads="1"/>
          </p:cNvSpPr>
          <p:nvPr>
            <p:ph type="body" idx="1"/>
          </p:nvPr>
        </p:nvSpPr>
        <p:spPr/>
        <p:txBody>
          <a:bodyPr/>
          <a:lstStyle/>
          <a:p>
            <a:r>
              <a:rPr lang="en-US"/>
              <a:t>The function below checks if the content has the general syntax of an email.</a:t>
            </a:r>
          </a:p>
          <a:p>
            <a:r>
              <a:rPr lang="en-US"/>
              <a:t>This means that the input data must contain at least an @ sign and a dot (.). Also, the @ must not be the first character of the email address, and the last dot must at least be one character after the @ sign: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E43D74-8D5E-4EED-953B-C4B17B66F1A9}" type="slidenum">
              <a:rPr lang="en-US" altLang="en-US"/>
              <a:pPr/>
              <a:t>126</a:t>
            </a:fld>
            <a:endParaRPr lang="en-US" altLang="en-US"/>
          </a:p>
        </p:txBody>
      </p:sp>
      <p:sp>
        <p:nvSpPr>
          <p:cNvPr id="276482" name="Rectangle 2"/>
          <p:cNvSpPr>
            <a:spLocks noGrp="1" noChangeArrowheads="1"/>
          </p:cNvSpPr>
          <p:nvPr>
            <p:ph type="title"/>
          </p:nvPr>
        </p:nvSpPr>
        <p:spPr>
          <a:xfrm>
            <a:off x="457200" y="122238"/>
            <a:ext cx="7543800" cy="563562"/>
          </a:xfrm>
        </p:spPr>
        <p:txBody>
          <a:bodyPr/>
          <a:lstStyle/>
          <a:p>
            <a:r>
              <a:rPr lang="en-US" dirty="0"/>
              <a:t>Email Validations</a:t>
            </a:r>
          </a:p>
        </p:txBody>
      </p:sp>
      <p:sp>
        <p:nvSpPr>
          <p:cNvPr id="276483" name="Rectangle 3"/>
          <p:cNvSpPr>
            <a:spLocks noGrp="1" noChangeArrowheads="1"/>
          </p:cNvSpPr>
          <p:nvPr>
            <p:ph type="body" idx="1"/>
          </p:nvPr>
        </p:nvSpPr>
        <p:spPr>
          <a:xfrm>
            <a:off x="457200" y="838200"/>
            <a:ext cx="8229600" cy="5292725"/>
          </a:xfrm>
        </p:spPr>
        <p:txBody>
          <a:bodyPr/>
          <a:lstStyle/>
          <a:p>
            <a:pPr>
              <a:lnSpc>
                <a:spcPct val="80000"/>
              </a:lnSpc>
            </a:pPr>
            <a:r>
              <a:rPr lang="en-US" sz="1400" dirty="0"/>
              <a:t>&lt;html&gt;</a:t>
            </a:r>
            <a:br>
              <a:rPr lang="en-US" sz="1400" dirty="0"/>
            </a:br>
            <a:r>
              <a:rPr lang="en-US" sz="1400" dirty="0"/>
              <a:t>&lt;head&gt;</a:t>
            </a:r>
            <a:br>
              <a:rPr lang="en-US" sz="1400" dirty="0"/>
            </a:br>
            <a:r>
              <a:rPr lang="en-US" sz="1400" dirty="0"/>
              <a:t>&lt;script type="text/</a:t>
            </a:r>
            <a:r>
              <a:rPr lang="en-US" sz="1400" dirty="0" err="1"/>
              <a:t>javascript</a:t>
            </a:r>
            <a:r>
              <a:rPr lang="en-US" sz="1400" dirty="0"/>
              <a:t>"&gt;</a:t>
            </a:r>
            <a:br>
              <a:rPr lang="en-US" sz="1400" dirty="0"/>
            </a:br>
            <a:r>
              <a:rPr lang="en-US" sz="1400" dirty="0"/>
              <a:t>function </a:t>
            </a:r>
            <a:r>
              <a:rPr lang="en-US" sz="1400" dirty="0" err="1"/>
              <a:t>validate_email</a:t>
            </a:r>
            <a:r>
              <a:rPr lang="en-US" sz="1400" dirty="0"/>
              <a:t>(</a:t>
            </a:r>
            <a:r>
              <a:rPr lang="en-US" sz="1400" dirty="0" err="1"/>
              <a:t>field,alerttxt</a:t>
            </a:r>
            <a:r>
              <a:rPr lang="en-US" sz="1400" dirty="0"/>
              <a:t>)</a:t>
            </a:r>
            <a:br>
              <a:rPr lang="en-US" sz="1400" dirty="0"/>
            </a:br>
            <a:r>
              <a:rPr lang="en-US" sz="1400" dirty="0"/>
              <a:t>{</a:t>
            </a:r>
            <a:br>
              <a:rPr lang="en-US" sz="1400" dirty="0"/>
            </a:br>
            <a:r>
              <a:rPr lang="en-US" sz="1400" dirty="0"/>
              <a:t>with (field)</a:t>
            </a:r>
            <a:br>
              <a:rPr lang="en-US" sz="1400" dirty="0"/>
            </a:br>
            <a:r>
              <a:rPr lang="en-US" sz="1400" dirty="0"/>
              <a:t>  {</a:t>
            </a:r>
            <a:br>
              <a:rPr lang="en-US" sz="1400" dirty="0"/>
            </a:br>
            <a:r>
              <a:rPr lang="en-US" sz="1400" dirty="0"/>
              <a:t>  </a:t>
            </a:r>
            <a:r>
              <a:rPr lang="en-US" sz="1400" dirty="0" err="1"/>
              <a:t>apos</a:t>
            </a:r>
            <a:r>
              <a:rPr lang="en-US" sz="1400" dirty="0"/>
              <a:t>=</a:t>
            </a:r>
            <a:r>
              <a:rPr lang="en-US" sz="1400" dirty="0" err="1"/>
              <a:t>value.indexOf</a:t>
            </a:r>
            <a:r>
              <a:rPr lang="en-US" sz="1400" dirty="0"/>
              <a:t>("@");</a:t>
            </a:r>
            <a:br>
              <a:rPr lang="en-US" sz="1400" dirty="0"/>
            </a:br>
            <a:r>
              <a:rPr lang="en-US" sz="1400" dirty="0"/>
              <a:t>  </a:t>
            </a:r>
            <a:r>
              <a:rPr lang="en-US" sz="1400" dirty="0" err="1"/>
              <a:t>dotpos</a:t>
            </a:r>
            <a:r>
              <a:rPr lang="en-US" sz="1400" dirty="0"/>
              <a:t>=</a:t>
            </a:r>
            <a:r>
              <a:rPr lang="en-US" sz="1400" dirty="0" err="1"/>
              <a:t>value.lastIndexOf</a:t>
            </a:r>
            <a:r>
              <a:rPr lang="en-US" sz="1400" dirty="0"/>
              <a:t>(".");</a:t>
            </a:r>
            <a:br>
              <a:rPr lang="en-US" sz="1400" dirty="0"/>
            </a:br>
            <a:r>
              <a:rPr lang="en-US" sz="1400" dirty="0"/>
              <a:t>  if (</a:t>
            </a:r>
            <a:r>
              <a:rPr lang="en-US" sz="1400" dirty="0" err="1"/>
              <a:t>apos</a:t>
            </a:r>
            <a:r>
              <a:rPr lang="en-US" sz="1400" dirty="0"/>
              <a:t>&lt;1||</a:t>
            </a:r>
            <a:r>
              <a:rPr lang="en-US" sz="1400" dirty="0" err="1"/>
              <a:t>dotpos-apos</a:t>
            </a:r>
            <a:r>
              <a:rPr lang="en-US" sz="1400" dirty="0"/>
              <a:t>&lt;2)</a:t>
            </a:r>
            <a:br>
              <a:rPr lang="en-US" sz="1400" dirty="0"/>
            </a:br>
            <a:r>
              <a:rPr lang="en-US" sz="1400" dirty="0"/>
              <a:t>    {alert(</a:t>
            </a:r>
            <a:r>
              <a:rPr lang="en-US" sz="1400" dirty="0" err="1"/>
              <a:t>alerttxt</a:t>
            </a:r>
            <a:r>
              <a:rPr lang="en-US" sz="1400" dirty="0"/>
              <a:t>);return false;}</a:t>
            </a:r>
            <a:br>
              <a:rPr lang="en-US" sz="1400" dirty="0"/>
            </a:br>
            <a:r>
              <a:rPr lang="en-US" sz="1400" dirty="0"/>
              <a:t>  else {return true;}</a:t>
            </a:r>
            <a:br>
              <a:rPr lang="en-US" sz="1400" dirty="0"/>
            </a:br>
            <a:r>
              <a:rPr lang="en-US" sz="1400" dirty="0"/>
              <a:t>  }</a:t>
            </a:r>
            <a:br>
              <a:rPr lang="en-US" sz="1400" dirty="0"/>
            </a:br>
            <a:r>
              <a:rPr lang="en-US" sz="1400" dirty="0"/>
              <a:t>}</a:t>
            </a:r>
            <a:br>
              <a:rPr lang="en-US" sz="1400" dirty="0"/>
            </a:br>
            <a:br>
              <a:rPr lang="en-US" sz="1400" dirty="0"/>
            </a:br>
            <a:r>
              <a:rPr lang="en-US" sz="1400" dirty="0"/>
              <a:t>function </a:t>
            </a:r>
            <a:r>
              <a:rPr lang="en-US" sz="1400" dirty="0" err="1"/>
              <a:t>validate_form</a:t>
            </a:r>
            <a:r>
              <a:rPr lang="en-US" sz="1400" dirty="0"/>
              <a:t>(</a:t>
            </a:r>
            <a:r>
              <a:rPr lang="en-US" sz="1400" dirty="0" err="1"/>
              <a:t>thisform</a:t>
            </a:r>
            <a:r>
              <a:rPr lang="en-US" sz="1400" dirty="0"/>
              <a:t>)</a:t>
            </a:r>
            <a:br>
              <a:rPr lang="en-US" sz="1400" dirty="0"/>
            </a:br>
            <a:r>
              <a:rPr lang="en-US" sz="1400" dirty="0"/>
              <a:t>{</a:t>
            </a:r>
            <a:br>
              <a:rPr lang="en-US" sz="1400" dirty="0"/>
            </a:br>
            <a:r>
              <a:rPr lang="en-US" sz="1400" dirty="0"/>
              <a:t>with (</a:t>
            </a:r>
            <a:r>
              <a:rPr lang="en-US" sz="1400" dirty="0" err="1"/>
              <a:t>thisform</a:t>
            </a:r>
            <a:r>
              <a:rPr lang="en-US" sz="1400" dirty="0"/>
              <a:t>)</a:t>
            </a:r>
            <a:br>
              <a:rPr lang="en-US" sz="1400" dirty="0"/>
            </a:br>
            <a:r>
              <a:rPr lang="en-US" sz="1400" dirty="0"/>
              <a:t>  {</a:t>
            </a:r>
            <a:br>
              <a:rPr lang="en-US" sz="1400" dirty="0"/>
            </a:br>
            <a:r>
              <a:rPr lang="en-US" sz="1400" dirty="0"/>
              <a:t>  if (</a:t>
            </a:r>
            <a:r>
              <a:rPr lang="en-US" sz="1400" dirty="0" err="1"/>
              <a:t>validate_email</a:t>
            </a:r>
            <a:r>
              <a:rPr lang="en-US" sz="1400" dirty="0"/>
              <a:t>(</a:t>
            </a:r>
            <a:r>
              <a:rPr lang="en-US" sz="1400" dirty="0" err="1"/>
              <a:t>email,"Not</a:t>
            </a:r>
            <a:r>
              <a:rPr lang="en-US" sz="1400" dirty="0"/>
              <a:t> a valid e-mail address!")==false)</a:t>
            </a:r>
            <a:br>
              <a:rPr lang="en-US" sz="1400" dirty="0"/>
            </a:br>
            <a:r>
              <a:rPr lang="en-US" sz="1400" dirty="0"/>
              <a:t>    {</a:t>
            </a:r>
            <a:r>
              <a:rPr lang="en-US" sz="1400" dirty="0" err="1"/>
              <a:t>email.focus</a:t>
            </a:r>
            <a:r>
              <a:rPr lang="en-US" sz="1400" dirty="0"/>
              <a:t>();return false;}</a:t>
            </a:r>
            <a:br>
              <a:rPr lang="en-US" sz="1400" dirty="0"/>
            </a:br>
            <a:r>
              <a:rPr lang="en-US" sz="1400" dirty="0"/>
              <a:t>  }</a:t>
            </a:r>
            <a:br>
              <a:rPr lang="en-US" sz="1400" dirty="0"/>
            </a:br>
            <a:r>
              <a:rPr lang="en-US" sz="1400" dirty="0"/>
              <a:t>}</a:t>
            </a:r>
            <a:br>
              <a:rPr lang="en-US" sz="1400" dirty="0"/>
            </a:br>
            <a:r>
              <a:rPr lang="en-US" sz="1400" dirty="0"/>
              <a:t>&lt;/script&gt;</a:t>
            </a:r>
            <a:br>
              <a:rPr lang="en-US" sz="1400" dirty="0"/>
            </a:br>
            <a:r>
              <a:rPr lang="en-US" sz="1400" dirty="0"/>
              <a:t>&lt;/head&gt;</a:t>
            </a:r>
            <a:br>
              <a:rPr lang="en-US" sz="1400" dirty="0"/>
            </a:br>
            <a:br>
              <a:rPr lang="en-US" sz="1400" dirty="0"/>
            </a:br>
            <a:r>
              <a:rPr lang="en-US" sz="1400" dirty="0"/>
              <a:t>&lt;body&gt;</a:t>
            </a:r>
            <a:br>
              <a:rPr lang="en-US" sz="1400" dirty="0"/>
            </a:br>
            <a:r>
              <a:rPr lang="en-US" sz="1400" dirty="0"/>
              <a:t>&lt;form action="submit.htm" </a:t>
            </a:r>
            <a:r>
              <a:rPr lang="en-US" sz="1400" dirty="0" err="1"/>
              <a:t>onsubmit</a:t>
            </a:r>
            <a:r>
              <a:rPr lang="en-US" sz="1400" dirty="0"/>
              <a:t>="return </a:t>
            </a:r>
            <a:r>
              <a:rPr lang="en-US" sz="1400" dirty="0" err="1"/>
              <a:t>validate_form</a:t>
            </a:r>
            <a:r>
              <a:rPr lang="en-US" sz="1400" dirty="0"/>
              <a:t>(this);" method="post"&gt;</a:t>
            </a:r>
            <a:br>
              <a:rPr lang="en-US" sz="1400" dirty="0"/>
            </a:br>
            <a:r>
              <a:rPr lang="en-US" sz="1400" dirty="0"/>
              <a:t>Email: &lt;input type="text" name="email" size="30"&gt;</a:t>
            </a:r>
            <a:br>
              <a:rPr lang="en-US" sz="1400" dirty="0"/>
            </a:br>
            <a:r>
              <a:rPr lang="en-US" sz="1400" dirty="0"/>
              <a:t>&lt;input type="submit" value="Submit"&gt;</a:t>
            </a:r>
            <a:br>
              <a:rPr lang="en-US" sz="1400" dirty="0"/>
            </a:br>
            <a:r>
              <a:rPr lang="en-US" sz="1400" dirty="0"/>
              <a:t>&lt;/form&gt;</a:t>
            </a:r>
            <a:br>
              <a:rPr lang="en-US" sz="1400" dirty="0"/>
            </a:br>
            <a:r>
              <a:rPr lang="en-US" sz="1400" dirty="0"/>
              <a:t>&lt;/body&gt;</a:t>
            </a:r>
            <a:br>
              <a:rPr lang="en-US" sz="1400" dirty="0"/>
            </a:br>
            <a:br>
              <a:rPr lang="en-US" sz="1400" dirty="0"/>
            </a:br>
            <a:r>
              <a:rPr lang="en-US" sz="1400" dirty="0"/>
              <a:t>&lt;/html&gt;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020762"/>
          </a:xfrm>
        </p:spPr>
        <p:txBody>
          <a:bodyPr/>
          <a:lstStyle/>
          <a:p>
            <a:r>
              <a:rPr lang="en-US" dirty="0"/>
              <a:t>Using regular expressions</a:t>
            </a:r>
          </a:p>
        </p:txBody>
      </p:sp>
      <p:sp>
        <p:nvSpPr>
          <p:cNvPr id="3" name="Content Placeholder 2"/>
          <p:cNvSpPr>
            <a:spLocks noGrp="1"/>
          </p:cNvSpPr>
          <p:nvPr>
            <p:ph idx="1"/>
          </p:nvPr>
        </p:nvSpPr>
        <p:spPr/>
        <p:txBody>
          <a:bodyPr/>
          <a:lstStyle/>
          <a:p>
            <a:r>
              <a:rPr lang="en-US" b="1" dirty="0" err="1"/>
              <a:t>var</a:t>
            </a:r>
            <a:r>
              <a:rPr lang="en-US" dirty="0"/>
              <a:t> </a:t>
            </a:r>
            <a:r>
              <a:rPr lang="en-US" dirty="0" err="1"/>
              <a:t>emailPattern</a:t>
            </a:r>
            <a:r>
              <a:rPr lang="en-US" dirty="0"/>
              <a:t> = /^[a-zA-Z0-9._-]+@[a-zA-Z0-9.-]+\.[a-</a:t>
            </a:r>
            <a:r>
              <a:rPr lang="en-US" dirty="0" err="1"/>
              <a:t>zA</a:t>
            </a:r>
            <a:r>
              <a:rPr lang="en-US" dirty="0"/>
              <a:t>-Z]{2,4}$/;  where,</a:t>
            </a:r>
            <a:endParaRPr lang="en-US" b="1" dirty="0"/>
          </a:p>
          <a:p>
            <a:r>
              <a:rPr lang="en-US" b="1" dirty="0"/>
              <a:t>\.</a:t>
            </a:r>
            <a:r>
              <a:rPr lang="en-US" dirty="0"/>
              <a:t>: After the second group of characters there must be a period (‘.’). This is to separate domain and </a:t>
            </a:r>
            <a:r>
              <a:rPr lang="en-US" dirty="0" err="1"/>
              <a:t>subdomain</a:t>
            </a:r>
            <a:r>
              <a:rPr lang="en-US" dirty="0"/>
              <a:t> names.</a:t>
            </a:r>
          </a:p>
          <a:p>
            <a:r>
              <a:rPr lang="en-US" dirty="0"/>
              <a:t>{2,4} indicates the minimum and maximum number of characters. This will allow domain names with 2, 3 and 4 characters e.g.; us, </a:t>
            </a:r>
            <a:r>
              <a:rPr lang="en-US" dirty="0" err="1"/>
              <a:t>tx</a:t>
            </a:r>
            <a:r>
              <a:rPr lang="en-US" dirty="0"/>
              <a:t>, org, com, net, </a:t>
            </a:r>
            <a:r>
              <a:rPr lang="en-US" dirty="0" err="1"/>
              <a:t>wxyz</a:t>
            </a:r>
            <a:r>
              <a:rPr lang="en-US" dirty="0"/>
              <a:t>).</a:t>
            </a:r>
          </a:p>
          <a:p>
            <a:pPr>
              <a:buNone/>
            </a:pPr>
            <a:br>
              <a:rPr lang="en-US" dirty="0"/>
            </a:br>
            <a:endParaRPr lang="sv-SE" b="1"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sz="4600" dirty="0"/>
          </a:p>
          <a:p>
            <a:r>
              <a:rPr lang="en-US" sz="4600" dirty="0"/>
              <a:t>EXTRA……………</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9925"/>
          </a:xfrm>
        </p:spPr>
        <p:txBody>
          <a:bodyPr/>
          <a:lstStyle/>
          <a:p>
            <a:pPr>
              <a:buNone/>
            </a:pPr>
            <a:r>
              <a:rPr lang="en-US" b="1" dirty="0"/>
              <a:t>JavaScript Timing Events</a:t>
            </a:r>
          </a:p>
          <a:p>
            <a:r>
              <a:rPr lang="en-US" dirty="0"/>
              <a:t>With JavaScript, it is possible to execute some code after a specified time-interval. This is called timing events.</a:t>
            </a:r>
          </a:p>
          <a:p>
            <a:r>
              <a:rPr lang="en-US" dirty="0"/>
              <a:t>It's very easy to time events in JavaScript. The two key methods that are used are:</a:t>
            </a:r>
          </a:p>
          <a:p>
            <a:r>
              <a:rPr lang="en-US" dirty="0" err="1"/>
              <a:t>setTimeout</a:t>
            </a:r>
            <a:r>
              <a:rPr lang="en-US" dirty="0"/>
              <a:t>() - executes a code some time in the future</a:t>
            </a:r>
          </a:p>
          <a:p>
            <a:r>
              <a:rPr lang="en-US" dirty="0" err="1"/>
              <a:t>clearTimeout</a:t>
            </a:r>
            <a:r>
              <a:rPr lang="en-US" dirty="0"/>
              <a:t>() - cancels the </a:t>
            </a:r>
            <a:r>
              <a:rPr lang="en-US" dirty="0" err="1"/>
              <a:t>setTimeout</a:t>
            </a:r>
            <a:r>
              <a:rPr lang="en-US" dirty="0"/>
              <a:t>()</a:t>
            </a:r>
          </a:p>
          <a:p>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3CF0345-202C-4688-B792-76AAE5E60594}" type="slidenum">
              <a:rPr lang="en-US" altLang="en-US"/>
              <a:pPr/>
              <a:t>13</a:t>
            </a:fld>
            <a:endParaRPr lang="en-US" altLang="en-US"/>
          </a:p>
        </p:txBody>
      </p:sp>
      <p:sp>
        <p:nvSpPr>
          <p:cNvPr id="84994" name="Rectangle 2"/>
          <p:cNvSpPr>
            <a:spLocks noGrp="1" noChangeArrowheads="1"/>
          </p:cNvSpPr>
          <p:nvPr>
            <p:ph type="title"/>
          </p:nvPr>
        </p:nvSpPr>
        <p:spPr>
          <a:xfrm>
            <a:off x="457200" y="122238"/>
            <a:ext cx="7543800" cy="944562"/>
          </a:xfrm>
        </p:spPr>
        <p:txBody>
          <a:bodyPr/>
          <a:lstStyle/>
          <a:p>
            <a:r>
              <a:rPr lang="en-US"/>
              <a:t>Scripts in &lt;head&gt;</a:t>
            </a:r>
          </a:p>
        </p:txBody>
      </p:sp>
      <p:sp>
        <p:nvSpPr>
          <p:cNvPr id="84995" name="Rectangle 3"/>
          <p:cNvSpPr>
            <a:spLocks noGrp="1" noChangeArrowheads="1"/>
          </p:cNvSpPr>
          <p:nvPr>
            <p:ph type="body" idx="1"/>
          </p:nvPr>
        </p:nvSpPr>
        <p:spPr>
          <a:xfrm>
            <a:off x="304800" y="1524000"/>
            <a:ext cx="8229600" cy="4640263"/>
          </a:xfrm>
        </p:spPr>
        <p:txBody>
          <a:bodyPr/>
          <a:lstStyle/>
          <a:p>
            <a:pPr>
              <a:lnSpc>
                <a:spcPct val="80000"/>
              </a:lnSpc>
            </a:pPr>
            <a:r>
              <a:rPr lang="en-US" sz="1900" dirty="0"/>
              <a:t>Scripts to be executed when they are called, or when an event is triggered, go in the head section.</a:t>
            </a:r>
          </a:p>
          <a:p>
            <a:pPr>
              <a:lnSpc>
                <a:spcPct val="80000"/>
              </a:lnSpc>
            </a:pPr>
            <a:r>
              <a:rPr lang="en-US" sz="1900" dirty="0"/>
              <a:t>If you place a script in the head section, you will ensure that the script is loaded before anyone uses it.</a:t>
            </a:r>
            <a:endParaRPr lang="en-US" sz="1900" b="1" dirty="0"/>
          </a:p>
          <a:p>
            <a:pPr>
              <a:lnSpc>
                <a:spcPct val="80000"/>
              </a:lnSpc>
            </a:pPr>
            <a:r>
              <a:rPr lang="en-US" sz="1900" dirty="0"/>
              <a:t>&lt;html&gt;</a:t>
            </a:r>
            <a:br>
              <a:rPr lang="en-US" sz="1900" dirty="0"/>
            </a:br>
            <a:r>
              <a:rPr lang="en-US" sz="1900" dirty="0"/>
              <a:t>&lt;head&gt;</a:t>
            </a:r>
            <a:br>
              <a:rPr lang="en-US" sz="1900" dirty="0"/>
            </a:br>
            <a:r>
              <a:rPr lang="en-US" sz="1900" dirty="0">
                <a:solidFill>
                  <a:srgbClr val="FF0000"/>
                </a:solidFill>
              </a:rPr>
              <a:t>&lt;script type="text/</a:t>
            </a:r>
            <a:r>
              <a:rPr lang="en-US" sz="1900" dirty="0" err="1">
                <a:solidFill>
                  <a:srgbClr val="FF0000"/>
                </a:solidFill>
              </a:rPr>
              <a:t>javascript</a:t>
            </a:r>
            <a:r>
              <a:rPr lang="en-US" sz="1900" dirty="0">
                <a:solidFill>
                  <a:srgbClr val="FF0000"/>
                </a:solidFill>
              </a:rPr>
              <a:t>"&gt;</a:t>
            </a:r>
            <a:br>
              <a:rPr lang="en-US" sz="1900" dirty="0">
                <a:solidFill>
                  <a:srgbClr val="FF0000"/>
                </a:solidFill>
              </a:rPr>
            </a:br>
            <a:r>
              <a:rPr lang="en-US" sz="1900" dirty="0">
                <a:solidFill>
                  <a:srgbClr val="FF0000"/>
                </a:solidFill>
              </a:rPr>
              <a:t>function message()</a:t>
            </a:r>
            <a:br>
              <a:rPr lang="en-US" sz="1900" dirty="0">
                <a:solidFill>
                  <a:srgbClr val="FF0000"/>
                </a:solidFill>
              </a:rPr>
            </a:br>
            <a:r>
              <a:rPr lang="en-US" sz="1900" dirty="0">
                <a:solidFill>
                  <a:srgbClr val="FF0000"/>
                </a:solidFill>
              </a:rPr>
              <a:t>{</a:t>
            </a:r>
            <a:br>
              <a:rPr lang="en-US" sz="1900" dirty="0">
                <a:solidFill>
                  <a:srgbClr val="FF0000"/>
                </a:solidFill>
              </a:rPr>
            </a:br>
            <a:r>
              <a:rPr lang="en-US" sz="1900" dirty="0">
                <a:solidFill>
                  <a:srgbClr val="FF0000"/>
                </a:solidFill>
              </a:rPr>
              <a:t>alert("This alert box was called with the </a:t>
            </a:r>
            <a:r>
              <a:rPr lang="en-US" sz="1900" dirty="0" err="1">
                <a:solidFill>
                  <a:srgbClr val="FF0000"/>
                </a:solidFill>
              </a:rPr>
              <a:t>onload</a:t>
            </a:r>
            <a:r>
              <a:rPr lang="en-US" sz="1900" dirty="0">
                <a:solidFill>
                  <a:srgbClr val="FF0000"/>
                </a:solidFill>
              </a:rPr>
              <a:t> event");</a:t>
            </a:r>
            <a:br>
              <a:rPr lang="en-US" sz="1900" dirty="0">
                <a:solidFill>
                  <a:srgbClr val="FF0000"/>
                </a:solidFill>
              </a:rPr>
            </a:br>
            <a:r>
              <a:rPr lang="en-US" sz="1900" dirty="0">
                <a:solidFill>
                  <a:srgbClr val="FF0000"/>
                </a:solidFill>
              </a:rPr>
              <a:t>}</a:t>
            </a:r>
            <a:br>
              <a:rPr lang="en-US" sz="1900" dirty="0">
                <a:solidFill>
                  <a:srgbClr val="FF0000"/>
                </a:solidFill>
              </a:rPr>
            </a:br>
            <a:r>
              <a:rPr lang="en-US" sz="1900" dirty="0">
                <a:solidFill>
                  <a:srgbClr val="FF0000"/>
                </a:solidFill>
              </a:rPr>
              <a:t>&lt;/script&gt;</a:t>
            </a:r>
            <a:br>
              <a:rPr lang="en-US" sz="1900" dirty="0">
                <a:solidFill>
                  <a:srgbClr val="FF0000"/>
                </a:solidFill>
              </a:rPr>
            </a:br>
            <a:r>
              <a:rPr lang="en-US" sz="1900" dirty="0"/>
              <a:t>&lt;/head&gt;</a:t>
            </a:r>
            <a:br>
              <a:rPr lang="en-US" sz="1900" dirty="0"/>
            </a:br>
            <a:br>
              <a:rPr lang="en-US" sz="1900" dirty="0"/>
            </a:br>
            <a:r>
              <a:rPr lang="en-US" sz="1900" dirty="0"/>
              <a:t>&lt;body </a:t>
            </a:r>
            <a:r>
              <a:rPr lang="en-US" sz="1900" dirty="0" err="1"/>
              <a:t>onload</a:t>
            </a:r>
            <a:r>
              <a:rPr lang="en-US" sz="1900" dirty="0"/>
              <a:t>="message()"&gt;</a:t>
            </a:r>
            <a:br>
              <a:rPr lang="en-US" sz="1900" dirty="0"/>
            </a:br>
            <a:r>
              <a:rPr lang="en-US" sz="1900" dirty="0"/>
              <a:t>&lt;/body&gt;</a:t>
            </a:r>
            <a:br>
              <a:rPr lang="en-US" sz="1900" dirty="0"/>
            </a:br>
            <a:r>
              <a:rPr lang="en-US" sz="1900" dirty="0"/>
              <a:t>&lt;/html&gt;</a:t>
            </a:r>
          </a:p>
          <a:p>
            <a:pPr>
              <a:lnSpc>
                <a:spcPct val="80000"/>
              </a:lnSpc>
            </a:pPr>
            <a:r>
              <a:rPr lang="en-US" sz="1900" dirty="0"/>
              <a:t>Here the message is displayed when the </a:t>
            </a:r>
            <a:r>
              <a:rPr lang="en-US" sz="1900" dirty="0" err="1"/>
              <a:t>onload</a:t>
            </a:r>
            <a:r>
              <a:rPr lang="en-US" sz="1900" dirty="0"/>
              <a:t> event occurs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7543800" cy="6400800"/>
          </a:xfrm>
        </p:spPr>
        <p:txBody>
          <a:bodyPr/>
          <a:lstStyle/>
          <a:p>
            <a:pPr>
              <a:lnSpc>
                <a:spcPts val="1420"/>
              </a:lnSpc>
            </a:pPr>
            <a:r>
              <a:rPr lang="en-US" sz="1800" dirty="0"/>
              <a:t>&lt;html&gt;</a:t>
            </a:r>
          </a:p>
          <a:p>
            <a:pPr>
              <a:lnSpc>
                <a:spcPts val="1420"/>
              </a:lnSpc>
            </a:pPr>
            <a:r>
              <a:rPr lang="en-US" sz="1800" dirty="0"/>
              <a:t>&lt;head&gt;</a:t>
            </a:r>
          </a:p>
          <a:p>
            <a:pPr>
              <a:lnSpc>
                <a:spcPts val="1420"/>
              </a:lnSpc>
            </a:pPr>
            <a:r>
              <a:rPr lang="en-US" sz="1800" dirty="0"/>
              <a:t>&lt;script type="text/</a:t>
            </a:r>
            <a:r>
              <a:rPr lang="en-US" sz="1800" dirty="0" err="1"/>
              <a:t>javascript</a:t>
            </a:r>
            <a:r>
              <a:rPr lang="en-US" sz="1800" dirty="0"/>
              <a:t>"&gt;</a:t>
            </a:r>
          </a:p>
          <a:p>
            <a:pPr>
              <a:lnSpc>
                <a:spcPts val="1420"/>
              </a:lnSpc>
            </a:pPr>
            <a:r>
              <a:rPr lang="en-US" sz="1800" dirty="0"/>
              <a:t>function </a:t>
            </a:r>
            <a:r>
              <a:rPr lang="en-US" sz="1800" dirty="0" err="1"/>
              <a:t>startTime</a:t>
            </a:r>
            <a:r>
              <a:rPr lang="en-US" sz="1800" dirty="0"/>
              <a:t>()</a:t>
            </a:r>
          </a:p>
          <a:p>
            <a:pPr>
              <a:lnSpc>
                <a:spcPts val="1420"/>
              </a:lnSpc>
            </a:pPr>
            <a:r>
              <a:rPr lang="en-US" sz="1800" dirty="0"/>
              <a:t>{ </a:t>
            </a:r>
            <a:r>
              <a:rPr lang="en-US" sz="1800" dirty="0" err="1"/>
              <a:t>var</a:t>
            </a:r>
            <a:r>
              <a:rPr lang="en-US" sz="1800" dirty="0"/>
              <a:t> today=new Date();</a:t>
            </a:r>
          </a:p>
          <a:p>
            <a:pPr>
              <a:lnSpc>
                <a:spcPts val="1420"/>
              </a:lnSpc>
            </a:pPr>
            <a:r>
              <a:rPr lang="en-US" sz="1800" dirty="0" err="1"/>
              <a:t>var</a:t>
            </a:r>
            <a:r>
              <a:rPr lang="en-US" sz="1800" dirty="0"/>
              <a:t> h=</a:t>
            </a:r>
            <a:r>
              <a:rPr lang="en-US" sz="1800" dirty="0" err="1"/>
              <a:t>today.getHours</a:t>
            </a:r>
            <a:r>
              <a:rPr lang="en-US" sz="1800" dirty="0"/>
              <a:t>();</a:t>
            </a:r>
          </a:p>
          <a:p>
            <a:pPr>
              <a:lnSpc>
                <a:spcPts val="1420"/>
              </a:lnSpc>
            </a:pPr>
            <a:r>
              <a:rPr lang="en-US" sz="1800" dirty="0" err="1"/>
              <a:t>var</a:t>
            </a:r>
            <a:r>
              <a:rPr lang="en-US" sz="1800" dirty="0"/>
              <a:t> m=</a:t>
            </a:r>
            <a:r>
              <a:rPr lang="en-US" sz="1800" dirty="0" err="1"/>
              <a:t>today.getMinutes</a:t>
            </a:r>
            <a:r>
              <a:rPr lang="en-US" sz="1800" dirty="0"/>
              <a:t>();</a:t>
            </a:r>
          </a:p>
          <a:p>
            <a:pPr>
              <a:lnSpc>
                <a:spcPts val="1420"/>
              </a:lnSpc>
            </a:pPr>
            <a:r>
              <a:rPr lang="en-US" sz="1800" dirty="0" err="1"/>
              <a:t>var</a:t>
            </a:r>
            <a:r>
              <a:rPr lang="en-US" sz="1800" dirty="0"/>
              <a:t> s=</a:t>
            </a:r>
            <a:r>
              <a:rPr lang="en-US" sz="1800" dirty="0" err="1"/>
              <a:t>today.getSeconds</a:t>
            </a:r>
            <a:r>
              <a:rPr lang="en-US" sz="1800" dirty="0"/>
              <a:t>();</a:t>
            </a:r>
          </a:p>
          <a:p>
            <a:pPr>
              <a:lnSpc>
                <a:spcPts val="1420"/>
              </a:lnSpc>
            </a:pPr>
            <a:r>
              <a:rPr lang="en-US" sz="1800" dirty="0"/>
              <a:t>// add a zero in front of numbers&lt;10</a:t>
            </a:r>
          </a:p>
          <a:p>
            <a:pPr>
              <a:lnSpc>
                <a:spcPts val="1420"/>
              </a:lnSpc>
            </a:pPr>
            <a:r>
              <a:rPr lang="en-US" sz="1800" dirty="0"/>
              <a:t>m=</a:t>
            </a:r>
            <a:r>
              <a:rPr lang="en-US" sz="1800" dirty="0" err="1"/>
              <a:t>checkTime</a:t>
            </a:r>
            <a:r>
              <a:rPr lang="en-US" sz="1800" dirty="0"/>
              <a:t>(m);</a:t>
            </a:r>
          </a:p>
          <a:p>
            <a:pPr>
              <a:lnSpc>
                <a:spcPts val="1420"/>
              </a:lnSpc>
            </a:pPr>
            <a:r>
              <a:rPr lang="en-US" sz="1800" dirty="0"/>
              <a:t>s=</a:t>
            </a:r>
            <a:r>
              <a:rPr lang="en-US" sz="1800" dirty="0" err="1"/>
              <a:t>checkTime</a:t>
            </a:r>
            <a:r>
              <a:rPr lang="en-US" sz="1800" dirty="0"/>
              <a:t>(s);</a:t>
            </a:r>
          </a:p>
          <a:p>
            <a:pPr>
              <a:lnSpc>
                <a:spcPts val="1420"/>
              </a:lnSpc>
            </a:pPr>
            <a:r>
              <a:rPr lang="en-US" sz="1800" dirty="0" err="1"/>
              <a:t>document.getElementById</a:t>
            </a:r>
            <a:r>
              <a:rPr lang="en-US" sz="1800" dirty="0"/>
              <a:t>('txt').</a:t>
            </a:r>
            <a:r>
              <a:rPr lang="en-US" sz="1800" dirty="0" err="1"/>
              <a:t>innerHTML</a:t>
            </a:r>
            <a:r>
              <a:rPr lang="en-US" sz="1800" dirty="0"/>
              <a:t>=h+":"+m+":"+s;</a:t>
            </a:r>
          </a:p>
          <a:p>
            <a:pPr>
              <a:lnSpc>
                <a:spcPts val="1420"/>
              </a:lnSpc>
            </a:pPr>
            <a:r>
              <a:rPr lang="en-US" sz="1800" dirty="0"/>
              <a:t>t=</a:t>
            </a:r>
            <a:r>
              <a:rPr lang="en-US" sz="1800" dirty="0" err="1"/>
              <a:t>setTimeout</a:t>
            </a:r>
            <a:r>
              <a:rPr lang="en-US" sz="1800" dirty="0"/>
              <a:t>('</a:t>
            </a:r>
            <a:r>
              <a:rPr lang="en-US" sz="1800" dirty="0" err="1"/>
              <a:t>startTime</a:t>
            </a:r>
            <a:r>
              <a:rPr lang="en-US" sz="1800" dirty="0"/>
              <a:t>()',500);</a:t>
            </a:r>
          </a:p>
          <a:p>
            <a:pPr>
              <a:lnSpc>
                <a:spcPts val="1420"/>
              </a:lnSpc>
            </a:pPr>
            <a:r>
              <a:rPr lang="en-US" sz="1800" dirty="0"/>
              <a:t>}</a:t>
            </a:r>
          </a:p>
          <a:p>
            <a:pPr>
              <a:lnSpc>
                <a:spcPts val="1420"/>
              </a:lnSpc>
            </a:pPr>
            <a:r>
              <a:rPr lang="en-US" sz="1800" dirty="0"/>
              <a:t>function </a:t>
            </a:r>
            <a:r>
              <a:rPr lang="en-US" sz="1800" dirty="0" err="1"/>
              <a:t>checkTime</a:t>
            </a:r>
            <a:r>
              <a:rPr lang="en-US" sz="1800" dirty="0"/>
              <a:t>(</a:t>
            </a:r>
            <a:r>
              <a:rPr lang="en-US" sz="1800" dirty="0" err="1"/>
              <a:t>i</a:t>
            </a:r>
            <a:r>
              <a:rPr lang="en-US" sz="1800" dirty="0"/>
              <a:t>)</a:t>
            </a:r>
          </a:p>
          <a:p>
            <a:pPr>
              <a:lnSpc>
                <a:spcPts val="1420"/>
              </a:lnSpc>
            </a:pPr>
            <a:r>
              <a:rPr lang="en-US" sz="1800" dirty="0"/>
              <a:t>{</a:t>
            </a:r>
          </a:p>
          <a:p>
            <a:pPr>
              <a:lnSpc>
                <a:spcPts val="1420"/>
              </a:lnSpc>
            </a:pPr>
            <a:r>
              <a:rPr lang="en-US" sz="1800" dirty="0"/>
              <a:t>if (</a:t>
            </a:r>
            <a:r>
              <a:rPr lang="en-US" sz="1800" dirty="0" err="1"/>
              <a:t>i</a:t>
            </a:r>
            <a:r>
              <a:rPr lang="en-US" sz="1800" dirty="0"/>
              <a:t>&lt;10)</a:t>
            </a:r>
          </a:p>
          <a:p>
            <a:pPr>
              <a:lnSpc>
                <a:spcPts val="1420"/>
              </a:lnSpc>
            </a:pPr>
            <a:r>
              <a:rPr lang="en-US" sz="1800" dirty="0"/>
              <a:t>  {</a:t>
            </a:r>
          </a:p>
          <a:p>
            <a:pPr>
              <a:lnSpc>
                <a:spcPts val="1420"/>
              </a:lnSpc>
            </a:pPr>
            <a:r>
              <a:rPr lang="en-US" sz="1800" dirty="0"/>
              <a:t>  </a:t>
            </a:r>
            <a:r>
              <a:rPr lang="en-US" sz="1800" dirty="0" err="1"/>
              <a:t>i</a:t>
            </a:r>
            <a:r>
              <a:rPr lang="en-US" sz="1800" dirty="0"/>
              <a:t>="0" + </a:t>
            </a:r>
            <a:r>
              <a:rPr lang="en-US" sz="1800" dirty="0" err="1"/>
              <a:t>i</a:t>
            </a:r>
            <a:r>
              <a:rPr lang="en-US" sz="1800" dirty="0"/>
              <a:t>;</a:t>
            </a:r>
          </a:p>
          <a:p>
            <a:pPr>
              <a:lnSpc>
                <a:spcPts val="1420"/>
              </a:lnSpc>
            </a:pPr>
            <a:r>
              <a:rPr lang="en-US" sz="1800" dirty="0"/>
              <a:t>  }</a:t>
            </a:r>
          </a:p>
          <a:p>
            <a:pPr>
              <a:lnSpc>
                <a:spcPts val="1420"/>
              </a:lnSpc>
            </a:pPr>
            <a:r>
              <a:rPr lang="en-US" sz="1800" dirty="0"/>
              <a:t>return </a:t>
            </a:r>
            <a:r>
              <a:rPr lang="en-US" sz="1800" dirty="0" err="1"/>
              <a:t>i</a:t>
            </a:r>
            <a:r>
              <a:rPr lang="en-US" sz="1800" dirty="0"/>
              <a:t>;</a:t>
            </a:r>
          </a:p>
          <a:p>
            <a:pPr>
              <a:lnSpc>
                <a:spcPts val="1420"/>
              </a:lnSpc>
            </a:pPr>
            <a:r>
              <a:rPr lang="en-US" sz="1800" dirty="0"/>
              <a:t>}</a:t>
            </a:r>
          </a:p>
          <a:p>
            <a:pPr>
              <a:lnSpc>
                <a:spcPts val="1420"/>
              </a:lnSpc>
            </a:pPr>
            <a:r>
              <a:rPr lang="en-US" sz="1800" dirty="0"/>
              <a:t>&lt;/script&gt;</a:t>
            </a:r>
          </a:p>
          <a:p>
            <a:pPr>
              <a:lnSpc>
                <a:spcPts val="1420"/>
              </a:lnSpc>
            </a:pPr>
            <a:r>
              <a:rPr lang="en-US" sz="1800" dirty="0"/>
              <a:t>&lt;/head&gt;</a:t>
            </a:r>
          </a:p>
          <a:p>
            <a:pPr>
              <a:lnSpc>
                <a:spcPts val="1420"/>
              </a:lnSpc>
            </a:pPr>
            <a:endParaRPr lang="en-US" sz="1800" dirty="0"/>
          </a:p>
          <a:p>
            <a:pPr>
              <a:lnSpc>
                <a:spcPts val="1420"/>
              </a:lnSpc>
            </a:pPr>
            <a:r>
              <a:rPr lang="en-US" sz="1800" dirty="0"/>
              <a:t>&lt;body </a:t>
            </a:r>
            <a:r>
              <a:rPr lang="en-US" sz="1800" dirty="0" err="1"/>
              <a:t>onload</a:t>
            </a:r>
            <a:r>
              <a:rPr lang="en-US" sz="1800" dirty="0"/>
              <a:t>="</a:t>
            </a:r>
            <a:r>
              <a:rPr lang="en-US" sz="1800" dirty="0" err="1"/>
              <a:t>startTime</a:t>
            </a:r>
            <a:r>
              <a:rPr lang="en-US" sz="1800" dirty="0"/>
              <a:t>()"&gt;</a:t>
            </a:r>
          </a:p>
          <a:p>
            <a:pPr>
              <a:lnSpc>
                <a:spcPts val="1420"/>
              </a:lnSpc>
            </a:pPr>
            <a:r>
              <a:rPr lang="en-US" sz="1800" dirty="0"/>
              <a:t>&lt;div id="txt"&gt;&lt;/div&gt;</a:t>
            </a:r>
          </a:p>
          <a:p>
            <a:pPr>
              <a:lnSpc>
                <a:spcPts val="1420"/>
              </a:lnSpc>
            </a:pPr>
            <a:r>
              <a:rPr lang="en-US" sz="1800" dirty="0"/>
              <a:t>&lt;/body&gt;</a:t>
            </a:r>
          </a:p>
          <a:p>
            <a:pPr>
              <a:lnSpc>
                <a:spcPts val="1420"/>
              </a:lnSpc>
            </a:pPr>
            <a:r>
              <a:rPr lang="en-US" sz="18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B8754D1-F676-4C6D-839D-CC108E0C3A14}" type="slidenum">
              <a:rPr lang="en-US" altLang="en-US"/>
              <a:pPr/>
              <a:t>131</a:t>
            </a:fld>
            <a:endParaRPr lang="en-US" altLang="en-US"/>
          </a:p>
        </p:txBody>
      </p:sp>
      <p:sp>
        <p:nvSpPr>
          <p:cNvPr id="164866" name="Rectangle 2"/>
          <p:cNvSpPr>
            <a:spLocks noGrp="1" noChangeArrowheads="1"/>
          </p:cNvSpPr>
          <p:nvPr>
            <p:ph type="title"/>
          </p:nvPr>
        </p:nvSpPr>
        <p:spPr>
          <a:xfrm>
            <a:off x="457200" y="122238"/>
            <a:ext cx="7543800" cy="715962"/>
          </a:xfrm>
        </p:spPr>
        <p:txBody>
          <a:bodyPr/>
          <a:lstStyle/>
          <a:p>
            <a:r>
              <a:rPr lang="en-US"/>
              <a:t>JavaScript frames</a:t>
            </a:r>
          </a:p>
        </p:txBody>
      </p:sp>
      <p:sp>
        <p:nvSpPr>
          <p:cNvPr id="164867" name="Rectangle 3"/>
          <p:cNvSpPr>
            <a:spLocks noGrp="1" noChangeArrowheads="1"/>
          </p:cNvSpPr>
          <p:nvPr>
            <p:ph type="body" idx="1"/>
          </p:nvPr>
        </p:nvSpPr>
        <p:spPr>
          <a:xfrm>
            <a:off x="304800" y="1066800"/>
            <a:ext cx="8229600" cy="5257800"/>
          </a:xfrm>
        </p:spPr>
        <p:txBody>
          <a:bodyPr/>
          <a:lstStyle/>
          <a:p>
            <a:pPr>
              <a:lnSpc>
                <a:spcPct val="80000"/>
              </a:lnSpc>
            </a:pPr>
            <a:r>
              <a:rPr lang="en-US" sz="1800"/>
              <a:t>Using JavaScript we can change the contents of one frame from other frame.</a:t>
            </a:r>
          </a:p>
          <a:p>
            <a:pPr>
              <a:lnSpc>
                <a:spcPct val="80000"/>
              </a:lnSpc>
            </a:pPr>
            <a:r>
              <a:rPr lang="en-US" sz="1800"/>
              <a:t>parent.</a:t>
            </a:r>
            <a:r>
              <a:rPr lang="en-US" sz="1800" i="1"/>
              <a:t>framename</a:t>
            </a:r>
            <a:r>
              <a:rPr lang="en-US" sz="1800"/>
              <a:t>.attributes_to_change </a:t>
            </a:r>
          </a:p>
          <a:p>
            <a:pPr>
              <a:lnSpc>
                <a:spcPct val="80000"/>
              </a:lnSpc>
            </a:pPr>
            <a:r>
              <a:rPr lang="en-US" sz="1800"/>
              <a:t>Replacing </a:t>
            </a:r>
            <a:r>
              <a:rPr lang="en-US" sz="1800" i="1"/>
              <a:t>framename</a:t>
            </a:r>
            <a:r>
              <a:rPr lang="en-US" sz="1800"/>
              <a:t> with the name you gave the frame in your frameset, ie: </a:t>
            </a:r>
          </a:p>
          <a:p>
            <a:pPr>
              <a:lnSpc>
                <a:spcPct val="80000"/>
              </a:lnSpc>
            </a:pPr>
            <a:r>
              <a:rPr lang="en-US" sz="1800"/>
              <a:t>&lt;FRAME src="jex2.htm" name="right_frame"&gt; </a:t>
            </a:r>
          </a:p>
          <a:p>
            <a:pPr>
              <a:lnSpc>
                <a:spcPct val="80000"/>
              </a:lnSpc>
            </a:pPr>
            <a:r>
              <a:rPr lang="en-US" sz="1800"/>
              <a:t>In this case, you would access something in that frame with: </a:t>
            </a:r>
          </a:p>
          <a:p>
            <a:pPr>
              <a:lnSpc>
                <a:spcPct val="80000"/>
              </a:lnSpc>
            </a:pPr>
            <a:r>
              <a:rPr lang="en-US" sz="1800"/>
              <a:t>parent.right_frame.attributes_to_change </a:t>
            </a:r>
          </a:p>
          <a:p>
            <a:pPr>
              <a:lnSpc>
                <a:spcPct val="80000"/>
              </a:lnSpc>
            </a:pPr>
            <a:r>
              <a:rPr lang="en-US" sz="1800"/>
              <a:t>Consider parent frame as follows:</a:t>
            </a:r>
          </a:p>
          <a:p>
            <a:pPr>
              <a:lnSpc>
                <a:spcPct val="80000"/>
              </a:lnSpc>
            </a:pPr>
            <a:r>
              <a:rPr lang="en-US" sz="1800"/>
              <a:t>&lt;HTML&gt; </a:t>
            </a:r>
          </a:p>
          <a:p>
            <a:pPr>
              <a:lnSpc>
                <a:spcPct val="80000"/>
              </a:lnSpc>
            </a:pPr>
            <a:r>
              <a:rPr lang="en-US" sz="1800"/>
              <a:t>&lt;HEAD&gt; </a:t>
            </a:r>
          </a:p>
          <a:p>
            <a:pPr>
              <a:lnSpc>
                <a:spcPct val="80000"/>
              </a:lnSpc>
            </a:pPr>
            <a:r>
              <a:rPr lang="en-US" sz="1800"/>
              <a:t>&lt;TITLE&gt;Frames Values&lt;/TITLE&gt; </a:t>
            </a:r>
          </a:p>
          <a:p>
            <a:pPr>
              <a:lnSpc>
                <a:spcPct val="80000"/>
              </a:lnSpc>
            </a:pPr>
            <a:r>
              <a:rPr lang="en-US" sz="1800"/>
              <a:t>&lt;/HEAD&gt; </a:t>
            </a:r>
          </a:p>
          <a:p>
            <a:pPr>
              <a:lnSpc>
                <a:spcPct val="80000"/>
              </a:lnSpc>
            </a:pPr>
            <a:r>
              <a:rPr lang="en-US" sz="1800"/>
              <a:t>&lt;FRAMESET cols="20%,80%"&gt; </a:t>
            </a:r>
          </a:p>
          <a:p>
            <a:pPr>
              <a:lnSpc>
                <a:spcPct val="80000"/>
              </a:lnSpc>
            </a:pPr>
            <a:r>
              <a:rPr lang="en-US" sz="1800"/>
              <a:t>&lt;FRAME SRC="jex1.htm" name="left_frame"&gt; </a:t>
            </a:r>
          </a:p>
          <a:p>
            <a:pPr>
              <a:lnSpc>
                <a:spcPct val="80000"/>
              </a:lnSpc>
            </a:pPr>
            <a:r>
              <a:rPr lang="en-US" sz="1800"/>
              <a:t>&lt;FRAME SRC="jex2.htm" name="right_frame"&gt; </a:t>
            </a:r>
          </a:p>
          <a:p>
            <a:pPr>
              <a:lnSpc>
                <a:spcPct val="80000"/>
              </a:lnSpc>
            </a:pPr>
            <a:r>
              <a:rPr lang="en-US" sz="1800"/>
              <a:t>&lt;/FRAMESET&gt; </a:t>
            </a:r>
          </a:p>
          <a:p>
            <a:pPr>
              <a:lnSpc>
                <a:spcPct val="80000"/>
              </a:lnSpc>
            </a:pPr>
            <a:r>
              <a:rPr lang="en-US" sz="1800"/>
              <a:t>&lt;/HTML&gt;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33CE321-8720-42D4-813A-E126F0E815EC}" type="slidenum">
              <a:rPr lang="en-US" altLang="en-US"/>
              <a:pPr/>
              <a:t>132</a:t>
            </a:fld>
            <a:endParaRPr lang="en-US" altLang="en-US"/>
          </a:p>
        </p:txBody>
      </p:sp>
      <p:sp>
        <p:nvSpPr>
          <p:cNvPr id="258050" name="Rectangle 2"/>
          <p:cNvSpPr>
            <a:spLocks noGrp="1" noChangeArrowheads="1"/>
          </p:cNvSpPr>
          <p:nvPr>
            <p:ph type="title"/>
          </p:nvPr>
        </p:nvSpPr>
        <p:spPr>
          <a:xfrm>
            <a:off x="457200" y="122238"/>
            <a:ext cx="7543800" cy="563562"/>
          </a:xfrm>
        </p:spPr>
        <p:txBody>
          <a:bodyPr/>
          <a:lstStyle/>
          <a:p>
            <a:endParaRPr lang="en-US" sz="3500"/>
          </a:p>
        </p:txBody>
      </p:sp>
      <p:sp>
        <p:nvSpPr>
          <p:cNvPr id="258051" name="Rectangle 3"/>
          <p:cNvSpPr>
            <a:spLocks noGrp="1" noChangeArrowheads="1"/>
          </p:cNvSpPr>
          <p:nvPr>
            <p:ph type="body" idx="1"/>
          </p:nvPr>
        </p:nvSpPr>
        <p:spPr>
          <a:xfrm>
            <a:off x="152400" y="762000"/>
            <a:ext cx="4648200" cy="5173663"/>
          </a:xfrm>
        </p:spPr>
        <p:txBody>
          <a:bodyPr/>
          <a:lstStyle/>
          <a:p>
            <a:pPr>
              <a:lnSpc>
                <a:spcPct val="90000"/>
              </a:lnSpc>
            </a:pPr>
            <a:r>
              <a:rPr lang="en-US" sz="1600"/>
              <a:t>Consider Left frame </a:t>
            </a:r>
          </a:p>
          <a:p>
            <a:pPr>
              <a:lnSpc>
                <a:spcPct val="90000"/>
              </a:lnSpc>
            </a:pPr>
            <a:r>
              <a:rPr lang="en-US" sz="1600"/>
              <a:t>&lt;HTML&gt; </a:t>
            </a:r>
          </a:p>
          <a:p>
            <a:pPr>
              <a:lnSpc>
                <a:spcPct val="90000"/>
              </a:lnSpc>
            </a:pPr>
            <a:r>
              <a:rPr lang="en-US" sz="1600"/>
              <a:t>&lt;HEAD&gt;</a:t>
            </a:r>
          </a:p>
          <a:p>
            <a:pPr>
              <a:lnSpc>
                <a:spcPct val="90000"/>
              </a:lnSpc>
            </a:pPr>
            <a:r>
              <a:rPr lang="en-US" sz="1600"/>
              <a:t> &lt;TITLE&gt;JavaScript Example 1&lt;/TITLE&gt; &lt;/HEAD&gt; </a:t>
            </a:r>
          </a:p>
          <a:p>
            <a:pPr>
              <a:lnSpc>
                <a:spcPct val="90000"/>
              </a:lnSpc>
            </a:pPr>
            <a:r>
              <a:rPr lang="en-US" sz="1600"/>
              <a:t>&lt;BODY&gt; </a:t>
            </a:r>
          </a:p>
          <a:p>
            <a:pPr>
              <a:lnSpc>
                <a:spcPct val="90000"/>
              </a:lnSpc>
            </a:pPr>
            <a:r>
              <a:rPr lang="en-US" sz="1600"/>
              <a:t>&lt;FORM&gt; </a:t>
            </a:r>
          </a:p>
          <a:p>
            <a:pPr>
              <a:lnSpc>
                <a:spcPct val="90000"/>
              </a:lnSpc>
            </a:pPr>
            <a:r>
              <a:rPr lang="en-US" sz="1600"/>
              <a:t>&lt;INPUT type="button" value="Whats this?" onClick="parent.right_frame.document.form1.text1.value=‘a button!‘ "&gt; </a:t>
            </a:r>
          </a:p>
          <a:p>
            <a:pPr>
              <a:lnSpc>
                <a:spcPct val="90000"/>
              </a:lnSpc>
            </a:pPr>
            <a:r>
              <a:rPr lang="en-US" sz="1600"/>
              <a:t>&lt;/FORM&gt; </a:t>
            </a:r>
          </a:p>
          <a:p>
            <a:pPr>
              <a:lnSpc>
                <a:spcPct val="90000"/>
              </a:lnSpc>
            </a:pPr>
            <a:r>
              <a:rPr lang="en-US" sz="1600"/>
              <a:t>&lt;/BODY&gt; </a:t>
            </a:r>
          </a:p>
          <a:p>
            <a:pPr>
              <a:lnSpc>
                <a:spcPct val="90000"/>
              </a:lnSpc>
            </a:pPr>
            <a:r>
              <a:rPr lang="en-US" sz="1600"/>
              <a:t>&lt;/HTML&gt; </a:t>
            </a:r>
          </a:p>
        </p:txBody>
      </p:sp>
      <p:sp>
        <p:nvSpPr>
          <p:cNvPr id="258052" name="Rectangle 4"/>
          <p:cNvSpPr>
            <a:spLocks noChangeArrowheads="1"/>
          </p:cNvSpPr>
          <p:nvPr/>
        </p:nvSpPr>
        <p:spPr bwMode="auto">
          <a:xfrm>
            <a:off x="4724400" y="838200"/>
            <a:ext cx="4114800" cy="5064125"/>
          </a:xfrm>
          <a:prstGeom prst="rect">
            <a:avLst/>
          </a:prstGeom>
          <a:noFill/>
          <a:ln w="9525">
            <a:noFill/>
            <a:miter lim="800000"/>
            <a:headEnd/>
            <a:tailEnd/>
          </a:ln>
          <a:effectLst/>
        </p:spPr>
        <p:txBody>
          <a:bodyPr/>
          <a:lstStyle/>
          <a:p>
            <a:pPr marL="342900" indent="-342900">
              <a:lnSpc>
                <a:spcPct val="90000"/>
              </a:lnSpc>
              <a:spcBef>
                <a:spcPct val="20000"/>
              </a:spcBef>
              <a:buClr>
                <a:schemeClr val="tx2"/>
              </a:buClr>
              <a:buSzPct val="70000"/>
              <a:buFont typeface="Wingdings" pitchFamily="2" charset="2"/>
              <a:buChar char="l"/>
            </a:pPr>
            <a:r>
              <a:rPr lang="en-US">
                <a:solidFill>
                  <a:schemeClr val="tx1"/>
                </a:solidFill>
              </a:rPr>
              <a:t>Consider right frame</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&lt;HTML&gt;</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 &lt;HEAD&gt;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&lt;TITLE&gt;JavaScript Example2&lt;/TITLE&gt; &lt;/HEAD&gt;</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 &lt;BODY&gt;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&lt;FORM name="form1"&gt;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&lt;INPUT type="text" name="text1" size="25" value=""&gt;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&lt;/FORM&gt;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&lt;/BODY&gt; </a:t>
            </a:r>
          </a:p>
          <a:p>
            <a:pPr marL="342900" indent="-342900">
              <a:lnSpc>
                <a:spcPct val="90000"/>
              </a:lnSpc>
              <a:spcBef>
                <a:spcPct val="20000"/>
              </a:spcBef>
              <a:buClr>
                <a:schemeClr val="tx2"/>
              </a:buClr>
              <a:buSzPct val="70000"/>
              <a:buFont typeface="Wingdings" pitchFamily="2" charset="2"/>
              <a:buChar char="l"/>
            </a:pPr>
            <a:r>
              <a:rPr lang="en-US">
                <a:solidFill>
                  <a:schemeClr val="tx1"/>
                </a:solidFill>
              </a:rPr>
              <a:t>&lt;/HTML&gt;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68D46FE-F05E-46A9-8117-BAAB71AB5E89}" type="slidenum">
              <a:rPr lang="en-US" altLang="en-US"/>
              <a:pPr/>
              <a:t>133</a:t>
            </a:fld>
            <a:endParaRPr lang="en-US" altLang="en-US"/>
          </a:p>
        </p:txBody>
      </p:sp>
      <p:sp>
        <p:nvSpPr>
          <p:cNvPr id="232450" name="Rectangle 2"/>
          <p:cNvSpPr>
            <a:spLocks noGrp="1" noChangeArrowheads="1"/>
          </p:cNvSpPr>
          <p:nvPr>
            <p:ph type="title"/>
          </p:nvPr>
        </p:nvSpPr>
        <p:spPr>
          <a:xfrm>
            <a:off x="457200" y="122238"/>
            <a:ext cx="7543800" cy="715962"/>
          </a:xfrm>
        </p:spPr>
        <p:txBody>
          <a:bodyPr/>
          <a:lstStyle/>
          <a:p>
            <a:r>
              <a:rPr lang="en-US"/>
              <a:t>JavaScript cookies</a:t>
            </a:r>
          </a:p>
        </p:txBody>
      </p:sp>
      <p:sp>
        <p:nvSpPr>
          <p:cNvPr id="232451" name="Rectangle 3"/>
          <p:cNvSpPr>
            <a:spLocks noGrp="1" noChangeArrowheads="1"/>
          </p:cNvSpPr>
          <p:nvPr>
            <p:ph type="body" idx="1"/>
          </p:nvPr>
        </p:nvSpPr>
        <p:spPr>
          <a:xfrm>
            <a:off x="152400" y="914400"/>
            <a:ext cx="8229600" cy="4987925"/>
          </a:xfrm>
        </p:spPr>
        <p:txBody>
          <a:bodyPr/>
          <a:lstStyle/>
          <a:p>
            <a:pPr>
              <a:lnSpc>
                <a:spcPct val="80000"/>
              </a:lnSpc>
            </a:pPr>
            <a:r>
              <a:rPr lang="en-US" sz="1900" dirty="0"/>
              <a:t>A cookie is often used to identify a user.</a:t>
            </a:r>
            <a:endParaRPr lang="en-US" sz="1900" b="1" dirty="0"/>
          </a:p>
          <a:p>
            <a:pPr>
              <a:lnSpc>
                <a:spcPct val="80000"/>
              </a:lnSpc>
            </a:pPr>
            <a:r>
              <a:rPr lang="en-US" sz="1900" dirty="0"/>
              <a:t>A cookie is a variable that is stored on the visitor's computer. Each time the same computer requests a page with a browser, it will send the cookie too. With JavaScript, you can both create and retrieve cookie values.</a:t>
            </a:r>
          </a:p>
          <a:p>
            <a:pPr>
              <a:lnSpc>
                <a:spcPct val="80000"/>
              </a:lnSpc>
              <a:buNone/>
            </a:pPr>
            <a:r>
              <a:rPr lang="en-US" sz="1900" dirty="0"/>
              <a:t>Examples of cookies:</a:t>
            </a:r>
          </a:p>
          <a:p>
            <a:pPr>
              <a:lnSpc>
                <a:spcPct val="80000"/>
              </a:lnSpc>
            </a:pPr>
            <a:r>
              <a:rPr lang="en-US" sz="1900" dirty="0"/>
              <a:t>Name cookie - The first time a visitor arrives to your web page, he or she must fill in her/his name. The name is then stored in a cookie. Next time the visitor arrives at your page, he or she could get a welcome message like "Welcome John Doe!" The name is retrieved from the stored cookie </a:t>
            </a:r>
          </a:p>
          <a:p>
            <a:pPr>
              <a:lnSpc>
                <a:spcPct val="80000"/>
              </a:lnSpc>
            </a:pPr>
            <a:r>
              <a:rPr lang="en-US" sz="1900" dirty="0"/>
              <a:t>Password cookie - The first time a visitor arrives to your web page, he or she must fill in a password. The password is then stored in a cookie. Next time the visitor arrives at your page, the password is retrieved from the cookie </a:t>
            </a:r>
          </a:p>
          <a:p>
            <a:pPr>
              <a:lnSpc>
                <a:spcPct val="80000"/>
              </a:lnSpc>
            </a:pPr>
            <a:r>
              <a:rPr lang="en-US" sz="1900" dirty="0"/>
              <a:t>Date cookie - The first time a visitor arrives to your web page, the current date is stored in a cookie. Next time the visitor arrives at your page, he or she could get a message like "Your last visit was on Tuesday August 11, 2005!" The date is retrieved from the stored cookie </a:t>
            </a:r>
          </a:p>
          <a:p>
            <a:pPr>
              <a:lnSpc>
                <a:spcPct val="80000"/>
              </a:lnSpc>
            </a:pPr>
            <a:endParaRPr lang="en-US" sz="19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07BC30-9597-4282-8116-49B10AF78BA4}" type="slidenum">
              <a:rPr lang="en-US" altLang="en-US"/>
              <a:pPr/>
              <a:t>134</a:t>
            </a:fld>
            <a:endParaRPr lang="en-US" altLang="en-US"/>
          </a:p>
        </p:txBody>
      </p:sp>
      <p:sp>
        <p:nvSpPr>
          <p:cNvPr id="253954" name="Rectangle 2"/>
          <p:cNvSpPr>
            <a:spLocks noGrp="1" noChangeArrowheads="1"/>
          </p:cNvSpPr>
          <p:nvPr>
            <p:ph type="title"/>
          </p:nvPr>
        </p:nvSpPr>
        <p:spPr>
          <a:xfrm>
            <a:off x="457200" y="122238"/>
            <a:ext cx="7543800" cy="487362"/>
          </a:xfrm>
        </p:spPr>
        <p:txBody>
          <a:bodyPr/>
          <a:lstStyle/>
          <a:p>
            <a:r>
              <a:rPr lang="en-US" sz="3500" b="0"/>
              <a:t>Create a cookie</a:t>
            </a:r>
          </a:p>
        </p:txBody>
      </p:sp>
      <p:sp>
        <p:nvSpPr>
          <p:cNvPr id="253955" name="Rectangle 3"/>
          <p:cNvSpPr>
            <a:spLocks noGrp="1" noChangeArrowheads="1"/>
          </p:cNvSpPr>
          <p:nvPr>
            <p:ph type="body" idx="1"/>
          </p:nvPr>
        </p:nvSpPr>
        <p:spPr>
          <a:xfrm>
            <a:off x="457200" y="914400"/>
            <a:ext cx="8229600" cy="5216525"/>
          </a:xfrm>
        </p:spPr>
        <p:txBody>
          <a:bodyPr/>
          <a:lstStyle/>
          <a:p>
            <a:pPr>
              <a:lnSpc>
                <a:spcPct val="80000"/>
              </a:lnSpc>
            </a:pPr>
            <a:r>
              <a:rPr lang="en-US" sz="1900" dirty="0"/>
              <a:t>In this example we will create a cookie that stores the name of a visitor. The first time a visitor arrives to the web page, he or she will be asked to  fill in her/his name. The name is then stored in a cookie. The next time the visitor arrives at the same page, he or she will get welcome message.</a:t>
            </a:r>
          </a:p>
          <a:p>
            <a:pPr>
              <a:lnSpc>
                <a:spcPct val="80000"/>
              </a:lnSpc>
            </a:pPr>
            <a:r>
              <a:rPr lang="en-US" sz="1900" dirty="0"/>
              <a:t>First, we create a function that stores the name of the visitor in a cookie variable:</a:t>
            </a:r>
          </a:p>
          <a:p>
            <a:pPr>
              <a:lnSpc>
                <a:spcPct val="80000"/>
              </a:lnSpc>
            </a:pPr>
            <a:r>
              <a:rPr lang="en-US" sz="1900" dirty="0"/>
              <a:t>function </a:t>
            </a:r>
            <a:r>
              <a:rPr lang="en-US" sz="1900" dirty="0" err="1"/>
              <a:t>setCookie</a:t>
            </a:r>
            <a:r>
              <a:rPr lang="en-US" sz="1900" dirty="0"/>
              <a:t>(</a:t>
            </a:r>
            <a:r>
              <a:rPr lang="en-US" sz="1900" dirty="0" err="1"/>
              <a:t>c_name,value,expiredays</a:t>
            </a:r>
            <a:r>
              <a:rPr lang="en-US" sz="1900" dirty="0"/>
              <a:t>)</a:t>
            </a:r>
            <a:br>
              <a:rPr lang="en-US" sz="1900" dirty="0"/>
            </a:br>
            <a:r>
              <a:rPr lang="en-US" sz="1900" dirty="0"/>
              <a:t>{</a:t>
            </a:r>
            <a:br>
              <a:rPr lang="en-US" sz="1900" dirty="0"/>
            </a:br>
            <a:r>
              <a:rPr lang="en-US" sz="1900" dirty="0"/>
              <a:t>var </a:t>
            </a:r>
            <a:r>
              <a:rPr lang="en-US" sz="1900" dirty="0" err="1"/>
              <a:t>exdate</a:t>
            </a:r>
            <a:r>
              <a:rPr lang="en-US" sz="1900" dirty="0"/>
              <a:t>=new Date();</a:t>
            </a:r>
            <a:br>
              <a:rPr lang="en-US" sz="1900" dirty="0"/>
            </a:br>
            <a:r>
              <a:rPr lang="en-US" sz="1900" dirty="0" err="1"/>
              <a:t>exdate.setDate</a:t>
            </a:r>
            <a:r>
              <a:rPr lang="en-US" sz="1900" dirty="0"/>
              <a:t>(</a:t>
            </a:r>
            <a:r>
              <a:rPr lang="en-US" sz="1900" dirty="0" err="1"/>
              <a:t>exdate.getDate</a:t>
            </a:r>
            <a:r>
              <a:rPr lang="en-US" sz="1900" dirty="0"/>
              <a:t>()+</a:t>
            </a:r>
            <a:r>
              <a:rPr lang="en-US" sz="1900" dirty="0" err="1"/>
              <a:t>expiredays</a:t>
            </a:r>
            <a:r>
              <a:rPr lang="en-US" sz="1900" dirty="0"/>
              <a:t>);</a:t>
            </a:r>
            <a:br>
              <a:rPr lang="en-US" sz="1900" dirty="0"/>
            </a:br>
            <a:r>
              <a:rPr lang="en-US" sz="1900" dirty="0" err="1"/>
              <a:t>document.cookie</a:t>
            </a:r>
            <a:r>
              <a:rPr lang="en-US" sz="1900" dirty="0"/>
              <a:t>=</a:t>
            </a:r>
            <a:r>
              <a:rPr lang="en-US" sz="1900" dirty="0" err="1"/>
              <a:t>c_name</a:t>
            </a:r>
            <a:r>
              <a:rPr lang="en-US" sz="1900" dirty="0"/>
              <a:t>+ "=" +escape(value)+</a:t>
            </a:r>
            <a:br>
              <a:rPr lang="en-US" sz="1900" dirty="0"/>
            </a:br>
            <a:r>
              <a:rPr lang="en-US" sz="1900" dirty="0"/>
              <a:t>((</a:t>
            </a:r>
            <a:r>
              <a:rPr lang="en-US" sz="1900" dirty="0" err="1"/>
              <a:t>expiredays</a:t>
            </a:r>
            <a:r>
              <a:rPr lang="en-US" sz="1900" dirty="0"/>
              <a:t>==null) ? "" : ";expires="+</a:t>
            </a:r>
            <a:r>
              <a:rPr lang="en-US" sz="1900" dirty="0" err="1"/>
              <a:t>exdate.toGMTString</a:t>
            </a:r>
            <a:r>
              <a:rPr lang="en-US" sz="1900" dirty="0"/>
              <a:t>());</a:t>
            </a:r>
            <a:br>
              <a:rPr lang="en-US" sz="1900" dirty="0"/>
            </a:br>
            <a:r>
              <a:rPr lang="en-US" sz="1900" dirty="0"/>
              <a:t>}</a:t>
            </a:r>
          </a:p>
          <a:p>
            <a:pPr>
              <a:lnSpc>
                <a:spcPct val="80000"/>
              </a:lnSpc>
            </a:pPr>
            <a:r>
              <a:rPr lang="en-US" sz="1900" dirty="0"/>
              <a:t>The parameters of the function above hold the name of the cookie, the value of the cookie, and the number of days until the cookie expires.</a:t>
            </a:r>
          </a:p>
          <a:p>
            <a:pPr>
              <a:lnSpc>
                <a:spcPct val="80000"/>
              </a:lnSpc>
            </a:pPr>
            <a:r>
              <a:rPr lang="en-US" sz="1900" dirty="0"/>
              <a:t>In the function above we first convert the number of days to a valid date, then we add the number of days until the cookie should expire.</a:t>
            </a:r>
          </a:p>
          <a:p>
            <a:pPr>
              <a:lnSpc>
                <a:spcPct val="80000"/>
              </a:lnSpc>
            </a:pPr>
            <a:r>
              <a:rPr lang="en-US" sz="1900" dirty="0"/>
              <a:t>After that we store the cookie name, cookie value and the expiration date in the </a:t>
            </a:r>
            <a:r>
              <a:rPr lang="en-US" sz="1900" dirty="0" err="1"/>
              <a:t>document.cookie</a:t>
            </a:r>
            <a:r>
              <a:rPr lang="en-US" sz="1900" dirty="0"/>
              <a:t> object.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C8605F2-AB89-4CBB-88A9-126D7B2D6B81}" type="slidenum">
              <a:rPr lang="en-US" altLang="en-US"/>
              <a:pPr/>
              <a:t>135</a:t>
            </a:fld>
            <a:endParaRPr lang="en-US" altLang="en-US"/>
          </a:p>
        </p:txBody>
      </p:sp>
      <p:sp>
        <p:nvSpPr>
          <p:cNvPr id="254978" name="Rectangle 2"/>
          <p:cNvSpPr>
            <a:spLocks noGrp="1" noChangeArrowheads="1"/>
          </p:cNvSpPr>
          <p:nvPr>
            <p:ph type="title"/>
          </p:nvPr>
        </p:nvSpPr>
        <p:spPr>
          <a:xfrm>
            <a:off x="457200" y="122238"/>
            <a:ext cx="7543800" cy="715962"/>
          </a:xfrm>
        </p:spPr>
        <p:txBody>
          <a:bodyPr/>
          <a:lstStyle/>
          <a:p>
            <a:r>
              <a:rPr lang="en-US"/>
              <a:t>Store a cookie</a:t>
            </a:r>
          </a:p>
        </p:txBody>
      </p:sp>
      <p:sp>
        <p:nvSpPr>
          <p:cNvPr id="254979" name="Rectangle 3"/>
          <p:cNvSpPr>
            <a:spLocks noGrp="1" noChangeArrowheads="1"/>
          </p:cNvSpPr>
          <p:nvPr>
            <p:ph type="body" idx="1"/>
          </p:nvPr>
        </p:nvSpPr>
        <p:spPr>
          <a:xfrm>
            <a:off x="304800" y="685800"/>
            <a:ext cx="8229600" cy="5638800"/>
          </a:xfrm>
        </p:spPr>
        <p:txBody>
          <a:bodyPr/>
          <a:lstStyle/>
          <a:p>
            <a:pPr>
              <a:lnSpc>
                <a:spcPct val="80000"/>
              </a:lnSpc>
            </a:pPr>
            <a:r>
              <a:rPr lang="en-US" sz="1800"/>
              <a:t>Then, we create another function that checks if the cookie has been set:</a:t>
            </a:r>
          </a:p>
          <a:p>
            <a:pPr>
              <a:lnSpc>
                <a:spcPct val="80000"/>
              </a:lnSpc>
            </a:pPr>
            <a:r>
              <a:rPr lang="en-US" sz="1800"/>
              <a:t>function getCookie(c_name)</a:t>
            </a:r>
            <a:br>
              <a:rPr lang="en-US" sz="1800"/>
            </a:br>
            <a:r>
              <a:rPr lang="en-US" sz="1800"/>
              <a:t>{</a:t>
            </a:r>
            <a:br>
              <a:rPr lang="en-US" sz="1800"/>
            </a:br>
            <a:r>
              <a:rPr lang="en-US" sz="1800"/>
              <a:t>if (document.cookie.length&gt;0)</a:t>
            </a:r>
            <a:br>
              <a:rPr lang="en-US" sz="1800"/>
            </a:br>
            <a:r>
              <a:rPr lang="en-US" sz="1800"/>
              <a:t>  {</a:t>
            </a:r>
            <a:br>
              <a:rPr lang="en-US" sz="1800"/>
            </a:br>
            <a:r>
              <a:rPr lang="en-US" sz="1800"/>
              <a:t>  c_start=document.cookie.indexOf(c_name + "=");</a:t>
            </a:r>
            <a:br>
              <a:rPr lang="en-US" sz="1800"/>
            </a:br>
            <a:r>
              <a:rPr lang="en-US" sz="1800"/>
              <a:t>  if (c_start!= -1)</a:t>
            </a:r>
            <a:br>
              <a:rPr lang="en-US" sz="1800"/>
            </a:br>
            <a:r>
              <a:rPr lang="en-US" sz="1800"/>
              <a:t>    {</a:t>
            </a:r>
            <a:br>
              <a:rPr lang="en-US" sz="1800"/>
            </a:br>
            <a:r>
              <a:rPr lang="en-US" sz="1800"/>
              <a:t>    c_start=c_start + c_name.length+1;</a:t>
            </a:r>
            <a:br>
              <a:rPr lang="en-US" sz="1800"/>
            </a:br>
            <a:r>
              <a:rPr lang="en-US" sz="1800"/>
              <a:t>    c_end=document.cookie.indexOf(";",c_start);</a:t>
            </a:r>
            <a:br>
              <a:rPr lang="en-US" sz="1800"/>
            </a:br>
            <a:r>
              <a:rPr lang="en-US" sz="1800"/>
              <a:t>    if (c_end==-1) </a:t>
            </a:r>
          </a:p>
          <a:p>
            <a:pPr>
              <a:lnSpc>
                <a:spcPct val="80000"/>
              </a:lnSpc>
            </a:pPr>
            <a:r>
              <a:rPr lang="en-US" sz="1800"/>
              <a:t>c_end=document.cookie.length;</a:t>
            </a:r>
            <a:br>
              <a:rPr lang="en-US" sz="1800"/>
            </a:br>
            <a:r>
              <a:rPr lang="en-US" sz="1800"/>
              <a:t>    return unescape(document.cookie.substring(c_start,c_end));</a:t>
            </a:r>
            <a:br>
              <a:rPr lang="en-US" sz="1800"/>
            </a:br>
            <a:r>
              <a:rPr lang="en-US" sz="1800"/>
              <a:t>    }</a:t>
            </a:r>
            <a:br>
              <a:rPr lang="en-US" sz="1800"/>
            </a:br>
            <a:r>
              <a:rPr lang="en-US" sz="1800"/>
              <a:t>  }</a:t>
            </a:r>
            <a:br>
              <a:rPr lang="en-US" sz="1800"/>
            </a:br>
            <a:r>
              <a:rPr lang="en-US" sz="1800"/>
              <a:t>return "";</a:t>
            </a:r>
            <a:br>
              <a:rPr lang="en-US" sz="1800"/>
            </a:br>
            <a:r>
              <a:rPr lang="en-US" sz="1800"/>
              <a:t>}</a:t>
            </a:r>
          </a:p>
          <a:p>
            <a:pPr>
              <a:lnSpc>
                <a:spcPct val="80000"/>
              </a:lnSpc>
            </a:pPr>
            <a:r>
              <a:rPr lang="en-US" sz="1800"/>
              <a:t>The function above first checks if a cookie is stored at all in the document.cookie object. </a:t>
            </a:r>
          </a:p>
          <a:p>
            <a:pPr>
              <a:lnSpc>
                <a:spcPct val="80000"/>
              </a:lnSpc>
            </a:pPr>
            <a:r>
              <a:rPr lang="en-US" sz="1800"/>
              <a:t>If the document.cookie object holds some cookies, then check to see if our specific cookie is stored. </a:t>
            </a:r>
          </a:p>
          <a:p>
            <a:pPr>
              <a:lnSpc>
                <a:spcPct val="80000"/>
              </a:lnSpc>
            </a:pPr>
            <a:r>
              <a:rPr lang="en-US" sz="1800"/>
              <a:t>If our cookie is found, then return the value, if not - return an empty string.</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497AFD7-E144-46F4-89B8-3229228F7758}" type="slidenum">
              <a:rPr lang="en-US" altLang="en-US"/>
              <a:pPr/>
              <a:t>136</a:t>
            </a:fld>
            <a:endParaRPr lang="en-US" altLang="en-US"/>
          </a:p>
        </p:txBody>
      </p:sp>
      <p:sp>
        <p:nvSpPr>
          <p:cNvPr id="256002" name="Rectangle 2"/>
          <p:cNvSpPr>
            <a:spLocks noGrp="1" noChangeArrowheads="1"/>
          </p:cNvSpPr>
          <p:nvPr>
            <p:ph type="title"/>
          </p:nvPr>
        </p:nvSpPr>
        <p:spPr>
          <a:xfrm>
            <a:off x="457200" y="122238"/>
            <a:ext cx="7543800" cy="792162"/>
          </a:xfrm>
        </p:spPr>
        <p:txBody>
          <a:bodyPr/>
          <a:lstStyle/>
          <a:p>
            <a:r>
              <a:rPr lang="en-US" sz="3200" b="0"/>
              <a:t>Display a message if cookie is set</a:t>
            </a:r>
          </a:p>
        </p:txBody>
      </p:sp>
      <p:sp>
        <p:nvSpPr>
          <p:cNvPr id="256003" name="Rectangle 3"/>
          <p:cNvSpPr>
            <a:spLocks noGrp="1" noChangeArrowheads="1"/>
          </p:cNvSpPr>
          <p:nvPr>
            <p:ph type="body" idx="1"/>
          </p:nvPr>
        </p:nvSpPr>
        <p:spPr>
          <a:xfrm>
            <a:off x="457200" y="1219200"/>
            <a:ext cx="8229600" cy="4911725"/>
          </a:xfrm>
        </p:spPr>
        <p:txBody>
          <a:bodyPr/>
          <a:lstStyle/>
          <a:p>
            <a:pPr>
              <a:lnSpc>
                <a:spcPct val="80000"/>
              </a:lnSpc>
            </a:pPr>
            <a:r>
              <a:rPr lang="en-US" sz="1900"/>
              <a:t>Last, we create the function that displays a welcome message if the cookie is set, and if the cookie is not set it will display a prompt box, asking for the name of the user:</a:t>
            </a:r>
          </a:p>
          <a:p>
            <a:pPr>
              <a:lnSpc>
                <a:spcPct val="80000"/>
              </a:lnSpc>
            </a:pPr>
            <a:r>
              <a:rPr lang="en-US" sz="1900"/>
              <a:t>function checkCookie()</a:t>
            </a:r>
            <a:br>
              <a:rPr lang="en-US" sz="1900"/>
            </a:br>
            <a:r>
              <a:rPr lang="en-US" sz="1900"/>
              <a:t>{</a:t>
            </a:r>
            <a:br>
              <a:rPr lang="en-US" sz="1900"/>
            </a:br>
            <a:r>
              <a:rPr lang="en-US" sz="1900"/>
              <a:t>username=getCookie('username');</a:t>
            </a:r>
            <a:br>
              <a:rPr lang="en-US" sz="1900"/>
            </a:br>
            <a:r>
              <a:rPr lang="en-US" sz="1900"/>
              <a:t>if (username!=null &amp;&amp; username!="")</a:t>
            </a:r>
            <a:br>
              <a:rPr lang="en-US" sz="1900"/>
            </a:br>
            <a:r>
              <a:rPr lang="en-US" sz="1900"/>
              <a:t>  {</a:t>
            </a:r>
            <a:br>
              <a:rPr lang="en-US" sz="1900"/>
            </a:br>
            <a:r>
              <a:rPr lang="en-US" sz="1900"/>
              <a:t>  alert('Welcome again '+username+'!');</a:t>
            </a:r>
            <a:br>
              <a:rPr lang="en-US" sz="1900"/>
            </a:br>
            <a:r>
              <a:rPr lang="en-US" sz="1900"/>
              <a:t>  }</a:t>
            </a:r>
            <a:br>
              <a:rPr lang="en-US" sz="1900"/>
            </a:br>
            <a:r>
              <a:rPr lang="en-US" sz="1900"/>
              <a:t>else</a:t>
            </a:r>
            <a:br>
              <a:rPr lang="en-US" sz="1900"/>
            </a:br>
            <a:r>
              <a:rPr lang="en-US" sz="1900"/>
              <a:t>  {</a:t>
            </a:r>
            <a:br>
              <a:rPr lang="en-US" sz="1900"/>
            </a:br>
            <a:r>
              <a:rPr lang="en-US" sz="1900"/>
              <a:t>  username=prompt('Please enter your name:',"");</a:t>
            </a:r>
            <a:br>
              <a:rPr lang="en-US" sz="1900"/>
            </a:br>
            <a:r>
              <a:rPr lang="en-US" sz="1900"/>
              <a:t>  if (username!=null &amp;&amp; username!="")</a:t>
            </a:r>
            <a:br>
              <a:rPr lang="en-US" sz="1900"/>
            </a:br>
            <a:r>
              <a:rPr lang="en-US" sz="1900"/>
              <a:t>    {</a:t>
            </a:r>
            <a:br>
              <a:rPr lang="en-US" sz="1900"/>
            </a:br>
            <a:r>
              <a:rPr lang="en-US" sz="1900"/>
              <a:t>    setCookie('username',username,365);</a:t>
            </a:r>
            <a:br>
              <a:rPr lang="en-US" sz="1900"/>
            </a:br>
            <a:r>
              <a:rPr lang="en-US" sz="1900"/>
              <a:t>    }</a:t>
            </a:r>
            <a:br>
              <a:rPr lang="en-US" sz="1900"/>
            </a:br>
            <a:r>
              <a:rPr lang="en-US" sz="1900"/>
              <a:t>  }</a:t>
            </a:r>
            <a:br>
              <a:rPr lang="en-US" sz="1900"/>
            </a:br>
            <a:r>
              <a:rPr lang="en-US" sz="1900"/>
              <a: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3A7B32C-0606-4D89-98A1-3987E72A054A}" type="slidenum">
              <a:rPr lang="en-US" altLang="en-US"/>
              <a:pPr/>
              <a:t>137</a:t>
            </a:fld>
            <a:endParaRPr lang="en-US" altLang="en-US"/>
          </a:p>
        </p:txBody>
      </p:sp>
      <p:sp>
        <p:nvSpPr>
          <p:cNvPr id="212994" name="Rectangle 2"/>
          <p:cNvSpPr>
            <a:spLocks noGrp="1" noChangeArrowheads="1"/>
          </p:cNvSpPr>
          <p:nvPr>
            <p:ph type="title"/>
          </p:nvPr>
        </p:nvSpPr>
        <p:spPr>
          <a:xfrm>
            <a:off x="457200" y="122238"/>
            <a:ext cx="7543800" cy="868362"/>
          </a:xfrm>
        </p:spPr>
        <p:txBody>
          <a:bodyPr/>
          <a:lstStyle/>
          <a:p>
            <a:r>
              <a:rPr lang="en-US"/>
              <a:t>JavaScript events</a:t>
            </a:r>
          </a:p>
        </p:txBody>
      </p:sp>
      <p:sp>
        <p:nvSpPr>
          <p:cNvPr id="212995" name="Rectangle 3"/>
          <p:cNvSpPr>
            <a:spLocks noGrp="1" noChangeArrowheads="1"/>
          </p:cNvSpPr>
          <p:nvPr>
            <p:ph type="body" idx="1"/>
          </p:nvPr>
        </p:nvSpPr>
        <p:spPr>
          <a:xfrm>
            <a:off x="457200" y="1143000"/>
            <a:ext cx="8229600" cy="5029200"/>
          </a:xfrm>
        </p:spPr>
        <p:txBody>
          <a:bodyPr/>
          <a:lstStyle/>
          <a:p>
            <a:pPr>
              <a:lnSpc>
                <a:spcPct val="80000"/>
              </a:lnSpc>
            </a:pPr>
            <a:r>
              <a:rPr lang="en-US" sz="2000" dirty="0"/>
              <a:t>Events are actions that can be detected by JavaScript.</a:t>
            </a:r>
          </a:p>
          <a:p>
            <a:pPr>
              <a:lnSpc>
                <a:spcPct val="80000"/>
              </a:lnSpc>
            </a:pPr>
            <a:r>
              <a:rPr lang="en-US" sz="2000" dirty="0"/>
              <a:t>By using JavaScript, we have the ability to create dynamic web pages. Events are actions that can be detected by JavaScript.</a:t>
            </a:r>
          </a:p>
          <a:p>
            <a:pPr>
              <a:lnSpc>
                <a:spcPct val="80000"/>
              </a:lnSpc>
            </a:pPr>
            <a:r>
              <a:rPr lang="en-US" sz="2000" dirty="0"/>
              <a:t>Every element on a web page has certain events which can trigger a JavaScript. For example, we can use the </a:t>
            </a:r>
            <a:r>
              <a:rPr lang="en-US" sz="2000" dirty="0" err="1"/>
              <a:t>onClick</a:t>
            </a:r>
            <a:r>
              <a:rPr lang="en-US" sz="2000" dirty="0"/>
              <a:t> event of a button element to indicate that a function will run when a user clicks on the button. We define the events in the HTML tags.</a:t>
            </a:r>
          </a:p>
          <a:p>
            <a:pPr>
              <a:lnSpc>
                <a:spcPct val="80000"/>
              </a:lnSpc>
              <a:buNone/>
            </a:pPr>
            <a:r>
              <a:rPr lang="en-US" sz="2000" dirty="0"/>
              <a:t>Examples of events:</a:t>
            </a:r>
          </a:p>
          <a:p>
            <a:pPr>
              <a:lnSpc>
                <a:spcPct val="80000"/>
              </a:lnSpc>
            </a:pPr>
            <a:r>
              <a:rPr lang="en-US" sz="2000" dirty="0"/>
              <a:t>A mouse click </a:t>
            </a:r>
          </a:p>
          <a:p>
            <a:pPr>
              <a:lnSpc>
                <a:spcPct val="80000"/>
              </a:lnSpc>
            </a:pPr>
            <a:r>
              <a:rPr lang="en-US" sz="2000" dirty="0"/>
              <a:t>A web page or an image loading </a:t>
            </a:r>
          </a:p>
          <a:p>
            <a:pPr>
              <a:lnSpc>
                <a:spcPct val="80000"/>
              </a:lnSpc>
            </a:pPr>
            <a:r>
              <a:rPr lang="en-US" sz="2000" dirty="0" err="1"/>
              <a:t>Mousing</a:t>
            </a:r>
            <a:r>
              <a:rPr lang="en-US" sz="2000" dirty="0"/>
              <a:t> over a hot spot on the web page </a:t>
            </a:r>
          </a:p>
          <a:p>
            <a:pPr>
              <a:lnSpc>
                <a:spcPct val="80000"/>
              </a:lnSpc>
            </a:pPr>
            <a:r>
              <a:rPr lang="en-US" sz="2000" dirty="0"/>
              <a:t>Selecting an input field in an HTML form </a:t>
            </a:r>
          </a:p>
          <a:p>
            <a:pPr>
              <a:lnSpc>
                <a:spcPct val="80000"/>
              </a:lnSpc>
            </a:pPr>
            <a:r>
              <a:rPr lang="en-US" sz="2000" dirty="0"/>
              <a:t>Submitting an HTML form </a:t>
            </a:r>
          </a:p>
          <a:p>
            <a:pPr>
              <a:lnSpc>
                <a:spcPct val="80000"/>
              </a:lnSpc>
            </a:pPr>
            <a:r>
              <a:rPr lang="en-US" sz="2000" dirty="0"/>
              <a:t>A keystroke </a:t>
            </a:r>
          </a:p>
          <a:p>
            <a:pPr>
              <a:lnSpc>
                <a:spcPct val="80000"/>
              </a:lnSpc>
            </a:pPr>
            <a:r>
              <a:rPr lang="en-US" sz="2000" dirty="0"/>
              <a:t>Note: Events are normally used in combination with functions, and the function will not be executed before the event occurs!</a:t>
            </a:r>
          </a:p>
          <a:p>
            <a:pPr>
              <a:lnSpc>
                <a:spcPct val="80000"/>
              </a:lnSpc>
            </a:pPr>
            <a:endParaRPr lang="en-US" sz="20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CC6AB09-3945-4750-A5ED-3D69DEE68878}" type="slidenum">
              <a:rPr lang="en-US" altLang="en-US"/>
              <a:pPr/>
              <a:t>138</a:t>
            </a:fld>
            <a:endParaRPr lang="en-US" altLang="en-US"/>
          </a:p>
        </p:txBody>
      </p:sp>
      <p:sp>
        <p:nvSpPr>
          <p:cNvPr id="214018" name="Rectangle 2"/>
          <p:cNvSpPr>
            <a:spLocks noGrp="1" noChangeArrowheads="1"/>
          </p:cNvSpPr>
          <p:nvPr>
            <p:ph type="title"/>
          </p:nvPr>
        </p:nvSpPr>
        <p:spPr>
          <a:xfrm>
            <a:off x="457200" y="122238"/>
            <a:ext cx="7543800" cy="944562"/>
          </a:xfrm>
        </p:spPr>
        <p:txBody>
          <a:bodyPr/>
          <a:lstStyle/>
          <a:p>
            <a:r>
              <a:rPr lang="en-US"/>
              <a:t>Some examples</a:t>
            </a:r>
          </a:p>
        </p:txBody>
      </p:sp>
      <p:sp>
        <p:nvSpPr>
          <p:cNvPr id="214019" name="Rectangle 3"/>
          <p:cNvSpPr>
            <a:spLocks noGrp="1" noChangeArrowheads="1"/>
          </p:cNvSpPr>
          <p:nvPr>
            <p:ph type="body" idx="1"/>
          </p:nvPr>
        </p:nvSpPr>
        <p:spPr>
          <a:xfrm>
            <a:off x="457200" y="1295400"/>
            <a:ext cx="8229600" cy="4835525"/>
          </a:xfrm>
        </p:spPr>
        <p:txBody>
          <a:bodyPr/>
          <a:lstStyle/>
          <a:p>
            <a:pPr>
              <a:lnSpc>
                <a:spcPct val="90000"/>
              </a:lnSpc>
            </a:pPr>
            <a:r>
              <a:rPr lang="en-US" sz="2400" b="1"/>
              <a:t>onLoad and onUnload events: </a:t>
            </a:r>
            <a:r>
              <a:rPr lang="en-US" sz="2400"/>
              <a:t>The onLoad and onUnload events are triggered when the user enters or leaves the page.</a:t>
            </a:r>
          </a:p>
          <a:p>
            <a:pPr>
              <a:lnSpc>
                <a:spcPct val="90000"/>
              </a:lnSpc>
            </a:pPr>
            <a:r>
              <a:rPr lang="en-US" sz="2400" b="1"/>
              <a:t>onFocus, onBlur and onChange: </a:t>
            </a:r>
            <a:r>
              <a:rPr lang="en-US" sz="2400"/>
              <a:t>The onFocus, onBlur and onChange events are often used in combination with validation of form fields.</a:t>
            </a:r>
          </a:p>
          <a:p>
            <a:pPr>
              <a:lnSpc>
                <a:spcPct val="90000"/>
              </a:lnSpc>
            </a:pPr>
            <a:r>
              <a:rPr lang="en-US" sz="2400" b="1"/>
              <a:t>onSubmit: </a:t>
            </a:r>
            <a:r>
              <a:rPr lang="en-US" sz="2400"/>
              <a:t>The onSubmit event is used to validate ALL form fields before submitting it.</a:t>
            </a:r>
          </a:p>
          <a:p>
            <a:pPr>
              <a:lnSpc>
                <a:spcPct val="90000"/>
              </a:lnSpc>
            </a:pPr>
            <a:r>
              <a:rPr lang="en-US" sz="2400" b="1"/>
              <a:t>onMouseOver and onMouseOut: </a:t>
            </a:r>
            <a:r>
              <a:rPr lang="en-US" sz="2400"/>
              <a:t>onMouseOver and onMouseOut are often used to create "animated" buttons.</a:t>
            </a:r>
          </a:p>
          <a:p>
            <a:pPr>
              <a:lnSpc>
                <a:spcPct val="90000"/>
              </a:lnSpc>
            </a:pPr>
            <a:endParaRPr lang="en-US" sz="24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620000" cy="228600"/>
          </a:xfrm>
        </p:spPr>
        <p:txBody>
          <a:bodyPr/>
          <a:lstStyle/>
          <a:p>
            <a:r>
              <a:rPr lang="en-US" dirty="0"/>
              <a:t>Some Events details…</a:t>
            </a:r>
          </a:p>
        </p:txBody>
      </p:sp>
      <p:sp>
        <p:nvSpPr>
          <p:cNvPr id="3" name="Content Placeholder 2"/>
          <p:cNvSpPr>
            <a:spLocks noGrp="1"/>
          </p:cNvSpPr>
          <p:nvPr>
            <p:ph idx="1"/>
          </p:nvPr>
        </p:nvSpPr>
        <p:spPr>
          <a:xfrm>
            <a:off x="228600" y="762000"/>
            <a:ext cx="8610600" cy="5638800"/>
          </a:xfrm>
        </p:spPr>
        <p:txBody>
          <a:bodyPr/>
          <a:lstStyle/>
          <a:p>
            <a:pPr>
              <a:buNone/>
            </a:pPr>
            <a:r>
              <a:rPr lang="en-US" sz="1800" b="1" dirty="0" err="1"/>
              <a:t>onLoad</a:t>
            </a:r>
            <a:r>
              <a:rPr lang="en-US" sz="1800" b="1" dirty="0"/>
              <a:t> and </a:t>
            </a:r>
            <a:r>
              <a:rPr lang="en-US" sz="1800" b="1" dirty="0" err="1"/>
              <a:t>onUnload</a:t>
            </a:r>
            <a:endParaRPr lang="en-US" sz="1800" b="1" dirty="0"/>
          </a:p>
          <a:p>
            <a:r>
              <a:rPr lang="en-US" sz="1800" dirty="0"/>
              <a:t>The </a:t>
            </a:r>
            <a:r>
              <a:rPr lang="en-US" sz="1800" dirty="0" err="1"/>
              <a:t>onLoad</a:t>
            </a:r>
            <a:r>
              <a:rPr lang="en-US" sz="1800" dirty="0"/>
              <a:t> and </a:t>
            </a:r>
            <a:r>
              <a:rPr lang="en-US" sz="1800" dirty="0" err="1"/>
              <a:t>onUnload</a:t>
            </a:r>
            <a:r>
              <a:rPr lang="en-US" sz="1800" dirty="0"/>
              <a:t> events are triggered when the user enters or leaves the page.</a:t>
            </a:r>
          </a:p>
          <a:p>
            <a:r>
              <a:rPr lang="en-US" sz="1800" dirty="0"/>
              <a:t>The </a:t>
            </a:r>
            <a:r>
              <a:rPr lang="en-US" sz="1800" dirty="0" err="1"/>
              <a:t>onLoad</a:t>
            </a:r>
            <a:r>
              <a:rPr lang="en-US" sz="1800" dirty="0"/>
              <a:t> event is often used to check the visitor's browser type and browser version, and load the proper version of the web page based on the information.</a:t>
            </a:r>
          </a:p>
          <a:p>
            <a:r>
              <a:rPr lang="en-US" sz="1800" dirty="0"/>
              <a:t>Both the </a:t>
            </a:r>
            <a:r>
              <a:rPr lang="en-US" sz="1800" dirty="0" err="1"/>
              <a:t>onLoad</a:t>
            </a:r>
            <a:r>
              <a:rPr lang="en-US" sz="1800" dirty="0"/>
              <a:t> and </a:t>
            </a:r>
            <a:r>
              <a:rPr lang="en-US" sz="1800" dirty="0" err="1"/>
              <a:t>onUnload</a:t>
            </a:r>
            <a:r>
              <a:rPr lang="en-US" sz="1800" dirty="0"/>
              <a:t> events are also often used to deal with cookies that should be set when a user enters or leaves a page. For example, you could have a popup asking for the user's name upon his first arrival to your page. The name is then stored in a cookie. Next time the visitor arrives at your page, you could have another popup saying something like: "Welcome John Doe!".</a:t>
            </a:r>
          </a:p>
          <a:p>
            <a:pPr>
              <a:buNone/>
            </a:pPr>
            <a:r>
              <a:rPr lang="en-US" sz="1800" b="1" dirty="0" err="1"/>
              <a:t>onFocus</a:t>
            </a:r>
            <a:r>
              <a:rPr lang="en-US" sz="1800" b="1" dirty="0"/>
              <a:t>, </a:t>
            </a:r>
            <a:r>
              <a:rPr lang="en-US" sz="1800" b="1" dirty="0" err="1"/>
              <a:t>onBlur</a:t>
            </a:r>
            <a:r>
              <a:rPr lang="en-US" sz="1800" b="1" dirty="0"/>
              <a:t> and </a:t>
            </a:r>
            <a:r>
              <a:rPr lang="en-US" sz="1800" b="1" dirty="0" err="1"/>
              <a:t>onChange</a:t>
            </a:r>
            <a:endParaRPr lang="en-US" sz="1800" b="1" dirty="0"/>
          </a:p>
          <a:p>
            <a:r>
              <a:rPr lang="en-US" sz="1800" dirty="0"/>
              <a:t>The </a:t>
            </a:r>
            <a:r>
              <a:rPr lang="en-US" sz="1800" dirty="0" err="1"/>
              <a:t>onFocus</a:t>
            </a:r>
            <a:r>
              <a:rPr lang="en-US" sz="1800" dirty="0"/>
              <a:t>, </a:t>
            </a:r>
            <a:r>
              <a:rPr lang="en-US" sz="1800" dirty="0" err="1"/>
              <a:t>onBlur</a:t>
            </a:r>
            <a:r>
              <a:rPr lang="en-US" sz="1800" dirty="0"/>
              <a:t> and </a:t>
            </a:r>
            <a:r>
              <a:rPr lang="en-US" sz="1800" dirty="0" err="1"/>
              <a:t>onChange</a:t>
            </a:r>
            <a:r>
              <a:rPr lang="en-US" sz="1800" dirty="0"/>
              <a:t> events are often used in combination with validation of form fields.</a:t>
            </a:r>
          </a:p>
          <a:p>
            <a:r>
              <a:rPr lang="en-US" sz="1800" dirty="0"/>
              <a:t>Below is an example of how to use the </a:t>
            </a:r>
            <a:r>
              <a:rPr lang="en-US" sz="1800" dirty="0" err="1"/>
              <a:t>onChange</a:t>
            </a:r>
            <a:r>
              <a:rPr lang="en-US" sz="1800" dirty="0"/>
              <a:t> event. The </a:t>
            </a:r>
            <a:r>
              <a:rPr lang="en-US" sz="1800" dirty="0" err="1"/>
              <a:t>checkEmail</a:t>
            </a:r>
            <a:r>
              <a:rPr lang="en-US" sz="1800" dirty="0"/>
              <a:t>() function will be called whenever the user changes the content of the field:</a:t>
            </a:r>
          </a:p>
          <a:p>
            <a:r>
              <a:rPr lang="en-US" sz="1800" dirty="0"/>
              <a:t>&lt;input type="text" size="30" id="email" </a:t>
            </a:r>
            <a:r>
              <a:rPr lang="en-US" sz="1800" dirty="0" err="1"/>
              <a:t>onchange</a:t>
            </a:r>
            <a:r>
              <a:rPr lang="en-US" sz="1800" dirty="0"/>
              <a:t>="</a:t>
            </a:r>
            <a:r>
              <a:rPr lang="en-US" sz="1800" dirty="0" err="1"/>
              <a:t>checkEmail</a:t>
            </a:r>
            <a:r>
              <a:rPr lang="en-US" sz="1800" dirty="0"/>
              <a:t>()"&gt; </a:t>
            </a:r>
            <a:br>
              <a:rPr lang="en-US" sz="1800" dirty="0"/>
            </a:br>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0CBB23-BBC0-4659-9B99-DA8BF497E5C3}" type="slidenum">
              <a:rPr lang="en-US" altLang="en-US"/>
              <a:pPr/>
              <a:t>14</a:t>
            </a:fld>
            <a:endParaRPr lang="en-US" altLang="en-US"/>
          </a:p>
        </p:txBody>
      </p:sp>
      <p:sp>
        <p:nvSpPr>
          <p:cNvPr id="83970" name="Rectangle 2"/>
          <p:cNvSpPr>
            <a:spLocks noGrp="1" noChangeArrowheads="1"/>
          </p:cNvSpPr>
          <p:nvPr>
            <p:ph type="title"/>
          </p:nvPr>
        </p:nvSpPr>
        <p:spPr>
          <a:xfrm>
            <a:off x="457200" y="122238"/>
            <a:ext cx="7543800" cy="792162"/>
          </a:xfrm>
        </p:spPr>
        <p:txBody>
          <a:bodyPr/>
          <a:lstStyle/>
          <a:p>
            <a:r>
              <a:rPr lang="en-US" sz="2000" b="0"/>
              <a:t>The web page will show this output</a:t>
            </a:r>
          </a:p>
        </p:txBody>
      </p:sp>
      <p:sp>
        <p:nvSpPr>
          <p:cNvPr id="83971" name="Rectangle 3"/>
          <p:cNvSpPr>
            <a:spLocks noGrp="1" noChangeArrowheads="1"/>
          </p:cNvSpPr>
          <p:nvPr>
            <p:ph type="body" idx="1"/>
          </p:nvPr>
        </p:nvSpPr>
        <p:spPr>
          <a:xfrm>
            <a:off x="457200" y="1143000"/>
            <a:ext cx="8229600" cy="4987925"/>
          </a:xfrm>
        </p:spPr>
        <p:txBody>
          <a:bodyPr/>
          <a:lstStyle/>
          <a:p>
            <a:endParaRPr lang="en-US"/>
          </a:p>
        </p:txBody>
      </p:sp>
      <p:pic>
        <p:nvPicPr>
          <p:cNvPr id="83973" name="Picture 5"/>
          <p:cNvPicPr>
            <a:picLocks noChangeAspect="1" noChangeArrowheads="1"/>
          </p:cNvPicPr>
          <p:nvPr/>
        </p:nvPicPr>
        <p:blipFill>
          <a:blip r:embed="rId2"/>
          <a:srcRect/>
          <a:stretch>
            <a:fillRect/>
          </a:stretch>
        </p:blipFill>
        <p:spPr bwMode="auto">
          <a:xfrm>
            <a:off x="1828800" y="1371600"/>
            <a:ext cx="5486400" cy="4762500"/>
          </a:xfrm>
          <a:prstGeom prst="rect">
            <a:avLst/>
          </a:prstGeom>
          <a:noFill/>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792162"/>
          </a:xfrm>
        </p:spPr>
        <p:txBody>
          <a:bodyPr/>
          <a:lstStyle/>
          <a:p>
            <a:r>
              <a:rPr lang="en-US" dirty="0"/>
              <a:t>Events (cont’d…)</a:t>
            </a:r>
          </a:p>
        </p:txBody>
      </p:sp>
      <p:sp>
        <p:nvSpPr>
          <p:cNvPr id="3" name="Content Placeholder 2"/>
          <p:cNvSpPr>
            <a:spLocks noGrp="1"/>
          </p:cNvSpPr>
          <p:nvPr>
            <p:ph idx="1"/>
          </p:nvPr>
        </p:nvSpPr>
        <p:spPr>
          <a:xfrm>
            <a:off x="304800" y="1219200"/>
            <a:ext cx="8382000" cy="5105400"/>
          </a:xfrm>
        </p:spPr>
        <p:txBody>
          <a:bodyPr/>
          <a:lstStyle/>
          <a:p>
            <a:pPr>
              <a:buNone/>
            </a:pPr>
            <a:r>
              <a:rPr lang="en-US" sz="2000" b="1" dirty="0" err="1"/>
              <a:t>onSubmit</a:t>
            </a:r>
            <a:endParaRPr lang="en-US" sz="2000" b="1" dirty="0"/>
          </a:p>
          <a:p>
            <a:r>
              <a:rPr lang="en-US" sz="2000" dirty="0"/>
              <a:t>The </a:t>
            </a:r>
            <a:r>
              <a:rPr lang="en-US" sz="2000" dirty="0" err="1"/>
              <a:t>onSubmit</a:t>
            </a:r>
            <a:r>
              <a:rPr lang="en-US" sz="2000" dirty="0"/>
              <a:t> event is used to validate ALL form fields before submitting it.</a:t>
            </a:r>
          </a:p>
          <a:p>
            <a:r>
              <a:rPr lang="en-US" sz="2000" dirty="0"/>
              <a:t>Below is an example of how to use the </a:t>
            </a:r>
            <a:r>
              <a:rPr lang="en-US" sz="2000" dirty="0" err="1"/>
              <a:t>onSubmit</a:t>
            </a:r>
            <a:r>
              <a:rPr lang="en-US" sz="2000" dirty="0"/>
              <a:t> event. The </a:t>
            </a:r>
            <a:r>
              <a:rPr lang="en-US" sz="2000" dirty="0" err="1"/>
              <a:t>checkForm</a:t>
            </a:r>
            <a:r>
              <a:rPr lang="en-US" sz="2000" dirty="0"/>
              <a:t>() function will be called when the user clicks the submit button in the form. If the field values are not accepted, the submit should be cancelled. The function </a:t>
            </a:r>
            <a:r>
              <a:rPr lang="en-US" sz="2000" dirty="0" err="1"/>
              <a:t>checkForm</a:t>
            </a:r>
            <a:r>
              <a:rPr lang="en-US" sz="2000" dirty="0"/>
              <a:t>() returns either true or false. If it returns true the form will be submitted, otherwise the submit will be cancelled:</a:t>
            </a:r>
          </a:p>
          <a:p>
            <a:r>
              <a:rPr lang="en-US" sz="2000" dirty="0"/>
              <a:t>&lt;form method="post" action="xxx.htm" </a:t>
            </a:r>
            <a:r>
              <a:rPr lang="en-US" sz="2000" dirty="0" err="1"/>
              <a:t>onsubmit</a:t>
            </a:r>
            <a:r>
              <a:rPr lang="en-US" sz="2000" dirty="0"/>
              <a:t>="return </a:t>
            </a:r>
            <a:r>
              <a:rPr lang="en-US" sz="2000" dirty="0" err="1"/>
              <a:t>checkForm</a:t>
            </a:r>
            <a:r>
              <a:rPr lang="en-US" sz="2000" dirty="0"/>
              <a:t>()"&gt; </a:t>
            </a:r>
            <a:br>
              <a:rPr lang="en-US" sz="2000" dirty="0"/>
            </a:br>
            <a:r>
              <a:rPr lang="en-US" sz="2000" b="1" dirty="0" err="1"/>
              <a:t>onMouseOver</a:t>
            </a:r>
            <a:endParaRPr lang="en-US" sz="2000" b="1" dirty="0"/>
          </a:p>
          <a:p>
            <a:r>
              <a:rPr lang="en-US" sz="2000" dirty="0"/>
              <a:t>The </a:t>
            </a:r>
            <a:r>
              <a:rPr lang="en-US" sz="2000" dirty="0" err="1"/>
              <a:t>onmouseover</a:t>
            </a:r>
            <a:r>
              <a:rPr lang="en-US" sz="2000" dirty="0"/>
              <a:t> event can be used to trigger a function when the user </a:t>
            </a:r>
            <a:r>
              <a:rPr lang="en-US" sz="2000" dirty="0" err="1"/>
              <a:t>mouses</a:t>
            </a:r>
            <a:r>
              <a:rPr lang="en-US" sz="2000" dirty="0"/>
              <a:t> over an HTML element: </a:t>
            </a:r>
          </a:p>
          <a:p>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140</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22C89A-BF01-43FC-92F1-FB71B917D45E}" type="slidenum">
              <a:rPr lang="en-US" altLang="en-US"/>
              <a:pPr/>
              <a:t>15</a:t>
            </a:fld>
            <a:endParaRPr lang="en-US" altLang="en-US"/>
          </a:p>
        </p:txBody>
      </p:sp>
      <p:sp>
        <p:nvSpPr>
          <p:cNvPr id="82946" name="Rectangle 2"/>
          <p:cNvSpPr>
            <a:spLocks noGrp="1" noChangeArrowheads="1"/>
          </p:cNvSpPr>
          <p:nvPr>
            <p:ph type="title"/>
          </p:nvPr>
        </p:nvSpPr>
        <p:spPr>
          <a:xfrm>
            <a:off x="457200" y="228600"/>
            <a:ext cx="7543800" cy="884238"/>
          </a:xfrm>
        </p:spPr>
        <p:txBody>
          <a:bodyPr/>
          <a:lstStyle/>
          <a:p>
            <a:r>
              <a:rPr lang="en-US"/>
              <a:t>Scripts in the body</a:t>
            </a:r>
          </a:p>
        </p:txBody>
      </p:sp>
      <p:sp>
        <p:nvSpPr>
          <p:cNvPr id="82947" name="Rectangle 3"/>
          <p:cNvSpPr>
            <a:spLocks noGrp="1" noChangeArrowheads="1"/>
          </p:cNvSpPr>
          <p:nvPr>
            <p:ph type="body" idx="1"/>
          </p:nvPr>
        </p:nvSpPr>
        <p:spPr>
          <a:xfrm>
            <a:off x="304800" y="3352800"/>
            <a:ext cx="7315200" cy="2895600"/>
          </a:xfrm>
        </p:spPr>
        <p:txBody>
          <a:bodyPr/>
          <a:lstStyle/>
          <a:p>
            <a:pPr>
              <a:lnSpc>
                <a:spcPct val="80000"/>
              </a:lnSpc>
            </a:pPr>
            <a:r>
              <a:rPr lang="en-US" sz="1800" dirty="0"/>
              <a:t>Scripts to be executed when the page loads go in the body section.</a:t>
            </a:r>
          </a:p>
          <a:p>
            <a:pPr>
              <a:lnSpc>
                <a:spcPct val="80000"/>
              </a:lnSpc>
            </a:pPr>
            <a:r>
              <a:rPr lang="en-US" sz="1800" dirty="0"/>
              <a:t>If you place a script in the body section, it generates the content of a page.</a:t>
            </a:r>
          </a:p>
          <a:p>
            <a:pPr>
              <a:lnSpc>
                <a:spcPct val="80000"/>
              </a:lnSpc>
            </a:pPr>
            <a:r>
              <a:rPr lang="en-US" sz="1800" dirty="0"/>
              <a:t>&lt;html&gt;</a:t>
            </a:r>
            <a:br>
              <a:rPr lang="en-US" sz="1800" dirty="0"/>
            </a:br>
            <a:r>
              <a:rPr lang="en-US" sz="1800" dirty="0"/>
              <a:t>&lt;head&gt;</a:t>
            </a:r>
            <a:br>
              <a:rPr lang="en-US" sz="1800" dirty="0"/>
            </a:br>
            <a:r>
              <a:rPr lang="en-US" sz="1800" dirty="0"/>
              <a:t>&lt;/head&gt;</a:t>
            </a:r>
            <a:br>
              <a:rPr lang="en-US" sz="1800" dirty="0"/>
            </a:br>
            <a:r>
              <a:rPr lang="en-US" sz="1800" dirty="0"/>
              <a:t>&lt;body&gt;</a:t>
            </a:r>
            <a:br>
              <a:rPr lang="en-US" sz="1800" dirty="0"/>
            </a:br>
            <a:r>
              <a:rPr lang="en-US" sz="1800" dirty="0">
                <a:solidFill>
                  <a:srgbClr val="FF0000"/>
                </a:solidFill>
              </a:rPr>
              <a:t>&lt;script type="text/</a:t>
            </a:r>
            <a:r>
              <a:rPr lang="en-US" sz="1800" dirty="0" err="1">
                <a:solidFill>
                  <a:srgbClr val="FF0000"/>
                </a:solidFill>
              </a:rPr>
              <a:t>javascript</a:t>
            </a:r>
            <a:r>
              <a:rPr lang="en-US" sz="1800" dirty="0">
                <a:solidFill>
                  <a:srgbClr val="FF0000"/>
                </a:solidFill>
              </a:rPr>
              <a:t>"&gt;</a:t>
            </a:r>
            <a:br>
              <a:rPr lang="en-US" sz="1800" dirty="0">
                <a:solidFill>
                  <a:srgbClr val="FF0000"/>
                </a:solidFill>
              </a:rPr>
            </a:br>
            <a:r>
              <a:rPr lang="en-US" sz="1800" dirty="0" err="1">
                <a:solidFill>
                  <a:srgbClr val="FF0000"/>
                </a:solidFill>
              </a:rPr>
              <a:t>document.write</a:t>
            </a:r>
            <a:r>
              <a:rPr lang="en-US" sz="1800" dirty="0">
                <a:solidFill>
                  <a:srgbClr val="FF0000"/>
                </a:solidFill>
              </a:rPr>
              <a:t>("This message is written by JavaScript");</a:t>
            </a:r>
            <a:br>
              <a:rPr lang="en-US" sz="1800" dirty="0">
                <a:solidFill>
                  <a:srgbClr val="FF0000"/>
                </a:solidFill>
              </a:rPr>
            </a:br>
            <a:r>
              <a:rPr lang="en-US" sz="1800" dirty="0">
                <a:solidFill>
                  <a:srgbClr val="FF0000"/>
                </a:solidFill>
              </a:rPr>
              <a:t>&lt;/script&gt;</a:t>
            </a:r>
            <a:br>
              <a:rPr lang="en-US" sz="1800" dirty="0">
                <a:solidFill>
                  <a:srgbClr val="FF0000"/>
                </a:solidFill>
              </a:rPr>
            </a:br>
            <a:r>
              <a:rPr lang="en-US" sz="1800" dirty="0"/>
              <a:t>&lt;/body&gt;</a:t>
            </a:r>
            <a:br>
              <a:rPr lang="en-US" sz="1800" dirty="0"/>
            </a:br>
            <a:r>
              <a:rPr lang="en-US" sz="1800" dirty="0"/>
              <a:t>&lt;/html&gt;</a:t>
            </a:r>
          </a:p>
          <a:p>
            <a:pPr>
              <a:lnSpc>
                <a:spcPct val="80000"/>
              </a:lnSpc>
            </a:pPr>
            <a:endParaRPr lang="en-US" sz="1800" dirty="0"/>
          </a:p>
        </p:txBody>
      </p:sp>
      <p:pic>
        <p:nvPicPr>
          <p:cNvPr id="82949" name="Picture 5"/>
          <p:cNvPicPr>
            <a:picLocks noChangeAspect="1" noChangeArrowheads="1"/>
          </p:cNvPicPr>
          <p:nvPr/>
        </p:nvPicPr>
        <p:blipFill>
          <a:blip r:embed="rId2"/>
          <a:srcRect/>
          <a:stretch>
            <a:fillRect/>
          </a:stretch>
        </p:blipFill>
        <p:spPr bwMode="auto">
          <a:xfrm>
            <a:off x="5181600" y="152400"/>
            <a:ext cx="3762375" cy="31242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55CACC-881A-46A1-B519-B819DF129088}" type="slidenum">
              <a:rPr lang="en-US" altLang="en-US"/>
              <a:pPr/>
              <a:t>16</a:t>
            </a:fld>
            <a:endParaRPr lang="en-US" altLang="en-US"/>
          </a:p>
        </p:txBody>
      </p:sp>
      <p:sp>
        <p:nvSpPr>
          <p:cNvPr id="81922" name="Rectangle 2"/>
          <p:cNvSpPr>
            <a:spLocks noGrp="1" noChangeArrowheads="1"/>
          </p:cNvSpPr>
          <p:nvPr>
            <p:ph type="title"/>
          </p:nvPr>
        </p:nvSpPr>
        <p:spPr>
          <a:xfrm>
            <a:off x="457200" y="122238"/>
            <a:ext cx="7543800" cy="792162"/>
          </a:xfrm>
        </p:spPr>
        <p:txBody>
          <a:bodyPr/>
          <a:lstStyle/>
          <a:p>
            <a:r>
              <a:rPr lang="en-US"/>
              <a:t>Scripts in &lt;head&gt; and &lt;body&gt;</a:t>
            </a:r>
          </a:p>
        </p:txBody>
      </p:sp>
      <p:sp>
        <p:nvSpPr>
          <p:cNvPr id="81923" name="Rectangle 3"/>
          <p:cNvSpPr>
            <a:spLocks noGrp="1" noChangeArrowheads="1"/>
          </p:cNvSpPr>
          <p:nvPr>
            <p:ph type="body" idx="1"/>
          </p:nvPr>
        </p:nvSpPr>
        <p:spPr>
          <a:xfrm>
            <a:off x="304800" y="1143000"/>
            <a:ext cx="8229600" cy="4987925"/>
          </a:xfrm>
        </p:spPr>
        <p:txBody>
          <a:bodyPr/>
          <a:lstStyle/>
          <a:p>
            <a:pPr>
              <a:lnSpc>
                <a:spcPct val="80000"/>
              </a:lnSpc>
            </a:pPr>
            <a:r>
              <a:rPr lang="en-US" sz="2000"/>
              <a:t>You can place an unlimited number of scripts in your document, so you can have scripts in both the body and the head section.</a:t>
            </a:r>
          </a:p>
          <a:p>
            <a:pPr>
              <a:lnSpc>
                <a:spcPct val="80000"/>
              </a:lnSpc>
            </a:pPr>
            <a:r>
              <a:rPr lang="en-US" sz="2000"/>
              <a:t>&lt;html&gt;</a:t>
            </a:r>
            <a:br>
              <a:rPr lang="en-US" sz="2000"/>
            </a:br>
            <a:r>
              <a:rPr lang="en-US" sz="2000"/>
              <a:t>&lt;head&gt;</a:t>
            </a:r>
            <a:br>
              <a:rPr lang="en-US" sz="2000"/>
            </a:br>
            <a:r>
              <a:rPr lang="en-US" sz="2000">
                <a:solidFill>
                  <a:srgbClr val="FF0000"/>
                </a:solidFill>
              </a:rPr>
              <a:t>&lt;script type="text/javascript"&gt;</a:t>
            </a:r>
            <a:br>
              <a:rPr lang="en-US" sz="2000">
                <a:solidFill>
                  <a:srgbClr val="FF0000"/>
                </a:solidFill>
              </a:rPr>
            </a:br>
            <a:r>
              <a:rPr lang="en-US" sz="2000">
                <a:solidFill>
                  <a:srgbClr val="FF0000"/>
                </a:solidFill>
              </a:rPr>
              <a:t>....</a:t>
            </a:r>
            <a:br>
              <a:rPr lang="en-US" sz="2000">
                <a:solidFill>
                  <a:srgbClr val="FF0000"/>
                </a:solidFill>
              </a:rPr>
            </a:br>
            <a:r>
              <a:rPr lang="en-US" sz="2000">
                <a:solidFill>
                  <a:srgbClr val="FF0000"/>
                </a:solidFill>
              </a:rPr>
              <a:t>&lt;/script&gt;</a:t>
            </a:r>
            <a:br>
              <a:rPr lang="en-US" sz="2000">
                <a:solidFill>
                  <a:srgbClr val="FF0000"/>
                </a:solidFill>
              </a:rPr>
            </a:br>
            <a:r>
              <a:rPr lang="en-US" sz="2000"/>
              <a:t>&lt;/head&gt;</a:t>
            </a:r>
            <a:br>
              <a:rPr lang="en-US" sz="2000"/>
            </a:br>
            <a:r>
              <a:rPr lang="en-US" sz="2000"/>
              <a:t>&lt;body&gt;</a:t>
            </a:r>
            <a:br>
              <a:rPr lang="en-US" sz="2000"/>
            </a:br>
            <a:r>
              <a:rPr lang="en-US" sz="2000">
                <a:solidFill>
                  <a:srgbClr val="FF0000"/>
                </a:solidFill>
              </a:rPr>
              <a:t>&lt;script type="text/javascript"&gt;</a:t>
            </a:r>
            <a:br>
              <a:rPr lang="en-US" sz="2000">
                <a:solidFill>
                  <a:srgbClr val="FF0000"/>
                </a:solidFill>
              </a:rPr>
            </a:br>
            <a:r>
              <a:rPr lang="en-US" sz="2000">
                <a:solidFill>
                  <a:srgbClr val="FF0000"/>
                </a:solidFill>
              </a:rPr>
              <a:t>....</a:t>
            </a:r>
            <a:br>
              <a:rPr lang="en-US" sz="2000">
                <a:solidFill>
                  <a:srgbClr val="FF0000"/>
                </a:solidFill>
              </a:rPr>
            </a:br>
            <a:r>
              <a:rPr lang="en-US" sz="2000">
                <a:solidFill>
                  <a:srgbClr val="FF0000"/>
                </a:solidFill>
              </a:rPr>
              <a:t>&lt;/script&gt;</a:t>
            </a:r>
            <a:br>
              <a:rPr lang="en-US" sz="2000">
                <a:solidFill>
                  <a:srgbClr val="FF0000"/>
                </a:solidFill>
              </a:rPr>
            </a:br>
            <a:r>
              <a:rPr lang="en-US" sz="2000"/>
              <a:t>&lt;/body&gt;</a:t>
            </a:r>
          </a:p>
        </p:txBody>
      </p:sp>
      <p:pic>
        <p:nvPicPr>
          <p:cNvPr id="81926" name="Picture 6"/>
          <p:cNvPicPr>
            <a:picLocks noChangeAspect="1" noChangeArrowheads="1"/>
          </p:cNvPicPr>
          <p:nvPr/>
        </p:nvPicPr>
        <p:blipFill>
          <a:blip r:embed="rId2"/>
          <a:srcRect/>
          <a:stretch>
            <a:fillRect/>
          </a:stretch>
        </p:blipFill>
        <p:spPr bwMode="auto">
          <a:xfrm>
            <a:off x="4572000" y="1828800"/>
            <a:ext cx="4362450" cy="436245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BD7AC83-0340-4FE3-8586-BB01D5E9583A}" type="slidenum">
              <a:rPr lang="en-US" altLang="en-US"/>
              <a:pPr/>
              <a:t>17</a:t>
            </a:fld>
            <a:endParaRPr lang="en-US" altLang="en-US"/>
          </a:p>
        </p:txBody>
      </p:sp>
      <p:sp>
        <p:nvSpPr>
          <p:cNvPr id="80898" name="Rectangle 2"/>
          <p:cNvSpPr>
            <a:spLocks noGrp="1" noChangeArrowheads="1"/>
          </p:cNvSpPr>
          <p:nvPr>
            <p:ph type="title"/>
          </p:nvPr>
        </p:nvSpPr>
        <p:spPr>
          <a:xfrm>
            <a:off x="457200" y="304800"/>
            <a:ext cx="7543800" cy="884238"/>
          </a:xfrm>
        </p:spPr>
        <p:txBody>
          <a:bodyPr/>
          <a:lstStyle/>
          <a:p>
            <a:r>
              <a:rPr lang="en-US"/>
              <a:t>Using an external JavaScript </a:t>
            </a:r>
          </a:p>
        </p:txBody>
      </p:sp>
      <p:sp>
        <p:nvSpPr>
          <p:cNvPr id="80899" name="Rectangle 3"/>
          <p:cNvSpPr>
            <a:spLocks noGrp="1" noChangeArrowheads="1"/>
          </p:cNvSpPr>
          <p:nvPr>
            <p:ph type="body" idx="1"/>
          </p:nvPr>
        </p:nvSpPr>
        <p:spPr>
          <a:xfrm>
            <a:off x="685800" y="1676400"/>
            <a:ext cx="8229600" cy="4419600"/>
          </a:xfrm>
        </p:spPr>
        <p:txBody>
          <a:bodyPr/>
          <a:lstStyle/>
          <a:p>
            <a:r>
              <a:rPr lang="en-US" sz="2400"/>
              <a:t>If you want to run the same JavaScript on several pages, without having to write the same script on every page, you can write a JavaScript in an external file.</a:t>
            </a:r>
          </a:p>
          <a:p>
            <a:r>
              <a:rPr lang="en-US" sz="2400"/>
              <a:t>Save the external JavaScript file with a </a:t>
            </a:r>
            <a:r>
              <a:rPr lang="en-US" sz="2400">
                <a:solidFill>
                  <a:srgbClr val="9900CC"/>
                </a:solidFill>
              </a:rPr>
              <a:t>.js</a:t>
            </a:r>
            <a:r>
              <a:rPr lang="en-US" sz="2400"/>
              <a:t> file extension.</a:t>
            </a:r>
            <a:endParaRPr lang="en-US" sz="2400" b="1"/>
          </a:p>
          <a:p>
            <a:r>
              <a:rPr lang="en-US" sz="2400"/>
              <a:t>The external script cannot contain the &lt;script&gt; tag!</a:t>
            </a:r>
          </a:p>
          <a:p>
            <a:r>
              <a:rPr lang="en-US" sz="2400"/>
              <a:t>To use the external script, point to the .js file in the </a:t>
            </a:r>
            <a:r>
              <a:rPr lang="en-US" sz="2400">
                <a:solidFill>
                  <a:srgbClr val="9900CC"/>
                </a:solidFill>
              </a:rPr>
              <a:t>"src"</a:t>
            </a:r>
            <a:r>
              <a:rPr lang="en-US" sz="2400"/>
              <a:t> attribute of the &lt;script&gt; tag.</a:t>
            </a:r>
          </a:p>
          <a:p>
            <a:r>
              <a:rPr lang="en-US" sz="2400"/>
              <a:t>Remember to place the script exactly where you normally would write the script!</a:t>
            </a:r>
          </a:p>
          <a:p>
            <a:endParaRPr 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784DBB57-37D1-4D33-979A-9AD5698E84F8}" type="slidenum">
              <a:rPr lang="en-US" altLang="en-US"/>
              <a:pPr/>
              <a:t>18</a:t>
            </a:fld>
            <a:endParaRPr lang="en-US" altLang="en-US"/>
          </a:p>
        </p:txBody>
      </p:sp>
      <p:sp>
        <p:nvSpPr>
          <p:cNvPr id="79875" name="Rectangle 3"/>
          <p:cNvSpPr>
            <a:spLocks noGrp="1" noChangeArrowheads="1"/>
          </p:cNvSpPr>
          <p:nvPr>
            <p:ph type="body" idx="1"/>
          </p:nvPr>
        </p:nvSpPr>
        <p:spPr>
          <a:xfrm>
            <a:off x="457200" y="609600"/>
            <a:ext cx="8229600" cy="5521325"/>
          </a:xfrm>
        </p:spPr>
        <p:txBody>
          <a:bodyPr/>
          <a:lstStyle/>
          <a:p>
            <a:pPr>
              <a:buNone/>
            </a:pPr>
            <a:endParaRPr lang="en-US" dirty="0"/>
          </a:p>
        </p:txBody>
      </p:sp>
      <p:pic>
        <p:nvPicPr>
          <p:cNvPr id="79876" name="Picture 4"/>
          <p:cNvPicPr>
            <a:picLocks noChangeAspect="1" noChangeArrowheads="1"/>
          </p:cNvPicPr>
          <p:nvPr/>
        </p:nvPicPr>
        <p:blipFill>
          <a:blip r:embed="rId2"/>
          <a:srcRect/>
          <a:stretch>
            <a:fillRect/>
          </a:stretch>
        </p:blipFill>
        <p:spPr bwMode="auto">
          <a:xfrm>
            <a:off x="3733800" y="2438400"/>
            <a:ext cx="3495675" cy="2914650"/>
          </a:xfrm>
          <a:prstGeom prst="rect">
            <a:avLst/>
          </a:prstGeom>
          <a:noFill/>
        </p:spPr>
      </p:pic>
      <p:sp>
        <p:nvSpPr>
          <p:cNvPr id="79884" name="Text Box 12"/>
          <p:cNvSpPr txBox="1">
            <a:spLocks noChangeArrowheads="1"/>
          </p:cNvSpPr>
          <p:nvPr/>
        </p:nvSpPr>
        <p:spPr bwMode="auto">
          <a:xfrm>
            <a:off x="593725" y="188913"/>
            <a:ext cx="184150" cy="366712"/>
          </a:xfrm>
          <a:prstGeom prst="rect">
            <a:avLst/>
          </a:prstGeom>
          <a:noFill/>
          <a:ln w="9525">
            <a:noFill/>
            <a:miter lim="800000"/>
            <a:headEnd/>
            <a:tailEnd/>
          </a:ln>
          <a:effectLst/>
        </p:spPr>
        <p:txBody>
          <a:bodyPr wrap="none">
            <a:spAutoFit/>
          </a:bodyPr>
          <a:lstStyle/>
          <a:p>
            <a:endParaRPr lang="en-US" sz="1800">
              <a:solidFill>
                <a:schemeClr val="tx1"/>
              </a:solidFill>
            </a:endParaRPr>
          </a:p>
        </p:txBody>
      </p:sp>
      <p:sp>
        <p:nvSpPr>
          <p:cNvPr id="79888" name="Text Box 16"/>
          <p:cNvSpPr txBox="1">
            <a:spLocks noChangeArrowheads="1"/>
          </p:cNvSpPr>
          <p:nvPr/>
        </p:nvSpPr>
        <p:spPr bwMode="auto">
          <a:xfrm>
            <a:off x="762000" y="1219200"/>
            <a:ext cx="3200400" cy="366713"/>
          </a:xfrm>
          <a:prstGeom prst="rect">
            <a:avLst/>
          </a:prstGeom>
          <a:noFill/>
          <a:ln w="9525">
            <a:noFill/>
            <a:miter lim="800000"/>
            <a:headEnd/>
            <a:tailEnd/>
          </a:ln>
          <a:effectLst/>
        </p:spPr>
        <p:txBody>
          <a:bodyPr>
            <a:spAutoFit/>
          </a:bodyPr>
          <a:lstStyle/>
          <a:p>
            <a:pPr>
              <a:spcBef>
                <a:spcPct val="50000"/>
              </a:spcBef>
            </a:pPr>
            <a:endParaRPr lang="en-US" sz="1800">
              <a:solidFill>
                <a:schemeClr val="tx1"/>
              </a:solidFill>
            </a:endParaRPr>
          </a:p>
        </p:txBody>
      </p:sp>
      <p:sp>
        <p:nvSpPr>
          <p:cNvPr id="79889" name="Text Box 17"/>
          <p:cNvSpPr txBox="1">
            <a:spLocks noChangeArrowheads="1"/>
          </p:cNvSpPr>
          <p:nvPr/>
        </p:nvSpPr>
        <p:spPr bwMode="auto">
          <a:xfrm>
            <a:off x="533400" y="1143000"/>
            <a:ext cx="3124200" cy="3251200"/>
          </a:xfrm>
          <a:prstGeom prst="rect">
            <a:avLst/>
          </a:prstGeom>
          <a:noFill/>
          <a:ln w="9525">
            <a:noFill/>
            <a:miter lim="800000"/>
            <a:headEnd/>
            <a:tailEnd/>
          </a:ln>
          <a:effectLst/>
        </p:spPr>
        <p:txBody>
          <a:bodyPr>
            <a:spAutoFit/>
          </a:bodyPr>
          <a:lstStyle/>
          <a:p>
            <a:r>
              <a:rPr lang="en-US" sz="1800">
                <a:solidFill>
                  <a:srgbClr val="FF0000"/>
                </a:solidFill>
              </a:rPr>
              <a:t>&lt;html&gt;</a:t>
            </a:r>
            <a:br>
              <a:rPr lang="en-US" sz="1800">
                <a:solidFill>
                  <a:srgbClr val="FF0000"/>
                </a:solidFill>
              </a:rPr>
            </a:br>
            <a:r>
              <a:rPr lang="en-US" sz="1800">
                <a:solidFill>
                  <a:srgbClr val="FF0000"/>
                </a:solidFill>
              </a:rPr>
              <a:t>&lt;head&gt;</a:t>
            </a:r>
            <a:br>
              <a:rPr lang="en-US" sz="1800">
                <a:solidFill>
                  <a:srgbClr val="FF0000"/>
                </a:solidFill>
              </a:rPr>
            </a:br>
            <a:r>
              <a:rPr lang="en-US" sz="1800">
                <a:solidFill>
                  <a:srgbClr val="FF0000"/>
                </a:solidFill>
              </a:rPr>
              <a:t>&lt;script type="text/javascript" src=“abc.js"&gt;&lt;/script&gt;</a:t>
            </a:r>
            <a:br>
              <a:rPr lang="en-US" sz="1800">
                <a:solidFill>
                  <a:srgbClr val="FF0000"/>
                </a:solidFill>
              </a:rPr>
            </a:br>
            <a:r>
              <a:rPr lang="en-US" sz="1800">
                <a:solidFill>
                  <a:srgbClr val="FF0000"/>
                </a:solidFill>
              </a:rPr>
              <a:t>&lt;/head&gt;</a:t>
            </a:r>
            <a:br>
              <a:rPr lang="en-US" sz="1800">
                <a:solidFill>
                  <a:srgbClr val="FF0000"/>
                </a:solidFill>
              </a:rPr>
            </a:br>
            <a:r>
              <a:rPr lang="en-US" sz="1800">
                <a:solidFill>
                  <a:srgbClr val="FF0000"/>
                </a:solidFill>
              </a:rPr>
              <a:t>&lt;body&gt;</a:t>
            </a:r>
            <a:br>
              <a:rPr lang="en-US" sz="1800">
                <a:solidFill>
                  <a:srgbClr val="FF0000"/>
                </a:solidFill>
              </a:rPr>
            </a:br>
            <a:r>
              <a:rPr lang="en-US" sz="1800">
                <a:solidFill>
                  <a:srgbClr val="FF0000"/>
                </a:solidFill>
              </a:rPr>
              <a:t>&lt;/body&gt;</a:t>
            </a:r>
            <a:br>
              <a:rPr lang="en-US" sz="1800">
                <a:solidFill>
                  <a:srgbClr val="FF0000"/>
                </a:solidFill>
              </a:rPr>
            </a:br>
            <a:r>
              <a:rPr lang="en-US" sz="1800">
                <a:solidFill>
                  <a:srgbClr val="FF0000"/>
                </a:solidFill>
              </a:rPr>
              <a:t>&lt;/html&gt;</a:t>
            </a:r>
          </a:p>
          <a:p>
            <a:endParaRPr lang="en-US" sz="1800">
              <a:solidFill>
                <a:srgbClr val="FF0000"/>
              </a:solidFill>
            </a:endParaRPr>
          </a:p>
          <a:p>
            <a:r>
              <a:rPr lang="en-US" sz="1800">
                <a:solidFill>
                  <a:schemeClr val="tx1"/>
                </a:solidFill>
              </a:rPr>
              <a:t>/* .htm file */</a:t>
            </a:r>
          </a:p>
          <a:p>
            <a:pPr>
              <a:spcBef>
                <a:spcPct val="50000"/>
              </a:spcBef>
            </a:pPr>
            <a:endParaRPr lang="en-US" sz="1800">
              <a:solidFill>
                <a:schemeClr val="tx1"/>
              </a:solidFill>
            </a:endParaRPr>
          </a:p>
        </p:txBody>
      </p:sp>
      <p:sp>
        <p:nvSpPr>
          <p:cNvPr id="79890" name="Text Box 18"/>
          <p:cNvSpPr txBox="1">
            <a:spLocks noChangeArrowheads="1"/>
          </p:cNvSpPr>
          <p:nvPr/>
        </p:nvSpPr>
        <p:spPr bwMode="auto">
          <a:xfrm>
            <a:off x="4343400" y="5562600"/>
            <a:ext cx="2362200" cy="366713"/>
          </a:xfrm>
          <a:prstGeom prst="rect">
            <a:avLst/>
          </a:prstGeom>
          <a:noFill/>
          <a:ln w="9525">
            <a:noFill/>
            <a:miter lim="800000"/>
            <a:headEnd/>
            <a:tailEnd/>
          </a:ln>
          <a:effectLst/>
        </p:spPr>
        <p:txBody>
          <a:bodyPr>
            <a:spAutoFit/>
          </a:bodyPr>
          <a:lstStyle/>
          <a:p>
            <a:pPr>
              <a:spcBef>
                <a:spcPct val="50000"/>
              </a:spcBef>
            </a:pPr>
            <a:r>
              <a:rPr lang="en-US" sz="1800">
                <a:solidFill>
                  <a:schemeClr val="tx1"/>
                </a:solidFill>
              </a:rPr>
              <a:t>/* Output file */</a:t>
            </a:r>
          </a:p>
        </p:txBody>
      </p:sp>
      <p:sp>
        <p:nvSpPr>
          <p:cNvPr id="79891" name="Text Box 19"/>
          <p:cNvSpPr txBox="1">
            <a:spLocks noChangeArrowheads="1"/>
          </p:cNvSpPr>
          <p:nvPr/>
        </p:nvSpPr>
        <p:spPr bwMode="auto">
          <a:xfrm>
            <a:off x="3810000" y="1219200"/>
            <a:ext cx="4953000" cy="1054100"/>
          </a:xfrm>
          <a:prstGeom prst="rect">
            <a:avLst/>
          </a:prstGeom>
          <a:noFill/>
          <a:ln w="9525">
            <a:noFill/>
            <a:miter lim="800000"/>
            <a:headEnd/>
            <a:tailEnd/>
          </a:ln>
          <a:effectLst/>
        </p:spPr>
        <p:txBody>
          <a:bodyPr>
            <a:spAutoFit/>
          </a:bodyPr>
          <a:lstStyle/>
          <a:p>
            <a:pPr>
              <a:spcBef>
                <a:spcPct val="50000"/>
              </a:spcBef>
            </a:pPr>
            <a:r>
              <a:rPr lang="en-US" sz="1800">
                <a:solidFill>
                  <a:srgbClr val="FF0000"/>
                </a:solidFill>
              </a:rPr>
              <a:t>document.write("&lt;font color=red&gt;&lt;h1&gt;Have a nice day&lt;/h1&gt;&lt;/font&gt;");</a:t>
            </a:r>
          </a:p>
          <a:p>
            <a:pPr>
              <a:spcBef>
                <a:spcPct val="50000"/>
              </a:spcBef>
            </a:pPr>
            <a:r>
              <a:rPr lang="en-US" sz="1800">
                <a:solidFill>
                  <a:schemeClr val="tx1"/>
                </a:solidFill>
              </a:rPr>
              <a:t>                            /* .js file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F2883A-2B78-4BF3-89ED-36ABB5924A95}" type="slidenum">
              <a:rPr lang="en-US" altLang="en-US"/>
              <a:pPr/>
              <a:t>19</a:t>
            </a:fld>
            <a:endParaRPr lang="en-US" altLang="en-US"/>
          </a:p>
        </p:txBody>
      </p:sp>
      <p:sp>
        <p:nvSpPr>
          <p:cNvPr id="78850" name="Rectangle 2"/>
          <p:cNvSpPr>
            <a:spLocks noGrp="1" noChangeArrowheads="1"/>
          </p:cNvSpPr>
          <p:nvPr>
            <p:ph type="title"/>
          </p:nvPr>
        </p:nvSpPr>
        <p:spPr>
          <a:xfrm>
            <a:off x="381000" y="152400"/>
            <a:ext cx="7543800" cy="884238"/>
          </a:xfrm>
        </p:spPr>
        <p:txBody>
          <a:bodyPr/>
          <a:lstStyle/>
          <a:p>
            <a:r>
              <a:rPr lang="en-US" dirty="0"/>
              <a:t>JavaScript statements</a:t>
            </a:r>
          </a:p>
        </p:txBody>
      </p:sp>
      <p:sp>
        <p:nvSpPr>
          <p:cNvPr id="78851" name="Rectangle 3"/>
          <p:cNvSpPr>
            <a:spLocks noGrp="1" noChangeArrowheads="1"/>
          </p:cNvSpPr>
          <p:nvPr>
            <p:ph type="body" idx="1"/>
          </p:nvPr>
        </p:nvSpPr>
        <p:spPr>
          <a:xfrm>
            <a:off x="381000" y="1143000"/>
            <a:ext cx="8229600" cy="5715000"/>
          </a:xfrm>
        </p:spPr>
        <p:txBody>
          <a:bodyPr/>
          <a:lstStyle/>
          <a:p>
            <a:pPr>
              <a:lnSpc>
                <a:spcPct val="80000"/>
              </a:lnSpc>
            </a:pPr>
            <a:r>
              <a:rPr lang="en-US" sz="2400" dirty="0"/>
              <a:t>Unlike HTML, JavaScript is </a:t>
            </a:r>
            <a:r>
              <a:rPr lang="en-US" sz="2400" dirty="0">
                <a:solidFill>
                  <a:srgbClr val="9900CC"/>
                </a:solidFill>
              </a:rPr>
              <a:t>case sensitive</a:t>
            </a:r>
            <a:r>
              <a:rPr lang="en-US" sz="2400" dirty="0"/>
              <a:t> - therefore watch your capitalization closely when you write JavaScript statements, create or call variables, objects and functions.</a:t>
            </a:r>
            <a:endParaRPr lang="en-US" sz="2400" b="1" dirty="0"/>
          </a:p>
          <a:p>
            <a:pPr>
              <a:lnSpc>
                <a:spcPct val="80000"/>
              </a:lnSpc>
            </a:pPr>
            <a:r>
              <a:rPr lang="en-US" sz="2400" dirty="0"/>
              <a:t>A </a:t>
            </a:r>
            <a:r>
              <a:rPr lang="en-US" sz="2400" u="sng" dirty="0"/>
              <a:t>JavaScript statement </a:t>
            </a:r>
            <a:r>
              <a:rPr lang="en-US" sz="2400" dirty="0"/>
              <a:t>is a command to a browser. The purpose of the command is to tell the browser what to do.</a:t>
            </a:r>
          </a:p>
          <a:p>
            <a:pPr>
              <a:lnSpc>
                <a:spcPct val="80000"/>
              </a:lnSpc>
            </a:pPr>
            <a:r>
              <a:rPr lang="en-US" sz="2400" dirty="0"/>
              <a:t>This JavaScript statement tells the browser to write "Hello World" to the web page:</a:t>
            </a:r>
          </a:p>
          <a:p>
            <a:pPr>
              <a:lnSpc>
                <a:spcPct val="80000"/>
              </a:lnSpc>
              <a:buFont typeface="Wingdings" pitchFamily="2" charset="2"/>
              <a:buNone/>
            </a:pPr>
            <a:r>
              <a:rPr lang="en-US" sz="2400" dirty="0"/>
              <a:t>	</a:t>
            </a:r>
            <a:r>
              <a:rPr lang="en-US" sz="2400" dirty="0" err="1">
                <a:solidFill>
                  <a:srgbClr val="FF0000"/>
                </a:solidFill>
              </a:rPr>
              <a:t>document.write</a:t>
            </a:r>
            <a:r>
              <a:rPr lang="en-US" sz="2400" dirty="0">
                <a:solidFill>
                  <a:srgbClr val="FF0000"/>
                </a:solidFill>
              </a:rPr>
              <a:t>("Hello World");</a:t>
            </a:r>
          </a:p>
          <a:p>
            <a:pPr>
              <a:lnSpc>
                <a:spcPct val="80000"/>
              </a:lnSpc>
            </a:pPr>
            <a:r>
              <a:rPr lang="en-US" sz="2400" dirty="0"/>
              <a:t>It is normal to add a semicolon at the end of each executable statement. </a:t>
            </a:r>
          </a:p>
          <a:p>
            <a:pPr>
              <a:lnSpc>
                <a:spcPct val="80000"/>
              </a:lnSpc>
            </a:pPr>
            <a:r>
              <a:rPr lang="en-US" sz="2400" dirty="0"/>
              <a:t>The semicolon is optional (according to the JavaScript standard), and the browser is supposed to interpret the end of the line as the end of the statement. </a:t>
            </a:r>
            <a:endParaRPr lang="en-US" sz="2400" b="1" dirty="0"/>
          </a:p>
          <a:p>
            <a:pPr>
              <a:lnSpc>
                <a:spcPct val="80000"/>
              </a:lnSpc>
            </a:pPr>
            <a:r>
              <a:rPr lang="en-US" sz="2400" dirty="0"/>
              <a:t>Using semicolons makes it possible to write multiple statements on one line. </a:t>
            </a:r>
            <a:endParaRPr 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EC31EA0-6FD0-4678-A83E-2934E9576627}" type="slidenum">
              <a:rPr lang="en-US" altLang="en-US"/>
              <a:pPr/>
              <a:t>2</a:t>
            </a:fld>
            <a:endParaRPr lang="en-US" altLang="en-US"/>
          </a:p>
        </p:txBody>
      </p:sp>
      <p:sp>
        <p:nvSpPr>
          <p:cNvPr id="34818" name="Rectangle 2"/>
          <p:cNvSpPr>
            <a:spLocks noGrp="1" noChangeArrowheads="1"/>
          </p:cNvSpPr>
          <p:nvPr>
            <p:ph type="title"/>
          </p:nvPr>
        </p:nvSpPr>
        <p:spPr>
          <a:xfrm>
            <a:off x="457200" y="304800"/>
            <a:ext cx="7543800" cy="808038"/>
          </a:xfrm>
        </p:spPr>
        <p:txBody>
          <a:bodyPr/>
          <a:lstStyle/>
          <a:p>
            <a:r>
              <a:rPr lang="en-US"/>
              <a:t>Topics </a:t>
            </a:r>
          </a:p>
        </p:txBody>
      </p:sp>
      <p:sp>
        <p:nvSpPr>
          <p:cNvPr id="34819" name="Rectangle 3"/>
          <p:cNvSpPr>
            <a:spLocks noGrp="1" noChangeArrowheads="1"/>
          </p:cNvSpPr>
          <p:nvPr>
            <p:ph type="body" idx="1"/>
          </p:nvPr>
        </p:nvSpPr>
        <p:spPr>
          <a:xfrm>
            <a:off x="381000" y="1219200"/>
            <a:ext cx="8077200" cy="5105400"/>
          </a:xfrm>
        </p:spPr>
        <p:txBody>
          <a:bodyPr/>
          <a:lstStyle/>
          <a:p>
            <a:pPr>
              <a:lnSpc>
                <a:spcPct val="90000"/>
              </a:lnSpc>
            </a:pPr>
            <a:r>
              <a:rPr lang="en-US" sz="2800"/>
              <a:t>Client side programming</a:t>
            </a:r>
          </a:p>
          <a:p>
            <a:pPr>
              <a:lnSpc>
                <a:spcPct val="90000"/>
              </a:lnSpc>
            </a:pPr>
            <a:r>
              <a:rPr lang="en-US" sz="2800"/>
              <a:t>JavaScript</a:t>
            </a:r>
          </a:p>
          <a:p>
            <a:pPr>
              <a:lnSpc>
                <a:spcPct val="90000"/>
              </a:lnSpc>
            </a:pPr>
            <a:r>
              <a:rPr lang="en-US" sz="2800"/>
              <a:t>Incorporating JavaScript in HTML</a:t>
            </a:r>
          </a:p>
          <a:p>
            <a:pPr>
              <a:lnSpc>
                <a:spcPct val="90000"/>
              </a:lnSpc>
            </a:pPr>
            <a:r>
              <a:rPr lang="en-US" sz="2800"/>
              <a:t>JavaScript expressions</a:t>
            </a:r>
          </a:p>
          <a:p>
            <a:pPr>
              <a:lnSpc>
                <a:spcPct val="90000"/>
              </a:lnSpc>
            </a:pPr>
            <a:r>
              <a:rPr lang="en-US" sz="2800"/>
              <a:t>Control flow and functions</a:t>
            </a:r>
          </a:p>
          <a:p>
            <a:pPr>
              <a:lnSpc>
                <a:spcPct val="90000"/>
              </a:lnSpc>
            </a:pPr>
            <a:r>
              <a:rPr lang="en-US" sz="2800"/>
              <a:t>String and arrays</a:t>
            </a:r>
          </a:p>
          <a:p>
            <a:pPr>
              <a:lnSpc>
                <a:spcPct val="90000"/>
              </a:lnSpc>
            </a:pPr>
            <a:r>
              <a:rPr lang="en-US" sz="2800"/>
              <a:t>JavaScript objects</a:t>
            </a:r>
          </a:p>
          <a:p>
            <a:pPr>
              <a:lnSpc>
                <a:spcPct val="90000"/>
              </a:lnSpc>
            </a:pPr>
            <a:r>
              <a:rPr lang="en-US" sz="2800"/>
              <a:t>JavaScript forms</a:t>
            </a:r>
          </a:p>
          <a:p>
            <a:pPr>
              <a:lnSpc>
                <a:spcPct val="90000"/>
              </a:lnSpc>
            </a:pPr>
            <a:r>
              <a:rPr lang="en-US" sz="2800"/>
              <a:t>History </a:t>
            </a:r>
          </a:p>
          <a:p>
            <a:pPr>
              <a:lnSpc>
                <a:spcPct val="90000"/>
              </a:lnSpc>
            </a:pPr>
            <a:r>
              <a:rPr lang="en-US" sz="2800"/>
              <a:t>Location</a:t>
            </a:r>
          </a:p>
          <a:p>
            <a:pPr>
              <a:lnSpc>
                <a:spcPct val="90000"/>
              </a:lnSpc>
            </a:pP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B1D9E28-F919-49AF-BB11-6E6378A9AF4C}" type="slidenum">
              <a:rPr lang="en-US" altLang="en-US"/>
              <a:pPr/>
              <a:t>20</a:t>
            </a:fld>
            <a:endParaRPr lang="en-US" altLang="en-US" dirty="0"/>
          </a:p>
        </p:txBody>
      </p:sp>
      <p:sp>
        <p:nvSpPr>
          <p:cNvPr id="88066" name="Rectangle 2"/>
          <p:cNvSpPr>
            <a:spLocks noGrp="1" noChangeArrowheads="1"/>
          </p:cNvSpPr>
          <p:nvPr>
            <p:ph type="title"/>
          </p:nvPr>
        </p:nvSpPr>
        <p:spPr>
          <a:xfrm>
            <a:off x="685800" y="152400"/>
            <a:ext cx="7543800" cy="884238"/>
          </a:xfrm>
        </p:spPr>
        <p:txBody>
          <a:bodyPr/>
          <a:lstStyle/>
          <a:p>
            <a:r>
              <a:rPr lang="en-US"/>
              <a:t>JavaScript code</a:t>
            </a:r>
          </a:p>
        </p:txBody>
      </p:sp>
      <p:sp>
        <p:nvSpPr>
          <p:cNvPr id="88067" name="Rectangle 3"/>
          <p:cNvSpPr>
            <a:spLocks noGrp="1" noChangeArrowheads="1"/>
          </p:cNvSpPr>
          <p:nvPr>
            <p:ph type="body" idx="1"/>
          </p:nvPr>
        </p:nvSpPr>
        <p:spPr>
          <a:xfrm>
            <a:off x="381000" y="1219200"/>
            <a:ext cx="6019800" cy="5105400"/>
          </a:xfrm>
        </p:spPr>
        <p:txBody>
          <a:bodyPr/>
          <a:lstStyle/>
          <a:p>
            <a:pPr>
              <a:lnSpc>
                <a:spcPct val="90000"/>
              </a:lnSpc>
            </a:pPr>
            <a:r>
              <a:rPr lang="en-US" sz="2200" dirty="0"/>
              <a:t>JavaScript code (or just JavaScript) is a sequence of JavaScript statements.</a:t>
            </a:r>
          </a:p>
          <a:p>
            <a:pPr>
              <a:lnSpc>
                <a:spcPct val="90000"/>
              </a:lnSpc>
            </a:pPr>
            <a:r>
              <a:rPr lang="en-US" sz="2200" dirty="0"/>
              <a:t>Each statement is executed by the browser in the sequence they are written.</a:t>
            </a:r>
          </a:p>
          <a:p>
            <a:pPr>
              <a:lnSpc>
                <a:spcPct val="90000"/>
              </a:lnSpc>
            </a:pPr>
            <a:r>
              <a:rPr lang="en-US" sz="2200" dirty="0"/>
              <a:t>This example will write a heading and two paragraphs to a web page:</a:t>
            </a:r>
            <a:endParaRPr lang="en-US" sz="2200" b="1" dirty="0"/>
          </a:p>
          <a:p>
            <a:pPr>
              <a:lnSpc>
                <a:spcPct val="90000"/>
              </a:lnSpc>
            </a:pPr>
            <a:r>
              <a:rPr lang="en-US" sz="2200" b="1" dirty="0"/>
              <a:t>Example</a:t>
            </a:r>
          </a:p>
          <a:p>
            <a:pPr>
              <a:lnSpc>
                <a:spcPct val="90000"/>
              </a:lnSpc>
              <a:buFont typeface="Wingdings" pitchFamily="2" charset="2"/>
              <a:buNone/>
            </a:pPr>
            <a:r>
              <a:rPr lang="en-US" sz="2200" dirty="0"/>
              <a:t>&lt;script type="text/</a:t>
            </a:r>
            <a:r>
              <a:rPr lang="en-US" sz="2200" dirty="0" err="1"/>
              <a:t>javascript</a:t>
            </a:r>
            <a:r>
              <a:rPr lang="en-US" sz="2200" dirty="0"/>
              <a:t>"&gt;</a:t>
            </a:r>
          </a:p>
          <a:p>
            <a:pPr>
              <a:lnSpc>
                <a:spcPct val="90000"/>
              </a:lnSpc>
              <a:buFont typeface="Wingdings" pitchFamily="2" charset="2"/>
              <a:buNone/>
            </a:pPr>
            <a:r>
              <a:rPr lang="en-US" sz="2200" dirty="0" err="1"/>
              <a:t>document.write</a:t>
            </a:r>
            <a:r>
              <a:rPr lang="en-US" sz="2200" dirty="0"/>
              <a:t>("&lt;h1&gt;This is a heading&lt;/h1&gt;");</a:t>
            </a:r>
          </a:p>
          <a:p>
            <a:pPr>
              <a:lnSpc>
                <a:spcPct val="90000"/>
              </a:lnSpc>
              <a:buFont typeface="Wingdings" pitchFamily="2" charset="2"/>
              <a:buNone/>
            </a:pPr>
            <a:r>
              <a:rPr lang="en-US" sz="2200" dirty="0" err="1"/>
              <a:t>document.write</a:t>
            </a:r>
            <a:r>
              <a:rPr lang="en-US" sz="2200" dirty="0"/>
              <a:t>("&lt;p&gt;This is a paragraph.&lt;/p&gt;");</a:t>
            </a:r>
          </a:p>
          <a:p>
            <a:pPr>
              <a:lnSpc>
                <a:spcPct val="90000"/>
              </a:lnSpc>
              <a:buFont typeface="Wingdings" pitchFamily="2" charset="2"/>
              <a:buNone/>
            </a:pPr>
            <a:r>
              <a:rPr lang="en-US" sz="2200" dirty="0" err="1"/>
              <a:t>document.write</a:t>
            </a:r>
            <a:r>
              <a:rPr lang="en-US" sz="2200" dirty="0"/>
              <a:t>("&lt;p&gt;This is another paragraph.&lt;/p&gt;");</a:t>
            </a:r>
          </a:p>
          <a:p>
            <a:pPr>
              <a:lnSpc>
                <a:spcPct val="90000"/>
              </a:lnSpc>
              <a:buFont typeface="Wingdings" pitchFamily="2" charset="2"/>
              <a:buNone/>
            </a:pPr>
            <a:r>
              <a:rPr lang="en-US" sz="2200" dirty="0"/>
              <a:t>&lt;/script&gt; </a:t>
            </a:r>
          </a:p>
        </p:txBody>
      </p:sp>
      <p:pic>
        <p:nvPicPr>
          <p:cNvPr id="88068" name="Picture 4"/>
          <p:cNvPicPr>
            <a:picLocks noChangeAspect="1" noChangeArrowheads="1"/>
          </p:cNvPicPr>
          <p:nvPr/>
        </p:nvPicPr>
        <p:blipFill>
          <a:blip r:embed="rId2"/>
          <a:srcRect/>
          <a:stretch>
            <a:fillRect/>
          </a:stretch>
        </p:blipFill>
        <p:spPr bwMode="auto">
          <a:xfrm>
            <a:off x="5867400" y="2209800"/>
            <a:ext cx="3276600" cy="30956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92DBE3F-BC03-4F57-98BC-BC1725F59345}" type="slidenum">
              <a:rPr lang="en-US" altLang="en-US"/>
              <a:pPr/>
              <a:t>21</a:t>
            </a:fld>
            <a:endParaRPr lang="en-US" altLang="en-US"/>
          </a:p>
        </p:txBody>
      </p:sp>
      <p:sp>
        <p:nvSpPr>
          <p:cNvPr id="95234" name="Rectangle 2"/>
          <p:cNvSpPr>
            <a:spLocks noGrp="1" noChangeArrowheads="1"/>
          </p:cNvSpPr>
          <p:nvPr>
            <p:ph type="title"/>
          </p:nvPr>
        </p:nvSpPr>
        <p:spPr>
          <a:xfrm>
            <a:off x="457200" y="304800"/>
            <a:ext cx="7543800" cy="808038"/>
          </a:xfrm>
        </p:spPr>
        <p:txBody>
          <a:bodyPr/>
          <a:lstStyle/>
          <a:p>
            <a:r>
              <a:rPr lang="en-US"/>
              <a:t>JavaScript blocks</a:t>
            </a:r>
          </a:p>
        </p:txBody>
      </p:sp>
      <p:sp>
        <p:nvSpPr>
          <p:cNvPr id="95235" name="Rectangle 3"/>
          <p:cNvSpPr>
            <a:spLocks noGrp="1" noChangeArrowheads="1"/>
          </p:cNvSpPr>
          <p:nvPr>
            <p:ph type="body" idx="1"/>
          </p:nvPr>
        </p:nvSpPr>
        <p:spPr>
          <a:xfrm>
            <a:off x="457200" y="1219200"/>
            <a:ext cx="8229600" cy="5410200"/>
          </a:xfrm>
        </p:spPr>
        <p:txBody>
          <a:bodyPr/>
          <a:lstStyle/>
          <a:p>
            <a:pPr>
              <a:lnSpc>
                <a:spcPct val="80000"/>
              </a:lnSpc>
            </a:pPr>
            <a:r>
              <a:rPr lang="en-US" sz="2000" dirty="0"/>
              <a:t>JavaScript statements can be grouped together in blocks.</a:t>
            </a:r>
          </a:p>
          <a:p>
            <a:pPr>
              <a:lnSpc>
                <a:spcPct val="80000"/>
              </a:lnSpc>
            </a:pPr>
            <a:r>
              <a:rPr lang="en-US" sz="2000" dirty="0"/>
              <a:t>Blocks start with a left curly bracket {, and ends with a right curly bracket }.</a:t>
            </a:r>
          </a:p>
          <a:p>
            <a:pPr>
              <a:lnSpc>
                <a:spcPct val="80000"/>
              </a:lnSpc>
            </a:pPr>
            <a:r>
              <a:rPr lang="en-US" sz="2000" i="1" dirty="0"/>
              <a:t>The purpose of a block is to make the sequence of statements execute together. </a:t>
            </a:r>
          </a:p>
          <a:p>
            <a:pPr>
              <a:lnSpc>
                <a:spcPct val="80000"/>
              </a:lnSpc>
            </a:pPr>
            <a:r>
              <a:rPr lang="en-US" sz="2000" dirty="0"/>
              <a:t>This example will write a heading and two paragraphs to a web page:</a:t>
            </a:r>
            <a:endParaRPr lang="en-US" sz="2000" b="1" dirty="0"/>
          </a:p>
          <a:p>
            <a:pPr>
              <a:lnSpc>
                <a:spcPct val="80000"/>
              </a:lnSpc>
            </a:pPr>
            <a:r>
              <a:rPr lang="en-US" sz="2000" b="1" dirty="0"/>
              <a:t>Example</a:t>
            </a:r>
          </a:p>
          <a:p>
            <a:pPr>
              <a:lnSpc>
                <a:spcPct val="80000"/>
              </a:lnSpc>
            </a:pPr>
            <a:r>
              <a:rPr lang="en-US" sz="2000" dirty="0"/>
              <a:t>&lt;script type="text/</a:t>
            </a:r>
            <a:r>
              <a:rPr lang="en-US" sz="2000" dirty="0" err="1"/>
              <a:t>javascript</a:t>
            </a:r>
            <a:r>
              <a:rPr lang="en-US" sz="2000" dirty="0"/>
              <a:t>"&gt;</a:t>
            </a:r>
            <a:br>
              <a:rPr lang="en-US" sz="2000" dirty="0"/>
            </a:br>
            <a:r>
              <a:rPr lang="en-US" sz="2000" dirty="0">
                <a:solidFill>
                  <a:srgbClr val="FF0000"/>
                </a:solidFill>
              </a:rPr>
              <a:t>{</a:t>
            </a:r>
            <a:br>
              <a:rPr lang="en-US" sz="2000" dirty="0">
                <a:solidFill>
                  <a:srgbClr val="FF0000"/>
                </a:solidFill>
              </a:rPr>
            </a:br>
            <a:r>
              <a:rPr lang="en-US" sz="2000" dirty="0" err="1">
                <a:solidFill>
                  <a:srgbClr val="FF0000"/>
                </a:solidFill>
              </a:rPr>
              <a:t>document.write</a:t>
            </a:r>
            <a:r>
              <a:rPr lang="en-US" sz="2000" dirty="0">
                <a:solidFill>
                  <a:srgbClr val="FF0000"/>
                </a:solidFill>
              </a:rPr>
              <a:t>("&lt;h1&gt;This is a heading&lt;/h1&gt;");</a:t>
            </a:r>
            <a:br>
              <a:rPr lang="en-US" sz="2000" dirty="0">
                <a:solidFill>
                  <a:srgbClr val="FF0000"/>
                </a:solidFill>
              </a:rPr>
            </a:br>
            <a:r>
              <a:rPr lang="en-US" sz="2000" dirty="0" err="1">
                <a:solidFill>
                  <a:srgbClr val="FF0000"/>
                </a:solidFill>
              </a:rPr>
              <a:t>document.write</a:t>
            </a:r>
            <a:r>
              <a:rPr lang="en-US" sz="2000" dirty="0">
                <a:solidFill>
                  <a:srgbClr val="FF0000"/>
                </a:solidFill>
              </a:rPr>
              <a:t>("&lt;p&gt;This is a paragraph.&lt;/p&gt;");</a:t>
            </a:r>
            <a:br>
              <a:rPr lang="en-US" sz="2000" dirty="0">
                <a:solidFill>
                  <a:srgbClr val="FF0000"/>
                </a:solidFill>
              </a:rPr>
            </a:br>
            <a:r>
              <a:rPr lang="en-US" sz="2000" dirty="0" err="1">
                <a:solidFill>
                  <a:srgbClr val="FF0000"/>
                </a:solidFill>
              </a:rPr>
              <a:t>document.write</a:t>
            </a:r>
            <a:r>
              <a:rPr lang="en-US" sz="2000" dirty="0">
                <a:solidFill>
                  <a:srgbClr val="FF0000"/>
                </a:solidFill>
              </a:rPr>
              <a:t>("&lt;p&gt;This is another paragraph.&lt;/p&gt;");</a:t>
            </a:r>
            <a:br>
              <a:rPr lang="en-US" sz="2000" dirty="0">
                <a:solidFill>
                  <a:srgbClr val="FF0000"/>
                </a:solidFill>
              </a:rPr>
            </a:br>
            <a:r>
              <a:rPr lang="en-US" sz="2000" dirty="0">
                <a:solidFill>
                  <a:srgbClr val="FF0000"/>
                </a:solidFill>
              </a:rPr>
              <a:t>}</a:t>
            </a:r>
            <a:br>
              <a:rPr lang="en-US" sz="2000" dirty="0">
                <a:solidFill>
                  <a:srgbClr val="FF0000"/>
                </a:solidFill>
              </a:rPr>
            </a:br>
            <a:r>
              <a:rPr lang="en-US" sz="2000" dirty="0"/>
              <a:t>&lt;/script&gt; </a:t>
            </a:r>
          </a:p>
          <a:p>
            <a:pPr>
              <a:lnSpc>
                <a:spcPct val="80000"/>
              </a:lnSpc>
            </a:pPr>
            <a:r>
              <a:rPr lang="en-US" sz="2000" dirty="0"/>
              <a:t>The example above is not very useful. It just demonstrates the use of a block. </a:t>
            </a:r>
          </a:p>
          <a:p>
            <a:pPr>
              <a:lnSpc>
                <a:spcPct val="80000"/>
              </a:lnSpc>
            </a:pPr>
            <a:r>
              <a:rPr lang="en-US" sz="2000" dirty="0"/>
              <a:t>Normally a block is used to group statements together in a function or in a condition (where a group of statements should be executed if a condition is met).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958993C-BE65-4DB6-AB7D-E7AC015AE9E9}" type="slidenum">
              <a:rPr lang="en-US" altLang="en-US"/>
              <a:pPr/>
              <a:t>22</a:t>
            </a:fld>
            <a:endParaRPr lang="en-US" altLang="en-US"/>
          </a:p>
        </p:txBody>
      </p:sp>
      <p:sp>
        <p:nvSpPr>
          <p:cNvPr id="94210" name="Rectangle 2"/>
          <p:cNvSpPr>
            <a:spLocks noGrp="1" noChangeArrowheads="1"/>
          </p:cNvSpPr>
          <p:nvPr>
            <p:ph type="title"/>
          </p:nvPr>
        </p:nvSpPr>
        <p:spPr>
          <a:xfrm>
            <a:off x="457200" y="304800"/>
            <a:ext cx="7543800" cy="884238"/>
          </a:xfrm>
        </p:spPr>
        <p:txBody>
          <a:bodyPr/>
          <a:lstStyle/>
          <a:p>
            <a:r>
              <a:rPr lang="en-US"/>
              <a:t>JavaScript comments</a:t>
            </a:r>
          </a:p>
        </p:txBody>
      </p:sp>
      <p:sp>
        <p:nvSpPr>
          <p:cNvPr id="94211" name="Rectangle 3"/>
          <p:cNvSpPr>
            <a:spLocks noGrp="1" noChangeArrowheads="1"/>
          </p:cNvSpPr>
          <p:nvPr>
            <p:ph type="body" idx="1"/>
          </p:nvPr>
        </p:nvSpPr>
        <p:spPr>
          <a:xfrm>
            <a:off x="457200" y="1447800"/>
            <a:ext cx="8229600" cy="5105400"/>
          </a:xfrm>
        </p:spPr>
        <p:txBody>
          <a:bodyPr/>
          <a:lstStyle/>
          <a:p>
            <a:pPr>
              <a:lnSpc>
                <a:spcPct val="90000"/>
              </a:lnSpc>
            </a:pPr>
            <a:r>
              <a:rPr lang="en-US" sz="2200" dirty="0"/>
              <a:t>JavaScript comments can be used to make the code more readable.</a:t>
            </a:r>
            <a:endParaRPr lang="en-US" sz="2200" b="1" dirty="0"/>
          </a:p>
          <a:p>
            <a:pPr>
              <a:lnSpc>
                <a:spcPct val="90000"/>
              </a:lnSpc>
            </a:pPr>
            <a:r>
              <a:rPr lang="en-US" sz="2200" dirty="0"/>
              <a:t>Single line comments start with //.</a:t>
            </a:r>
          </a:p>
          <a:p>
            <a:pPr>
              <a:lnSpc>
                <a:spcPct val="90000"/>
              </a:lnSpc>
            </a:pPr>
            <a:r>
              <a:rPr lang="en-US" sz="2200" dirty="0"/>
              <a:t>Multi line comments start with /* and end with */.</a:t>
            </a:r>
          </a:p>
          <a:p>
            <a:pPr>
              <a:lnSpc>
                <a:spcPct val="90000"/>
              </a:lnSpc>
            </a:pPr>
            <a:r>
              <a:rPr lang="en-US" sz="2200" dirty="0"/>
              <a:t>&lt;script type="text/</a:t>
            </a:r>
            <a:r>
              <a:rPr lang="en-US" sz="2200" dirty="0" err="1"/>
              <a:t>javascript</a:t>
            </a:r>
            <a:r>
              <a:rPr lang="en-US" sz="2200" dirty="0"/>
              <a:t>"&gt;</a:t>
            </a:r>
            <a:br>
              <a:rPr lang="en-US" sz="2200" dirty="0"/>
            </a:br>
            <a:r>
              <a:rPr lang="en-US" sz="2200" dirty="0">
                <a:solidFill>
                  <a:srgbClr val="FF0000"/>
                </a:solidFill>
              </a:rPr>
              <a:t>/*</a:t>
            </a:r>
            <a:br>
              <a:rPr lang="en-US" sz="2200" dirty="0">
                <a:solidFill>
                  <a:srgbClr val="FF0000"/>
                </a:solidFill>
              </a:rPr>
            </a:br>
            <a:r>
              <a:rPr lang="en-US" sz="2200" dirty="0">
                <a:solidFill>
                  <a:srgbClr val="FF0000"/>
                </a:solidFill>
              </a:rPr>
              <a:t>The code below will write</a:t>
            </a:r>
            <a:br>
              <a:rPr lang="en-US" sz="2200" dirty="0">
                <a:solidFill>
                  <a:srgbClr val="FF0000"/>
                </a:solidFill>
              </a:rPr>
            </a:br>
            <a:r>
              <a:rPr lang="en-US" sz="2200" dirty="0">
                <a:solidFill>
                  <a:srgbClr val="FF0000"/>
                </a:solidFill>
              </a:rPr>
              <a:t>one heading and two paragraphs</a:t>
            </a:r>
            <a:br>
              <a:rPr lang="en-US" sz="2200" dirty="0">
                <a:solidFill>
                  <a:srgbClr val="FF0000"/>
                </a:solidFill>
              </a:rPr>
            </a:br>
            <a:r>
              <a:rPr lang="en-US" sz="2200" dirty="0">
                <a:solidFill>
                  <a:srgbClr val="FF0000"/>
                </a:solidFill>
              </a:rPr>
              <a:t>*/ </a:t>
            </a:r>
          </a:p>
          <a:p>
            <a:pPr>
              <a:lnSpc>
                <a:spcPct val="90000"/>
              </a:lnSpc>
              <a:buFont typeface="Wingdings" pitchFamily="2" charset="2"/>
              <a:buNone/>
            </a:pPr>
            <a:r>
              <a:rPr lang="en-US" sz="2200" dirty="0">
                <a:solidFill>
                  <a:srgbClr val="FF0000"/>
                </a:solidFill>
              </a:rPr>
              <a:t>	</a:t>
            </a:r>
            <a:r>
              <a:rPr lang="en-US" sz="2200" dirty="0">
                <a:solidFill>
                  <a:srgbClr val="9900CC"/>
                </a:solidFill>
              </a:rPr>
              <a:t>// Write a heading</a:t>
            </a:r>
            <a:br>
              <a:rPr lang="en-US" sz="2200" dirty="0">
                <a:solidFill>
                  <a:srgbClr val="9900CC"/>
                </a:solidFill>
              </a:rPr>
            </a:br>
            <a:r>
              <a:rPr lang="en-US" sz="2200" dirty="0" err="1"/>
              <a:t>document.write</a:t>
            </a:r>
            <a:r>
              <a:rPr lang="en-US" sz="2200" dirty="0"/>
              <a:t>("&lt;h1&gt;This is a heading&lt;/h1&gt;");</a:t>
            </a:r>
            <a:br>
              <a:rPr lang="en-US" sz="2200" dirty="0"/>
            </a:br>
            <a:r>
              <a:rPr lang="en-US" sz="2200" dirty="0">
                <a:solidFill>
                  <a:srgbClr val="9900CC"/>
                </a:solidFill>
              </a:rPr>
              <a:t>//Write two paragraphs:</a:t>
            </a:r>
            <a:br>
              <a:rPr lang="en-US" sz="2200" dirty="0">
                <a:solidFill>
                  <a:srgbClr val="9900CC"/>
                </a:solidFill>
              </a:rPr>
            </a:br>
            <a:r>
              <a:rPr lang="en-US" sz="2200" dirty="0" err="1"/>
              <a:t>document.write</a:t>
            </a:r>
            <a:r>
              <a:rPr lang="en-US" sz="2200" dirty="0"/>
              <a:t>("&lt;p&gt;This is a paragraph.&lt;/p&gt;");</a:t>
            </a:r>
            <a:br>
              <a:rPr lang="en-US" sz="2200" dirty="0"/>
            </a:br>
            <a:r>
              <a:rPr lang="en-US" sz="2200" dirty="0" err="1"/>
              <a:t>document.write</a:t>
            </a:r>
            <a:r>
              <a:rPr lang="en-US" sz="2200" dirty="0"/>
              <a:t>("&lt;p&gt;This is another paragraph.&lt;/p&gt;");</a:t>
            </a:r>
            <a:br>
              <a:rPr lang="en-US" sz="2200" dirty="0"/>
            </a:br>
            <a:r>
              <a:rPr lang="en-US" sz="2200" dirty="0"/>
              <a:t>&lt;/script&gt;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E4209F5-0BF5-41A3-9683-338A2946C717}" type="slidenum">
              <a:rPr lang="en-US" altLang="en-US"/>
              <a:pPr/>
              <a:t>23</a:t>
            </a:fld>
            <a:endParaRPr lang="en-US" altLang="en-US"/>
          </a:p>
        </p:txBody>
      </p:sp>
      <p:sp>
        <p:nvSpPr>
          <p:cNvPr id="93186" name="Rectangle 2"/>
          <p:cNvSpPr>
            <a:spLocks noGrp="1" noChangeArrowheads="1"/>
          </p:cNvSpPr>
          <p:nvPr>
            <p:ph type="title"/>
          </p:nvPr>
        </p:nvSpPr>
        <p:spPr>
          <a:xfrm>
            <a:off x="457200" y="274638"/>
            <a:ext cx="7543800" cy="792162"/>
          </a:xfrm>
        </p:spPr>
        <p:txBody>
          <a:bodyPr/>
          <a:lstStyle/>
          <a:p>
            <a:r>
              <a:rPr lang="en-US" dirty="0"/>
              <a:t>JavaScript variables</a:t>
            </a:r>
          </a:p>
        </p:txBody>
      </p:sp>
      <p:sp>
        <p:nvSpPr>
          <p:cNvPr id="93187" name="Rectangle 3"/>
          <p:cNvSpPr>
            <a:spLocks noGrp="1" noChangeArrowheads="1"/>
          </p:cNvSpPr>
          <p:nvPr>
            <p:ph type="body" idx="1"/>
          </p:nvPr>
        </p:nvSpPr>
        <p:spPr>
          <a:xfrm>
            <a:off x="457200" y="1295400"/>
            <a:ext cx="8229600" cy="5029200"/>
          </a:xfrm>
        </p:spPr>
        <p:txBody>
          <a:bodyPr/>
          <a:lstStyle/>
          <a:p>
            <a:pPr>
              <a:lnSpc>
                <a:spcPct val="80000"/>
              </a:lnSpc>
            </a:pPr>
            <a:r>
              <a:rPr lang="en-US" sz="2600" dirty="0"/>
              <a:t>Variables are "</a:t>
            </a:r>
            <a:r>
              <a:rPr lang="en-US" sz="2600" i="1" dirty="0">
                <a:solidFill>
                  <a:schemeClr val="tx2">
                    <a:lumMod val="40000"/>
                    <a:lumOff val="60000"/>
                  </a:schemeClr>
                </a:solidFill>
              </a:rPr>
              <a:t>containers</a:t>
            </a:r>
            <a:r>
              <a:rPr lang="en-US" sz="2600" dirty="0"/>
              <a:t>" for storing information. </a:t>
            </a:r>
          </a:p>
          <a:p>
            <a:pPr>
              <a:lnSpc>
                <a:spcPct val="80000"/>
              </a:lnSpc>
            </a:pPr>
            <a:r>
              <a:rPr lang="en-US" sz="2600" dirty="0"/>
              <a:t>JavaScript variables are used to hold values or expressions.</a:t>
            </a:r>
          </a:p>
          <a:p>
            <a:pPr>
              <a:lnSpc>
                <a:spcPct val="80000"/>
              </a:lnSpc>
            </a:pPr>
            <a:r>
              <a:rPr lang="en-US" sz="2600" dirty="0"/>
              <a:t>A variable can have a short name, like x, or a more descriptive name, like </a:t>
            </a:r>
            <a:r>
              <a:rPr lang="en-US" sz="2600" dirty="0" err="1"/>
              <a:t>carname</a:t>
            </a:r>
            <a:r>
              <a:rPr lang="en-US" sz="2600" dirty="0"/>
              <a:t>.</a:t>
            </a:r>
          </a:p>
          <a:p>
            <a:pPr>
              <a:lnSpc>
                <a:spcPct val="80000"/>
              </a:lnSpc>
            </a:pPr>
            <a:r>
              <a:rPr lang="en-US" sz="2600" dirty="0"/>
              <a:t>Rules for JavaScript variable names:</a:t>
            </a:r>
          </a:p>
          <a:p>
            <a:pPr lvl="1">
              <a:lnSpc>
                <a:spcPct val="80000"/>
              </a:lnSpc>
              <a:buFont typeface="Wingdings" pitchFamily="2" charset="2"/>
              <a:buChar char="Ø"/>
            </a:pPr>
            <a:r>
              <a:rPr lang="en-US" sz="2300" dirty="0"/>
              <a:t>Variable names are case sensitive (y and Y are two different variables) </a:t>
            </a:r>
          </a:p>
          <a:p>
            <a:pPr lvl="1">
              <a:lnSpc>
                <a:spcPct val="80000"/>
              </a:lnSpc>
              <a:buFont typeface="Wingdings" pitchFamily="2" charset="2"/>
              <a:buChar char="Ø"/>
            </a:pPr>
            <a:r>
              <a:rPr lang="en-US" sz="2300" dirty="0"/>
              <a:t>Variable names must begin with a letter or the underscore character </a:t>
            </a:r>
          </a:p>
          <a:p>
            <a:pPr lvl="1">
              <a:lnSpc>
                <a:spcPct val="80000"/>
              </a:lnSpc>
              <a:buFont typeface="Wingdings" pitchFamily="2" charset="2"/>
              <a:buChar char="Ø"/>
            </a:pPr>
            <a:r>
              <a:rPr lang="en-US" sz="2300" dirty="0"/>
              <a:t>Because JavaScript is case-sensitive, variable names are case-sensitive.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A22FEAE-4E02-4B9E-AB30-665B7FD26643}" type="slidenum">
              <a:rPr lang="en-US" altLang="en-US"/>
              <a:pPr/>
              <a:t>24</a:t>
            </a:fld>
            <a:endParaRPr lang="en-US" altLang="en-US"/>
          </a:p>
        </p:txBody>
      </p:sp>
      <p:sp>
        <p:nvSpPr>
          <p:cNvPr id="92162" name="Rectangle 2"/>
          <p:cNvSpPr>
            <a:spLocks noGrp="1" noChangeArrowheads="1"/>
          </p:cNvSpPr>
          <p:nvPr>
            <p:ph type="title"/>
          </p:nvPr>
        </p:nvSpPr>
        <p:spPr>
          <a:xfrm>
            <a:off x="533400" y="228600"/>
            <a:ext cx="7543800" cy="808038"/>
          </a:xfrm>
        </p:spPr>
        <p:txBody>
          <a:bodyPr/>
          <a:lstStyle/>
          <a:p>
            <a:r>
              <a:rPr lang="en-US"/>
              <a:t>Creating JavaScript variables</a:t>
            </a:r>
          </a:p>
        </p:txBody>
      </p:sp>
      <p:sp>
        <p:nvSpPr>
          <p:cNvPr id="92163" name="Rectangle 3"/>
          <p:cNvSpPr>
            <a:spLocks noGrp="1" noChangeArrowheads="1"/>
          </p:cNvSpPr>
          <p:nvPr>
            <p:ph type="body" idx="1"/>
          </p:nvPr>
        </p:nvSpPr>
        <p:spPr>
          <a:xfrm>
            <a:off x="381000" y="1524000"/>
            <a:ext cx="8229600" cy="4800600"/>
          </a:xfrm>
        </p:spPr>
        <p:txBody>
          <a:bodyPr/>
          <a:lstStyle/>
          <a:p>
            <a:pPr>
              <a:lnSpc>
                <a:spcPct val="80000"/>
              </a:lnSpc>
            </a:pPr>
            <a:r>
              <a:rPr lang="en-US" sz="2200" dirty="0"/>
              <a:t>Creating variables in JavaScript is most often referred to as "declaring" variables.</a:t>
            </a:r>
          </a:p>
          <a:p>
            <a:pPr>
              <a:lnSpc>
                <a:spcPct val="80000"/>
              </a:lnSpc>
            </a:pPr>
            <a:r>
              <a:rPr lang="en-US" sz="2200" dirty="0"/>
              <a:t>You can declare JavaScript variables with the </a:t>
            </a:r>
            <a:r>
              <a:rPr lang="en-US" sz="2200" b="1" dirty="0"/>
              <a:t>var statement</a:t>
            </a:r>
            <a:r>
              <a:rPr lang="en-US" sz="2200" dirty="0"/>
              <a:t>:</a:t>
            </a:r>
          </a:p>
          <a:p>
            <a:pPr>
              <a:lnSpc>
                <a:spcPct val="80000"/>
              </a:lnSpc>
              <a:buFont typeface="Wingdings" pitchFamily="2" charset="2"/>
              <a:buNone/>
            </a:pPr>
            <a:r>
              <a:rPr lang="en-US" sz="2200" dirty="0"/>
              <a:t>		</a:t>
            </a:r>
            <a:r>
              <a:rPr lang="en-US" sz="2200" dirty="0">
                <a:solidFill>
                  <a:srgbClr val="9900CC"/>
                </a:solidFill>
              </a:rPr>
              <a:t>var x;</a:t>
            </a:r>
            <a:br>
              <a:rPr lang="en-US" sz="2200" dirty="0">
                <a:solidFill>
                  <a:srgbClr val="9900CC"/>
                </a:solidFill>
              </a:rPr>
            </a:br>
            <a:r>
              <a:rPr lang="en-US" sz="2200" dirty="0">
                <a:solidFill>
                  <a:srgbClr val="9900CC"/>
                </a:solidFill>
              </a:rPr>
              <a:t>	var </a:t>
            </a:r>
            <a:r>
              <a:rPr lang="en-US" sz="2200" dirty="0" err="1">
                <a:solidFill>
                  <a:srgbClr val="9900CC"/>
                </a:solidFill>
              </a:rPr>
              <a:t>carname</a:t>
            </a:r>
            <a:r>
              <a:rPr lang="en-US" sz="2200" dirty="0">
                <a:solidFill>
                  <a:srgbClr val="9900CC"/>
                </a:solidFill>
              </a:rPr>
              <a:t>;</a:t>
            </a:r>
          </a:p>
          <a:p>
            <a:pPr>
              <a:lnSpc>
                <a:spcPct val="80000"/>
              </a:lnSpc>
            </a:pPr>
            <a:r>
              <a:rPr lang="en-US" sz="2200" dirty="0"/>
              <a:t>After the declaration shown above, the variables are empty (they have no values yet).</a:t>
            </a:r>
          </a:p>
          <a:p>
            <a:pPr>
              <a:lnSpc>
                <a:spcPct val="80000"/>
              </a:lnSpc>
            </a:pPr>
            <a:r>
              <a:rPr lang="en-US" sz="2200" dirty="0"/>
              <a:t>However, you can also assign values to the variables when you declare them:</a:t>
            </a:r>
          </a:p>
          <a:p>
            <a:pPr>
              <a:lnSpc>
                <a:spcPct val="80000"/>
              </a:lnSpc>
              <a:buFont typeface="Wingdings" pitchFamily="2" charset="2"/>
              <a:buNone/>
            </a:pPr>
            <a:r>
              <a:rPr lang="en-US" sz="2200" dirty="0"/>
              <a:t>		</a:t>
            </a:r>
            <a:r>
              <a:rPr lang="en-US" sz="2200" dirty="0">
                <a:solidFill>
                  <a:srgbClr val="9900CC"/>
                </a:solidFill>
              </a:rPr>
              <a:t>var x=5;</a:t>
            </a:r>
            <a:br>
              <a:rPr lang="en-US" sz="2200" dirty="0">
                <a:solidFill>
                  <a:srgbClr val="9900CC"/>
                </a:solidFill>
              </a:rPr>
            </a:br>
            <a:r>
              <a:rPr lang="en-US" sz="2200" dirty="0">
                <a:solidFill>
                  <a:srgbClr val="9900CC"/>
                </a:solidFill>
              </a:rPr>
              <a:t>	var </a:t>
            </a:r>
            <a:r>
              <a:rPr lang="en-US" sz="2200" dirty="0" err="1">
                <a:solidFill>
                  <a:srgbClr val="9900CC"/>
                </a:solidFill>
              </a:rPr>
              <a:t>carname</a:t>
            </a:r>
            <a:r>
              <a:rPr lang="en-US" sz="2200" dirty="0">
                <a:solidFill>
                  <a:srgbClr val="9900CC"/>
                </a:solidFill>
              </a:rPr>
              <a:t>="Volvo";</a:t>
            </a:r>
          </a:p>
          <a:p>
            <a:pPr>
              <a:lnSpc>
                <a:spcPct val="80000"/>
              </a:lnSpc>
            </a:pPr>
            <a:r>
              <a:rPr lang="en-US" sz="2200" dirty="0"/>
              <a:t>After the execution of the statements above, the variable </a:t>
            </a:r>
            <a:r>
              <a:rPr lang="en-US" sz="2200" b="1" dirty="0"/>
              <a:t>x</a:t>
            </a:r>
            <a:r>
              <a:rPr lang="en-US" sz="2200" dirty="0"/>
              <a:t> will hold the value </a:t>
            </a:r>
            <a:r>
              <a:rPr lang="en-US" sz="2200" b="1" dirty="0"/>
              <a:t>5</a:t>
            </a:r>
            <a:r>
              <a:rPr lang="en-US" sz="2200" dirty="0"/>
              <a:t>, and </a:t>
            </a:r>
            <a:r>
              <a:rPr lang="en-US" sz="2200" b="1" dirty="0" err="1"/>
              <a:t>carname</a:t>
            </a:r>
            <a:r>
              <a:rPr lang="en-US" sz="2200" dirty="0"/>
              <a:t> will hold the value </a:t>
            </a:r>
            <a:r>
              <a:rPr lang="en-US" sz="2200" b="1" dirty="0"/>
              <a:t>Volvo</a:t>
            </a:r>
            <a:r>
              <a:rPr lang="en-US" sz="2200" dirty="0"/>
              <a:t>.</a:t>
            </a:r>
            <a:endParaRPr lang="en-US" sz="2200" b="1" dirty="0"/>
          </a:p>
          <a:p>
            <a:pPr>
              <a:lnSpc>
                <a:spcPct val="80000"/>
              </a:lnSpc>
            </a:pPr>
            <a:r>
              <a:rPr lang="en-US" sz="2200" dirty="0"/>
              <a:t>When you assign a text value to a variable, use quotes around the value.</a:t>
            </a:r>
            <a:endParaRPr lang="en-US" sz="2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7A88BC-CC02-4DE4-A84A-26F2CFBA724E}" type="slidenum">
              <a:rPr lang="en-US" altLang="en-US"/>
              <a:pPr/>
              <a:t>25</a:t>
            </a:fld>
            <a:endParaRPr lang="en-US" altLang="en-US"/>
          </a:p>
        </p:txBody>
      </p:sp>
      <p:sp>
        <p:nvSpPr>
          <p:cNvPr id="91138" name="Rectangle 2"/>
          <p:cNvSpPr>
            <a:spLocks noGrp="1" noChangeArrowheads="1"/>
          </p:cNvSpPr>
          <p:nvPr>
            <p:ph type="title"/>
          </p:nvPr>
        </p:nvSpPr>
        <p:spPr>
          <a:xfrm>
            <a:off x="381000" y="381000"/>
            <a:ext cx="7543800" cy="838200"/>
          </a:xfrm>
        </p:spPr>
        <p:txBody>
          <a:bodyPr/>
          <a:lstStyle/>
          <a:p>
            <a:r>
              <a:rPr lang="en-US" sz="3200"/>
              <a:t>Assigning values to undeclared JavaScript variables</a:t>
            </a:r>
          </a:p>
        </p:txBody>
      </p:sp>
      <p:sp>
        <p:nvSpPr>
          <p:cNvPr id="91139" name="Rectangle 3"/>
          <p:cNvSpPr>
            <a:spLocks noGrp="1" noChangeArrowheads="1"/>
          </p:cNvSpPr>
          <p:nvPr>
            <p:ph type="body" idx="1"/>
          </p:nvPr>
        </p:nvSpPr>
        <p:spPr>
          <a:xfrm>
            <a:off x="304800" y="1295400"/>
            <a:ext cx="8382000" cy="5257800"/>
          </a:xfrm>
        </p:spPr>
        <p:txBody>
          <a:bodyPr/>
          <a:lstStyle/>
          <a:p>
            <a:r>
              <a:rPr lang="en-US" sz="2000" dirty="0"/>
              <a:t>If you assign values to variables that have not yet been declared, the variables will automatically be declared.</a:t>
            </a:r>
          </a:p>
          <a:p>
            <a:r>
              <a:rPr lang="en-US" sz="2000" dirty="0"/>
              <a:t>These statements:</a:t>
            </a:r>
          </a:p>
          <a:p>
            <a:pPr>
              <a:buFont typeface="Wingdings" pitchFamily="2" charset="2"/>
              <a:buNone/>
            </a:pPr>
            <a:r>
              <a:rPr lang="en-US" sz="2000" dirty="0"/>
              <a:t>		</a:t>
            </a:r>
            <a:r>
              <a:rPr lang="en-US" sz="2000" dirty="0">
                <a:solidFill>
                  <a:schemeClr val="tx2"/>
                </a:solidFill>
              </a:rPr>
              <a:t>x=5;</a:t>
            </a:r>
            <a:br>
              <a:rPr lang="en-US" sz="2000" dirty="0">
                <a:solidFill>
                  <a:schemeClr val="tx2"/>
                </a:solidFill>
              </a:rPr>
            </a:br>
            <a:r>
              <a:rPr lang="en-US" sz="2000" dirty="0">
                <a:solidFill>
                  <a:schemeClr val="tx2"/>
                </a:solidFill>
              </a:rPr>
              <a:t>	</a:t>
            </a:r>
            <a:r>
              <a:rPr lang="en-US" sz="2000" dirty="0" err="1">
                <a:solidFill>
                  <a:schemeClr val="tx2"/>
                </a:solidFill>
              </a:rPr>
              <a:t>carname</a:t>
            </a:r>
            <a:r>
              <a:rPr lang="en-US" sz="2000" dirty="0">
                <a:solidFill>
                  <a:schemeClr val="tx2"/>
                </a:solidFill>
              </a:rPr>
              <a:t>="Volvo"; </a:t>
            </a:r>
          </a:p>
          <a:p>
            <a:pPr>
              <a:buFont typeface="Wingdings" pitchFamily="2" charset="2"/>
              <a:buNone/>
            </a:pPr>
            <a:r>
              <a:rPr lang="en-US" sz="2000" dirty="0"/>
              <a:t>	have the same effect as:</a:t>
            </a:r>
          </a:p>
          <a:p>
            <a:pPr>
              <a:buFont typeface="Wingdings" pitchFamily="2" charset="2"/>
              <a:buNone/>
            </a:pPr>
            <a:r>
              <a:rPr lang="en-US" sz="2000" dirty="0"/>
              <a:t>		</a:t>
            </a:r>
            <a:r>
              <a:rPr lang="en-US" sz="2000" dirty="0">
                <a:solidFill>
                  <a:schemeClr val="tx2"/>
                </a:solidFill>
              </a:rPr>
              <a:t>var x=5;</a:t>
            </a:r>
            <a:br>
              <a:rPr lang="en-US" sz="2000" dirty="0">
                <a:solidFill>
                  <a:schemeClr val="tx2"/>
                </a:solidFill>
              </a:rPr>
            </a:br>
            <a:r>
              <a:rPr lang="en-US" sz="2000" dirty="0">
                <a:solidFill>
                  <a:schemeClr val="tx2"/>
                </a:solidFill>
              </a:rPr>
              <a:t>	var </a:t>
            </a:r>
            <a:r>
              <a:rPr lang="en-US" sz="2000" dirty="0" err="1">
                <a:solidFill>
                  <a:schemeClr val="tx2"/>
                </a:solidFill>
              </a:rPr>
              <a:t>carname</a:t>
            </a:r>
            <a:r>
              <a:rPr lang="en-US" sz="2000" dirty="0">
                <a:solidFill>
                  <a:schemeClr val="tx2"/>
                </a:solidFill>
              </a:rPr>
              <a:t>="Volvo";</a:t>
            </a:r>
          </a:p>
          <a:p>
            <a:r>
              <a:rPr lang="en-US" sz="2000" b="1" dirty="0" err="1"/>
              <a:t>Redeclaring</a:t>
            </a:r>
            <a:r>
              <a:rPr lang="en-US" sz="2000" b="1" dirty="0"/>
              <a:t> JavaScript Variables</a:t>
            </a:r>
          </a:p>
          <a:p>
            <a:r>
              <a:rPr lang="en-US" sz="2000" dirty="0"/>
              <a:t>If you </a:t>
            </a:r>
            <a:r>
              <a:rPr lang="en-US" sz="2000" dirty="0" err="1"/>
              <a:t>redeclare</a:t>
            </a:r>
            <a:r>
              <a:rPr lang="en-US" sz="2000" dirty="0"/>
              <a:t> a JavaScript variable, it will not lose its original value.</a:t>
            </a:r>
          </a:p>
          <a:p>
            <a:pPr>
              <a:buFont typeface="Wingdings" pitchFamily="2" charset="2"/>
              <a:buNone/>
            </a:pPr>
            <a:r>
              <a:rPr lang="en-US" sz="2000" dirty="0"/>
              <a:t>		</a:t>
            </a:r>
            <a:r>
              <a:rPr lang="en-US" sz="2000" dirty="0">
                <a:solidFill>
                  <a:schemeClr val="tx2"/>
                </a:solidFill>
              </a:rPr>
              <a:t>var x=5;</a:t>
            </a:r>
            <a:br>
              <a:rPr lang="en-US" sz="2000" dirty="0">
                <a:solidFill>
                  <a:schemeClr val="tx2"/>
                </a:solidFill>
              </a:rPr>
            </a:br>
            <a:r>
              <a:rPr lang="en-US" sz="2000" dirty="0">
                <a:solidFill>
                  <a:schemeClr val="tx2"/>
                </a:solidFill>
              </a:rPr>
              <a:t>	var x;</a:t>
            </a:r>
          </a:p>
          <a:p>
            <a:r>
              <a:rPr lang="en-US" sz="2000" dirty="0"/>
              <a:t>After the execution of the statements above, the variable x will still have the value of 5. The value of x is not reset (or cleared) when you </a:t>
            </a:r>
            <a:r>
              <a:rPr lang="en-US" sz="2000" dirty="0" err="1"/>
              <a:t>redeclare</a:t>
            </a:r>
            <a:r>
              <a:rPr lang="en-US" sz="2000" dirty="0"/>
              <a:t> it.</a:t>
            </a:r>
            <a:endParaRPr lang="en-US" sz="2000" b="1" dirty="0"/>
          </a:p>
          <a:p>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7EE4858-319D-4B12-BB3B-63B06099D537}" type="slidenum">
              <a:rPr lang="en-US" altLang="en-US"/>
              <a:pPr/>
              <a:t>26</a:t>
            </a:fld>
            <a:endParaRPr lang="en-US" altLang="en-US"/>
          </a:p>
        </p:txBody>
      </p:sp>
      <p:sp>
        <p:nvSpPr>
          <p:cNvPr id="124930" name="Rectangle 2"/>
          <p:cNvSpPr>
            <a:spLocks noGrp="1" noChangeArrowheads="1"/>
          </p:cNvSpPr>
          <p:nvPr>
            <p:ph type="title"/>
          </p:nvPr>
        </p:nvSpPr>
        <p:spPr>
          <a:xfrm>
            <a:off x="381000" y="304800"/>
            <a:ext cx="7543800" cy="960438"/>
          </a:xfrm>
        </p:spPr>
        <p:txBody>
          <a:bodyPr/>
          <a:lstStyle/>
          <a:p>
            <a:r>
              <a:rPr lang="en-US" sz="3600" dirty="0"/>
              <a:t>Lifetime of JavaScript variables</a:t>
            </a:r>
          </a:p>
        </p:txBody>
      </p:sp>
      <p:sp>
        <p:nvSpPr>
          <p:cNvPr id="124931" name="Rectangle 3"/>
          <p:cNvSpPr>
            <a:spLocks noGrp="1" noChangeArrowheads="1"/>
          </p:cNvSpPr>
          <p:nvPr>
            <p:ph type="body" idx="1"/>
          </p:nvPr>
        </p:nvSpPr>
        <p:spPr>
          <a:xfrm>
            <a:off x="457200" y="1524000"/>
            <a:ext cx="8153400" cy="4800599"/>
          </a:xfrm>
        </p:spPr>
        <p:txBody>
          <a:bodyPr/>
          <a:lstStyle/>
          <a:p>
            <a:r>
              <a:rPr lang="en-US" sz="2500" dirty="0"/>
              <a:t>If you declare a variable within a function, the variable can only be accessed within that function. </a:t>
            </a:r>
          </a:p>
          <a:p>
            <a:r>
              <a:rPr lang="en-US" sz="2500" dirty="0"/>
              <a:t>When you exit the function, the variable is destroyed. These variables are called </a:t>
            </a:r>
            <a:r>
              <a:rPr lang="en-US" sz="2500" u="sng" dirty="0"/>
              <a:t>local variables</a:t>
            </a:r>
            <a:r>
              <a:rPr lang="en-US" sz="2500" dirty="0"/>
              <a:t>. </a:t>
            </a:r>
          </a:p>
          <a:p>
            <a:r>
              <a:rPr lang="en-US" sz="2500" dirty="0"/>
              <a:t>You can have local variables with the same name in different functions, because each is recognized only by the function in which it is declared.</a:t>
            </a:r>
          </a:p>
          <a:p>
            <a:r>
              <a:rPr lang="en-US" sz="2500" u="sng" dirty="0"/>
              <a:t>Global </a:t>
            </a:r>
            <a:r>
              <a:rPr lang="en-US" sz="2500" u="sng" dirty="0" err="1"/>
              <a:t>vrs</a:t>
            </a:r>
            <a:r>
              <a:rPr lang="en-US" sz="2500" u="sng" dirty="0"/>
              <a:t>: </a:t>
            </a:r>
            <a:r>
              <a:rPr lang="en-US" sz="2500" dirty="0"/>
              <a:t>If you declare a variable outside a function, all the functions on your page can access it. </a:t>
            </a:r>
          </a:p>
          <a:p>
            <a:r>
              <a:rPr lang="en-US" sz="2500" dirty="0"/>
              <a:t>The lifetime of these variables starts when they are declared, and ends when the page is closed.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E79F4DB-AFE3-4477-B470-435DCC438A0B}" type="slidenum">
              <a:rPr lang="en-US" altLang="en-US"/>
              <a:pPr/>
              <a:t>27</a:t>
            </a:fld>
            <a:endParaRPr lang="en-US" altLang="en-US"/>
          </a:p>
        </p:txBody>
      </p:sp>
      <p:sp>
        <p:nvSpPr>
          <p:cNvPr id="90114" name="Rectangle 2"/>
          <p:cNvSpPr>
            <a:spLocks noGrp="1" noChangeArrowheads="1"/>
          </p:cNvSpPr>
          <p:nvPr>
            <p:ph type="title"/>
          </p:nvPr>
        </p:nvSpPr>
        <p:spPr>
          <a:xfrm>
            <a:off x="457200" y="304800"/>
            <a:ext cx="7543800" cy="808038"/>
          </a:xfrm>
        </p:spPr>
        <p:txBody>
          <a:bodyPr/>
          <a:lstStyle/>
          <a:p>
            <a:r>
              <a:rPr lang="en-US"/>
              <a:t>JavaScript operators</a:t>
            </a:r>
          </a:p>
        </p:txBody>
      </p:sp>
      <p:sp>
        <p:nvSpPr>
          <p:cNvPr id="90115" name="Rectangle 3"/>
          <p:cNvSpPr>
            <a:spLocks noGrp="1" noChangeArrowheads="1"/>
          </p:cNvSpPr>
          <p:nvPr>
            <p:ph type="body" idx="1"/>
          </p:nvPr>
        </p:nvSpPr>
        <p:spPr>
          <a:xfrm>
            <a:off x="457200" y="1371600"/>
            <a:ext cx="8229600" cy="4759325"/>
          </a:xfrm>
        </p:spPr>
        <p:txBody>
          <a:bodyPr/>
          <a:lstStyle/>
          <a:p>
            <a:r>
              <a:rPr lang="en-US"/>
              <a:t>JavaScript operators are:</a:t>
            </a:r>
          </a:p>
          <a:p>
            <a:pPr lvl="1">
              <a:buFont typeface="Wingdings" pitchFamily="2" charset="2"/>
              <a:buChar char="Ø"/>
            </a:pPr>
            <a:r>
              <a:rPr lang="en-US"/>
              <a:t>Arithmetic Operators</a:t>
            </a:r>
          </a:p>
          <a:p>
            <a:pPr lvl="1">
              <a:buFont typeface="Wingdings" pitchFamily="2" charset="2"/>
              <a:buChar char="Ø"/>
            </a:pPr>
            <a:r>
              <a:rPr lang="en-US"/>
              <a:t>Assignment Operators</a:t>
            </a:r>
          </a:p>
          <a:p>
            <a:pPr lvl="1">
              <a:buFont typeface="Wingdings" pitchFamily="2" charset="2"/>
              <a:buChar char="Ø"/>
            </a:pPr>
            <a:r>
              <a:rPr lang="en-US"/>
              <a:t>Comparison Operators</a:t>
            </a:r>
          </a:p>
          <a:p>
            <a:pPr lvl="1">
              <a:buFont typeface="Wingdings" pitchFamily="2" charset="2"/>
              <a:buChar char="Ø"/>
            </a:pPr>
            <a:r>
              <a:rPr lang="en-US"/>
              <a:t>Logical Operators</a:t>
            </a:r>
          </a:p>
          <a:p>
            <a:pPr lvl="1">
              <a:buFont typeface="Wingdings" pitchFamily="2" charset="2"/>
              <a:buChar char="Ø"/>
            </a:pPr>
            <a:r>
              <a:rPr lang="en-US"/>
              <a:t>Conditional Operator </a:t>
            </a:r>
          </a:p>
          <a:p>
            <a:pPr lvl="1">
              <a:buFont typeface="Wingdings" pitchFamily="2" charset="2"/>
              <a:buChar char="Ø"/>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E03E0F-C4CB-428C-A3DB-E4F235D11F27}" type="slidenum">
              <a:rPr lang="en-US" altLang="en-US"/>
              <a:pPr/>
              <a:t>28</a:t>
            </a:fld>
            <a:endParaRPr lang="en-US" altLang="en-US"/>
          </a:p>
        </p:txBody>
      </p:sp>
      <p:sp>
        <p:nvSpPr>
          <p:cNvPr id="89090" name="Rectangle 2"/>
          <p:cNvSpPr>
            <a:spLocks noGrp="1" noChangeArrowheads="1"/>
          </p:cNvSpPr>
          <p:nvPr>
            <p:ph type="title"/>
          </p:nvPr>
        </p:nvSpPr>
        <p:spPr>
          <a:xfrm>
            <a:off x="457200" y="228600"/>
            <a:ext cx="7543800" cy="884238"/>
          </a:xfrm>
        </p:spPr>
        <p:txBody>
          <a:bodyPr/>
          <a:lstStyle/>
          <a:p>
            <a:r>
              <a:rPr lang="en-US" sz="3500"/>
              <a:t>JavaScript Arithmetic operators</a:t>
            </a:r>
          </a:p>
        </p:txBody>
      </p:sp>
      <p:sp>
        <p:nvSpPr>
          <p:cNvPr id="89091" name="Rectangle 3"/>
          <p:cNvSpPr>
            <a:spLocks noGrp="1" noChangeArrowheads="1"/>
          </p:cNvSpPr>
          <p:nvPr>
            <p:ph type="body" idx="1"/>
          </p:nvPr>
        </p:nvSpPr>
        <p:spPr>
          <a:xfrm>
            <a:off x="457200" y="1371600"/>
            <a:ext cx="8229600" cy="5029200"/>
          </a:xfrm>
        </p:spPr>
        <p:txBody>
          <a:bodyPr/>
          <a:lstStyle/>
          <a:p>
            <a:r>
              <a:rPr lang="en-US" sz="2200" dirty="0"/>
              <a:t>Arithmetic operators are used to perform arithmetic between variables and/or values.</a:t>
            </a:r>
          </a:p>
          <a:p>
            <a:r>
              <a:rPr lang="en-US" sz="2200" dirty="0"/>
              <a:t>Given that </a:t>
            </a:r>
            <a:r>
              <a:rPr lang="en-US" sz="2200" b="1" dirty="0"/>
              <a:t>y=5</a:t>
            </a:r>
            <a:r>
              <a:rPr lang="en-US" sz="2200" dirty="0"/>
              <a:t>, the table below explains the arithmetic operators: </a:t>
            </a:r>
          </a:p>
        </p:txBody>
      </p:sp>
      <p:pic>
        <p:nvPicPr>
          <p:cNvPr id="89092" name="Picture 4"/>
          <p:cNvPicPr>
            <a:picLocks noChangeAspect="1" noChangeArrowheads="1"/>
          </p:cNvPicPr>
          <p:nvPr/>
        </p:nvPicPr>
        <p:blipFill>
          <a:blip r:embed="rId2"/>
          <a:srcRect/>
          <a:stretch>
            <a:fillRect/>
          </a:stretch>
        </p:blipFill>
        <p:spPr bwMode="auto">
          <a:xfrm>
            <a:off x="609600" y="2895600"/>
            <a:ext cx="7467600" cy="3519487"/>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FD421B-B772-4B06-92FC-6B4E49A2D6FB}" type="slidenum">
              <a:rPr lang="en-US" altLang="en-US"/>
              <a:pPr/>
              <a:t>29</a:t>
            </a:fld>
            <a:endParaRPr lang="en-US" altLang="en-US"/>
          </a:p>
        </p:txBody>
      </p:sp>
      <p:sp>
        <p:nvSpPr>
          <p:cNvPr id="77826" name="Rectangle 2"/>
          <p:cNvSpPr>
            <a:spLocks noGrp="1" noChangeArrowheads="1"/>
          </p:cNvSpPr>
          <p:nvPr>
            <p:ph type="title"/>
          </p:nvPr>
        </p:nvSpPr>
        <p:spPr>
          <a:xfrm>
            <a:off x="457200" y="228600"/>
            <a:ext cx="7543800" cy="762000"/>
          </a:xfrm>
        </p:spPr>
        <p:txBody>
          <a:bodyPr/>
          <a:lstStyle/>
          <a:p>
            <a:r>
              <a:rPr lang="en-US" sz="3600"/>
              <a:t>JavaScript Assignment operators</a:t>
            </a:r>
          </a:p>
        </p:txBody>
      </p:sp>
      <p:sp>
        <p:nvSpPr>
          <p:cNvPr id="77827" name="Rectangle 3"/>
          <p:cNvSpPr>
            <a:spLocks noGrp="1" noChangeArrowheads="1"/>
          </p:cNvSpPr>
          <p:nvPr>
            <p:ph type="body" idx="1"/>
          </p:nvPr>
        </p:nvSpPr>
        <p:spPr>
          <a:xfrm>
            <a:off x="457200" y="1295400"/>
            <a:ext cx="8229600" cy="4835525"/>
          </a:xfrm>
        </p:spPr>
        <p:txBody>
          <a:bodyPr/>
          <a:lstStyle/>
          <a:p>
            <a:r>
              <a:rPr lang="en-US" sz="2200" dirty="0"/>
              <a:t>Assignment operators are used to assign values to JavaScript variables.</a:t>
            </a:r>
          </a:p>
          <a:p>
            <a:r>
              <a:rPr lang="en-US" sz="2200" dirty="0"/>
              <a:t>Given that </a:t>
            </a:r>
            <a:r>
              <a:rPr lang="en-US" sz="2200" b="1" dirty="0"/>
              <a:t>x=10</a:t>
            </a:r>
            <a:r>
              <a:rPr lang="en-US" sz="2200" dirty="0"/>
              <a:t> and </a:t>
            </a:r>
            <a:r>
              <a:rPr lang="en-US" sz="2200" b="1" dirty="0"/>
              <a:t>y=5</a:t>
            </a:r>
            <a:r>
              <a:rPr lang="en-US" sz="2200" dirty="0"/>
              <a:t>, the table below explains the assignment operators:</a:t>
            </a:r>
          </a:p>
        </p:txBody>
      </p:sp>
      <p:pic>
        <p:nvPicPr>
          <p:cNvPr id="77828" name="Picture 4"/>
          <p:cNvPicPr>
            <a:picLocks noChangeAspect="1" noChangeArrowheads="1"/>
          </p:cNvPicPr>
          <p:nvPr/>
        </p:nvPicPr>
        <p:blipFill>
          <a:blip r:embed="rId2"/>
          <a:srcRect/>
          <a:stretch>
            <a:fillRect/>
          </a:stretch>
        </p:blipFill>
        <p:spPr bwMode="auto">
          <a:xfrm>
            <a:off x="762000" y="2895600"/>
            <a:ext cx="7315200" cy="3505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ED51066-A575-489A-83F6-6C1B24903A95}" type="slidenum">
              <a:rPr lang="en-US" altLang="en-US"/>
              <a:pPr/>
              <a:t>3</a:t>
            </a:fld>
            <a:endParaRPr lang="en-US" altLang="en-US"/>
          </a:p>
        </p:txBody>
      </p:sp>
      <p:sp>
        <p:nvSpPr>
          <p:cNvPr id="150530" name="Rectangle 2"/>
          <p:cNvSpPr>
            <a:spLocks noGrp="1" noChangeArrowheads="1"/>
          </p:cNvSpPr>
          <p:nvPr>
            <p:ph type="title"/>
          </p:nvPr>
        </p:nvSpPr>
        <p:spPr>
          <a:xfrm>
            <a:off x="457200" y="122238"/>
            <a:ext cx="7543800" cy="944562"/>
          </a:xfrm>
        </p:spPr>
        <p:txBody>
          <a:bodyPr/>
          <a:lstStyle/>
          <a:p>
            <a:r>
              <a:rPr lang="en-US"/>
              <a:t>Client side programming</a:t>
            </a:r>
          </a:p>
        </p:txBody>
      </p:sp>
      <p:sp>
        <p:nvSpPr>
          <p:cNvPr id="150531" name="Rectangle 3"/>
          <p:cNvSpPr>
            <a:spLocks noGrp="1" noChangeArrowheads="1"/>
          </p:cNvSpPr>
          <p:nvPr>
            <p:ph type="body" idx="1"/>
          </p:nvPr>
        </p:nvSpPr>
        <p:spPr>
          <a:xfrm>
            <a:off x="457200" y="1371600"/>
            <a:ext cx="8229600" cy="4759325"/>
          </a:xfrm>
        </p:spPr>
        <p:txBody>
          <a:bodyPr/>
          <a:lstStyle/>
          <a:p>
            <a:r>
              <a:rPr lang="en-US" sz="2400" dirty="0"/>
              <a:t>Client side programming describes any core that are designed to be executed by the web browser.</a:t>
            </a:r>
          </a:p>
          <a:p>
            <a:r>
              <a:rPr lang="en-US" sz="2400" dirty="0"/>
              <a:t>Client side scripting provides a broad range of functions.</a:t>
            </a:r>
          </a:p>
          <a:p>
            <a:r>
              <a:rPr lang="en-US" sz="2400" dirty="0"/>
              <a:t>Client side programming is good for visual effects and form validation.</a:t>
            </a:r>
          </a:p>
          <a:p>
            <a:r>
              <a:rPr lang="en-US" sz="2400" dirty="0"/>
              <a:t>The program runs directly on the computer of the site visitor </a:t>
            </a:r>
          </a:p>
          <a:p>
            <a:r>
              <a:rPr lang="en-US" sz="2400" dirty="0"/>
              <a:t>Add dynamic features to web pages, such as reacting to user events (mouse clicks, key presses)</a:t>
            </a:r>
          </a:p>
          <a:p>
            <a:r>
              <a:rPr lang="en-US" sz="2400" dirty="0"/>
              <a:t>In the worst case scenario the page will not be displayed correctly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ADE445-2485-43F1-AECB-162D718B7CBD}" type="slidenum">
              <a:rPr lang="en-US" altLang="en-US"/>
              <a:pPr/>
              <a:t>30</a:t>
            </a:fld>
            <a:endParaRPr lang="en-US" altLang="en-US"/>
          </a:p>
        </p:txBody>
      </p:sp>
      <p:sp>
        <p:nvSpPr>
          <p:cNvPr id="96258" name="Rectangle 2"/>
          <p:cNvSpPr>
            <a:spLocks noGrp="1" noChangeArrowheads="1"/>
          </p:cNvSpPr>
          <p:nvPr>
            <p:ph type="title"/>
          </p:nvPr>
        </p:nvSpPr>
        <p:spPr>
          <a:xfrm>
            <a:off x="457200" y="228600"/>
            <a:ext cx="7543800" cy="808038"/>
          </a:xfrm>
        </p:spPr>
        <p:txBody>
          <a:bodyPr/>
          <a:lstStyle/>
          <a:p>
            <a:r>
              <a:rPr lang="en-US" sz="3200"/>
              <a:t>JavaScript Comparison operators</a:t>
            </a:r>
          </a:p>
        </p:txBody>
      </p:sp>
      <p:sp>
        <p:nvSpPr>
          <p:cNvPr id="96259" name="Rectangle 3"/>
          <p:cNvSpPr>
            <a:spLocks noGrp="1" noChangeArrowheads="1"/>
          </p:cNvSpPr>
          <p:nvPr>
            <p:ph type="body" idx="1"/>
          </p:nvPr>
        </p:nvSpPr>
        <p:spPr>
          <a:xfrm>
            <a:off x="304800" y="1219200"/>
            <a:ext cx="7696200" cy="4987925"/>
          </a:xfrm>
        </p:spPr>
        <p:txBody>
          <a:bodyPr/>
          <a:lstStyle/>
          <a:p>
            <a:r>
              <a:rPr lang="en-US" sz="1800" dirty="0"/>
              <a:t>Comparison operators are used in logical statements to determine equality or difference between variables or values. </a:t>
            </a:r>
          </a:p>
          <a:p>
            <a:r>
              <a:rPr lang="en-US" sz="1800" dirty="0"/>
              <a:t>Comparison operators can be used in conditional statements to compare values and take action depending on the result:</a:t>
            </a:r>
          </a:p>
          <a:p>
            <a:pPr>
              <a:buFont typeface="Wingdings" pitchFamily="2" charset="2"/>
              <a:buNone/>
            </a:pPr>
            <a:r>
              <a:rPr lang="en-US" sz="1800" dirty="0"/>
              <a:t>	</a:t>
            </a:r>
            <a:r>
              <a:rPr lang="en-US" sz="1800" dirty="0">
                <a:solidFill>
                  <a:srgbClr val="FF0000"/>
                </a:solidFill>
              </a:rPr>
              <a:t>if (age&lt;18) </a:t>
            </a:r>
            <a:r>
              <a:rPr lang="en-US" sz="1800" dirty="0" err="1">
                <a:solidFill>
                  <a:srgbClr val="FF0000"/>
                </a:solidFill>
              </a:rPr>
              <a:t>document.write</a:t>
            </a:r>
            <a:r>
              <a:rPr lang="en-US" sz="1800" dirty="0">
                <a:solidFill>
                  <a:srgbClr val="FF0000"/>
                </a:solidFill>
              </a:rPr>
              <a:t>("Too young");</a:t>
            </a:r>
          </a:p>
          <a:p>
            <a:r>
              <a:rPr lang="en-US" sz="1800" dirty="0"/>
              <a:t>Given that </a:t>
            </a:r>
            <a:r>
              <a:rPr lang="en-US" sz="1800" b="1" dirty="0"/>
              <a:t>x=5</a:t>
            </a:r>
            <a:r>
              <a:rPr lang="en-US" sz="1800" dirty="0"/>
              <a:t>, the table below explains the comparison operators:</a:t>
            </a:r>
          </a:p>
        </p:txBody>
      </p:sp>
      <p:pic>
        <p:nvPicPr>
          <p:cNvPr id="96260" name="Picture 4"/>
          <p:cNvPicPr>
            <a:picLocks noChangeAspect="1" noChangeArrowheads="1"/>
          </p:cNvPicPr>
          <p:nvPr/>
        </p:nvPicPr>
        <p:blipFill>
          <a:blip r:embed="rId2"/>
          <a:srcRect/>
          <a:stretch>
            <a:fillRect/>
          </a:stretch>
        </p:blipFill>
        <p:spPr bwMode="auto">
          <a:xfrm>
            <a:off x="457200" y="3171825"/>
            <a:ext cx="8382000" cy="315277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8884A8-CFC1-4BC8-B0A6-A94DC9326E99}" type="slidenum">
              <a:rPr lang="en-US" altLang="en-US"/>
              <a:pPr/>
              <a:t>31</a:t>
            </a:fld>
            <a:endParaRPr lang="en-US" altLang="en-US"/>
          </a:p>
        </p:txBody>
      </p:sp>
      <p:sp>
        <p:nvSpPr>
          <p:cNvPr id="97282" name="Rectangle 2"/>
          <p:cNvSpPr>
            <a:spLocks noGrp="1" noChangeArrowheads="1"/>
          </p:cNvSpPr>
          <p:nvPr>
            <p:ph type="title"/>
          </p:nvPr>
        </p:nvSpPr>
        <p:spPr>
          <a:xfrm>
            <a:off x="457200" y="152400"/>
            <a:ext cx="7543800" cy="884238"/>
          </a:xfrm>
        </p:spPr>
        <p:txBody>
          <a:bodyPr/>
          <a:lstStyle/>
          <a:p>
            <a:r>
              <a:rPr lang="en-US"/>
              <a:t>JavaScript Logical operators</a:t>
            </a:r>
          </a:p>
        </p:txBody>
      </p:sp>
      <p:sp>
        <p:nvSpPr>
          <p:cNvPr id="97283" name="Rectangle 3"/>
          <p:cNvSpPr>
            <a:spLocks noGrp="1" noChangeArrowheads="1"/>
          </p:cNvSpPr>
          <p:nvPr>
            <p:ph type="body" idx="1"/>
          </p:nvPr>
        </p:nvSpPr>
        <p:spPr>
          <a:xfrm>
            <a:off x="457200" y="1295400"/>
            <a:ext cx="8001000" cy="4835525"/>
          </a:xfrm>
        </p:spPr>
        <p:txBody>
          <a:bodyPr/>
          <a:lstStyle/>
          <a:p>
            <a:r>
              <a:rPr lang="en-US" sz="2000" dirty="0"/>
              <a:t>Logical operators are used to determine the logic between variables or values.</a:t>
            </a:r>
          </a:p>
          <a:p>
            <a:r>
              <a:rPr lang="en-US" sz="2000" dirty="0"/>
              <a:t>Given that </a:t>
            </a:r>
            <a:r>
              <a:rPr lang="en-US" sz="2000" b="1" dirty="0"/>
              <a:t>x=6 and y=3</a:t>
            </a:r>
            <a:r>
              <a:rPr lang="en-US" sz="2000" dirty="0"/>
              <a:t>, the table below explains the logical operators: </a:t>
            </a:r>
          </a:p>
        </p:txBody>
      </p:sp>
      <p:pic>
        <p:nvPicPr>
          <p:cNvPr id="97284" name="Picture 4"/>
          <p:cNvPicPr>
            <a:picLocks noChangeAspect="1" noChangeArrowheads="1"/>
          </p:cNvPicPr>
          <p:nvPr/>
        </p:nvPicPr>
        <p:blipFill>
          <a:blip r:embed="rId2"/>
          <a:srcRect/>
          <a:stretch>
            <a:fillRect/>
          </a:stretch>
        </p:blipFill>
        <p:spPr bwMode="auto">
          <a:xfrm>
            <a:off x="685800" y="2971800"/>
            <a:ext cx="7467600" cy="3048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ECFEE2C-604F-4111-9B94-CB4A3901E04C}" type="slidenum">
              <a:rPr lang="en-US" altLang="en-US"/>
              <a:pPr/>
              <a:t>32</a:t>
            </a:fld>
            <a:endParaRPr lang="en-US" altLang="en-US"/>
          </a:p>
        </p:txBody>
      </p:sp>
      <p:sp>
        <p:nvSpPr>
          <p:cNvPr id="98306" name="Rectangle 2"/>
          <p:cNvSpPr>
            <a:spLocks noGrp="1" noChangeArrowheads="1"/>
          </p:cNvSpPr>
          <p:nvPr>
            <p:ph type="title"/>
          </p:nvPr>
        </p:nvSpPr>
        <p:spPr>
          <a:xfrm>
            <a:off x="457200" y="304800"/>
            <a:ext cx="7543800" cy="808038"/>
          </a:xfrm>
        </p:spPr>
        <p:txBody>
          <a:bodyPr/>
          <a:lstStyle/>
          <a:p>
            <a:r>
              <a:rPr lang="en-US" sz="3600"/>
              <a:t>JavaScript Conditional operator</a:t>
            </a:r>
          </a:p>
        </p:txBody>
      </p:sp>
      <p:sp>
        <p:nvSpPr>
          <p:cNvPr id="98307" name="Rectangle 3"/>
          <p:cNvSpPr>
            <a:spLocks noGrp="1" noChangeArrowheads="1"/>
          </p:cNvSpPr>
          <p:nvPr>
            <p:ph type="body" idx="1"/>
          </p:nvPr>
        </p:nvSpPr>
        <p:spPr>
          <a:xfrm>
            <a:off x="457200" y="1600200"/>
            <a:ext cx="8229600" cy="4530725"/>
          </a:xfrm>
        </p:spPr>
        <p:txBody>
          <a:bodyPr/>
          <a:lstStyle/>
          <a:p>
            <a:r>
              <a:rPr lang="en-US" sz="2400"/>
              <a:t>JavaScript also contains a conditional operator that assigns a value to a variable based on some condition.</a:t>
            </a:r>
            <a:endParaRPr lang="en-US" sz="2400" b="1"/>
          </a:p>
          <a:p>
            <a:r>
              <a:rPr lang="en-US" sz="2400" b="1"/>
              <a:t>Syntax</a:t>
            </a:r>
          </a:p>
          <a:p>
            <a:pPr>
              <a:buFont typeface="Wingdings" pitchFamily="2" charset="2"/>
              <a:buNone/>
            </a:pPr>
            <a:r>
              <a:rPr lang="en-US" sz="2400"/>
              <a:t>	</a:t>
            </a:r>
            <a:r>
              <a:rPr lang="en-US" sz="2400">
                <a:solidFill>
                  <a:schemeClr val="tx2"/>
                </a:solidFill>
              </a:rPr>
              <a:t>variablename=(condition)?value1:value2 </a:t>
            </a:r>
          </a:p>
          <a:p>
            <a:endParaRPr lang="en-US" sz="2400">
              <a:solidFill>
                <a:schemeClr val="tx2"/>
              </a:solidFill>
            </a:endParaRPr>
          </a:p>
          <a:p>
            <a:r>
              <a:rPr lang="en-US" sz="2400" b="1"/>
              <a:t>Example</a:t>
            </a:r>
          </a:p>
          <a:p>
            <a:pPr>
              <a:buFont typeface="Wingdings" pitchFamily="2" charset="2"/>
              <a:buNone/>
            </a:pPr>
            <a:r>
              <a:rPr lang="en-US" sz="2400"/>
              <a:t>	</a:t>
            </a:r>
            <a:r>
              <a:rPr lang="en-US" sz="2400">
                <a:solidFill>
                  <a:srgbClr val="FF0000"/>
                </a:solidFill>
              </a:rPr>
              <a:t>greeting=(visitor=="PRES")?"Dear President ":"Dear ";</a:t>
            </a:r>
          </a:p>
          <a:p>
            <a:r>
              <a:rPr lang="en-US" sz="2400"/>
              <a:t>If the variable </a:t>
            </a:r>
            <a:r>
              <a:rPr lang="en-US" sz="2400" b="1"/>
              <a:t>visitor</a:t>
            </a:r>
            <a:r>
              <a:rPr lang="en-US" sz="2400"/>
              <a:t> has the value of "PRES", then the variable </a:t>
            </a:r>
            <a:r>
              <a:rPr lang="en-US" sz="2400" b="1"/>
              <a:t>greeting</a:t>
            </a:r>
            <a:r>
              <a:rPr lang="en-US" sz="2400"/>
              <a:t> will be assigned the value "Dear President " else it will be assigned "Dear".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8762AF2-F253-4842-89D4-37971F41CBBC}" type="slidenum">
              <a:rPr lang="en-US" altLang="en-US"/>
              <a:pPr/>
              <a:t>33</a:t>
            </a:fld>
            <a:endParaRPr lang="en-US" altLang="en-US"/>
          </a:p>
        </p:txBody>
      </p:sp>
      <p:sp>
        <p:nvSpPr>
          <p:cNvPr id="99330" name="Rectangle 2"/>
          <p:cNvSpPr>
            <a:spLocks noGrp="1" noChangeArrowheads="1"/>
          </p:cNvSpPr>
          <p:nvPr>
            <p:ph type="title"/>
          </p:nvPr>
        </p:nvSpPr>
        <p:spPr>
          <a:xfrm>
            <a:off x="457200" y="122238"/>
            <a:ext cx="7543800" cy="1173162"/>
          </a:xfrm>
        </p:spPr>
        <p:txBody>
          <a:bodyPr/>
          <a:lstStyle/>
          <a:p>
            <a:r>
              <a:rPr lang="en-US"/>
              <a:t>Control flow  </a:t>
            </a:r>
          </a:p>
        </p:txBody>
      </p:sp>
      <p:sp>
        <p:nvSpPr>
          <p:cNvPr id="99331" name="Rectangle 3"/>
          <p:cNvSpPr>
            <a:spLocks noGrp="1" noChangeArrowheads="1"/>
          </p:cNvSpPr>
          <p:nvPr>
            <p:ph type="body" idx="1"/>
          </p:nvPr>
        </p:nvSpPr>
        <p:spPr>
          <a:xfrm>
            <a:off x="457200" y="1524000"/>
            <a:ext cx="8229600" cy="4800600"/>
          </a:xfrm>
        </p:spPr>
        <p:txBody>
          <a:bodyPr/>
          <a:lstStyle/>
          <a:p>
            <a:r>
              <a:rPr lang="en-US" sz="2200" dirty="0"/>
              <a:t>One of the most powerful features of JavaScript (and every other programming or scripting language for that matter) is the ability to build </a:t>
            </a:r>
            <a:r>
              <a:rPr lang="en-US" sz="2200" i="1" dirty="0"/>
              <a:t>intelligence and logic </a:t>
            </a:r>
            <a:r>
              <a:rPr lang="en-US" sz="2200" dirty="0"/>
              <a:t>into your web pages. </a:t>
            </a:r>
          </a:p>
          <a:p>
            <a:r>
              <a:rPr lang="en-US" sz="2200" dirty="0"/>
              <a:t>It is vital in constructing scripts to be able to have the script make </a:t>
            </a:r>
            <a:r>
              <a:rPr lang="en-US" sz="2200" i="1" dirty="0"/>
              <a:t>decisions</a:t>
            </a:r>
            <a:r>
              <a:rPr lang="en-US" sz="2200" dirty="0"/>
              <a:t> and repeat tasks until specified criteria are met.</a:t>
            </a:r>
          </a:p>
          <a:p>
            <a:r>
              <a:rPr lang="en-US" sz="2200" dirty="0"/>
              <a:t>For example, if you are developing an e-commerce application you may want to repeatedly ask a user to enter a credit card number until a valid credit card number is entered. </a:t>
            </a:r>
          </a:p>
          <a:p>
            <a:r>
              <a:rPr lang="en-US" sz="2200" dirty="0"/>
              <a:t>Alternatively, you may want your script to loop a specific number of times through a task before moving on to the next part of the script.</a:t>
            </a:r>
          </a:p>
          <a:p>
            <a:r>
              <a:rPr lang="en-US" sz="2200" dirty="0"/>
              <a:t>All of this logic and flow control is achieved using some very simple structures.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1677351-3E1B-4C29-A82D-F2764A986E43}" type="slidenum">
              <a:rPr lang="en-US" altLang="en-US"/>
              <a:pPr/>
              <a:t>34</a:t>
            </a:fld>
            <a:endParaRPr lang="en-US" altLang="en-US"/>
          </a:p>
        </p:txBody>
      </p:sp>
      <p:sp>
        <p:nvSpPr>
          <p:cNvPr id="100354" name="Rectangle 2"/>
          <p:cNvSpPr>
            <a:spLocks noGrp="1" noChangeArrowheads="1"/>
          </p:cNvSpPr>
          <p:nvPr>
            <p:ph type="title"/>
          </p:nvPr>
        </p:nvSpPr>
        <p:spPr>
          <a:xfrm>
            <a:off x="533400" y="457200"/>
            <a:ext cx="7543800" cy="838200"/>
          </a:xfrm>
        </p:spPr>
        <p:txBody>
          <a:bodyPr/>
          <a:lstStyle/>
          <a:p>
            <a:r>
              <a:rPr lang="en-US" dirty="0"/>
              <a:t>Control flow includes</a:t>
            </a:r>
          </a:p>
        </p:txBody>
      </p:sp>
      <p:sp>
        <p:nvSpPr>
          <p:cNvPr id="100355" name="Rectangle 3"/>
          <p:cNvSpPr>
            <a:spLocks noGrp="1" noChangeArrowheads="1"/>
          </p:cNvSpPr>
          <p:nvPr>
            <p:ph type="body" idx="1"/>
          </p:nvPr>
        </p:nvSpPr>
        <p:spPr>
          <a:xfrm>
            <a:off x="381000" y="1447800"/>
            <a:ext cx="8229600" cy="4876800"/>
          </a:xfrm>
        </p:spPr>
        <p:txBody>
          <a:bodyPr/>
          <a:lstStyle/>
          <a:p>
            <a:r>
              <a:rPr lang="en-US" dirty="0"/>
              <a:t>Conditional Statements</a:t>
            </a:r>
          </a:p>
          <a:p>
            <a:pPr lvl="1"/>
            <a:r>
              <a:rPr lang="en-US" dirty="0"/>
              <a:t>if statements</a:t>
            </a:r>
          </a:p>
          <a:p>
            <a:pPr lvl="1"/>
            <a:r>
              <a:rPr lang="en-US" dirty="0"/>
              <a:t>if ... else ... statements</a:t>
            </a:r>
          </a:p>
          <a:p>
            <a:pPr lvl="1"/>
            <a:r>
              <a:rPr lang="en-US" dirty="0"/>
              <a:t>Switch Statement</a:t>
            </a:r>
          </a:p>
          <a:p>
            <a:r>
              <a:rPr lang="en-US" dirty="0"/>
              <a:t>Looping Statements</a:t>
            </a:r>
          </a:p>
          <a:p>
            <a:pPr lvl="1"/>
            <a:r>
              <a:rPr lang="en-US" dirty="0"/>
              <a:t>while loops</a:t>
            </a:r>
          </a:p>
          <a:p>
            <a:pPr lvl="1"/>
            <a:r>
              <a:rPr lang="en-US" dirty="0"/>
              <a:t>do ... while loops</a:t>
            </a:r>
          </a:p>
          <a:p>
            <a:pPr lvl="1"/>
            <a:r>
              <a:rPr lang="en-US" dirty="0"/>
              <a:t>break</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96ACE6-1DF6-4705-98E7-5C37F06B8AD7}" type="slidenum">
              <a:rPr lang="en-US" altLang="en-US"/>
              <a:pPr/>
              <a:t>35</a:t>
            </a:fld>
            <a:endParaRPr lang="en-US" altLang="en-US"/>
          </a:p>
        </p:txBody>
      </p:sp>
      <p:sp>
        <p:nvSpPr>
          <p:cNvPr id="104450" name="Rectangle 2"/>
          <p:cNvSpPr>
            <a:spLocks noGrp="1" noChangeArrowheads="1"/>
          </p:cNvSpPr>
          <p:nvPr>
            <p:ph type="title"/>
          </p:nvPr>
        </p:nvSpPr>
        <p:spPr>
          <a:xfrm>
            <a:off x="457200" y="122238"/>
            <a:ext cx="7543800" cy="944562"/>
          </a:xfrm>
        </p:spPr>
        <p:txBody>
          <a:bodyPr/>
          <a:lstStyle/>
          <a:p>
            <a:r>
              <a:rPr lang="en-US"/>
              <a:t>Conditional statements</a:t>
            </a:r>
          </a:p>
        </p:txBody>
      </p:sp>
      <p:sp>
        <p:nvSpPr>
          <p:cNvPr id="104451" name="Rectangle 3"/>
          <p:cNvSpPr>
            <a:spLocks noGrp="1" noChangeArrowheads="1"/>
          </p:cNvSpPr>
          <p:nvPr>
            <p:ph type="body" idx="1"/>
          </p:nvPr>
        </p:nvSpPr>
        <p:spPr>
          <a:xfrm>
            <a:off x="457200" y="1219200"/>
            <a:ext cx="8229600" cy="4911725"/>
          </a:xfrm>
        </p:spPr>
        <p:txBody>
          <a:bodyPr/>
          <a:lstStyle/>
          <a:p>
            <a:r>
              <a:rPr lang="en-US" sz="2300" dirty="0"/>
              <a:t>Conditional statements are used to perform different actions based on different conditions.</a:t>
            </a:r>
          </a:p>
          <a:p>
            <a:r>
              <a:rPr lang="en-US" sz="2300" dirty="0"/>
              <a:t>Conditional statements execute a set of other statements only if certain conditions are met.</a:t>
            </a:r>
          </a:p>
          <a:p>
            <a:r>
              <a:rPr lang="en-US" sz="2300" dirty="0"/>
              <a:t>In JavaScript we have the following conditional statements:</a:t>
            </a:r>
          </a:p>
          <a:p>
            <a:pPr marL="457200" indent="-457200">
              <a:buFont typeface="+mj-lt"/>
              <a:buAutoNum type="arabicPeriod"/>
            </a:pPr>
            <a:r>
              <a:rPr lang="en-US" sz="2300" b="1" i="1" u="sng" dirty="0"/>
              <a:t>if statement</a:t>
            </a:r>
            <a:r>
              <a:rPr lang="en-US" sz="2300" dirty="0"/>
              <a:t> - use this statement to execute some code only if a specified condition is true </a:t>
            </a:r>
          </a:p>
          <a:p>
            <a:pPr marL="457200" indent="-457200">
              <a:buFont typeface="+mj-lt"/>
              <a:buAutoNum type="arabicPeriod"/>
            </a:pPr>
            <a:r>
              <a:rPr lang="en-US" sz="2300" b="1" i="1" u="sng" dirty="0"/>
              <a:t>if...else statement</a:t>
            </a:r>
            <a:r>
              <a:rPr lang="en-US" sz="2300" dirty="0"/>
              <a:t> - use this statement to execute some code if the condition is true and another code if the condition is false </a:t>
            </a:r>
          </a:p>
          <a:p>
            <a:pPr marL="457200" indent="-457200">
              <a:buFont typeface="+mj-lt"/>
              <a:buAutoNum type="arabicPeriod"/>
            </a:pPr>
            <a:r>
              <a:rPr lang="en-US" sz="2300" b="1" i="1" u="sng" dirty="0"/>
              <a:t>if...else if....else statement</a:t>
            </a:r>
            <a:r>
              <a:rPr lang="en-US" sz="2300" dirty="0"/>
              <a:t> - use this statement to select one of many blocks of code to be executed </a:t>
            </a:r>
          </a:p>
          <a:p>
            <a:pPr marL="457200" indent="-457200">
              <a:buFont typeface="+mj-lt"/>
              <a:buAutoNum type="arabicPeriod"/>
            </a:pPr>
            <a:r>
              <a:rPr lang="en-US" sz="2300" b="1" i="1" u="sng" dirty="0"/>
              <a:t>switch statement</a:t>
            </a:r>
            <a:r>
              <a:rPr lang="en-US" sz="2300" dirty="0"/>
              <a:t> - use this statement to select one of many blocks of code to be executed </a:t>
            </a:r>
          </a:p>
          <a:p>
            <a:pPr>
              <a:lnSpc>
                <a:spcPct val="80000"/>
              </a:lnSpc>
            </a:pPr>
            <a:endParaRPr lang="en-US" sz="2200" dirty="0"/>
          </a:p>
          <a:p>
            <a:pPr>
              <a:lnSpc>
                <a:spcPct val="80000"/>
              </a:lnSpc>
            </a:pP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D24FBA-164A-41BE-84D8-D41D03E7D4C2}" type="slidenum">
              <a:rPr lang="en-US" altLang="en-US"/>
              <a:pPr/>
              <a:t>36</a:t>
            </a:fld>
            <a:endParaRPr lang="en-US" altLang="en-US"/>
          </a:p>
        </p:txBody>
      </p:sp>
      <p:sp>
        <p:nvSpPr>
          <p:cNvPr id="109570" name="Rectangle 2"/>
          <p:cNvSpPr>
            <a:spLocks noGrp="1" noChangeArrowheads="1"/>
          </p:cNvSpPr>
          <p:nvPr>
            <p:ph type="title"/>
          </p:nvPr>
        </p:nvSpPr>
        <p:spPr>
          <a:xfrm>
            <a:off x="533400" y="304800"/>
            <a:ext cx="7543800" cy="884238"/>
          </a:xfrm>
        </p:spPr>
        <p:txBody>
          <a:bodyPr/>
          <a:lstStyle/>
          <a:p>
            <a:r>
              <a:rPr lang="en-US"/>
              <a:t>If statement</a:t>
            </a:r>
          </a:p>
        </p:txBody>
      </p:sp>
      <p:sp>
        <p:nvSpPr>
          <p:cNvPr id="109571" name="Rectangle 3"/>
          <p:cNvSpPr>
            <a:spLocks noGrp="1" noChangeArrowheads="1"/>
          </p:cNvSpPr>
          <p:nvPr>
            <p:ph type="body" idx="1"/>
          </p:nvPr>
        </p:nvSpPr>
        <p:spPr>
          <a:xfrm>
            <a:off x="457200" y="1371600"/>
            <a:ext cx="8229600" cy="4724400"/>
          </a:xfrm>
        </p:spPr>
        <p:txBody>
          <a:bodyPr/>
          <a:lstStyle/>
          <a:p>
            <a:r>
              <a:rPr lang="en-US" sz="2400"/>
              <a:t>Use the if statement to execute some code only if a specified condition is true.</a:t>
            </a:r>
            <a:endParaRPr lang="en-US" sz="2400" b="1"/>
          </a:p>
          <a:p>
            <a:r>
              <a:rPr lang="en-US" sz="2400" b="1"/>
              <a:t>Syntax</a:t>
            </a:r>
          </a:p>
          <a:p>
            <a:r>
              <a:rPr lang="en-US" sz="2400">
                <a:solidFill>
                  <a:srgbClr val="FF0000"/>
                </a:solidFill>
              </a:rPr>
              <a:t>if (</a:t>
            </a:r>
            <a:r>
              <a:rPr lang="en-US" sz="2400" i="1">
                <a:solidFill>
                  <a:srgbClr val="FF0000"/>
                </a:solidFill>
              </a:rPr>
              <a:t>condition</a:t>
            </a:r>
            <a:r>
              <a:rPr lang="en-US" sz="2400">
                <a:solidFill>
                  <a:srgbClr val="FF0000"/>
                </a:solidFill>
              </a:rPr>
              <a:t>)</a:t>
            </a:r>
            <a:br>
              <a:rPr lang="en-US" sz="2400">
                <a:solidFill>
                  <a:srgbClr val="FF0000"/>
                </a:solidFill>
              </a:rPr>
            </a:br>
            <a:r>
              <a:rPr lang="en-US" sz="2400">
                <a:solidFill>
                  <a:srgbClr val="FF0000"/>
                </a:solidFill>
              </a:rPr>
              <a:t>  {</a:t>
            </a:r>
            <a:br>
              <a:rPr lang="en-US" sz="2400">
                <a:solidFill>
                  <a:srgbClr val="FF0000"/>
                </a:solidFill>
              </a:rPr>
            </a:br>
            <a:r>
              <a:rPr lang="en-US" sz="2400" i="1">
                <a:solidFill>
                  <a:srgbClr val="FF0000"/>
                </a:solidFill>
              </a:rPr>
              <a:t>  code to be executed if condition is true</a:t>
            </a:r>
            <a:br>
              <a:rPr lang="en-US" sz="2400">
                <a:solidFill>
                  <a:srgbClr val="FF0000"/>
                </a:solidFill>
              </a:rPr>
            </a:br>
            <a:r>
              <a:rPr lang="en-US" sz="2400">
                <a:solidFill>
                  <a:srgbClr val="FF0000"/>
                </a:solidFill>
              </a:rPr>
              <a:t>  }</a:t>
            </a:r>
          </a:p>
          <a:p>
            <a:r>
              <a:rPr lang="en-US" sz="2400"/>
              <a:t>Note that if is written in lowercase letters. </a:t>
            </a:r>
          </a:p>
          <a:p>
            <a:r>
              <a:rPr lang="en-US" sz="2400"/>
              <a:t>Using uppercase letters (IF) will generate a JavaScript error!</a:t>
            </a:r>
            <a:endParaRPr lang="en-US" sz="2400" b="1"/>
          </a:p>
          <a:p>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889F75-E426-4A9C-9325-E85A3E97562A}" type="slidenum">
              <a:rPr lang="en-US" altLang="en-US"/>
              <a:pPr/>
              <a:t>37</a:t>
            </a:fld>
            <a:endParaRPr lang="en-US" altLang="en-US"/>
          </a:p>
        </p:txBody>
      </p:sp>
      <p:sp>
        <p:nvSpPr>
          <p:cNvPr id="108546" name="Rectangle 2"/>
          <p:cNvSpPr>
            <a:spLocks noGrp="1" noChangeArrowheads="1"/>
          </p:cNvSpPr>
          <p:nvPr>
            <p:ph type="title"/>
          </p:nvPr>
        </p:nvSpPr>
        <p:spPr>
          <a:xfrm>
            <a:off x="457200" y="122238"/>
            <a:ext cx="7543800" cy="715962"/>
          </a:xfrm>
        </p:spPr>
        <p:txBody>
          <a:bodyPr/>
          <a:lstStyle/>
          <a:p>
            <a:r>
              <a:rPr lang="en-US"/>
              <a:t>If statement example</a:t>
            </a:r>
          </a:p>
        </p:txBody>
      </p:sp>
      <p:sp>
        <p:nvSpPr>
          <p:cNvPr id="108547" name="Rectangle 3"/>
          <p:cNvSpPr>
            <a:spLocks noGrp="1" noChangeArrowheads="1"/>
          </p:cNvSpPr>
          <p:nvPr>
            <p:ph type="body" idx="1"/>
          </p:nvPr>
        </p:nvSpPr>
        <p:spPr>
          <a:xfrm>
            <a:off x="304800" y="914400"/>
            <a:ext cx="8229600" cy="5257800"/>
          </a:xfrm>
        </p:spPr>
        <p:txBody>
          <a:bodyPr/>
          <a:lstStyle/>
          <a:p>
            <a:pPr>
              <a:lnSpc>
                <a:spcPct val="90000"/>
              </a:lnSpc>
            </a:pPr>
            <a:r>
              <a:rPr lang="en-US" sz="1800" dirty="0"/>
              <a:t>&lt;script type="text/</a:t>
            </a:r>
            <a:r>
              <a:rPr lang="en-US" sz="1800" dirty="0" err="1"/>
              <a:t>javascript</a:t>
            </a:r>
            <a:r>
              <a:rPr lang="en-US" sz="1800" dirty="0"/>
              <a:t>"&gt;</a:t>
            </a:r>
            <a:br>
              <a:rPr lang="en-US" sz="1800" dirty="0"/>
            </a:br>
            <a:r>
              <a:rPr lang="en-US" sz="1800" dirty="0"/>
              <a:t>//Write a "Good morning" greeting if</a:t>
            </a:r>
            <a:br>
              <a:rPr lang="en-US" sz="1800" dirty="0"/>
            </a:br>
            <a:r>
              <a:rPr lang="en-US" sz="1800" dirty="0"/>
              <a:t>//the time is less than 12</a:t>
            </a:r>
            <a:br>
              <a:rPr lang="en-US" sz="1800" dirty="0"/>
            </a:br>
            <a:r>
              <a:rPr lang="en-US" sz="1800" dirty="0"/>
              <a:t>var d=new Date();</a:t>
            </a:r>
            <a:br>
              <a:rPr lang="en-US" sz="1800" dirty="0"/>
            </a:br>
            <a:r>
              <a:rPr lang="en-US" sz="1800" dirty="0"/>
              <a:t>var time=</a:t>
            </a:r>
            <a:r>
              <a:rPr lang="en-US" sz="1800" dirty="0" err="1"/>
              <a:t>d.getHours</a:t>
            </a:r>
            <a:r>
              <a:rPr lang="en-US" sz="1800" dirty="0"/>
              <a:t>();</a:t>
            </a:r>
            <a:br>
              <a:rPr lang="en-US" sz="1800" dirty="0"/>
            </a:br>
            <a:r>
              <a:rPr lang="en-US" sz="1800" dirty="0">
                <a:solidFill>
                  <a:srgbClr val="FF0000"/>
                </a:solidFill>
              </a:rPr>
              <a:t>if (time&lt;12)</a:t>
            </a:r>
            <a:br>
              <a:rPr lang="en-US" sz="1800" dirty="0">
                <a:solidFill>
                  <a:srgbClr val="FF0000"/>
                </a:solidFill>
              </a:rPr>
            </a:br>
            <a:r>
              <a:rPr lang="en-US" sz="1800" dirty="0">
                <a:solidFill>
                  <a:srgbClr val="FF0000"/>
                </a:solidFill>
              </a:rPr>
              <a:t>  {</a:t>
            </a:r>
            <a:br>
              <a:rPr lang="en-US" sz="1800" dirty="0">
                <a:solidFill>
                  <a:srgbClr val="FF0000"/>
                </a:solidFill>
              </a:rPr>
            </a:br>
            <a:r>
              <a:rPr lang="en-US" sz="1800" dirty="0">
                <a:solidFill>
                  <a:srgbClr val="FF0000"/>
                </a:solidFill>
              </a:rPr>
              <a:t>  </a:t>
            </a:r>
            <a:r>
              <a:rPr lang="en-US" sz="1800" dirty="0" err="1">
                <a:solidFill>
                  <a:srgbClr val="FF0000"/>
                </a:solidFill>
              </a:rPr>
              <a:t>document.write</a:t>
            </a:r>
            <a:r>
              <a:rPr lang="en-US" sz="1800" dirty="0">
                <a:solidFill>
                  <a:srgbClr val="FF0000"/>
                </a:solidFill>
              </a:rPr>
              <a:t>("&lt;b&gt;Good morning&lt;/b&gt;");</a:t>
            </a:r>
            <a:br>
              <a:rPr lang="en-US" sz="1800" dirty="0">
                <a:solidFill>
                  <a:srgbClr val="FF0000"/>
                </a:solidFill>
              </a:rPr>
            </a:br>
            <a:r>
              <a:rPr lang="en-US" sz="1800" dirty="0">
                <a:solidFill>
                  <a:srgbClr val="FF0000"/>
                </a:solidFill>
              </a:rPr>
              <a:t>  }</a:t>
            </a:r>
            <a:br>
              <a:rPr lang="en-US" sz="1800" dirty="0">
                <a:solidFill>
                  <a:srgbClr val="FF0000"/>
                </a:solidFill>
              </a:rPr>
            </a:br>
            <a:r>
              <a:rPr lang="en-US" sz="1800" dirty="0"/>
              <a:t>&lt;/script&gt;</a:t>
            </a:r>
          </a:p>
        </p:txBody>
      </p:sp>
      <p:pic>
        <p:nvPicPr>
          <p:cNvPr id="108549" name="Picture 5"/>
          <p:cNvPicPr>
            <a:picLocks noChangeAspect="1" noChangeArrowheads="1"/>
          </p:cNvPicPr>
          <p:nvPr/>
        </p:nvPicPr>
        <p:blipFill>
          <a:blip r:embed="rId2"/>
          <a:srcRect/>
          <a:stretch>
            <a:fillRect/>
          </a:stretch>
        </p:blipFill>
        <p:spPr bwMode="auto">
          <a:xfrm>
            <a:off x="3962400" y="3048000"/>
            <a:ext cx="5181600" cy="3657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7892AEC-E7D9-495A-9229-699481148696}" type="slidenum">
              <a:rPr lang="en-US" altLang="en-US"/>
              <a:pPr/>
              <a:t>38</a:t>
            </a:fld>
            <a:endParaRPr lang="en-US" altLang="en-US"/>
          </a:p>
        </p:txBody>
      </p:sp>
      <p:sp>
        <p:nvSpPr>
          <p:cNvPr id="105474" name="Rectangle 2"/>
          <p:cNvSpPr>
            <a:spLocks noGrp="1" noChangeArrowheads="1"/>
          </p:cNvSpPr>
          <p:nvPr>
            <p:ph type="title"/>
          </p:nvPr>
        </p:nvSpPr>
        <p:spPr>
          <a:xfrm>
            <a:off x="457200" y="122238"/>
            <a:ext cx="7543800" cy="868362"/>
          </a:xfrm>
        </p:spPr>
        <p:txBody>
          <a:bodyPr/>
          <a:lstStyle/>
          <a:p>
            <a:r>
              <a:rPr lang="en-US"/>
              <a:t>If….else statement</a:t>
            </a:r>
          </a:p>
        </p:txBody>
      </p:sp>
      <p:sp>
        <p:nvSpPr>
          <p:cNvPr id="105475" name="Rectangle 3"/>
          <p:cNvSpPr>
            <a:spLocks noGrp="1" noChangeArrowheads="1"/>
          </p:cNvSpPr>
          <p:nvPr>
            <p:ph type="body" idx="1"/>
          </p:nvPr>
        </p:nvSpPr>
        <p:spPr>
          <a:xfrm>
            <a:off x="457200" y="1219200"/>
            <a:ext cx="8229600" cy="4911725"/>
          </a:xfrm>
        </p:spPr>
        <p:txBody>
          <a:bodyPr/>
          <a:lstStyle/>
          <a:p>
            <a:r>
              <a:rPr lang="en-US" sz="2400"/>
              <a:t>Use the if....else statement to execute some code if a condition is true and another code if the condition is not true.</a:t>
            </a:r>
          </a:p>
          <a:p>
            <a:r>
              <a:rPr lang="en-US" sz="2400"/>
              <a:t>Syntax</a:t>
            </a:r>
          </a:p>
          <a:p>
            <a:r>
              <a:rPr lang="en-US" sz="2400"/>
              <a:t>if (</a:t>
            </a:r>
            <a:r>
              <a:rPr lang="en-US" sz="2400" i="1"/>
              <a:t>condition</a:t>
            </a:r>
            <a:r>
              <a:rPr lang="en-US" sz="2400"/>
              <a:t>)</a:t>
            </a:r>
            <a:br>
              <a:rPr lang="en-US" sz="2400"/>
            </a:br>
            <a:r>
              <a:rPr lang="en-US" sz="2400"/>
              <a:t>  {</a:t>
            </a:r>
            <a:br>
              <a:rPr lang="en-US" sz="2400"/>
            </a:br>
            <a:r>
              <a:rPr lang="en-US" sz="2400" i="1"/>
              <a:t>  code to be executed if condition is true</a:t>
            </a:r>
            <a:br>
              <a:rPr lang="en-US" sz="2400"/>
            </a:br>
            <a:r>
              <a:rPr lang="en-US" sz="2400"/>
              <a:t>  }</a:t>
            </a:r>
            <a:br>
              <a:rPr lang="en-US" sz="2400"/>
            </a:br>
            <a:r>
              <a:rPr lang="en-US" sz="2400"/>
              <a:t>else</a:t>
            </a:r>
            <a:br>
              <a:rPr lang="en-US" sz="2400"/>
            </a:br>
            <a:r>
              <a:rPr lang="en-US" sz="2400"/>
              <a:t>  {</a:t>
            </a:r>
            <a:br>
              <a:rPr lang="en-US" sz="2400"/>
            </a:br>
            <a:r>
              <a:rPr lang="en-US" sz="2400" i="1"/>
              <a:t>  code to be executed if condition is not true</a:t>
            </a:r>
            <a:br>
              <a:rPr lang="en-US" sz="2400"/>
            </a:br>
            <a:r>
              <a:rPr lang="en-US" sz="2400"/>
              <a:t>  }</a:t>
            </a:r>
          </a:p>
          <a:p>
            <a:endParaRPr 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B7336E-B349-43DC-8A40-BB418F9B1F90}" type="slidenum">
              <a:rPr lang="en-US" altLang="en-US"/>
              <a:pPr/>
              <a:t>39</a:t>
            </a:fld>
            <a:endParaRPr lang="en-US" altLang="en-US"/>
          </a:p>
        </p:txBody>
      </p:sp>
      <p:sp>
        <p:nvSpPr>
          <p:cNvPr id="106498" name="Rectangle 2"/>
          <p:cNvSpPr>
            <a:spLocks noGrp="1" noChangeArrowheads="1"/>
          </p:cNvSpPr>
          <p:nvPr>
            <p:ph type="title"/>
          </p:nvPr>
        </p:nvSpPr>
        <p:spPr>
          <a:xfrm>
            <a:off x="457200" y="152400"/>
            <a:ext cx="7543800" cy="639763"/>
          </a:xfrm>
        </p:spPr>
        <p:txBody>
          <a:bodyPr/>
          <a:lstStyle/>
          <a:p>
            <a:r>
              <a:rPr lang="en-US" sz="3500"/>
              <a:t>Example </a:t>
            </a:r>
          </a:p>
        </p:txBody>
      </p:sp>
      <p:sp>
        <p:nvSpPr>
          <p:cNvPr id="106499" name="Rectangle 3"/>
          <p:cNvSpPr>
            <a:spLocks noGrp="1" noChangeArrowheads="1"/>
          </p:cNvSpPr>
          <p:nvPr>
            <p:ph type="body" idx="1"/>
          </p:nvPr>
        </p:nvSpPr>
        <p:spPr>
          <a:xfrm>
            <a:off x="381000" y="914400"/>
            <a:ext cx="8229600" cy="5445125"/>
          </a:xfrm>
        </p:spPr>
        <p:txBody>
          <a:bodyPr/>
          <a:lstStyle/>
          <a:p>
            <a:pPr>
              <a:lnSpc>
                <a:spcPct val="80000"/>
              </a:lnSpc>
            </a:pPr>
            <a:r>
              <a:rPr lang="en-US" sz="1800" dirty="0"/>
              <a:t>&lt;script type="text/</a:t>
            </a:r>
            <a:r>
              <a:rPr lang="en-US" sz="1800" dirty="0" err="1"/>
              <a:t>javascript</a:t>
            </a:r>
            <a:r>
              <a:rPr lang="en-US" sz="1800" dirty="0"/>
              <a:t>"&gt;</a:t>
            </a:r>
            <a:br>
              <a:rPr lang="en-US" sz="1800" dirty="0"/>
            </a:br>
            <a:r>
              <a:rPr lang="en-US" sz="1800" dirty="0"/>
              <a:t>//If the time is less than 12, you will get a "Good morning" greeting.</a:t>
            </a:r>
            <a:br>
              <a:rPr lang="en-US" sz="1800" dirty="0"/>
            </a:br>
            <a:r>
              <a:rPr lang="en-US" sz="1800" dirty="0"/>
              <a:t>//Otherwise you will get a "Good day" greeting.</a:t>
            </a:r>
            <a:br>
              <a:rPr lang="en-US" sz="1800" dirty="0"/>
            </a:br>
            <a:r>
              <a:rPr lang="en-US" sz="1800" dirty="0"/>
              <a:t>var d = new Date();</a:t>
            </a:r>
            <a:br>
              <a:rPr lang="en-US" sz="1800" dirty="0"/>
            </a:br>
            <a:r>
              <a:rPr lang="en-US" sz="1800" dirty="0"/>
              <a:t>var time = </a:t>
            </a:r>
            <a:r>
              <a:rPr lang="en-US" sz="1800" dirty="0" err="1"/>
              <a:t>d.getHours</a:t>
            </a:r>
            <a:r>
              <a:rPr lang="en-US" sz="1800" dirty="0"/>
              <a:t>();</a:t>
            </a:r>
            <a:br>
              <a:rPr lang="en-US" sz="1800" dirty="0"/>
            </a:br>
            <a:r>
              <a:rPr lang="en-US" sz="1800" dirty="0"/>
              <a:t>if (time &lt; 12)</a:t>
            </a:r>
            <a:br>
              <a:rPr lang="en-US" sz="1800" dirty="0"/>
            </a:br>
            <a:r>
              <a:rPr lang="en-US" sz="1800" dirty="0"/>
              <a:t>  {</a:t>
            </a:r>
            <a:br>
              <a:rPr lang="en-US" sz="1800" dirty="0"/>
            </a:br>
            <a:r>
              <a:rPr lang="en-US" sz="1800" dirty="0"/>
              <a:t>  </a:t>
            </a:r>
            <a:r>
              <a:rPr lang="en-US" sz="1800" dirty="0" err="1"/>
              <a:t>document.write</a:t>
            </a:r>
            <a:r>
              <a:rPr lang="en-US" sz="1800" dirty="0"/>
              <a:t>("Good morning!");</a:t>
            </a:r>
            <a:br>
              <a:rPr lang="en-US" sz="1800" dirty="0"/>
            </a:br>
            <a:r>
              <a:rPr lang="en-US" sz="1800" dirty="0"/>
              <a:t>  }</a:t>
            </a:r>
            <a:br>
              <a:rPr lang="en-US" sz="1800" dirty="0"/>
            </a:br>
            <a:r>
              <a:rPr lang="en-US" sz="1800" dirty="0"/>
              <a:t>else</a:t>
            </a:r>
            <a:br>
              <a:rPr lang="en-US" sz="1800" dirty="0"/>
            </a:br>
            <a:r>
              <a:rPr lang="en-US" sz="1800" dirty="0"/>
              <a:t>  {</a:t>
            </a:r>
            <a:br>
              <a:rPr lang="en-US" sz="1800" dirty="0"/>
            </a:br>
            <a:r>
              <a:rPr lang="en-US" sz="1800" dirty="0"/>
              <a:t>  </a:t>
            </a:r>
            <a:r>
              <a:rPr lang="en-US" sz="1800" dirty="0" err="1"/>
              <a:t>document.write</a:t>
            </a:r>
            <a:r>
              <a:rPr lang="en-US" sz="1800" dirty="0"/>
              <a:t>("Good day!");</a:t>
            </a:r>
            <a:br>
              <a:rPr lang="en-US" sz="1800" dirty="0"/>
            </a:br>
            <a:r>
              <a:rPr lang="en-US" sz="1800" dirty="0"/>
              <a:t>  }</a:t>
            </a:r>
            <a:br>
              <a:rPr lang="en-US" sz="1800" dirty="0"/>
            </a:br>
            <a:r>
              <a:rPr lang="en-US" sz="1800" dirty="0"/>
              <a:t>&lt;/script&gt;</a:t>
            </a:r>
          </a:p>
        </p:txBody>
      </p:sp>
      <p:pic>
        <p:nvPicPr>
          <p:cNvPr id="106500" name="Picture 4"/>
          <p:cNvPicPr>
            <a:picLocks noChangeAspect="1" noChangeArrowheads="1"/>
          </p:cNvPicPr>
          <p:nvPr/>
        </p:nvPicPr>
        <p:blipFill>
          <a:blip r:embed="rId2"/>
          <a:srcRect/>
          <a:stretch>
            <a:fillRect/>
          </a:stretch>
        </p:blipFill>
        <p:spPr bwMode="auto">
          <a:xfrm>
            <a:off x="4648200" y="1981200"/>
            <a:ext cx="4267200" cy="38671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685800" y="1676400"/>
            <a:ext cx="7772400" cy="4114800"/>
          </a:xfrm>
        </p:spPr>
        <p:txBody>
          <a:bodyPr/>
          <a:lstStyle/>
          <a:p>
            <a:pPr>
              <a:lnSpc>
                <a:spcPct val="90000"/>
              </a:lnSpc>
            </a:pPr>
            <a:r>
              <a:rPr lang="en-US"/>
              <a:t>Created by Netscape </a:t>
            </a:r>
          </a:p>
          <a:p>
            <a:pPr lvl="1">
              <a:lnSpc>
                <a:spcPct val="90000"/>
              </a:lnSpc>
            </a:pPr>
            <a:r>
              <a:rPr lang="en-US"/>
              <a:t>Originally called LiveWire then LiveScript</a:t>
            </a:r>
          </a:p>
          <a:p>
            <a:pPr>
              <a:lnSpc>
                <a:spcPct val="90000"/>
              </a:lnSpc>
            </a:pPr>
            <a:r>
              <a:rPr lang="en-US"/>
              <a:t>A client-side scripting language</a:t>
            </a:r>
          </a:p>
          <a:p>
            <a:pPr lvl="1">
              <a:lnSpc>
                <a:spcPct val="90000"/>
              </a:lnSpc>
            </a:pPr>
            <a:r>
              <a:rPr lang="en-US"/>
              <a:t>Client-side refers to the fact that it is executed in the client (software) that the viewer is using.  In the case of JavaScript, the client is the browser.</a:t>
            </a:r>
          </a:p>
          <a:p>
            <a:pPr lvl="1">
              <a:lnSpc>
                <a:spcPct val="90000"/>
              </a:lnSpc>
            </a:pPr>
            <a:r>
              <a:rPr lang="en-US"/>
              <a:t>A server-side language is one that runs on the Web server.  Examples: PHP, Python</a:t>
            </a:r>
          </a:p>
          <a:p>
            <a:pPr>
              <a:lnSpc>
                <a:spcPct val="90000"/>
              </a:lnSpc>
            </a:pPr>
            <a:r>
              <a:rPr lang="en-US"/>
              <a:t>Interpreted on-the-fly by the client </a:t>
            </a:r>
          </a:p>
          <a:p>
            <a:pPr lvl="1">
              <a:lnSpc>
                <a:spcPct val="90000"/>
              </a:lnSpc>
            </a:pPr>
            <a:r>
              <a:rPr lang="en-US"/>
              <a:t>Each line is processed as it loads in the browser</a:t>
            </a:r>
          </a:p>
        </p:txBody>
      </p:sp>
      <p:sp>
        <p:nvSpPr>
          <p:cNvPr id="18434" name="Rectangle 2"/>
          <p:cNvSpPr>
            <a:spLocks noGrp="1" noChangeArrowheads="1"/>
          </p:cNvSpPr>
          <p:nvPr>
            <p:ph type="title"/>
          </p:nvPr>
        </p:nvSpPr>
        <p:spPr/>
        <p:txBody>
          <a:bodyPr/>
          <a:lstStyle/>
          <a:p>
            <a:r>
              <a:rPr lang="en-US"/>
              <a:t>What is JavaScript?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 calcmode="lin" valueType="num">
                                      <p:cBhvr additive="base">
                                        <p:cTn id="1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4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 calcmode="lin" valueType="num">
                                      <p:cBhvr additive="base">
                                        <p:cTn id="2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8435">
                                            <p:txEl>
                                              <p:pRg st="4" end="4"/>
                                            </p:txEl>
                                          </p:spTgt>
                                        </p:tgtEl>
                                        <p:attrNameLst>
                                          <p:attrName>style.visibility</p:attrName>
                                        </p:attrNameLst>
                                      </p:cBhvr>
                                      <p:to>
                                        <p:strVal val="visible"/>
                                      </p:to>
                                    </p:set>
                                    <p:anim calcmode="lin" valueType="num">
                                      <p:cBhvr additive="base">
                                        <p:cTn id="25"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 calcmode="lin" valueType="num">
                                      <p:cBhvr additive="base">
                                        <p:cTn id="3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435">
                                            <p:txEl>
                                              <p:pRg st="6" end="6"/>
                                            </p:txEl>
                                          </p:spTgt>
                                        </p:tgtEl>
                                        <p:attrNameLst>
                                          <p:attrName>style.visibility</p:attrName>
                                        </p:attrNameLst>
                                      </p:cBhvr>
                                      <p:to>
                                        <p:strVal val="visible"/>
                                      </p:to>
                                    </p:set>
                                    <p:anim calcmode="lin" valueType="num">
                                      <p:cBhvr additive="base">
                                        <p:cTn id="35"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D0234A2-011F-4804-8833-3BC7D89672BF}" type="slidenum">
              <a:rPr lang="en-US" altLang="en-US"/>
              <a:pPr/>
              <a:t>40</a:t>
            </a:fld>
            <a:endParaRPr lang="en-US" altLang="en-US"/>
          </a:p>
        </p:txBody>
      </p:sp>
      <p:sp>
        <p:nvSpPr>
          <p:cNvPr id="107522" name="Rectangle 2"/>
          <p:cNvSpPr>
            <a:spLocks noGrp="1" noChangeArrowheads="1"/>
          </p:cNvSpPr>
          <p:nvPr>
            <p:ph type="title"/>
          </p:nvPr>
        </p:nvSpPr>
        <p:spPr/>
        <p:txBody>
          <a:bodyPr/>
          <a:lstStyle/>
          <a:p>
            <a:r>
              <a:rPr lang="en-US"/>
              <a:t>If..else if…statement</a:t>
            </a:r>
          </a:p>
        </p:txBody>
      </p:sp>
      <p:sp>
        <p:nvSpPr>
          <p:cNvPr id="107523" name="Rectangle 3"/>
          <p:cNvSpPr>
            <a:spLocks noGrp="1" noChangeArrowheads="1"/>
          </p:cNvSpPr>
          <p:nvPr>
            <p:ph type="body" idx="1"/>
          </p:nvPr>
        </p:nvSpPr>
        <p:spPr/>
        <p:txBody>
          <a:bodyPr/>
          <a:lstStyle/>
          <a:p>
            <a:pPr>
              <a:lnSpc>
                <a:spcPct val="80000"/>
              </a:lnSpc>
            </a:pPr>
            <a:r>
              <a:rPr lang="en-US" sz="2100"/>
              <a:t>Use the if....else if...else statement to select one of several blocks of code to be executed.</a:t>
            </a:r>
            <a:endParaRPr lang="en-US" sz="2100" b="1"/>
          </a:p>
          <a:p>
            <a:pPr>
              <a:lnSpc>
                <a:spcPct val="80000"/>
              </a:lnSpc>
            </a:pPr>
            <a:r>
              <a:rPr lang="en-US" sz="2100" b="1"/>
              <a:t>Syntax</a:t>
            </a:r>
          </a:p>
          <a:p>
            <a:pPr>
              <a:lnSpc>
                <a:spcPct val="80000"/>
              </a:lnSpc>
            </a:pPr>
            <a:r>
              <a:rPr lang="en-US" sz="2100"/>
              <a:t>if (</a:t>
            </a:r>
            <a:r>
              <a:rPr lang="en-US" sz="2100" i="1"/>
              <a:t>condition1</a:t>
            </a:r>
            <a:r>
              <a:rPr lang="en-US" sz="2100"/>
              <a:t>)</a:t>
            </a:r>
            <a:br>
              <a:rPr lang="en-US" sz="2100"/>
            </a:br>
            <a:r>
              <a:rPr lang="en-US" sz="2100"/>
              <a:t>  {</a:t>
            </a:r>
            <a:br>
              <a:rPr lang="en-US" sz="2100"/>
            </a:br>
            <a:r>
              <a:rPr lang="en-US" sz="2100" i="1"/>
              <a:t>  code to be executed if condition1 is true</a:t>
            </a:r>
            <a:br>
              <a:rPr lang="en-US" sz="2100"/>
            </a:br>
            <a:r>
              <a:rPr lang="en-US" sz="2100"/>
              <a:t>  }</a:t>
            </a:r>
            <a:br>
              <a:rPr lang="en-US" sz="2100"/>
            </a:br>
            <a:r>
              <a:rPr lang="en-US" sz="2100"/>
              <a:t>else if (</a:t>
            </a:r>
            <a:r>
              <a:rPr lang="en-US" sz="2100" i="1"/>
              <a:t>condition2</a:t>
            </a:r>
            <a:r>
              <a:rPr lang="en-US" sz="2100"/>
              <a:t>)</a:t>
            </a:r>
            <a:br>
              <a:rPr lang="en-US" sz="2100"/>
            </a:br>
            <a:r>
              <a:rPr lang="en-US" sz="2100"/>
              <a:t>  {</a:t>
            </a:r>
            <a:br>
              <a:rPr lang="en-US" sz="2100"/>
            </a:br>
            <a:r>
              <a:rPr lang="en-US" sz="2100" i="1"/>
              <a:t>  code to be executed if condition2 is true</a:t>
            </a:r>
            <a:br>
              <a:rPr lang="en-US" sz="2100"/>
            </a:br>
            <a:r>
              <a:rPr lang="en-US" sz="2100"/>
              <a:t>  }</a:t>
            </a:r>
            <a:br>
              <a:rPr lang="en-US" sz="2100"/>
            </a:br>
            <a:r>
              <a:rPr lang="en-US" sz="2100"/>
              <a:t>else</a:t>
            </a:r>
            <a:br>
              <a:rPr lang="en-US" sz="2100"/>
            </a:br>
            <a:r>
              <a:rPr lang="en-US" sz="2100"/>
              <a:t>  {</a:t>
            </a:r>
            <a:br>
              <a:rPr lang="en-US" sz="2100"/>
            </a:br>
            <a:r>
              <a:rPr lang="en-US" sz="2100" i="1"/>
              <a:t>  code to be executed if condition1 and condition2 are not true</a:t>
            </a:r>
            <a:br>
              <a:rPr lang="en-US" sz="2100"/>
            </a:br>
            <a:r>
              <a:rPr lang="en-US" sz="210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2F98DBB-9368-499E-963F-93E43321BB31}" type="slidenum">
              <a:rPr lang="en-US" altLang="en-US"/>
              <a:pPr/>
              <a:t>41</a:t>
            </a:fld>
            <a:endParaRPr lang="en-US" altLang="en-US"/>
          </a:p>
        </p:txBody>
      </p:sp>
      <p:sp>
        <p:nvSpPr>
          <p:cNvPr id="114690" name="Rectangle 2"/>
          <p:cNvSpPr>
            <a:spLocks noGrp="1" noChangeArrowheads="1"/>
          </p:cNvSpPr>
          <p:nvPr>
            <p:ph type="title"/>
          </p:nvPr>
        </p:nvSpPr>
        <p:spPr>
          <a:xfrm>
            <a:off x="457200" y="122238"/>
            <a:ext cx="7543800" cy="639762"/>
          </a:xfrm>
        </p:spPr>
        <p:txBody>
          <a:bodyPr/>
          <a:lstStyle/>
          <a:p>
            <a:r>
              <a:rPr lang="en-US" sz="3500"/>
              <a:t>Example </a:t>
            </a:r>
          </a:p>
        </p:txBody>
      </p:sp>
      <p:sp>
        <p:nvSpPr>
          <p:cNvPr id="114691" name="Rectangle 3"/>
          <p:cNvSpPr>
            <a:spLocks noGrp="1" noChangeArrowheads="1"/>
          </p:cNvSpPr>
          <p:nvPr>
            <p:ph type="body" idx="1"/>
          </p:nvPr>
        </p:nvSpPr>
        <p:spPr>
          <a:xfrm>
            <a:off x="304800" y="838200"/>
            <a:ext cx="8229600" cy="5326063"/>
          </a:xfrm>
        </p:spPr>
        <p:txBody>
          <a:bodyPr/>
          <a:lstStyle/>
          <a:p>
            <a:pPr>
              <a:lnSpc>
                <a:spcPct val="80000"/>
              </a:lnSpc>
            </a:pPr>
            <a:r>
              <a:rPr lang="en-US" sz="1800" dirty="0"/>
              <a:t>&lt;script type="text/</a:t>
            </a:r>
            <a:r>
              <a:rPr lang="en-US" sz="1800" dirty="0" err="1"/>
              <a:t>javascript</a:t>
            </a:r>
            <a:r>
              <a:rPr lang="en-US" sz="1800" dirty="0"/>
              <a:t>"&gt;</a:t>
            </a:r>
            <a:br>
              <a:rPr lang="en-US" sz="1800" dirty="0"/>
            </a:br>
            <a:r>
              <a:rPr lang="en-US" sz="1800" dirty="0"/>
              <a:t>var d = new Date()</a:t>
            </a:r>
            <a:br>
              <a:rPr lang="en-US" sz="1800" dirty="0"/>
            </a:br>
            <a:r>
              <a:rPr lang="en-US" sz="1800" dirty="0"/>
              <a:t>var time = </a:t>
            </a:r>
            <a:r>
              <a:rPr lang="en-US" sz="1800" dirty="0" err="1"/>
              <a:t>d.getHours</a:t>
            </a:r>
            <a:r>
              <a:rPr lang="en-US" sz="1800" dirty="0"/>
              <a:t>()</a:t>
            </a:r>
            <a:br>
              <a:rPr lang="en-US" sz="1800" dirty="0"/>
            </a:br>
            <a:r>
              <a:rPr lang="en-US" sz="1800" dirty="0"/>
              <a:t>if (time&lt;10)</a:t>
            </a:r>
            <a:br>
              <a:rPr lang="en-US" sz="1800" dirty="0"/>
            </a:br>
            <a:r>
              <a:rPr lang="en-US" sz="1800" dirty="0"/>
              <a:t>  {</a:t>
            </a:r>
            <a:br>
              <a:rPr lang="en-US" sz="1800" dirty="0"/>
            </a:br>
            <a:r>
              <a:rPr lang="en-US" sz="1800" dirty="0"/>
              <a:t>  </a:t>
            </a:r>
            <a:r>
              <a:rPr lang="en-US" sz="1800" dirty="0" err="1"/>
              <a:t>document.write</a:t>
            </a:r>
            <a:r>
              <a:rPr lang="en-US" sz="1800" dirty="0"/>
              <a:t>("&lt;b&gt;Good morning&lt;/b&gt;");</a:t>
            </a:r>
            <a:br>
              <a:rPr lang="en-US" sz="1800" dirty="0"/>
            </a:br>
            <a:r>
              <a:rPr lang="en-US" sz="1800" dirty="0"/>
              <a:t>  }</a:t>
            </a:r>
            <a:br>
              <a:rPr lang="en-US" sz="1800" dirty="0"/>
            </a:br>
            <a:r>
              <a:rPr lang="en-US" sz="1800" dirty="0"/>
              <a:t>else if (time&gt;10 &amp;&amp; time&lt;16)</a:t>
            </a:r>
            <a:br>
              <a:rPr lang="en-US" sz="1800" dirty="0"/>
            </a:br>
            <a:r>
              <a:rPr lang="en-US" sz="1800" dirty="0"/>
              <a:t>  {</a:t>
            </a:r>
            <a:br>
              <a:rPr lang="en-US" sz="1800" dirty="0"/>
            </a:br>
            <a:r>
              <a:rPr lang="en-US" sz="1800" dirty="0"/>
              <a:t>  </a:t>
            </a:r>
            <a:r>
              <a:rPr lang="en-US" sz="1800" dirty="0" err="1"/>
              <a:t>document.write</a:t>
            </a:r>
            <a:r>
              <a:rPr lang="en-US" sz="1800" dirty="0"/>
              <a:t>("&lt;b&gt;Good day&lt;/b&gt;");</a:t>
            </a:r>
            <a:br>
              <a:rPr lang="en-US" sz="1800" dirty="0"/>
            </a:br>
            <a:r>
              <a:rPr lang="en-US" sz="1800" dirty="0"/>
              <a:t>  }</a:t>
            </a:r>
            <a:br>
              <a:rPr lang="en-US" sz="1800" dirty="0"/>
            </a:br>
            <a:r>
              <a:rPr lang="en-US" sz="1800" dirty="0"/>
              <a:t>else</a:t>
            </a:r>
            <a:br>
              <a:rPr lang="en-US" sz="1800" dirty="0"/>
            </a:br>
            <a:r>
              <a:rPr lang="en-US" sz="1800" dirty="0"/>
              <a:t>  {</a:t>
            </a:r>
            <a:br>
              <a:rPr lang="en-US" sz="1800" dirty="0"/>
            </a:br>
            <a:r>
              <a:rPr lang="en-US" sz="1800" dirty="0"/>
              <a:t>  </a:t>
            </a:r>
            <a:r>
              <a:rPr lang="en-US" sz="1800" dirty="0" err="1"/>
              <a:t>document.write</a:t>
            </a:r>
            <a:r>
              <a:rPr lang="en-US" sz="1800" dirty="0"/>
              <a:t>("&lt;b&gt;Hello World!&lt;/b&gt;");</a:t>
            </a:r>
            <a:br>
              <a:rPr lang="en-US" sz="1800" dirty="0"/>
            </a:br>
            <a:r>
              <a:rPr lang="en-US" sz="1800" dirty="0"/>
              <a:t>  }</a:t>
            </a:r>
            <a:br>
              <a:rPr lang="en-US" sz="1800" dirty="0"/>
            </a:br>
            <a:r>
              <a:rPr lang="en-US" sz="1800" dirty="0"/>
              <a:t>&lt;/script&gt;</a:t>
            </a:r>
          </a:p>
        </p:txBody>
      </p:sp>
      <p:pic>
        <p:nvPicPr>
          <p:cNvPr id="114692" name="Picture 4"/>
          <p:cNvPicPr>
            <a:picLocks noChangeAspect="1" noChangeArrowheads="1"/>
          </p:cNvPicPr>
          <p:nvPr/>
        </p:nvPicPr>
        <p:blipFill>
          <a:blip r:embed="rId2"/>
          <a:srcRect/>
          <a:stretch>
            <a:fillRect/>
          </a:stretch>
        </p:blipFill>
        <p:spPr bwMode="auto">
          <a:xfrm>
            <a:off x="5181600" y="1447800"/>
            <a:ext cx="3962400" cy="38862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68E4266-AC78-4D91-997B-AAA47D9DD0E0}" type="slidenum">
              <a:rPr lang="en-US" altLang="en-US"/>
              <a:pPr/>
              <a:t>42</a:t>
            </a:fld>
            <a:endParaRPr lang="en-US" altLang="en-US"/>
          </a:p>
        </p:txBody>
      </p:sp>
      <p:sp>
        <p:nvSpPr>
          <p:cNvPr id="111618" name="Rectangle 2"/>
          <p:cNvSpPr>
            <a:spLocks noGrp="1" noChangeArrowheads="1"/>
          </p:cNvSpPr>
          <p:nvPr>
            <p:ph type="title"/>
          </p:nvPr>
        </p:nvSpPr>
        <p:spPr/>
        <p:txBody>
          <a:bodyPr/>
          <a:lstStyle/>
          <a:p>
            <a:r>
              <a:rPr lang="en-US"/>
              <a:t>Switch statement </a:t>
            </a:r>
          </a:p>
        </p:txBody>
      </p:sp>
      <p:sp>
        <p:nvSpPr>
          <p:cNvPr id="111619" name="Rectangle 3"/>
          <p:cNvSpPr>
            <a:spLocks noGrp="1" noChangeArrowheads="1"/>
          </p:cNvSpPr>
          <p:nvPr>
            <p:ph type="body" idx="1"/>
          </p:nvPr>
        </p:nvSpPr>
        <p:spPr/>
        <p:txBody>
          <a:bodyPr/>
          <a:lstStyle/>
          <a:p>
            <a:pPr>
              <a:lnSpc>
                <a:spcPct val="90000"/>
              </a:lnSpc>
            </a:pPr>
            <a:r>
              <a:rPr lang="en-US" sz="2100"/>
              <a:t>Use the switch statement to select one of many blocks of code to be executed.</a:t>
            </a:r>
            <a:endParaRPr lang="en-US" sz="2100" b="1"/>
          </a:p>
          <a:p>
            <a:pPr>
              <a:lnSpc>
                <a:spcPct val="90000"/>
              </a:lnSpc>
            </a:pPr>
            <a:r>
              <a:rPr lang="en-US" sz="2100" b="1"/>
              <a:t>Syntax</a:t>
            </a:r>
          </a:p>
          <a:p>
            <a:pPr>
              <a:lnSpc>
                <a:spcPct val="90000"/>
              </a:lnSpc>
            </a:pPr>
            <a:r>
              <a:rPr lang="en-US" sz="2100"/>
              <a:t>switch(n)</a:t>
            </a:r>
            <a:br>
              <a:rPr lang="en-US" sz="2100"/>
            </a:br>
            <a:r>
              <a:rPr lang="en-US" sz="2100"/>
              <a:t>{</a:t>
            </a:r>
            <a:br>
              <a:rPr lang="en-US" sz="2100"/>
            </a:br>
            <a:r>
              <a:rPr lang="en-US" sz="2100"/>
              <a:t>case 1:</a:t>
            </a:r>
            <a:br>
              <a:rPr lang="en-US" sz="2100"/>
            </a:br>
            <a:r>
              <a:rPr lang="en-US" sz="2100" i="1"/>
              <a:t>  execute code block 1</a:t>
            </a:r>
            <a:br>
              <a:rPr lang="en-US" sz="2100"/>
            </a:br>
            <a:r>
              <a:rPr lang="en-US" sz="2100"/>
              <a:t>  break;</a:t>
            </a:r>
            <a:br>
              <a:rPr lang="en-US" sz="2100"/>
            </a:br>
            <a:r>
              <a:rPr lang="en-US" sz="2100"/>
              <a:t>case 2:</a:t>
            </a:r>
            <a:br>
              <a:rPr lang="en-US" sz="2100"/>
            </a:br>
            <a:r>
              <a:rPr lang="en-US" sz="2100" i="1"/>
              <a:t>  execute code block 2</a:t>
            </a:r>
            <a:br>
              <a:rPr lang="en-US" sz="2100"/>
            </a:br>
            <a:r>
              <a:rPr lang="en-US" sz="2100"/>
              <a:t>  break;</a:t>
            </a:r>
            <a:br>
              <a:rPr lang="en-US" sz="2100"/>
            </a:br>
            <a:r>
              <a:rPr lang="en-US" sz="2100"/>
              <a:t>default:</a:t>
            </a:r>
            <a:br>
              <a:rPr lang="en-US" sz="2100"/>
            </a:br>
            <a:r>
              <a:rPr lang="en-US" sz="2100" i="1"/>
              <a:t>  code to be executed if n is different from case 1 and 2</a:t>
            </a:r>
            <a:br>
              <a:rPr lang="en-US" sz="2100"/>
            </a:br>
            <a:r>
              <a:rPr lang="en-US" sz="210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95E55D-3B23-44FA-B77F-7311C7DE7C4B}" type="slidenum">
              <a:rPr lang="en-US" altLang="en-US"/>
              <a:pPr/>
              <a:t>43</a:t>
            </a:fld>
            <a:endParaRPr lang="en-US" altLang="en-US"/>
          </a:p>
        </p:txBody>
      </p:sp>
      <p:sp>
        <p:nvSpPr>
          <p:cNvPr id="112642" name="Rectangle 2"/>
          <p:cNvSpPr>
            <a:spLocks noGrp="1" noChangeArrowheads="1"/>
          </p:cNvSpPr>
          <p:nvPr>
            <p:ph type="title"/>
          </p:nvPr>
        </p:nvSpPr>
        <p:spPr>
          <a:xfrm>
            <a:off x="457200" y="228600"/>
            <a:ext cx="7543800" cy="884238"/>
          </a:xfrm>
        </p:spPr>
        <p:txBody>
          <a:bodyPr/>
          <a:lstStyle/>
          <a:p>
            <a:r>
              <a:rPr lang="en-US"/>
              <a:t>Example </a:t>
            </a:r>
          </a:p>
        </p:txBody>
      </p:sp>
      <p:sp>
        <p:nvSpPr>
          <p:cNvPr id="112643" name="Rectangle 3"/>
          <p:cNvSpPr>
            <a:spLocks noGrp="1" noChangeArrowheads="1"/>
          </p:cNvSpPr>
          <p:nvPr>
            <p:ph type="body" idx="1"/>
          </p:nvPr>
        </p:nvSpPr>
        <p:spPr>
          <a:xfrm>
            <a:off x="457200" y="1295400"/>
            <a:ext cx="8229600" cy="4835525"/>
          </a:xfrm>
        </p:spPr>
        <p:txBody>
          <a:bodyPr/>
          <a:lstStyle/>
          <a:p>
            <a:pPr>
              <a:lnSpc>
                <a:spcPct val="80000"/>
              </a:lnSpc>
            </a:pPr>
            <a:r>
              <a:rPr lang="en-US" sz="1600" dirty="0"/>
              <a:t>&lt;script type="text/</a:t>
            </a:r>
            <a:r>
              <a:rPr lang="en-US" sz="1600" dirty="0" err="1"/>
              <a:t>javascript</a:t>
            </a:r>
            <a:r>
              <a:rPr lang="en-US" sz="1600" dirty="0"/>
              <a:t>"&gt;</a:t>
            </a:r>
            <a:br>
              <a:rPr lang="en-US" sz="1600" dirty="0"/>
            </a:br>
            <a:r>
              <a:rPr lang="en-US" sz="1600" dirty="0"/>
              <a:t>//You will receive a different greeting based</a:t>
            </a:r>
            <a:br>
              <a:rPr lang="en-US" sz="1600" dirty="0"/>
            </a:br>
            <a:r>
              <a:rPr lang="en-US" sz="1600" dirty="0"/>
              <a:t>//on what day it is. Note that Sunday=0,</a:t>
            </a:r>
            <a:br>
              <a:rPr lang="en-US" sz="1600" dirty="0"/>
            </a:br>
            <a:r>
              <a:rPr lang="en-US" sz="1600" dirty="0"/>
              <a:t>//Monday=1, Tuesday=2, etc.</a:t>
            </a:r>
            <a:br>
              <a:rPr lang="en-US" sz="1600" dirty="0"/>
            </a:br>
            <a:r>
              <a:rPr lang="en-US" sz="1600" dirty="0"/>
              <a:t>var d=new Date();</a:t>
            </a:r>
            <a:br>
              <a:rPr lang="en-US" sz="1600" dirty="0"/>
            </a:br>
            <a:r>
              <a:rPr lang="en-US" sz="1600" dirty="0" err="1"/>
              <a:t>theDay</a:t>
            </a:r>
            <a:r>
              <a:rPr lang="en-US" sz="1600" dirty="0"/>
              <a:t>=</a:t>
            </a:r>
            <a:r>
              <a:rPr lang="en-US" sz="1600" dirty="0" err="1"/>
              <a:t>d.getDay</a:t>
            </a:r>
            <a:r>
              <a:rPr lang="en-US" sz="1600" dirty="0"/>
              <a:t>();</a:t>
            </a:r>
            <a:br>
              <a:rPr lang="en-US" sz="1600" dirty="0"/>
            </a:br>
            <a:r>
              <a:rPr lang="en-US" sz="1600" dirty="0"/>
              <a:t>switch (</a:t>
            </a:r>
            <a:r>
              <a:rPr lang="en-US" sz="1600" dirty="0" err="1"/>
              <a:t>theDay</a:t>
            </a:r>
            <a:r>
              <a:rPr lang="en-US" sz="1600" dirty="0"/>
              <a:t>)</a:t>
            </a:r>
            <a:br>
              <a:rPr lang="en-US" sz="1600" dirty="0"/>
            </a:br>
            <a:r>
              <a:rPr lang="en-US" sz="1600" dirty="0"/>
              <a:t>{</a:t>
            </a:r>
            <a:br>
              <a:rPr lang="en-US" sz="1600" dirty="0"/>
            </a:br>
            <a:r>
              <a:rPr lang="en-US" sz="1600" dirty="0"/>
              <a:t>case 5:</a:t>
            </a:r>
            <a:br>
              <a:rPr lang="en-US" sz="1600" dirty="0"/>
            </a:br>
            <a:r>
              <a:rPr lang="en-US" sz="1600" dirty="0"/>
              <a:t>  </a:t>
            </a:r>
            <a:r>
              <a:rPr lang="en-US" sz="1600" dirty="0" err="1"/>
              <a:t>document.write</a:t>
            </a:r>
            <a:r>
              <a:rPr lang="en-US" sz="1600" dirty="0"/>
              <a:t>("Finally Friday");</a:t>
            </a:r>
            <a:br>
              <a:rPr lang="en-US" sz="1600" dirty="0"/>
            </a:br>
            <a:r>
              <a:rPr lang="en-US" sz="1600" dirty="0"/>
              <a:t>  break;</a:t>
            </a:r>
            <a:br>
              <a:rPr lang="en-US" sz="1600" dirty="0"/>
            </a:br>
            <a:r>
              <a:rPr lang="en-US" sz="1600" dirty="0"/>
              <a:t>case 6:</a:t>
            </a:r>
            <a:br>
              <a:rPr lang="en-US" sz="1600" dirty="0"/>
            </a:br>
            <a:r>
              <a:rPr lang="en-US" sz="1600" dirty="0"/>
              <a:t>  </a:t>
            </a:r>
            <a:r>
              <a:rPr lang="en-US" sz="1600" dirty="0" err="1"/>
              <a:t>document.write</a:t>
            </a:r>
            <a:r>
              <a:rPr lang="en-US" sz="1600" dirty="0"/>
              <a:t>("Super Saturday");</a:t>
            </a:r>
            <a:br>
              <a:rPr lang="en-US" sz="1600" dirty="0"/>
            </a:br>
            <a:r>
              <a:rPr lang="en-US" sz="1600" dirty="0"/>
              <a:t>  break;</a:t>
            </a:r>
            <a:br>
              <a:rPr lang="en-US" sz="1600" dirty="0"/>
            </a:br>
            <a:r>
              <a:rPr lang="en-US" sz="1600" dirty="0"/>
              <a:t>case 0:</a:t>
            </a:r>
            <a:br>
              <a:rPr lang="en-US" sz="1600" dirty="0"/>
            </a:br>
            <a:r>
              <a:rPr lang="en-US" sz="1600" dirty="0"/>
              <a:t>  </a:t>
            </a:r>
            <a:r>
              <a:rPr lang="en-US" sz="1600" dirty="0" err="1"/>
              <a:t>document.write</a:t>
            </a:r>
            <a:r>
              <a:rPr lang="en-US" sz="1600" dirty="0"/>
              <a:t>("Sleepy Sunday");</a:t>
            </a:r>
            <a:br>
              <a:rPr lang="en-US" sz="1600" dirty="0"/>
            </a:br>
            <a:r>
              <a:rPr lang="en-US" sz="1600" dirty="0"/>
              <a:t>  break;</a:t>
            </a:r>
            <a:br>
              <a:rPr lang="en-US" sz="1600" dirty="0"/>
            </a:br>
            <a:r>
              <a:rPr lang="en-US" sz="1600" dirty="0"/>
              <a:t>default:</a:t>
            </a:r>
            <a:br>
              <a:rPr lang="en-US" sz="1600" dirty="0"/>
            </a:br>
            <a:r>
              <a:rPr lang="en-US" sz="1600" dirty="0"/>
              <a:t>  </a:t>
            </a:r>
            <a:r>
              <a:rPr lang="en-US" sz="1600" dirty="0" err="1"/>
              <a:t>document.write</a:t>
            </a:r>
            <a:r>
              <a:rPr lang="en-US" sz="1600" dirty="0"/>
              <a:t>("I'm looking forward to this weekend!");</a:t>
            </a:r>
            <a:br>
              <a:rPr lang="en-US" sz="1600" dirty="0"/>
            </a:br>
            <a:r>
              <a:rPr lang="en-US" sz="1600" dirty="0"/>
              <a:t>}</a:t>
            </a:r>
            <a:br>
              <a:rPr lang="en-US" sz="1600" dirty="0"/>
            </a:br>
            <a:r>
              <a:rPr lang="en-US" sz="1600" dirty="0"/>
              <a:t>&lt;/script&gt; </a:t>
            </a:r>
          </a:p>
        </p:txBody>
      </p:sp>
      <p:pic>
        <p:nvPicPr>
          <p:cNvPr id="112644" name="Picture 4"/>
          <p:cNvPicPr>
            <a:picLocks noChangeAspect="1" noChangeArrowheads="1"/>
          </p:cNvPicPr>
          <p:nvPr/>
        </p:nvPicPr>
        <p:blipFill>
          <a:blip r:embed="rId2"/>
          <a:srcRect/>
          <a:stretch>
            <a:fillRect/>
          </a:stretch>
        </p:blipFill>
        <p:spPr bwMode="auto">
          <a:xfrm>
            <a:off x="5105400" y="990600"/>
            <a:ext cx="3705225" cy="3609975"/>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3BE310F-6DAA-4486-88ED-82942796971B}" type="slidenum">
              <a:rPr lang="en-US" altLang="en-US"/>
              <a:pPr/>
              <a:t>44</a:t>
            </a:fld>
            <a:endParaRPr lang="en-US" altLang="en-US"/>
          </a:p>
        </p:txBody>
      </p:sp>
      <p:sp>
        <p:nvSpPr>
          <p:cNvPr id="119810" name="Rectangle 2"/>
          <p:cNvSpPr>
            <a:spLocks noGrp="1" noChangeArrowheads="1"/>
          </p:cNvSpPr>
          <p:nvPr>
            <p:ph type="title"/>
          </p:nvPr>
        </p:nvSpPr>
        <p:spPr>
          <a:xfrm>
            <a:off x="457200" y="228600"/>
            <a:ext cx="7543800" cy="884238"/>
          </a:xfrm>
        </p:spPr>
        <p:txBody>
          <a:bodyPr/>
          <a:lstStyle/>
          <a:p>
            <a:r>
              <a:rPr lang="en-US"/>
              <a:t>JavaScript functions</a:t>
            </a:r>
          </a:p>
        </p:txBody>
      </p:sp>
      <p:sp>
        <p:nvSpPr>
          <p:cNvPr id="119811" name="Rectangle 3"/>
          <p:cNvSpPr>
            <a:spLocks noGrp="1" noChangeArrowheads="1"/>
          </p:cNvSpPr>
          <p:nvPr>
            <p:ph type="body" idx="1"/>
          </p:nvPr>
        </p:nvSpPr>
        <p:spPr>
          <a:xfrm>
            <a:off x="457200" y="1447800"/>
            <a:ext cx="8229600" cy="4683125"/>
          </a:xfrm>
        </p:spPr>
        <p:txBody>
          <a:bodyPr/>
          <a:lstStyle/>
          <a:p>
            <a:pPr>
              <a:lnSpc>
                <a:spcPct val="90000"/>
              </a:lnSpc>
            </a:pPr>
            <a:r>
              <a:rPr lang="en-US" sz="2000"/>
              <a:t>A function will be executed by an event or by a call to the function.</a:t>
            </a:r>
          </a:p>
          <a:p>
            <a:pPr>
              <a:lnSpc>
                <a:spcPct val="90000"/>
              </a:lnSpc>
            </a:pPr>
            <a:r>
              <a:rPr lang="en-US" sz="2000"/>
              <a:t>To keep the browser from executing a script when the page loads, you can put your script into a function.</a:t>
            </a:r>
          </a:p>
          <a:p>
            <a:pPr>
              <a:lnSpc>
                <a:spcPct val="90000"/>
              </a:lnSpc>
            </a:pPr>
            <a:r>
              <a:rPr lang="en-US" sz="2000"/>
              <a:t>A function contains code that will be executed by an event or by a call to the function.</a:t>
            </a:r>
          </a:p>
          <a:p>
            <a:pPr>
              <a:lnSpc>
                <a:spcPct val="90000"/>
              </a:lnSpc>
            </a:pPr>
            <a:r>
              <a:rPr lang="en-US" sz="2000"/>
              <a:t>You may call a function from anywhere within a page (or even from other pages if the function is embedded in an external .js file).</a:t>
            </a:r>
          </a:p>
          <a:p>
            <a:pPr>
              <a:lnSpc>
                <a:spcPct val="90000"/>
              </a:lnSpc>
            </a:pPr>
            <a:r>
              <a:rPr lang="en-US" sz="2000"/>
              <a:t>Functions can be defined both in the &lt;head&gt; and in the &lt;body&gt; section of a document. However, to assure that a function is read/loaded by the browser before it is called, it could be wise to put functions in the &lt;head&gt; section.</a:t>
            </a:r>
          </a:p>
          <a:p>
            <a:pPr>
              <a:lnSpc>
                <a:spcPct val="90000"/>
              </a:lnSpc>
            </a:pPr>
            <a:endParaRPr lang="en-US" sz="2000"/>
          </a:p>
          <a:p>
            <a:pPr>
              <a:lnSpc>
                <a:spcPct val="90000"/>
              </a:lnSpc>
            </a:pPr>
            <a:endParaRPr 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F2AE498-430B-425D-BED5-06F872CDC070}" type="slidenum">
              <a:rPr lang="en-US" altLang="en-US"/>
              <a:pPr/>
              <a:t>45</a:t>
            </a:fld>
            <a:endParaRPr lang="en-US" altLang="en-US"/>
          </a:p>
        </p:txBody>
      </p:sp>
      <p:sp>
        <p:nvSpPr>
          <p:cNvPr id="120834" name="Rectangle 2"/>
          <p:cNvSpPr>
            <a:spLocks noGrp="1" noChangeArrowheads="1"/>
          </p:cNvSpPr>
          <p:nvPr>
            <p:ph type="title"/>
          </p:nvPr>
        </p:nvSpPr>
        <p:spPr>
          <a:xfrm>
            <a:off x="457200" y="152400"/>
            <a:ext cx="7543800" cy="884238"/>
          </a:xfrm>
        </p:spPr>
        <p:txBody>
          <a:bodyPr/>
          <a:lstStyle/>
          <a:p>
            <a:r>
              <a:rPr lang="en-US"/>
              <a:t>How to define a function</a:t>
            </a:r>
          </a:p>
        </p:txBody>
      </p:sp>
      <p:sp>
        <p:nvSpPr>
          <p:cNvPr id="120835" name="Rectangle 3"/>
          <p:cNvSpPr>
            <a:spLocks noGrp="1" noChangeArrowheads="1"/>
          </p:cNvSpPr>
          <p:nvPr>
            <p:ph type="body" idx="1"/>
          </p:nvPr>
        </p:nvSpPr>
        <p:spPr>
          <a:xfrm>
            <a:off x="457200" y="1295400"/>
            <a:ext cx="8229600" cy="4835525"/>
          </a:xfrm>
        </p:spPr>
        <p:txBody>
          <a:bodyPr/>
          <a:lstStyle/>
          <a:p>
            <a:pPr>
              <a:lnSpc>
                <a:spcPct val="90000"/>
              </a:lnSpc>
            </a:pPr>
            <a:r>
              <a:rPr lang="en-US" sz="2000" b="1"/>
              <a:t>Syntax</a:t>
            </a:r>
          </a:p>
          <a:p>
            <a:pPr>
              <a:lnSpc>
                <a:spcPct val="90000"/>
              </a:lnSpc>
            </a:pPr>
            <a:r>
              <a:rPr lang="en-US" sz="2000">
                <a:solidFill>
                  <a:srgbClr val="FF0000"/>
                </a:solidFill>
              </a:rPr>
              <a:t>function </a:t>
            </a:r>
            <a:r>
              <a:rPr lang="en-US" sz="2000" i="1">
                <a:solidFill>
                  <a:srgbClr val="FF0000"/>
                </a:solidFill>
              </a:rPr>
              <a:t>functionname</a:t>
            </a:r>
            <a:r>
              <a:rPr lang="en-US" sz="2000">
                <a:solidFill>
                  <a:srgbClr val="FF0000"/>
                </a:solidFill>
              </a:rPr>
              <a:t>(</a:t>
            </a:r>
            <a:r>
              <a:rPr lang="en-US" sz="2000" i="1">
                <a:solidFill>
                  <a:srgbClr val="FF0000"/>
                </a:solidFill>
              </a:rPr>
              <a:t>var1,var2,...,varX</a:t>
            </a:r>
            <a:r>
              <a:rPr lang="en-US" sz="2000">
                <a:solidFill>
                  <a:srgbClr val="FF0000"/>
                </a:solidFill>
              </a:rPr>
              <a:t>)</a:t>
            </a:r>
            <a:br>
              <a:rPr lang="en-US" sz="2000">
                <a:solidFill>
                  <a:srgbClr val="FF0000"/>
                </a:solidFill>
              </a:rPr>
            </a:br>
            <a:r>
              <a:rPr lang="en-US" sz="2000">
                <a:solidFill>
                  <a:srgbClr val="FF0000"/>
                </a:solidFill>
              </a:rPr>
              <a:t>{</a:t>
            </a:r>
            <a:br>
              <a:rPr lang="en-US" sz="2000">
                <a:solidFill>
                  <a:srgbClr val="FF0000"/>
                </a:solidFill>
              </a:rPr>
            </a:br>
            <a:r>
              <a:rPr lang="en-US" sz="2000" i="1">
                <a:solidFill>
                  <a:srgbClr val="FF0000"/>
                </a:solidFill>
              </a:rPr>
              <a:t>some code</a:t>
            </a:r>
            <a:br>
              <a:rPr lang="en-US" sz="2000">
                <a:solidFill>
                  <a:srgbClr val="FF0000"/>
                </a:solidFill>
              </a:rPr>
            </a:br>
            <a:r>
              <a:rPr lang="en-US" sz="2000">
                <a:solidFill>
                  <a:srgbClr val="FF0000"/>
                </a:solidFill>
              </a:rPr>
              <a:t>}</a:t>
            </a:r>
          </a:p>
          <a:p>
            <a:pPr>
              <a:lnSpc>
                <a:spcPct val="90000"/>
              </a:lnSpc>
            </a:pPr>
            <a:r>
              <a:rPr lang="en-US" sz="2000"/>
              <a:t>The parameters var1, var2, etc. are variables or values passed into the function.</a:t>
            </a:r>
          </a:p>
          <a:p>
            <a:pPr>
              <a:lnSpc>
                <a:spcPct val="90000"/>
              </a:lnSpc>
            </a:pPr>
            <a:r>
              <a:rPr lang="en-US" sz="2000"/>
              <a:t>The { and the } defines the start and end of the function.</a:t>
            </a:r>
            <a:endParaRPr lang="en-US" sz="2000" b="1"/>
          </a:p>
          <a:p>
            <a:pPr>
              <a:lnSpc>
                <a:spcPct val="90000"/>
              </a:lnSpc>
            </a:pPr>
            <a:r>
              <a:rPr lang="en-US" sz="2000"/>
              <a:t>A function with no parameters must include the parentheses () after the function name.</a:t>
            </a:r>
          </a:p>
          <a:p>
            <a:pPr>
              <a:lnSpc>
                <a:spcPct val="90000"/>
              </a:lnSpc>
            </a:pPr>
            <a:r>
              <a:rPr lang="en-US" sz="2000" b="1"/>
              <a:t>Syntax</a:t>
            </a:r>
          </a:p>
          <a:p>
            <a:pPr>
              <a:lnSpc>
                <a:spcPct val="90000"/>
              </a:lnSpc>
            </a:pPr>
            <a:r>
              <a:rPr lang="en-US" sz="2000">
                <a:solidFill>
                  <a:srgbClr val="FF0000"/>
                </a:solidFill>
              </a:rPr>
              <a:t>function functionname()</a:t>
            </a:r>
          </a:p>
          <a:p>
            <a:pPr>
              <a:lnSpc>
                <a:spcPct val="90000"/>
              </a:lnSpc>
              <a:buFont typeface="Wingdings" pitchFamily="2" charset="2"/>
              <a:buNone/>
            </a:pPr>
            <a:r>
              <a:rPr lang="en-US" sz="2000">
                <a:solidFill>
                  <a:srgbClr val="FF0000"/>
                </a:solidFill>
              </a:rPr>
              <a:t>	{</a:t>
            </a:r>
          </a:p>
          <a:p>
            <a:pPr>
              <a:lnSpc>
                <a:spcPct val="90000"/>
              </a:lnSpc>
              <a:buFont typeface="Wingdings" pitchFamily="2" charset="2"/>
              <a:buNone/>
            </a:pPr>
            <a:r>
              <a:rPr lang="en-US" sz="2000">
                <a:solidFill>
                  <a:srgbClr val="FF0000"/>
                </a:solidFill>
              </a:rPr>
              <a:t>	</a:t>
            </a:r>
            <a:r>
              <a:rPr lang="en-US" sz="2000" i="1">
                <a:solidFill>
                  <a:srgbClr val="FF0000"/>
                </a:solidFill>
              </a:rPr>
              <a:t>some code</a:t>
            </a:r>
          </a:p>
          <a:p>
            <a:pPr>
              <a:lnSpc>
                <a:spcPct val="90000"/>
              </a:lnSpc>
              <a:buFont typeface="Wingdings" pitchFamily="2" charset="2"/>
              <a:buNone/>
            </a:pPr>
            <a:r>
              <a:rPr lang="en-US" sz="2000">
                <a:solidFill>
                  <a:srgbClr val="FF0000"/>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2D1E830-1E01-4FA3-BD8C-8503FA9CA357}" type="slidenum">
              <a:rPr lang="en-US" altLang="en-US"/>
              <a:pPr/>
              <a:t>46</a:t>
            </a:fld>
            <a:endParaRPr lang="en-US" altLang="en-US"/>
          </a:p>
        </p:txBody>
      </p:sp>
      <p:sp>
        <p:nvSpPr>
          <p:cNvPr id="125954" name="Rectangle 2"/>
          <p:cNvSpPr>
            <a:spLocks noGrp="1" noChangeArrowheads="1"/>
          </p:cNvSpPr>
          <p:nvPr>
            <p:ph type="title"/>
          </p:nvPr>
        </p:nvSpPr>
        <p:spPr/>
        <p:txBody>
          <a:bodyPr/>
          <a:lstStyle/>
          <a:p>
            <a:r>
              <a:rPr lang="en-US"/>
              <a:t>How to call a function</a:t>
            </a:r>
          </a:p>
        </p:txBody>
      </p:sp>
      <p:sp>
        <p:nvSpPr>
          <p:cNvPr id="125955" name="Rectangle 3"/>
          <p:cNvSpPr>
            <a:spLocks noGrp="1" noChangeArrowheads="1"/>
          </p:cNvSpPr>
          <p:nvPr>
            <p:ph type="body" idx="1"/>
          </p:nvPr>
        </p:nvSpPr>
        <p:spPr/>
        <p:txBody>
          <a:bodyPr/>
          <a:lstStyle/>
          <a:p>
            <a:r>
              <a:rPr lang="en-US" sz="2400"/>
              <a:t>A function is not executed before it is called.</a:t>
            </a:r>
          </a:p>
          <a:p>
            <a:r>
              <a:rPr lang="en-US" sz="2400"/>
              <a:t>You can call a function with some arguments as follows:</a:t>
            </a:r>
          </a:p>
          <a:p>
            <a:pPr>
              <a:buFont typeface="Wingdings" pitchFamily="2" charset="2"/>
              <a:buNone/>
            </a:pPr>
            <a:r>
              <a:rPr lang="en-US" sz="2400"/>
              <a:t>	</a:t>
            </a:r>
            <a:r>
              <a:rPr lang="en-US" sz="2400">
                <a:solidFill>
                  <a:srgbClr val="FF0000"/>
                </a:solidFill>
              </a:rPr>
              <a:t>functionname(argument1, argument2)</a:t>
            </a:r>
          </a:p>
          <a:p>
            <a:r>
              <a:rPr lang="en-US" sz="2400"/>
              <a:t>or without arguments as follows:</a:t>
            </a:r>
          </a:p>
          <a:p>
            <a:pPr>
              <a:buFont typeface="Wingdings" pitchFamily="2" charset="2"/>
              <a:buNone/>
            </a:pPr>
            <a:r>
              <a:rPr lang="en-US" sz="2400"/>
              <a:t>	</a:t>
            </a:r>
            <a:r>
              <a:rPr lang="en-US" sz="2400">
                <a:solidFill>
                  <a:srgbClr val="FF0000"/>
                </a:solidFill>
              </a:rPr>
              <a:t>functionname()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3674DFA-3D10-43B0-88FE-E83BF2E0A70D}" type="slidenum">
              <a:rPr lang="en-US" altLang="en-US"/>
              <a:pPr/>
              <a:t>47</a:t>
            </a:fld>
            <a:endParaRPr lang="en-US" altLang="en-US"/>
          </a:p>
        </p:txBody>
      </p:sp>
      <p:sp>
        <p:nvSpPr>
          <p:cNvPr id="121858" name="Rectangle 2"/>
          <p:cNvSpPr>
            <a:spLocks noGrp="1" noChangeArrowheads="1"/>
          </p:cNvSpPr>
          <p:nvPr>
            <p:ph type="title"/>
          </p:nvPr>
        </p:nvSpPr>
        <p:spPr>
          <a:xfrm>
            <a:off x="228600" y="152400"/>
            <a:ext cx="7543800" cy="715963"/>
          </a:xfrm>
        </p:spPr>
        <p:txBody>
          <a:bodyPr/>
          <a:lstStyle/>
          <a:p>
            <a:r>
              <a:rPr lang="en-US"/>
              <a:t>Function example </a:t>
            </a:r>
          </a:p>
        </p:txBody>
      </p:sp>
      <p:sp>
        <p:nvSpPr>
          <p:cNvPr id="121859" name="Rectangle 3"/>
          <p:cNvSpPr>
            <a:spLocks noGrp="1" noChangeArrowheads="1"/>
          </p:cNvSpPr>
          <p:nvPr>
            <p:ph type="body" idx="1"/>
          </p:nvPr>
        </p:nvSpPr>
        <p:spPr>
          <a:xfrm>
            <a:off x="304800" y="914400"/>
            <a:ext cx="8229600" cy="5140325"/>
          </a:xfrm>
        </p:spPr>
        <p:txBody>
          <a:bodyPr/>
          <a:lstStyle/>
          <a:p>
            <a:pPr>
              <a:lnSpc>
                <a:spcPct val="80000"/>
              </a:lnSpc>
              <a:buSzPct val="135000"/>
              <a:buFontTx/>
              <a:buChar char="•"/>
            </a:pPr>
            <a:r>
              <a:rPr lang="en-US" sz="1600"/>
              <a:t>&lt;html&gt;</a:t>
            </a:r>
            <a:br>
              <a:rPr lang="en-US" sz="1600"/>
            </a:br>
            <a:r>
              <a:rPr lang="en-US" sz="1600"/>
              <a:t>&lt;head&gt;</a:t>
            </a:r>
            <a:br>
              <a:rPr lang="en-US" sz="1600"/>
            </a:br>
            <a:r>
              <a:rPr lang="en-US" sz="1600"/>
              <a:t>&lt;script type="text/javascript"&gt;</a:t>
            </a:r>
            <a:br>
              <a:rPr lang="en-US" sz="1600"/>
            </a:br>
            <a:r>
              <a:rPr lang="en-US" sz="1600"/>
              <a:t>function displaymessage()</a:t>
            </a:r>
            <a:br>
              <a:rPr lang="en-US" sz="1600"/>
            </a:br>
            <a:r>
              <a:rPr lang="en-US" sz="1600"/>
              <a:t>{</a:t>
            </a:r>
            <a:br>
              <a:rPr lang="en-US" sz="1600"/>
            </a:br>
            <a:r>
              <a:rPr lang="en-US" sz="1600"/>
              <a:t>alert("Hello World!");</a:t>
            </a:r>
            <a:br>
              <a:rPr lang="en-US" sz="1600"/>
            </a:br>
            <a:r>
              <a:rPr lang="en-US" sz="1600"/>
              <a:t>}</a:t>
            </a:r>
            <a:br>
              <a:rPr lang="en-US" sz="1600"/>
            </a:br>
            <a:r>
              <a:rPr lang="en-US" sz="1600"/>
              <a:t>&lt;/script&gt;</a:t>
            </a:r>
            <a:br>
              <a:rPr lang="en-US" sz="1600"/>
            </a:br>
            <a:r>
              <a:rPr lang="en-US" sz="1600"/>
              <a:t>&lt;/head&gt;</a:t>
            </a:r>
            <a:br>
              <a:rPr lang="en-US" sz="1600"/>
            </a:br>
            <a:r>
              <a:rPr lang="en-US" sz="1600"/>
              <a:t>&lt;body&gt;</a:t>
            </a:r>
            <a:br>
              <a:rPr lang="en-US" sz="1600"/>
            </a:br>
            <a:r>
              <a:rPr lang="en-US" sz="1600"/>
              <a:t>&lt;form&gt;</a:t>
            </a:r>
            <a:br>
              <a:rPr lang="en-US" sz="1600"/>
            </a:br>
            <a:r>
              <a:rPr lang="en-US" sz="1600"/>
              <a:t>&lt;input type="button" value="Click me!" </a:t>
            </a:r>
          </a:p>
          <a:p>
            <a:pPr>
              <a:lnSpc>
                <a:spcPct val="80000"/>
              </a:lnSpc>
              <a:buSzPct val="135000"/>
              <a:buFontTx/>
              <a:buNone/>
            </a:pPr>
            <a:r>
              <a:rPr lang="en-US" sz="1600"/>
              <a:t>	onclick="displaymessage()" /&gt;</a:t>
            </a:r>
            <a:br>
              <a:rPr lang="en-US" sz="1600"/>
            </a:br>
            <a:r>
              <a:rPr lang="en-US" sz="1600"/>
              <a:t>&lt;/form&gt;</a:t>
            </a:r>
            <a:br>
              <a:rPr lang="en-US" sz="1600"/>
            </a:br>
            <a:r>
              <a:rPr lang="en-US" sz="1600"/>
              <a:t>&lt;/body&gt;</a:t>
            </a:r>
            <a:br>
              <a:rPr lang="en-US" sz="1600"/>
            </a:br>
            <a:r>
              <a:rPr lang="en-US" sz="1600"/>
              <a:t>&lt;/html&gt;</a:t>
            </a:r>
          </a:p>
          <a:p>
            <a:pPr>
              <a:lnSpc>
                <a:spcPct val="80000"/>
              </a:lnSpc>
              <a:buSzPct val="135000"/>
              <a:buFontTx/>
              <a:buChar char="•"/>
            </a:pPr>
            <a:r>
              <a:rPr lang="en-US" sz="1900"/>
              <a:t>If the line: alert("Hello world!!") in the example above had not been put within a function, it would have been executed as soon as the line was loaded. </a:t>
            </a:r>
          </a:p>
          <a:p>
            <a:pPr>
              <a:lnSpc>
                <a:spcPct val="80000"/>
              </a:lnSpc>
              <a:buSzPct val="135000"/>
              <a:buFontTx/>
              <a:buChar char="•"/>
            </a:pPr>
            <a:r>
              <a:rPr lang="en-US" sz="1900"/>
              <a:t>Now, the script is not executed before a user hits the input button. </a:t>
            </a:r>
          </a:p>
          <a:p>
            <a:pPr>
              <a:lnSpc>
                <a:spcPct val="80000"/>
              </a:lnSpc>
              <a:buSzPct val="135000"/>
              <a:buFontTx/>
              <a:buChar char="•"/>
            </a:pPr>
            <a:r>
              <a:rPr lang="en-US" sz="1900"/>
              <a:t>The function displaymessage() will be executed if the input button is clicked.</a:t>
            </a:r>
          </a:p>
        </p:txBody>
      </p:sp>
      <p:pic>
        <p:nvPicPr>
          <p:cNvPr id="121860" name="Picture 4"/>
          <p:cNvPicPr>
            <a:picLocks noChangeAspect="1" noChangeArrowheads="1"/>
          </p:cNvPicPr>
          <p:nvPr/>
        </p:nvPicPr>
        <p:blipFill>
          <a:blip r:embed="rId2"/>
          <a:srcRect/>
          <a:stretch>
            <a:fillRect/>
          </a:stretch>
        </p:blipFill>
        <p:spPr bwMode="auto">
          <a:xfrm>
            <a:off x="4572000" y="152400"/>
            <a:ext cx="4419600" cy="3657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D11DF23-6B86-4485-B186-1860013239DA}" type="slidenum">
              <a:rPr lang="en-US" altLang="en-US"/>
              <a:pPr/>
              <a:t>48</a:t>
            </a:fld>
            <a:endParaRPr lang="en-US" altLang="en-US"/>
          </a:p>
        </p:txBody>
      </p:sp>
      <p:sp>
        <p:nvSpPr>
          <p:cNvPr id="122882" name="Rectangle 2"/>
          <p:cNvSpPr>
            <a:spLocks noGrp="1" noChangeArrowheads="1"/>
          </p:cNvSpPr>
          <p:nvPr>
            <p:ph type="title"/>
          </p:nvPr>
        </p:nvSpPr>
        <p:spPr>
          <a:xfrm>
            <a:off x="457200" y="228600"/>
            <a:ext cx="7543800" cy="884238"/>
          </a:xfrm>
        </p:spPr>
        <p:txBody>
          <a:bodyPr/>
          <a:lstStyle/>
          <a:p>
            <a:r>
              <a:rPr lang="en-US"/>
              <a:t>The return statement</a:t>
            </a:r>
          </a:p>
        </p:txBody>
      </p:sp>
      <p:sp>
        <p:nvSpPr>
          <p:cNvPr id="122883" name="Rectangle 3"/>
          <p:cNvSpPr>
            <a:spLocks noGrp="1" noChangeArrowheads="1"/>
          </p:cNvSpPr>
          <p:nvPr>
            <p:ph type="body" idx="1"/>
          </p:nvPr>
        </p:nvSpPr>
        <p:spPr>
          <a:xfrm>
            <a:off x="457200" y="1447800"/>
            <a:ext cx="8229600" cy="4683125"/>
          </a:xfrm>
        </p:spPr>
        <p:txBody>
          <a:bodyPr/>
          <a:lstStyle/>
          <a:p>
            <a:pPr>
              <a:lnSpc>
                <a:spcPct val="80000"/>
              </a:lnSpc>
            </a:pPr>
            <a:r>
              <a:rPr lang="en-US" sz="1600"/>
              <a:t>The return statement is used to specify the value that is returned from the function.</a:t>
            </a:r>
          </a:p>
          <a:p>
            <a:pPr>
              <a:lnSpc>
                <a:spcPct val="80000"/>
              </a:lnSpc>
            </a:pPr>
            <a:r>
              <a:rPr lang="en-US" sz="1600"/>
              <a:t>So, functions that are going to return a value must use the return statement.</a:t>
            </a:r>
          </a:p>
          <a:p>
            <a:pPr>
              <a:lnSpc>
                <a:spcPct val="80000"/>
              </a:lnSpc>
            </a:pPr>
            <a:r>
              <a:rPr lang="en-US" sz="1600"/>
              <a:t>The example below returns the product of two numbers (a and b):</a:t>
            </a:r>
          </a:p>
          <a:p>
            <a:pPr>
              <a:lnSpc>
                <a:spcPct val="80000"/>
              </a:lnSpc>
            </a:pPr>
            <a:r>
              <a:rPr lang="en-US" sz="1600"/>
              <a:t>&lt;html&gt;</a:t>
            </a:r>
            <a:br>
              <a:rPr lang="en-US" sz="1600"/>
            </a:br>
            <a:r>
              <a:rPr lang="en-US" sz="1600"/>
              <a:t>&lt;head&gt;</a:t>
            </a:r>
            <a:br>
              <a:rPr lang="en-US" sz="1600"/>
            </a:br>
            <a:r>
              <a:rPr lang="en-US" sz="1600"/>
              <a:t>&lt;script type="text/javascript"&gt;</a:t>
            </a:r>
            <a:br>
              <a:rPr lang="en-US" sz="1600"/>
            </a:br>
            <a:r>
              <a:rPr lang="en-US" sz="1600"/>
              <a:t>function product(a,b)</a:t>
            </a:r>
            <a:br>
              <a:rPr lang="en-US" sz="1600"/>
            </a:br>
            <a:r>
              <a:rPr lang="en-US" sz="1600"/>
              <a:t>{</a:t>
            </a:r>
            <a:br>
              <a:rPr lang="en-US" sz="1600"/>
            </a:br>
            <a:r>
              <a:rPr lang="en-US" sz="1600"/>
              <a:t>return a*b;</a:t>
            </a:r>
            <a:br>
              <a:rPr lang="en-US" sz="1600"/>
            </a:br>
            <a:r>
              <a:rPr lang="en-US" sz="1600"/>
              <a:t>}</a:t>
            </a:r>
            <a:br>
              <a:rPr lang="en-US" sz="1600"/>
            </a:br>
            <a:r>
              <a:rPr lang="en-US" sz="1600"/>
              <a:t>&lt;/script&gt;</a:t>
            </a:r>
            <a:br>
              <a:rPr lang="en-US" sz="1600"/>
            </a:br>
            <a:r>
              <a:rPr lang="en-US" sz="1600"/>
              <a:t>&lt;/head&gt;</a:t>
            </a:r>
            <a:br>
              <a:rPr lang="en-US" sz="1600"/>
            </a:br>
            <a:br>
              <a:rPr lang="en-US" sz="1600"/>
            </a:br>
            <a:r>
              <a:rPr lang="en-US" sz="1600"/>
              <a:t>&lt;body&gt;</a:t>
            </a:r>
            <a:br>
              <a:rPr lang="en-US" sz="1600"/>
            </a:br>
            <a:r>
              <a:rPr lang="en-US" sz="1600"/>
              <a:t>&lt;script type="text/javascript"&gt;</a:t>
            </a:r>
            <a:br>
              <a:rPr lang="en-US" sz="1600"/>
            </a:br>
            <a:r>
              <a:rPr lang="en-US" sz="1600"/>
              <a:t>document.write(product(4,3));</a:t>
            </a:r>
            <a:br>
              <a:rPr lang="en-US" sz="1600"/>
            </a:br>
            <a:r>
              <a:rPr lang="en-US" sz="1600"/>
              <a:t>&lt;/script&gt;</a:t>
            </a:r>
            <a:br>
              <a:rPr lang="en-US" sz="1600"/>
            </a:br>
            <a:br>
              <a:rPr lang="en-US" sz="1600"/>
            </a:br>
            <a:r>
              <a:rPr lang="en-US" sz="1600"/>
              <a:t>&lt;/body&gt;</a:t>
            </a:r>
            <a:br>
              <a:rPr lang="en-US" sz="1600"/>
            </a:br>
            <a:r>
              <a:rPr lang="en-US" sz="1600"/>
              <a:t>&lt;/html&gt;</a:t>
            </a:r>
            <a:br>
              <a:rPr lang="en-US" sz="1600"/>
            </a:br>
            <a:endParaRPr lang="en-US" sz="1600"/>
          </a:p>
          <a:p>
            <a:pPr>
              <a:lnSpc>
                <a:spcPct val="80000"/>
              </a:lnSpc>
            </a:pPr>
            <a:endParaRPr lang="en-US" sz="1600"/>
          </a:p>
        </p:txBody>
      </p:sp>
      <p:pic>
        <p:nvPicPr>
          <p:cNvPr id="122884" name="Picture 4"/>
          <p:cNvPicPr>
            <a:picLocks noChangeAspect="1" noChangeArrowheads="1"/>
          </p:cNvPicPr>
          <p:nvPr/>
        </p:nvPicPr>
        <p:blipFill>
          <a:blip r:embed="rId2"/>
          <a:srcRect/>
          <a:stretch>
            <a:fillRect/>
          </a:stretch>
        </p:blipFill>
        <p:spPr bwMode="auto">
          <a:xfrm>
            <a:off x="4419600" y="2514600"/>
            <a:ext cx="4114800" cy="36576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6CB4299-44B4-4450-8486-E313DA48404F}" type="slidenum">
              <a:rPr lang="en-US" altLang="en-US"/>
              <a:pPr/>
              <a:t>49</a:t>
            </a:fld>
            <a:endParaRPr lang="en-US" altLang="en-US"/>
          </a:p>
        </p:txBody>
      </p:sp>
      <p:sp>
        <p:nvSpPr>
          <p:cNvPr id="126978" name="Rectangle 2"/>
          <p:cNvSpPr>
            <a:spLocks noGrp="1" noChangeArrowheads="1"/>
          </p:cNvSpPr>
          <p:nvPr>
            <p:ph type="title"/>
          </p:nvPr>
        </p:nvSpPr>
        <p:spPr>
          <a:xfrm>
            <a:off x="457200" y="152400"/>
            <a:ext cx="7543800" cy="808038"/>
          </a:xfrm>
        </p:spPr>
        <p:txBody>
          <a:bodyPr/>
          <a:lstStyle/>
          <a:p>
            <a:r>
              <a:rPr lang="en-US"/>
              <a:t>JavaScript Loops</a:t>
            </a:r>
          </a:p>
        </p:txBody>
      </p:sp>
      <p:sp>
        <p:nvSpPr>
          <p:cNvPr id="126979" name="Rectangle 3"/>
          <p:cNvSpPr>
            <a:spLocks noGrp="1" noChangeArrowheads="1"/>
          </p:cNvSpPr>
          <p:nvPr>
            <p:ph type="body" idx="1"/>
          </p:nvPr>
        </p:nvSpPr>
        <p:spPr>
          <a:xfrm>
            <a:off x="457200" y="1295400"/>
            <a:ext cx="8229600" cy="4835525"/>
          </a:xfrm>
        </p:spPr>
        <p:txBody>
          <a:bodyPr/>
          <a:lstStyle/>
          <a:p>
            <a:pPr>
              <a:lnSpc>
                <a:spcPct val="80000"/>
              </a:lnSpc>
            </a:pPr>
            <a:r>
              <a:rPr lang="en-US" sz="2700" dirty="0"/>
              <a:t>Loops execute a block of code a specified number of times, or while a specified condition is true.</a:t>
            </a:r>
          </a:p>
          <a:p>
            <a:pPr>
              <a:lnSpc>
                <a:spcPct val="80000"/>
              </a:lnSpc>
            </a:pPr>
            <a:r>
              <a:rPr lang="en-US" sz="2700" dirty="0"/>
              <a:t>Often when you write code, you want the same block of code to run over and over again in a row. </a:t>
            </a:r>
          </a:p>
          <a:p>
            <a:pPr>
              <a:lnSpc>
                <a:spcPct val="80000"/>
              </a:lnSpc>
            </a:pPr>
            <a:r>
              <a:rPr lang="en-US" sz="2700" dirty="0"/>
              <a:t>Instead of adding several almost equal lines in a script we can use loops to perform a task like this.</a:t>
            </a:r>
          </a:p>
          <a:p>
            <a:pPr>
              <a:lnSpc>
                <a:spcPct val="80000"/>
              </a:lnSpc>
            </a:pPr>
            <a:r>
              <a:rPr lang="en-US" sz="2700" dirty="0"/>
              <a:t>In JavaScript, there are two different kind of loops:</a:t>
            </a:r>
          </a:p>
          <a:p>
            <a:pPr lvl="1">
              <a:lnSpc>
                <a:spcPct val="80000"/>
              </a:lnSpc>
            </a:pPr>
            <a:r>
              <a:rPr lang="en-US" sz="2400" dirty="0"/>
              <a:t>for - loops through a block of code a specified number of times </a:t>
            </a:r>
          </a:p>
          <a:p>
            <a:pPr lvl="1">
              <a:lnSpc>
                <a:spcPct val="80000"/>
              </a:lnSpc>
            </a:pPr>
            <a:r>
              <a:rPr lang="en-US" sz="2400" dirty="0"/>
              <a:t>while - loops through a block of code while a specified condition is true </a:t>
            </a:r>
          </a:p>
          <a:p>
            <a:pPr>
              <a:lnSpc>
                <a:spcPct val="80000"/>
              </a:lnSpc>
            </a:pPr>
            <a:endParaRPr lang="en-US" sz="2000" dirty="0"/>
          </a:p>
          <a:p>
            <a:pPr>
              <a:lnSpc>
                <a:spcPct val="80000"/>
              </a:lnSpc>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159134C-9BE5-460C-8424-FCBDD8580358}" type="slidenum">
              <a:rPr lang="en-US" altLang="en-US"/>
              <a:pPr/>
              <a:t>5</a:t>
            </a:fld>
            <a:endParaRPr lang="en-US" altLang="en-US"/>
          </a:p>
        </p:txBody>
      </p:sp>
      <p:sp>
        <p:nvSpPr>
          <p:cNvPr id="76802" name="Rectangle 2"/>
          <p:cNvSpPr>
            <a:spLocks noGrp="1" noChangeArrowheads="1"/>
          </p:cNvSpPr>
          <p:nvPr>
            <p:ph type="title"/>
          </p:nvPr>
        </p:nvSpPr>
        <p:spPr>
          <a:xfrm>
            <a:off x="457200" y="304800"/>
            <a:ext cx="7543800" cy="579438"/>
          </a:xfrm>
        </p:spPr>
        <p:txBody>
          <a:bodyPr/>
          <a:lstStyle/>
          <a:p>
            <a:r>
              <a:rPr lang="en-US" dirty="0"/>
              <a:t>What is JavaScript?</a:t>
            </a:r>
          </a:p>
        </p:txBody>
      </p:sp>
      <p:sp>
        <p:nvSpPr>
          <p:cNvPr id="76803" name="Rectangle 3"/>
          <p:cNvSpPr>
            <a:spLocks noGrp="1" noChangeArrowheads="1"/>
          </p:cNvSpPr>
          <p:nvPr>
            <p:ph type="body" idx="1"/>
          </p:nvPr>
        </p:nvSpPr>
        <p:spPr>
          <a:xfrm>
            <a:off x="228600" y="1143001"/>
            <a:ext cx="8458200" cy="5714999"/>
          </a:xfrm>
        </p:spPr>
        <p:txBody>
          <a:bodyPr/>
          <a:lstStyle/>
          <a:p>
            <a:pPr>
              <a:lnSpc>
                <a:spcPct val="90000"/>
              </a:lnSpc>
            </a:pPr>
            <a:r>
              <a:rPr lang="en-US" sz="2400" dirty="0"/>
              <a:t>JavaScript was designed to add interactivity to HTML pages &amp; JavaScript is a scripting language.</a:t>
            </a:r>
          </a:p>
          <a:p>
            <a:pPr>
              <a:lnSpc>
                <a:spcPct val="90000"/>
              </a:lnSpc>
            </a:pPr>
            <a:r>
              <a:rPr lang="en-US" sz="2400" dirty="0"/>
              <a:t>A scripting language is a lightweight programming language.</a:t>
            </a:r>
          </a:p>
          <a:p>
            <a:pPr>
              <a:lnSpc>
                <a:spcPct val="90000"/>
              </a:lnSpc>
            </a:pPr>
            <a:r>
              <a:rPr lang="en-US" sz="2400" dirty="0"/>
              <a:t>JavaScript is usually embedded directly into HTML pages. </a:t>
            </a:r>
          </a:p>
          <a:p>
            <a:pPr>
              <a:lnSpc>
                <a:spcPct val="90000"/>
              </a:lnSpc>
            </a:pPr>
            <a:r>
              <a:rPr lang="en-US" sz="2400" dirty="0"/>
              <a:t>JavaScript is an interpreted language (means that scripts execute without preliminary compilation) </a:t>
            </a:r>
          </a:p>
          <a:p>
            <a:pPr>
              <a:lnSpc>
                <a:spcPct val="90000"/>
              </a:lnSpc>
            </a:pPr>
            <a:r>
              <a:rPr lang="en-US" sz="2400" dirty="0"/>
              <a:t>Everyone can use JavaScript without purchasing a license.</a:t>
            </a:r>
          </a:p>
          <a:p>
            <a:pPr lvl="0">
              <a:lnSpc>
                <a:spcPct val="90000"/>
              </a:lnSpc>
              <a:defRPr/>
            </a:pPr>
            <a:r>
              <a:rPr lang="en-US" sz="2400" dirty="0"/>
              <a:t>JavaScript is used in millions of Web pages to add functionality, validate forms, detect browsers and much more.</a:t>
            </a:r>
          </a:p>
          <a:p>
            <a:pPr lvl="0">
              <a:lnSpc>
                <a:spcPct val="90000"/>
              </a:lnSpc>
              <a:defRPr/>
            </a:pPr>
            <a:r>
              <a:rPr lang="en-US" sz="2400" dirty="0"/>
              <a:t>JavaScript is the most popular scripting language on the internet, and works in all major browsers, such as Internet Explorer, Firefox, Chrome, Opera, and Safari.</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7" name="Rectangle 3"/>
          <p:cNvSpPr txBox="1">
            <a:spLocks noChangeArrowheads="1"/>
          </p:cNvSpPr>
          <p:nvPr/>
        </p:nvSpPr>
        <p:spPr bwMode="auto">
          <a:xfrm>
            <a:off x="304800" y="4762500"/>
            <a:ext cx="7848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Char char="l"/>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2"/>
              </a:buClr>
              <a:buSzPct val="70000"/>
              <a:buFont typeface="Wingdings" pitchFamily="2" charset="2"/>
              <a:buChar char="l"/>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1EAF8C-788C-4C75-AF9B-AFB5D1761451}" type="slidenum">
              <a:rPr lang="en-US" altLang="en-US"/>
              <a:pPr/>
              <a:t>50</a:t>
            </a:fld>
            <a:endParaRPr lang="en-US" altLang="en-US"/>
          </a:p>
        </p:txBody>
      </p:sp>
      <p:sp>
        <p:nvSpPr>
          <p:cNvPr id="128002" name="Rectangle 2"/>
          <p:cNvSpPr>
            <a:spLocks noGrp="1" noChangeArrowheads="1"/>
          </p:cNvSpPr>
          <p:nvPr>
            <p:ph type="title"/>
          </p:nvPr>
        </p:nvSpPr>
        <p:spPr>
          <a:xfrm>
            <a:off x="457200" y="152400"/>
            <a:ext cx="7543800" cy="685800"/>
          </a:xfrm>
        </p:spPr>
        <p:txBody>
          <a:bodyPr/>
          <a:lstStyle/>
          <a:p>
            <a:r>
              <a:rPr lang="en-US"/>
              <a:t>for Loop</a:t>
            </a:r>
          </a:p>
        </p:txBody>
      </p:sp>
      <p:sp>
        <p:nvSpPr>
          <p:cNvPr id="128003" name="Rectangle 3"/>
          <p:cNvSpPr>
            <a:spLocks noGrp="1" noChangeArrowheads="1"/>
          </p:cNvSpPr>
          <p:nvPr>
            <p:ph type="body" idx="1"/>
          </p:nvPr>
        </p:nvSpPr>
        <p:spPr>
          <a:xfrm>
            <a:off x="228600" y="1066800"/>
            <a:ext cx="8686800" cy="4953000"/>
          </a:xfrm>
        </p:spPr>
        <p:txBody>
          <a:bodyPr/>
          <a:lstStyle/>
          <a:p>
            <a:pPr>
              <a:lnSpc>
                <a:spcPct val="80000"/>
              </a:lnSpc>
            </a:pPr>
            <a:r>
              <a:rPr lang="en-US" sz="1600" dirty="0"/>
              <a:t>The for loop is used when you know in advance how many times the script should run.</a:t>
            </a:r>
          </a:p>
          <a:p>
            <a:pPr>
              <a:lnSpc>
                <a:spcPct val="80000"/>
              </a:lnSpc>
            </a:pPr>
            <a:r>
              <a:rPr lang="en-US" sz="1600" dirty="0"/>
              <a:t>Syntax</a:t>
            </a:r>
          </a:p>
          <a:p>
            <a:pPr>
              <a:lnSpc>
                <a:spcPct val="80000"/>
              </a:lnSpc>
            </a:pPr>
            <a:r>
              <a:rPr lang="en-US" sz="1600" dirty="0">
                <a:solidFill>
                  <a:srgbClr val="FF0000"/>
                </a:solidFill>
              </a:rPr>
              <a:t>for (var=</a:t>
            </a:r>
            <a:r>
              <a:rPr lang="en-US" sz="1600" dirty="0" err="1">
                <a:solidFill>
                  <a:srgbClr val="FF0000"/>
                </a:solidFill>
              </a:rPr>
              <a:t>startvalue;var</a:t>
            </a:r>
            <a:r>
              <a:rPr lang="en-US" sz="1600" dirty="0">
                <a:solidFill>
                  <a:srgbClr val="FF0000"/>
                </a:solidFill>
              </a:rPr>
              <a:t>&lt;=</a:t>
            </a:r>
            <a:r>
              <a:rPr lang="en-US" sz="1600" dirty="0" err="1">
                <a:solidFill>
                  <a:srgbClr val="FF0000"/>
                </a:solidFill>
              </a:rPr>
              <a:t>endvalue;var</a:t>
            </a:r>
            <a:r>
              <a:rPr lang="en-US" sz="1600" dirty="0">
                <a:solidFill>
                  <a:srgbClr val="FF0000"/>
                </a:solidFill>
              </a:rPr>
              <a:t>=</a:t>
            </a:r>
            <a:r>
              <a:rPr lang="en-US" sz="1600" dirty="0" err="1">
                <a:solidFill>
                  <a:srgbClr val="FF0000"/>
                </a:solidFill>
              </a:rPr>
              <a:t>var+increment</a:t>
            </a:r>
            <a:r>
              <a:rPr lang="en-US" sz="1600" dirty="0">
                <a:solidFill>
                  <a:srgbClr val="FF0000"/>
                </a:solidFill>
              </a:rPr>
              <a:t>)</a:t>
            </a:r>
            <a:br>
              <a:rPr lang="en-US" sz="1600" dirty="0">
                <a:solidFill>
                  <a:srgbClr val="FF0000"/>
                </a:solidFill>
              </a:rPr>
            </a:br>
            <a:r>
              <a:rPr lang="en-US" sz="1600" dirty="0">
                <a:solidFill>
                  <a:srgbClr val="FF0000"/>
                </a:solidFill>
              </a:rPr>
              <a:t>{</a:t>
            </a:r>
            <a:br>
              <a:rPr lang="en-US" sz="1600" dirty="0">
                <a:solidFill>
                  <a:srgbClr val="FF0000"/>
                </a:solidFill>
              </a:rPr>
            </a:br>
            <a:r>
              <a:rPr lang="en-US" sz="1600" i="1" dirty="0">
                <a:solidFill>
                  <a:srgbClr val="FF0000"/>
                </a:solidFill>
              </a:rPr>
              <a:t>code to be executed</a:t>
            </a:r>
            <a:br>
              <a:rPr lang="en-US" sz="1600" dirty="0">
                <a:solidFill>
                  <a:srgbClr val="FF0000"/>
                </a:solidFill>
              </a:rPr>
            </a:br>
            <a:r>
              <a:rPr lang="en-US" sz="1600" dirty="0">
                <a:solidFill>
                  <a:srgbClr val="FF0000"/>
                </a:solidFill>
              </a:rPr>
              <a:t>}</a:t>
            </a:r>
          </a:p>
          <a:p>
            <a:pPr>
              <a:lnSpc>
                <a:spcPct val="80000"/>
              </a:lnSpc>
            </a:pPr>
            <a:r>
              <a:rPr lang="en-US" sz="1600" dirty="0"/>
              <a:t>The example below defines a loop that starts with </a:t>
            </a:r>
            <a:r>
              <a:rPr lang="en-US" sz="1600" dirty="0" err="1"/>
              <a:t>i</a:t>
            </a:r>
            <a:r>
              <a:rPr lang="en-US" sz="1600" dirty="0"/>
              <a:t>=0. The loop will continue to run as long as </a:t>
            </a:r>
            <a:r>
              <a:rPr lang="en-US" sz="1600" dirty="0" err="1"/>
              <a:t>i</a:t>
            </a:r>
            <a:r>
              <a:rPr lang="en-US" sz="1600" dirty="0"/>
              <a:t> is less than, or equal to 5. </a:t>
            </a:r>
            <a:r>
              <a:rPr lang="en-US" sz="1600" dirty="0" err="1"/>
              <a:t>i</a:t>
            </a:r>
            <a:r>
              <a:rPr lang="en-US" sz="1600" dirty="0"/>
              <a:t> will increase by 1 each time the loop runs.</a:t>
            </a:r>
          </a:p>
          <a:p>
            <a:pPr>
              <a:lnSpc>
                <a:spcPct val="80000"/>
              </a:lnSpc>
            </a:pPr>
            <a:r>
              <a:rPr lang="en-US" sz="1600" dirty="0"/>
              <a:t>The increment parameter could also be negative, and the &lt;= could be any comparing statement.</a:t>
            </a:r>
          </a:p>
          <a:p>
            <a:pPr>
              <a:lnSpc>
                <a:spcPct val="80000"/>
              </a:lnSpc>
            </a:pPr>
            <a:r>
              <a:rPr lang="en-US" sz="1600" dirty="0"/>
              <a:t>Example</a:t>
            </a:r>
          </a:p>
          <a:p>
            <a:pPr>
              <a:lnSpc>
                <a:spcPct val="80000"/>
              </a:lnSpc>
            </a:pPr>
            <a:r>
              <a:rPr lang="en-US" sz="1600" dirty="0"/>
              <a:t>&lt;html&gt;</a:t>
            </a:r>
            <a:br>
              <a:rPr lang="en-US" sz="1600" dirty="0"/>
            </a:br>
            <a:r>
              <a:rPr lang="en-US" sz="1600" dirty="0"/>
              <a:t>&lt;body&gt;</a:t>
            </a:r>
            <a:br>
              <a:rPr lang="en-US" sz="1600" dirty="0"/>
            </a:br>
            <a:r>
              <a:rPr lang="en-US" sz="1600" dirty="0"/>
              <a:t>&lt;script type="text/</a:t>
            </a:r>
            <a:r>
              <a:rPr lang="en-US" sz="1600" dirty="0" err="1"/>
              <a:t>javascript</a:t>
            </a:r>
            <a:r>
              <a:rPr lang="en-US" sz="1600" dirty="0"/>
              <a:t>"&gt;</a:t>
            </a:r>
            <a:br>
              <a:rPr lang="en-US" sz="1600" dirty="0"/>
            </a:br>
            <a:r>
              <a:rPr lang="en-US" sz="1600" dirty="0"/>
              <a:t>var </a:t>
            </a:r>
            <a:r>
              <a:rPr lang="en-US" sz="1600" dirty="0" err="1"/>
              <a:t>i</a:t>
            </a:r>
            <a:r>
              <a:rPr lang="en-US" sz="1600" dirty="0"/>
              <a:t>=0;</a:t>
            </a:r>
            <a:br>
              <a:rPr lang="en-US" sz="1600" dirty="0"/>
            </a:br>
            <a:r>
              <a:rPr lang="en-US" sz="1600" dirty="0">
                <a:solidFill>
                  <a:srgbClr val="FF0000"/>
                </a:solidFill>
              </a:rPr>
              <a:t>for (</a:t>
            </a:r>
            <a:r>
              <a:rPr lang="en-US" sz="1600" dirty="0" err="1">
                <a:solidFill>
                  <a:srgbClr val="FF0000"/>
                </a:solidFill>
              </a:rPr>
              <a:t>i</a:t>
            </a:r>
            <a:r>
              <a:rPr lang="en-US" sz="1600" dirty="0">
                <a:solidFill>
                  <a:srgbClr val="FF0000"/>
                </a:solidFill>
              </a:rPr>
              <a:t>=0;i&lt;=5;i++)</a:t>
            </a:r>
            <a:br>
              <a:rPr lang="en-US" sz="1600" dirty="0">
                <a:solidFill>
                  <a:srgbClr val="FF0000"/>
                </a:solidFill>
              </a:rPr>
            </a:br>
            <a:r>
              <a:rPr lang="en-US" sz="1600" dirty="0">
                <a:solidFill>
                  <a:srgbClr val="FF0000"/>
                </a:solidFill>
              </a:rPr>
              <a:t>{</a:t>
            </a:r>
            <a:br>
              <a:rPr lang="en-US" sz="1600" dirty="0">
                <a:solidFill>
                  <a:srgbClr val="FF0000"/>
                </a:solidFill>
              </a:rPr>
            </a:br>
            <a:r>
              <a:rPr lang="en-US" sz="1600" dirty="0" err="1">
                <a:solidFill>
                  <a:srgbClr val="FF0000"/>
                </a:solidFill>
              </a:rPr>
              <a:t>document.write</a:t>
            </a:r>
            <a:r>
              <a:rPr lang="en-US" sz="1600" dirty="0">
                <a:solidFill>
                  <a:srgbClr val="FF0000"/>
                </a:solidFill>
              </a:rPr>
              <a:t>("The number is " + </a:t>
            </a:r>
            <a:r>
              <a:rPr lang="en-US" sz="1600" dirty="0" err="1">
                <a:solidFill>
                  <a:srgbClr val="FF0000"/>
                </a:solidFill>
              </a:rPr>
              <a:t>i</a:t>
            </a:r>
            <a:r>
              <a:rPr lang="en-US" sz="1600" dirty="0">
                <a:solidFill>
                  <a:srgbClr val="FF0000"/>
                </a:solidFill>
              </a:rPr>
              <a:t>);</a:t>
            </a:r>
            <a:br>
              <a:rPr lang="en-US" sz="1600" dirty="0">
                <a:solidFill>
                  <a:srgbClr val="FF0000"/>
                </a:solidFill>
              </a:rPr>
            </a:br>
            <a:r>
              <a:rPr lang="en-US" sz="1600" dirty="0" err="1">
                <a:solidFill>
                  <a:srgbClr val="FF0000"/>
                </a:solidFill>
              </a:rPr>
              <a:t>document.write</a:t>
            </a:r>
            <a:r>
              <a:rPr lang="en-US" sz="1600" dirty="0">
                <a:solidFill>
                  <a:srgbClr val="FF0000"/>
                </a:solidFill>
              </a:rPr>
              <a:t>("&lt;</a:t>
            </a:r>
            <a:r>
              <a:rPr lang="en-US" sz="1600" dirty="0" err="1">
                <a:solidFill>
                  <a:srgbClr val="FF0000"/>
                </a:solidFill>
              </a:rPr>
              <a:t>br</a:t>
            </a:r>
            <a:r>
              <a:rPr lang="en-US" sz="1600" dirty="0">
                <a:solidFill>
                  <a:srgbClr val="FF0000"/>
                </a:solidFill>
              </a:rPr>
              <a:t> /&gt;");</a:t>
            </a:r>
            <a:br>
              <a:rPr lang="en-US" sz="1600" dirty="0">
                <a:solidFill>
                  <a:srgbClr val="FF0000"/>
                </a:solidFill>
              </a:rPr>
            </a:br>
            <a:r>
              <a:rPr lang="en-US" sz="1600" dirty="0">
                <a:solidFill>
                  <a:srgbClr val="FF0000"/>
                </a:solidFill>
              </a:rPr>
              <a:t>}</a:t>
            </a:r>
            <a:br>
              <a:rPr lang="en-US" sz="1600" dirty="0">
                <a:solidFill>
                  <a:srgbClr val="FF0000"/>
                </a:solidFill>
              </a:rPr>
            </a:br>
            <a:r>
              <a:rPr lang="en-US" sz="1600" dirty="0"/>
              <a:t>&lt;/script&gt;</a:t>
            </a:r>
            <a:br>
              <a:rPr lang="en-US" sz="1600" dirty="0"/>
            </a:br>
            <a:r>
              <a:rPr lang="en-US" sz="1600" dirty="0"/>
              <a:t>&lt;/body&gt;</a:t>
            </a:r>
            <a:br>
              <a:rPr lang="en-US" sz="1600" dirty="0"/>
            </a:br>
            <a:r>
              <a:rPr lang="en-US" sz="1600" dirty="0"/>
              <a:t>&lt;/html&gt;</a:t>
            </a:r>
          </a:p>
          <a:p>
            <a:pPr>
              <a:lnSpc>
                <a:spcPct val="80000"/>
              </a:lnSpc>
            </a:pPr>
            <a:endParaRPr lang="en-US" sz="1600" dirty="0"/>
          </a:p>
        </p:txBody>
      </p:sp>
      <p:pic>
        <p:nvPicPr>
          <p:cNvPr id="128004" name="Picture 4"/>
          <p:cNvPicPr>
            <a:picLocks noChangeAspect="1" noChangeArrowheads="1"/>
          </p:cNvPicPr>
          <p:nvPr/>
        </p:nvPicPr>
        <p:blipFill>
          <a:blip r:embed="rId2"/>
          <a:srcRect/>
          <a:stretch>
            <a:fillRect/>
          </a:stretch>
        </p:blipFill>
        <p:spPr bwMode="auto">
          <a:xfrm>
            <a:off x="5029200" y="3124200"/>
            <a:ext cx="3200400" cy="30480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790917C-5E51-40C6-80EC-EAC1AF3583DC}" type="slidenum">
              <a:rPr lang="en-US" altLang="en-US"/>
              <a:pPr/>
              <a:t>51</a:t>
            </a:fld>
            <a:endParaRPr lang="en-US" altLang="en-US"/>
          </a:p>
        </p:txBody>
      </p:sp>
      <p:sp>
        <p:nvSpPr>
          <p:cNvPr id="129026" name="Rectangle 2"/>
          <p:cNvSpPr>
            <a:spLocks noGrp="1" noChangeArrowheads="1"/>
          </p:cNvSpPr>
          <p:nvPr>
            <p:ph type="title"/>
          </p:nvPr>
        </p:nvSpPr>
        <p:spPr>
          <a:xfrm>
            <a:off x="457200" y="152400"/>
            <a:ext cx="7543800" cy="731838"/>
          </a:xfrm>
        </p:spPr>
        <p:txBody>
          <a:bodyPr/>
          <a:lstStyle/>
          <a:p>
            <a:r>
              <a:rPr lang="en-US"/>
              <a:t>while Loop</a:t>
            </a:r>
          </a:p>
        </p:txBody>
      </p:sp>
      <p:sp>
        <p:nvSpPr>
          <p:cNvPr id="129027" name="Rectangle 3"/>
          <p:cNvSpPr>
            <a:spLocks noGrp="1" noChangeArrowheads="1"/>
          </p:cNvSpPr>
          <p:nvPr>
            <p:ph type="body" idx="1"/>
          </p:nvPr>
        </p:nvSpPr>
        <p:spPr>
          <a:xfrm>
            <a:off x="304800" y="1143000"/>
            <a:ext cx="7696200" cy="5105400"/>
          </a:xfrm>
        </p:spPr>
        <p:txBody>
          <a:bodyPr/>
          <a:lstStyle/>
          <a:p>
            <a:pPr>
              <a:lnSpc>
                <a:spcPct val="80000"/>
              </a:lnSpc>
            </a:pPr>
            <a:r>
              <a:rPr lang="en-US" sz="1600" dirty="0"/>
              <a:t>The while loop loops through a block of code while a specified condition is true.</a:t>
            </a:r>
            <a:endParaRPr lang="en-US" sz="1600" b="1" dirty="0"/>
          </a:p>
          <a:p>
            <a:pPr>
              <a:lnSpc>
                <a:spcPct val="80000"/>
              </a:lnSpc>
            </a:pPr>
            <a:r>
              <a:rPr lang="en-US" sz="1600" b="1" dirty="0"/>
              <a:t>Syntax</a:t>
            </a:r>
          </a:p>
          <a:p>
            <a:pPr>
              <a:lnSpc>
                <a:spcPct val="80000"/>
              </a:lnSpc>
            </a:pPr>
            <a:r>
              <a:rPr lang="en-US" sz="1600" dirty="0">
                <a:solidFill>
                  <a:schemeClr val="tx2"/>
                </a:solidFill>
              </a:rPr>
              <a:t>while (var&lt;=</a:t>
            </a:r>
            <a:r>
              <a:rPr lang="en-US" sz="1600" dirty="0" err="1">
                <a:solidFill>
                  <a:schemeClr val="tx2"/>
                </a:solidFill>
              </a:rPr>
              <a:t>endvalue</a:t>
            </a:r>
            <a:r>
              <a:rPr lang="en-US" sz="1600" dirty="0">
                <a:solidFill>
                  <a:schemeClr val="tx2"/>
                </a:solidFill>
              </a:rPr>
              <a:t>)</a:t>
            </a:r>
            <a:br>
              <a:rPr lang="en-US" sz="1600" dirty="0">
                <a:solidFill>
                  <a:schemeClr val="tx2"/>
                </a:solidFill>
              </a:rPr>
            </a:br>
            <a:r>
              <a:rPr lang="en-US" sz="1600" dirty="0">
                <a:solidFill>
                  <a:schemeClr val="tx2"/>
                </a:solidFill>
              </a:rPr>
              <a:t>  {</a:t>
            </a:r>
            <a:br>
              <a:rPr lang="en-US" sz="1600" dirty="0">
                <a:solidFill>
                  <a:schemeClr val="tx2"/>
                </a:solidFill>
              </a:rPr>
            </a:br>
            <a:r>
              <a:rPr lang="en-US" sz="1600" i="1" dirty="0">
                <a:solidFill>
                  <a:schemeClr val="tx2"/>
                </a:solidFill>
              </a:rPr>
              <a:t>  code to be executed</a:t>
            </a:r>
            <a:br>
              <a:rPr lang="en-US" sz="1600" dirty="0">
                <a:solidFill>
                  <a:schemeClr val="tx2"/>
                </a:solidFill>
              </a:rPr>
            </a:br>
            <a:r>
              <a:rPr lang="en-US" sz="1600" dirty="0">
                <a:solidFill>
                  <a:schemeClr val="tx2"/>
                </a:solidFill>
              </a:rPr>
              <a:t>  }</a:t>
            </a:r>
          </a:p>
          <a:p>
            <a:pPr>
              <a:lnSpc>
                <a:spcPct val="80000"/>
              </a:lnSpc>
            </a:pPr>
            <a:r>
              <a:rPr lang="en-US" sz="1600" dirty="0"/>
              <a:t>The &lt;= could be any comparing statement. </a:t>
            </a:r>
          </a:p>
          <a:p>
            <a:pPr>
              <a:lnSpc>
                <a:spcPct val="80000"/>
              </a:lnSpc>
            </a:pPr>
            <a:r>
              <a:rPr lang="en-US" sz="1600" dirty="0"/>
              <a:t>The example below defines a loop that starts with </a:t>
            </a:r>
            <a:r>
              <a:rPr lang="en-US" sz="1600" dirty="0" err="1"/>
              <a:t>i</a:t>
            </a:r>
            <a:r>
              <a:rPr lang="en-US" sz="1600" dirty="0"/>
              <a:t>=0. The loop will continue to run as long as </a:t>
            </a:r>
            <a:r>
              <a:rPr lang="en-US" sz="1600" b="1" dirty="0" err="1"/>
              <a:t>i</a:t>
            </a:r>
            <a:r>
              <a:rPr lang="en-US" sz="1600" dirty="0"/>
              <a:t> is less than, or equal to 5. </a:t>
            </a:r>
            <a:r>
              <a:rPr lang="en-US" sz="1600" b="1" dirty="0" err="1"/>
              <a:t>i</a:t>
            </a:r>
            <a:r>
              <a:rPr lang="en-US" sz="1600" dirty="0"/>
              <a:t> will increase by 1 each time the loop runs:</a:t>
            </a:r>
            <a:endParaRPr lang="en-US" sz="1600" b="1" dirty="0"/>
          </a:p>
          <a:p>
            <a:pPr>
              <a:lnSpc>
                <a:spcPct val="80000"/>
              </a:lnSpc>
            </a:pPr>
            <a:r>
              <a:rPr lang="en-US" sz="1600" b="1" dirty="0"/>
              <a:t>Example</a:t>
            </a:r>
          </a:p>
          <a:p>
            <a:pPr>
              <a:lnSpc>
                <a:spcPct val="80000"/>
              </a:lnSpc>
            </a:pPr>
            <a:r>
              <a:rPr lang="en-US" sz="1600" dirty="0"/>
              <a:t>&lt;html&gt;</a:t>
            </a:r>
            <a:br>
              <a:rPr lang="en-US" sz="1600" dirty="0"/>
            </a:br>
            <a:r>
              <a:rPr lang="en-US" sz="1600" dirty="0"/>
              <a:t>&lt;body&gt;</a:t>
            </a:r>
            <a:br>
              <a:rPr lang="en-US" sz="1600" dirty="0"/>
            </a:br>
            <a:r>
              <a:rPr lang="en-US" sz="1600" dirty="0"/>
              <a:t>&lt;script type="text/</a:t>
            </a:r>
            <a:r>
              <a:rPr lang="en-US" sz="1600" dirty="0" err="1"/>
              <a:t>javascript</a:t>
            </a:r>
            <a:r>
              <a:rPr lang="en-US" sz="1600" dirty="0"/>
              <a:t>"&gt;</a:t>
            </a:r>
            <a:br>
              <a:rPr lang="en-US" sz="1600" dirty="0"/>
            </a:br>
            <a:r>
              <a:rPr lang="en-US" sz="1600" dirty="0"/>
              <a:t>var </a:t>
            </a:r>
            <a:r>
              <a:rPr lang="en-US" sz="1600" dirty="0" err="1"/>
              <a:t>i</a:t>
            </a:r>
            <a:r>
              <a:rPr lang="en-US" sz="1600" dirty="0"/>
              <a:t>=0;</a:t>
            </a:r>
            <a:br>
              <a:rPr lang="en-US" sz="1600" dirty="0"/>
            </a:br>
            <a:r>
              <a:rPr lang="en-US" sz="1600" dirty="0">
                <a:solidFill>
                  <a:schemeClr val="tx2"/>
                </a:solidFill>
              </a:rPr>
              <a:t>while (</a:t>
            </a:r>
            <a:r>
              <a:rPr lang="en-US" sz="1600" dirty="0" err="1">
                <a:solidFill>
                  <a:schemeClr val="tx2"/>
                </a:solidFill>
              </a:rPr>
              <a:t>i</a:t>
            </a:r>
            <a:r>
              <a:rPr lang="en-US" sz="1600" dirty="0">
                <a:solidFill>
                  <a:schemeClr val="tx2"/>
                </a:solidFill>
              </a:rPr>
              <a:t>&lt;=5)</a:t>
            </a:r>
            <a:br>
              <a:rPr lang="en-US" sz="1600" dirty="0">
                <a:solidFill>
                  <a:schemeClr val="tx2"/>
                </a:solidFill>
              </a:rPr>
            </a:br>
            <a:r>
              <a:rPr lang="en-US" sz="1600" dirty="0">
                <a:solidFill>
                  <a:schemeClr val="tx2"/>
                </a:solidFill>
              </a:rPr>
              <a:t>{</a:t>
            </a:r>
            <a:br>
              <a:rPr lang="en-US" sz="1600" dirty="0">
                <a:solidFill>
                  <a:schemeClr val="tx2"/>
                </a:solidFill>
              </a:rPr>
            </a:br>
            <a:r>
              <a:rPr lang="en-US" sz="1600" dirty="0">
                <a:solidFill>
                  <a:schemeClr val="tx2"/>
                </a:solidFill>
              </a:rPr>
              <a:t>  </a:t>
            </a:r>
            <a:r>
              <a:rPr lang="en-US" sz="1600" dirty="0" err="1">
                <a:solidFill>
                  <a:schemeClr val="tx2"/>
                </a:solidFill>
              </a:rPr>
              <a:t>document.write</a:t>
            </a:r>
            <a:r>
              <a:rPr lang="en-US" sz="1600" dirty="0">
                <a:solidFill>
                  <a:schemeClr val="tx2"/>
                </a:solidFill>
              </a:rPr>
              <a:t>("The number is " + </a:t>
            </a:r>
            <a:r>
              <a:rPr lang="en-US" sz="1600" dirty="0" err="1">
                <a:solidFill>
                  <a:schemeClr val="tx2"/>
                </a:solidFill>
              </a:rPr>
              <a:t>i</a:t>
            </a:r>
            <a:r>
              <a:rPr lang="en-US" sz="1600" dirty="0">
                <a:solidFill>
                  <a:schemeClr val="tx2"/>
                </a:solidFill>
              </a:rPr>
              <a:t>);</a:t>
            </a:r>
            <a:br>
              <a:rPr lang="en-US" sz="1600" dirty="0">
                <a:solidFill>
                  <a:schemeClr val="tx2"/>
                </a:solidFill>
              </a:rPr>
            </a:br>
            <a:r>
              <a:rPr lang="en-US" sz="1600" dirty="0">
                <a:solidFill>
                  <a:schemeClr val="tx2"/>
                </a:solidFill>
              </a:rPr>
              <a:t>  </a:t>
            </a:r>
            <a:r>
              <a:rPr lang="en-US" sz="1600" dirty="0" err="1">
                <a:solidFill>
                  <a:schemeClr val="tx2"/>
                </a:solidFill>
              </a:rPr>
              <a:t>document.write</a:t>
            </a:r>
            <a:r>
              <a:rPr lang="en-US" sz="1600" dirty="0">
                <a:solidFill>
                  <a:schemeClr val="tx2"/>
                </a:solidFill>
              </a:rPr>
              <a:t>("&lt;</a:t>
            </a:r>
            <a:r>
              <a:rPr lang="en-US" sz="1600" dirty="0" err="1">
                <a:solidFill>
                  <a:schemeClr val="tx2"/>
                </a:solidFill>
              </a:rPr>
              <a:t>br</a:t>
            </a:r>
            <a:r>
              <a:rPr lang="en-US" sz="1600" dirty="0">
                <a:solidFill>
                  <a:schemeClr val="tx2"/>
                </a:solidFill>
              </a:rPr>
              <a:t> /&gt;");</a:t>
            </a:r>
            <a:br>
              <a:rPr lang="en-US" sz="1600" dirty="0">
                <a:solidFill>
                  <a:schemeClr val="tx2"/>
                </a:solidFill>
              </a:rPr>
            </a:br>
            <a:r>
              <a:rPr lang="en-US" sz="1600" dirty="0">
                <a:solidFill>
                  <a:schemeClr val="tx2"/>
                </a:solidFill>
              </a:rPr>
              <a:t>  </a:t>
            </a:r>
            <a:r>
              <a:rPr lang="en-US" sz="1600" dirty="0" err="1">
                <a:solidFill>
                  <a:schemeClr val="tx2"/>
                </a:solidFill>
              </a:rPr>
              <a:t>i</a:t>
            </a:r>
            <a:r>
              <a:rPr lang="en-US" sz="1600" dirty="0">
                <a:solidFill>
                  <a:schemeClr val="tx2"/>
                </a:solidFill>
              </a:rPr>
              <a:t>++;</a:t>
            </a:r>
            <a:br>
              <a:rPr lang="en-US" sz="1600" dirty="0">
                <a:solidFill>
                  <a:schemeClr val="tx2"/>
                </a:solidFill>
              </a:rPr>
            </a:br>
            <a:r>
              <a:rPr lang="en-US" sz="1600" dirty="0">
                <a:solidFill>
                  <a:schemeClr val="tx2"/>
                </a:solidFill>
              </a:rPr>
              <a:t>}</a:t>
            </a:r>
          </a:p>
          <a:p>
            <a:pPr>
              <a:lnSpc>
                <a:spcPct val="80000"/>
              </a:lnSpc>
              <a:buFont typeface="Wingdings" pitchFamily="2" charset="2"/>
              <a:buNone/>
            </a:pPr>
            <a:r>
              <a:rPr lang="en-US" sz="1600" dirty="0">
                <a:solidFill>
                  <a:schemeClr val="tx2"/>
                </a:solidFill>
              </a:rPr>
              <a:t>	</a:t>
            </a:r>
            <a:r>
              <a:rPr lang="en-US" sz="1600" dirty="0"/>
              <a:t>&lt;/script&gt;</a:t>
            </a:r>
            <a:br>
              <a:rPr lang="en-US" sz="1600" dirty="0"/>
            </a:br>
            <a:r>
              <a:rPr lang="en-US" sz="1600" dirty="0"/>
              <a:t>&lt;/body&gt;</a:t>
            </a:r>
            <a:br>
              <a:rPr lang="en-US" sz="1600" dirty="0"/>
            </a:br>
            <a:r>
              <a:rPr lang="en-US" sz="1600" dirty="0"/>
              <a:t>&lt;/html&gt;</a:t>
            </a:r>
          </a:p>
        </p:txBody>
      </p:sp>
      <p:pic>
        <p:nvPicPr>
          <p:cNvPr id="129028" name="Picture 4"/>
          <p:cNvPicPr>
            <a:picLocks noChangeAspect="1" noChangeArrowheads="1"/>
          </p:cNvPicPr>
          <p:nvPr/>
        </p:nvPicPr>
        <p:blipFill>
          <a:blip r:embed="rId2"/>
          <a:srcRect/>
          <a:stretch>
            <a:fillRect/>
          </a:stretch>
        </p:blipFill>
        <p:spPr bwMode="auto">
          <a:xfrm>
            <a:off x="5257800" y="3124200"/>
            <a:ext cx="3200400" cy="31242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A2F1647-684C-4A29-8D25-49E0A62887D1}" type="slidenum">
              <a:rPr lang="en-US" altLang="en-US"/>
              <a:pPr/>
              <a:t>52</a:t>
            </a:fld>
            <a:endParaRPr lang="en-US" altLang="en-US"/>
          </a:p>
        </p:txBody>
      </p:sp>
      <p:sp>
        <p:nvSpPr>
          <p:cNvPr id="130050" name="Rectangle 2"/>
          <p:cNvSpPr>
            <a:spLocks noGrp="1" noChangeArrowheads="1"/>
          </p:cNvSpPr>
          <p:nvPr>
            <p:ph type="title"/>
          </p:nvPr>
        </p:nvSpPr>
        <p:spPr>
          <a:xfrm>
            <a:off x="457200" y="228600"/>
            <a:ext cx="7543800" cy="731838"/>
          </a:xfrm>
        </p:spPr>
        <p:txBody>
          <a:bodyPr/>
          <a:lstStyle/>
          <a:p>
            <a:r>
              <a:rPr lang="en-US"/>
              <a:t>do….while Loop</a:t>
            </a:r>
          </a:p>
        </p:txBody>
      </p:sp>
      <p:sp>
        <p:nvSpPr>
          <p:cNvPr id="130051" name="Rectangle 3"/>
          <p:cNvSpPr>
            <a:spLocks noGrp="1" noChangeArrowheads="1"/>
          </p:cNvSpPr>
          <p:nvPr>
            <p:ph type="body" idx="1"/>
          </p:nvPr>
        </p:nvSpPr>
        <p:spPr>
          <a:xfrm>
            <a:off x="457200" y="1066800"/>
            <a:ext cx="8229600" cy="5181600"/>
          </a:xfrm>
        </p:spPr>
        <p:txBody>
          <a:bodyPr/>
          <a:lstStyle/>
          <a:p>
            <a:pPr>
              <a:lnSpc>
                <a:spcPct val="80000"/>
              </a:lnSpc>
            </a:pPr>
            <a:r>
              <a:rPr lang="en-US" sz="1600" dirty="0"/>
              <a:t>The do...while loop is a variant of the while loop. This loop will execute the block of code ONCE, and then it will repeat the loop as long as the specified condition is true.</a:t>
            </a:r>
            <a:endParaRPr lang="en-US" sz="1600" b="1" dirty="0"/>
          </a:p>
          <a:p>
            <a:pPr>
              <a:lnSpc>
                <a:spcPct val="80000"/>
              </a:lnSpc>
            </a:pPr>
            <a:r>
              <a:rPr lang="en-US" sz="1600" b="1" dirty="0"/>
              <a:t>Syntax</a:t>
            </a:r>
          </a:p>
          <a:p>
            <a:pPr>
              <a:lnSpc>
                <a:spcPct val="80000"/>
              </a:lnSpc>
            </a:pPr>
            <a:r>
              <a:rPr lang="en-US" sz="1600" dirty="0">
                <a:solidFill>
                  <a:schemeClr val="tx2"/>
                </a:solidFill>
              </a:rPr>
              <a:t>do</a:t>
            </a:r>
            <a:br>
              <a:rPr lang="en-US" sz="1600" dirty="0">
                <a:solidFill>
                  <a:schemeClr val="tx2"/>
                </a:solidFill>
              </a:rPr>
            </a:br>
            <a:r>
              <a:rPr lang="en-US" sz="1600" dirty="0">
                <a:solidFill>
                  <a:schemeClr val="tx2"/>
                </a:solidFill>
              </a:rPr>
              <a:t>  {</a:t>
            </a:r>
            <a:br>
              <a:rPr lang="en-US" sz="1600" dirty="0">
                <a:solidFill>
                  <a:schemeClr val="tx2"/>
                </a:solidFill>
              </a:rPr>
            </a:br>
            <a:r>
              <a:rPr lang="en-US" sz="1600" i="1" dirty="0">
                <a:solidFill>
                  <a:schemeClr val="tx2"/>
                </a:solidFill>
              </a:rPr>
              <a:t>  code to be executed</a:t>
            </a:r>
            <a:br>
              <a:rPr lang="en-US" sz="1600" i="1" dirty="0">
                <a:solidFill>
                  <a:schemeClr val="tx2"/>
                </a:solidFill>
              </a:rPr>
            </a:br>
            <a:r>
              <a:rPr lang="en-US" sz="1600" i="1" dirty="0">
                <a:solidFill>
                  <a:schemeClr val="tx2"/>
                </a:solidFill>
              </a:rPr>
              <a:t>  </a:t>
            </a:r>
            <a:r>
              <a:rPr lang="en-US" sz="1600" dirty="0">
                <a:solidFill>
                  <a:schemeClr val="tx2"/>
                </a:solidFill>
              </a:rPr>
              <a:t>}</a:t>
            </a:r>
            <a:br>
              <a:rPr lang="en-US" sz="1600" dirty="0">
                <a:solidFill>
                  <a:schemeClr val="tx2"/>
                </a:solidFill>
              </a:rPr>
            </a:br>
            <a:r>
              <a:rPr lang="en-US" sz="1600" dirty="0">
                <a:solidFill>
                  <a:schemeClr val="tx2"/>
                </a:solidFill>
              </a:rPr>
              <a:t>while (var&lt;=</a:t>
            </a:r>
            <a:r>
              <a:rPr lang="en-US" sz="1600" dirty="0" err="1">
                <a:solidFill>
                  <a:schemeClr val="tx2"/>
                </a:solidFill>
              </a:rPr>
              <a:t>endvalue</a:t>
            </a:r>
            <a:r>
              <a:rPr lang="en-US" sz="1600" dirty="0">
                <a:solidFill>
                  <a:schemeClr val="tx2"/>
                </a:solidFill>
              </a:rPr>
              <a:t>);</a:t>
            </a:r>
            <a:endParaRPr lang="en-US" sz="1600" b="1" dirty="0">
              <a:solidFill>
                <a:schemeClr val="tx2"/>
              </a:solidFill>
            </a:endParaRPr>
          </a:p>
          <a:p>
            <a:pPr>
              <a:lnSpc>
                <a:spcPct val="80000"/>
              </a:lnSpc>
            </a:pPr>
            <a:r>
              <a:rPr lang="en-US" sz="1600" dirty="0"/>
              <a:t>The do...while loop will always be executed at least once, even if the condition is false, because the statements are executed before the condition is tested:</a:t>
            </a:r>
            <a:endParaRPr lang="en-US" sz="1600" b="1" dirty="0"/>
          </a:p>
          <a:p>
            <a:pPr>
              <a:lnSpc>
                <a:spcPct val="80000"/>
              </a:lnSpc>
            </a:pPr>
            <a:r>
              <a:rPr lang="en-US" sz="1600" b="1" dirty="0"/>
              <a:t>Example</a:t>
            </a:r>
          </a:p>
          <a:p>
            <a:pPr>
              <a:lnSpc>
                <a:spcPct val="80000"/>
              </a:lnSpc>
            </a:pPr>
            <a:r>
              <a:rPr lang="en-US" sz="1600" dirty="0"/>
              <a:t>&lt;html&gt;</a:t>
            </a:r>
            <a:br>
              <a:rPr lang="en-US" sz="1600" dirty="0"/>
            </a:br>
            <a:r>
              <a:rPr lang="en-US" sz="1600" dirty="0"/>
              <a:t>&lt;body&gt;</a:t>
            </a:r>
            <a:br>
              <a:rPr lang="en-US" sz="1600" dirty="0"/>
            </a:br>
            <a:r>
              <a:rPr lang="en-US" sz="1600" dirty="0"/>
              <a:t>&lt;script type="text/</a:t>
            </a:r>
            <a:r>
              <a:rPr lang="en-US" sz="1600" dirty="0" err="1"/>
              <a:t>javascript</a:t>
            </a:r>
            <a:r>
              <a:rPr lang="en-US" sz="1600" dirty="0"/>
              <a:t>"&gt;</a:t>
            </a:r>
            <a:br>
              <a:rPr lang="en-US" sz="1600" dirty="0"/>
            </a:br>
            <a:r>
              <a:rPr lang="en-US" sz="1600" dirty="0"/>
              <a:t>var </a:t>
            </a:r>
            <a:r>
              <a:rPr lang="en-US" sz="1600" dirty="0" err="1"/>
              <a:t>i</a:t>
            </a:r>
            <a:r>
              <a:rPr lang="en-US" sz="1600" dirty="0"/>
              <a:t>=5;</a:t>
            </a:r>
            <a:br>
              <a:rPr lang="en-US" sz="1600" dirty="0"/>
            </a:br>
            <a:r>
              <a:rPr lang="en-US" sz="1600" dirty="0">
                <a:solidFill>
                  <a:schemeClr val="tx2"/>
                </a:solidFill>
              </a:rPr>
              <a:t>do</a:t>
            </a:r>
            <a:br>
              <a:rPr lang="en-US" sz="1600" dirty="0">
                <a:solidFill>
                  <a:schemeClr val="tx2"/>
                </a:solidFill>
              </a:rPr>
            </a:br>
            <a:r>
              <a:rPr lang="en-US" sz="1600" dirty="0">
                <a:solidFill>
                  <a:schemeClr val="tx2"/>
                </a:solidFill>
              </a:rPr>
              <a:t>  {</a:t>
            </a:r>
            <a:br>
              <a:rPr lang="en-US" sz="1600" dirty="0">
                <a:solidFill>
                  <a:schemeClr val="tx2"/>
                </a:solidFill>
              </a:rPr>
            </a:br>
            <a:r>
              <a:rPr lang="en-US" sz="1600" dirty="0">
                <a:solidFill>
                  <a:schemeClr val="tx2"/>
                </a:solidFill>
              </a:rPr>
              <a:t>  </a:t>
            </a:r>
            <a:r>
              <a:rPr lang="en-US" sz="1600" dirty="0" err="1">
                <a:solidFill>
                  <a:schemeClr val="tx2"/>
                </a:solidFill>
              </a:rPr>
              <a:t>document.write</a:t>
            </a:r>
            <a:r>
              <a:rPr lang="en-US" sz="1600" dirty="0">
                <a:solidFill>
                  <a:schemeClr val="tx2"/>
                </a:solidFill>
              </a:rPr>
              <a:t>("The number is " + </a:t>
            </a:r>
            <a:r>
              <a:rPr lang="en-US" sz="1600" dirty="0" err="1">
                <a:solidFill>
                  <a:schemeClr val="tx2"/>
                </a:solidFill>
              </a:rPr>
              <a:t>i</a:t>
            </a:r>
            <a:r>
              <a:rPr lang="en-US" sz="1600" dirty="0">
                <a:solidFill>
                  <a:schemeClr val="tx2"/>
                </a:solidFill>
              </a:rPr>
              <a:t>);</a:t>
            </a:r>
            <a:br>
              <a:rPr lang="en-US" sz="1600" dirty="0">
                <a:solidFill>
                  <a:schemeClr val="tx2"/>
                </a:solidFill>
              </a:rPr>
            </a:br>
            <a:r>
              <a:rPr lang="en-US" sz="1600" dirty="0">
                <a:solidFill>
                  <a:schemeClr val="tx2"/>
                </a:solidFill>
              </a:rPr>
              <a:t>  </a:t>
            </a:r>
            <a:r>
              <a:rPr lang="en-US" sz="1600" dirty="0" err="1">
                <a:solidFill>
                  <a:schemeClr val="tx2"/>
                </a:solidFill>
              </a:rPr>
              <a:t>document.write</a:t>
            </a:r>
            <a:r>
              <a:rPr lang="en-US" sz="1600" dirty="0">
                <a:solidFill>
                  <a:schemeClr val="tx2"/>
                </a:solidFill>
              </a:rPr>
              <a:t>("&lt;</a:t>
            </a:r>
            <a:r>
              <a:rPr lang="en-US" sz="1600" dirty="0" err="1">
                <a:solidFill>
                  <a:schemeClr val="tx2"/>
                </a:solidFill>
              </a:rPr>
              <a:t>br</a:t>
            </a:r>
            <a:r>
              <a:rPr lang="en-US" sz="1600" dirty="0">
                <a:solidFill>
                  <a:schemeClr val="tx2"/>
                </a:solidFill>
              </a:rPr>
              <a:t> /&gt;");</a:t>
            </a:r>
            <a:br>
              <a:rPr lang="en-US" sz="1600" dirty="0">
                <a:solidFill>
                  <a:schemeClr val="tx2"/>
                </a:solidFill>
              </a:rPr>
            </a:br>
            <a:r>
              <a:rPr lang="en-US" sz="1600" dirty="0">
                <a:solidFill>
                  <a:schemeClr val="tx2"/>
                </a:solidFill>
              </a:rPr>
              <a:t>  </a:t>
            </a:r>
            <a:r>
              <a:rPr lang="en-US" sz="1600" dirty="0" err="1">
                <a:solidFill>
                  <a:schemeClr val="tx2"/>
                </a:solidFill>
              </a:rPr>
              <a:t>i</a:t>
            </a:r>
            <a:r>
              <a:rPr lang="en-US" sz="1600" dirty="0">
                <a:solidFill>
                  <a:schemeClr val="tx2"/>
                </a:solidFill>
              </a:rPr>
              <a:t>++;</a:t>
            </a:r>
            <a:br>
              <a:rPr lang="en-US" sz="1600" dirty="0">
                <a:solidFill>
                  <a:schemeClr val="tx2"/>
                </a:solidFill>
              </a:rPr>
            </a:br>
            <a:r>
              <a:rPr lang="en-US" sz="1600" dirty="0">
                <a:solidFill>
                  <a:schemeClr val="tx2"/>
                </a:solidFill>
              </a:rPr>
              <a:t>  }</a:t>
            </a:r>
            <a:br>
              <a:rPr lang="en-US" sz="1600" dirty="0">
                <a:solidFill>
                  <a:schemeClr val="tx2"/>
                </a:solidFill>
              </a:rPr>
            </a:br>
            <a:r>
              <a:rPr lang="en-US" sz="1600" dirty="0">
                <a:solidFill>
                  <a:schemeClr val="tx2"/>
                </a:solidFill>
              </a:rPr>
              <a:t>while (</a:t>
            </a:r>
            <a:r>
              <a:rPr lang="en-US" sz="1600" dirty="0" err="1">
                <a:solidFill>
                  <a:schemeClr val="tx2"/>
                </a:solidFill>
              </a:rPr>
              <a:t>i</a:t>
            </a:r>
            <a:r>
              <a:rPr lang="en-US" sz="1600" dirty="0">
                <a:solidFill>
                  <a:schemeClr val="tx2"/>
                </a:solidFill>
              </a:rPr>
              <a:t>&lt;=9);</a:t>
            </a:r>
            <a:br>
              <a:rPr lang="en-US" sz="1600" dirty="0">
                <a:solidFill>
                  <a:schemeClr val="tx2"/>
                </a:solidFill>
              </a:rPr>
            </a:br>
            <a:r>
              <a:rPr lang="en-US" sz="1600" dirty="0"/>
              <a:t>&lt;/script&gt;</a:t>
            </a:r>
            <a:br>
              <a:rPr lang="en-US" sz="1600" dirty="0"/>
            </a:br>
            <a:r>
              <a:rPr lang="en-US" sz="1600" dirty="0"/>
              <a:t>&lt;/body&gt;</a:t>
            </a:r>
            <a:br>
              <a:rPr lang="en-US" sz="1600" dirty="0"/>
            </a:br>
            <a:r>
              <a:rPr lang="en-US" sz="1600" dirty="0"/>
              <a:t>&lt;/html&gt;</a:t>
            </a:r>
            <a:br>
              <a:rPr lang="en-US" sz="1600" dirty="0"/>
            </a:br>
            <a:endParaRPr lang="en-US" sz="1600" dirty="0"/>
          </a:p>
        </p:txBody>
      </p:sp>
      <p:pic>
        <p:nvPicPr>
          <p:cNvPr id="130052" name="Picture 4"/>
          <p:cNvPicPr>
            <a:picLocks noChangeAspect="1" noChangeArrowheads="1"/>
          </p:cNvPicPr>
          <p:nvPr/>
        </p:nvPicPr>
        <p:blipFill>
          <a:blip r:embed="rId2"/>
          <a:srcRect/>
          <a:stretch>
            <a:fillRect/>
          </a:stretch>
        </p:blipFill>
        <p:spPr bwMode="auto">
          <a:xfrm>
            <a:off x="5105400" y="3276600"/>
            <a:ext cx="3352800" cy="3019425"/>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A75E9C0-8116-490F-9BDE-81F738A831BA}" type="slidenum">
              <a:rPr lang="en-US" altLang="en-US"/>
              <a:pPr/>
              <a:t>53</a:t>
            </a:fld>
            <a:endParaRPr lang="en-US" altLang="en-US"/>
          </a:p>
        </p:txBody>
      </p:sp>
      <p:sp>
        <p:nvSpPr>
          <p:cNvPr id="131074" name="Rectangle 2"/>
          <p:cNvSpPr>
            <a:spLocks noGrp="1" noChangeArrowheads="1"/>
          </p:cNvSpPr>
          <p:nvPr>
            <p:ph type="title"/>
          </p:nvPr>
        </p:nvSpPr>
        <p:spPr>
          <a:xfrm>
            <a:off x="457200" y="122238"/>
            <a:ext cx="7543800" cy="792162"/>
          </a:xfrm>
        </p:spPr>
        <p:txBody>
          <a:bodyPr/>
          <a:lstStyle/>
          <a:p>
            <a:r>
              <a:rPr lang="en-US"/>
              <a:t>break statement</a:t>
            </a:r>
          </a:p>
        </p:txBody>
      </p:sp>
      <p:sp>
        <p:nvSpPr>
          <p:cNvPr id="131075" name="Rectangle 3"/>
          <p:cNvSpPr>
            <a:spLocks noGrp="1" noChangeArrowheads="1"/>
          </p:cNvSpPr>
          <p:nvPr>
            <p:ph type="body" idx="1"/>
          </p:nvPr>
        </p:nvSpPr>
        <p:spPr>
          <a:xfrm>
            <a:off x="228600" y="1143000"/>
            <a:ext cx="8229600" cy="4987925"/>
          </a:xfrm>
        </p:spPr>
        <p:txBody>
          <a:bodyPr/>
          <a:lstStyle/>
          <a:p>
            <a:pPr>
              <a:lnSpc>
                <a:spcPct val="80000"/>
              </a:lnSpc>
            </a:pPr>
            <a:r>
              <a:rPr lang="en-US" sz="1900" dirty="0"/>
              <a:t>The break statement will break the loop and continue executing the code that follows after the loop (if any).</a:t>
            </a:r>
            <a:endParaRPr lang="en-US" sz="1900" b="1" dirty="0"/>
          </a:p>
          <a:p>
            <a:pPr>
              <a:lnSpc>
                <a:spcPct val="80000"/>
              </a:lnSpc>
            </a:pPr>
            <a:r>
              <a:rPr lang="en-US" sz="1900" b="1" dirty="0"/>
              <a:t>Example</a:t>
            </a:r>
          </a:p>
          <a:p>
            <a:pPr>
              <a:lnSpc>
                <a:spcPct val="80000"/>
              </a:lnSpc>
            </a:pPr>
            <a:r>
              <a:rPr lang="en-US" sz="1900" dirty="0"/>
              <a:t>&lt;html&gt;</a:t>
            </a:r>
            <a:br>
              <a:rPr lang="en-US" sz="1900" dirty="0"/>
            </a:br>
            <a:r>
              <a:rPr lang="en-US" sz="1900" dirty="0"/>
              <a:t>&lt;body&gt;</a:t>
            </a:r>
            <a:br>
              <a:rPr lang="en-US" sz="1900" dirty="0"/>
            </a:br>
            <a:r>
              <a:rPr lang="en-US" sz="1900" dirty="0"/>
              <a:t>&lt;script type="text/</a:t>
            </a:r>
            <a:r>
              <a:rPr lang="en-US" sz="1900" dirty="0" err="1"/>
              <a:t>javascript</a:t>
            </a:r>
            <a:r>
              <a:rPr lang="en-US" sz="1900" dirty="0"/>
              <a:t>"&gt;</a:t>
            </a:r>
            <a:br>
              <a:rPr lang="en-US" sz="1900" dirty="0"/>
            </a:br>
            <a:r>
              <a:rPr lang="en-US" sz="1900" dirty="0"/>
              <a:t>var </a:t>
            </a:r>
            <a:r>
              <a:rPr lang="en-US" sz="1900" dirty="0" err="1"/>
              <a:t>i</a:t>
            </a:r>
            <a:r>
              <a:rPr lang="en-US" sz="1900" dirty="0"/>
              <a:t>=0;</a:t>
            </a:r>
            <a:br>
              <a:rPr lang="en-US" sz="1900" dirty="0"/>
            </a:br>
            <a:r>
              <a:rPr lang="en-US" sz="1900" dirty="0"/>
              <a:t>for (</a:t>
            </a:r>
            <a:r>
              <a:rPr lang="en-US" sz="1900" dirty="0" err="1"/>
              <a:t>i</a:t>
            </a:r>
            <a:r>
              <a:rPr lang="en-US" sz="1900" dirty="0"/>
              <a:t>=0;i&lt;=10;i++)</a:t>
            </a:r>
            <a:br>
              <a:rPr lang="en-US" sz="1900" dirty="0"/>
            </a:br>
            <a:r>
              <a:rPr lang="en-US" sz="1900" dirty="0"/>
              <a:t>{</a:t>
            </a:r>
            <a:br>
              <a:rPr lang="en-US" sz="1900" dirty="0"/>
            </a:br>
            <a:r>
              <a:rPr lang="en-US" sz="1900" dirty="0"/>
              <a:t>  if (</a:t>
            </a:r>
            <a:r>
              <a:rPr lang="en-US" sz="1900" dirty="0" err="1"/>
              <a:t>i</a:t>
            </a:r>
            <a:r>
              <a:rPr lang="en-US" sz="1900" dirty="0"/>
              <a:t>==3)</a:t>
            </a:r>
            <a:br>
              <a:rPr lang="en-US" sz="1900" dirty="0"/>
            </a:br>
            <a:r>
              <a:rPr lang="en-US" sz="1900" dirty="0"/>
              <a:t>    {</a:t>
            </a:r>
            <a:br>
              <a:rPr lang="en-US" sz="1900" dirty="0"/>
            </a:br>
            <a:r>
              <a:rPr lang="en-US" sz="1900" dirty="0"/>
              <a:t>    	break;</a:t>
            </a:r>
            <a:br>
              <a:rPr lang="en-US" sz="1900" dirty="0"/>
            </a:br>
            <a:r>
              <a:rPr lang="en-US" sz="1900" dirty="0"/>
              <a:t>    }</a:t>
            </a:r>
            <a:br>
              <a:rPr lang="en-US" sz="1900" dirty="0"/>
            </a:br>
            <a:r>
              <a:rPr lang="en-US" sz="1900" dirty="0" err="1"/>
              <a:t>document.write</a:t>
            </a:r>
            <a:r>
              <a:rPr lang="en-US" sz="1900" dirty="0"/>
              <a:t>("The number is " + </a:t>
            </a:r>
            <a:r>
              <a:rPr lang="en-US" sz="1900" dirty="0" err="1"/>
              <a:t>i</a:t>
            </a:r>
            <a:r>
              <a:rPr lang="en-US" sz="1900" dirty="0"/>
              <a:t>);</a:t>
            </a:r>
            <a:br>
              <a:rPr lang="en-US" sz="1900" dirty="0"/>
            </a:br>
            <a:r>
              <a:rPr lang="en-US" sz="1900" dirty="0" err="1"/>
              <a:t>document.write</a:t>
            </a:r>
            <a:r>
              <a:rPr lang="en-US" sz="1900" dirty="0"/>
              <a:t>("&lt;</a:t>
            </a:r>
            <a:r>
              <a:rPr lang="en-US" sz="1900" dirty="0" err="1"/>
              <a:t>br</a:t>
            </a:r>
            <a:r>
              <a:rPr lang="en-US" sz="1900" dirty="0"/>
              <a:t> /&gt;");</a:t>
            </a:r>
            <a:br>
              <a:rPr lang="en-US" sz="1900" dirty="0"/>
            </a:br>
            <a:r>
              <a:rPr lang="en-US" sz="1900" dirty="0"/>
              <a:t>}</a:t>
            </a:r>
            <a:br>
              <a:rPr lang="en-US" sz="1900" dirty="0"/>
            </a:br>
            <a:r>
              <a:rPr lang="en-US" sz="1900" dirty="0"/>
              <a:t>&lt;/script&gt;</a:t>
            </a:r>
            <a:br>
              <a:rPr lang="en-US" sz="1900" dirty="0"/>
            </a:br>
            <a:r>
              <a:rPr lang="en-US" sz="1900" dirty="0"/>
              <a:t>&lt;/body&gt;</a:t>
            </a:r>
            <a:br>
              <a:rPr lang="en-US" sz="1900" dirty="0"/>
            </a:br>
            <a:r>
              <a:rPr lang="en-US" sz="1900" dirty="0"/>
              <a:t>&lt;/html&gt;</a:t>
            </a:r>
          </a:p>
        </p:txBody>
      </p:sp>
      <p:pic>
        <p:nvPicPr>
          <p:cNvPr id="131076" name="Picture 4"/>
          <p:cNvPicPr>
            <a:picLocks noChangeAspect="1" noChangeArrowheads="1"/>
          </p:cNvPicPr>
          <p:nvPr/>
        </p:nvPicPr>
        <p:blipFill>
          <a:blip r:embed="rId2"/>
          <a:srcRect/>
          <a:stretch>
            <a:fillRect/>
          </a:stretch>
        </p:blipFill>
        <p:spPr bwMode="auto">
          <a:xfrm>
            <a:off x="5257800" y="2133600"/>
            <a:ext cx="3505200" cy="35052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4A71FF-2F2C-4F67-975C-D1364CB54892}" type="slidenum">
              <a:rPr lang="en-US" altLang="en-US"/>
              <a:pPr/>
              <a:t>54</a:t>
            </a:fld>
            <a:endParaRPr lang="en-US" altLang="en-US"/>
          </a:p>
        </p:txBody>
      </p:sp>
      <p:sp>
        <p:nvSpPr>
          <p:cNvPr id="178178" name="Rectangle 2"/>
          <p:cNvSpPr>
            <a:spLocks noGrp="1" noChangeArrowheads="1"/>
          </p:cNvSpPr>
          <p:nvPr>
            <p:ph type="title"/>
          </p:nvPr>
        </p:nvSpPr>
        <p:spPr/>
        <p:txBody>
          <a:bodyPr/>
          <a:lstStyle/>
          <a:p>
            <a:r>
              <a:rPr lang="en-US"/>
              <a:t>JavaScript popup boxes</a:t>
            </a:r>
          </a:p>
        </p:txBody>
      </p:sp>
      <p:sp>
        <p:nvSpPr>
          <p:cNvPr id="178179" name="Rectangle 3"/>
          <p:cNvSpPr>
            <a:spLocks noGrp="1" noChangeArrowheads="1"/>
          </p:cNvSpPr>
          <p:nvPr>
            <p:ph type="body" idx="1"/>
          </p:nvPr>
        </p:nvSpPr>
        <p:spPr/>
        <p:txBody>
          <a:bodyPr/>
          <a:lstStyle/>
          <a:p>
            <a:r>
              <a:rPr lang="en-US"/>
              <a:t>JavaScript has three kind of popup boxes:</a:t>
            </a:r>
          </a:p>
          <a:p>
            <a:pPr lvl="1"/>
            <a:r>
              <a:rPr lang="en-US"/>
              <a:t>Alert box </a:t>
            </a:r>
          </a:p>
          <a:p>
            <a:pPr lvl="1"/>
            <a:r>
              <a:rPr lang="en-US"/>
              <a:t>Confirm box </a:t>
            </a:r>
          </a:p>
          <a:p>
            <a:pPr lvl="1"/>
            <a:r>
              <a:rPr lang="en-US"/>
              <a:t>Prompt box</a:t>
            </a:r>
            <a:endParaRPr lang="en-US" b="1"/>
          </a:p>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888E841-4807-49DD-BB99-FD256CF0C7DD}" type="slidenum">
              <a:rPr lang="en-US" altLang="en-US"/>
              <a:pPr/>
              <a:t>55</a:t>
            </a:fld>
            <a:endParaRPr lang="en-US" altLang="en-US"/>
          </a:p>
        </p:txBody>
      </p:sp>
      <p:sp>
        <p:nvSpPr>
          <p:cNvPr id="179202" name="Rectangle 2"/>
          <p:cNvSpPr>
            <a:spLocks noGrp="1" noChangeArrowheads="1"/>
          </p:cNvSpPr>
          <p:nvPr>
            <p:ph type="title"/>
          </p:nvPr>
        </p:nvSpPr>
        <p:spPr>
          <a:xfrm>
            <a:off x="457200" y="122238"/>
            <a:ext cx="7543800" cy="792162"/>
          </a:xfrm>
        </p:spPr>
        <p:txBody>
          <a:bodyPr/>
          <a:lstStyle/>
          <a:p>
            <a:r>
              <a:rPr lang="en-US"/>
              <a:t>Alert box</a:t>
            </a:r>
          </a:p>
        </p:txBody>
      </p:sp>
      <p:sp>
        <p:nvSpPr>
          <p:cNvPr id="179203" name="Rectangle 3"/>
          <p:cNvSpPr>
            <a:spLocks noGrp="1" noChangeArrowheads="1"/>
          </p:cNvSpPr>
          <p:nvPr>
            <p:ph type="body" idx="1"/>
          </p:nvPr>
        </p:nvSpPr>
        <p:spPr>
          <a:xfrm>
            <a:off x="228600" y="914400"/>
            <a:ext cx="8229600" cy="5257800"/>
          </a:xfrm>
        </p:spPr>
        <p:txBody>
          <a:bodyPr/>
          <a:lstStyle/>
          <a:p>
            <a:pPr>
              <a:lnSpc>
                <a:spcPct val="80000"/>
              </a:lnSpc>
            </a:pPr>
            <a:r>
              <a:rPr lang="en-US" sz="1900" dirty="0"/>
              <a:t>An alert box is often used if you want to make sure information comes through to the user.</a:t>
            </a:r>
          </a:p>
          <a:p>
            <a:pPr>
              <a:lnSpc>
                <a:spcPct val="80000"/>
              </a:lnSpc>
            </a:pPr>
            <a:r>
              <a:rPr lang="en-US" sz="1900" dirty="0"/>
              <a:t>When an alert box pops up, the user will have to click "OK" to proceed. </a:t>
            </a:r>
          </a:p>
          <a:p>
            <a:pPr>
              <a:lnSpc>
                <a:spcPct val="80000"/>
              </a:lnSpc>
            </a:pPr>
            <a:r>
              <a:rPr lang="en-US" sz="1900" b="1" dirty="0"/>
              <a:t>Syntax</a:t>
            </a:r>
          </a:p>
          <a:p>
            <a:pPr>
              <a:lnSpc>
                <a:spcPct val="80000"/>
              </a:lnSpc>
            </a:pPr>
            <a:r>
              <a:rPr lang="en-US" sz="1900" dirty="0">
                <a:solidFill>
                  <a:srgbClr val="FF0000"/>
                </a:solidFill>
              </a:rPr>
              <a:t>alert("some text");</a:t>
            </a:r>
          </a:p>
          <a:p>
            <a:pPr>
              <a:lnSpc>
                <a:spcPct val="80000"/>
              </a:lnSpc>
            </a:pPr>
            <a:r>
              <a:rPr lang="en-US" sz="1900" dirty="0"/>
              <a:t>&lt;html&gt;</a:t>
            </a:r>
          </a:p>
          <a:p>
            <a:pPr>
              <a:lnSpc>
                <a:spcPct val="80000"/>
              </a:lnSpc>
            </a:pPr>
            <a:r>
              <a:rPr lang="en-US" sz="1900" dirty="0"/>
              <a:t>&lt;head&gt;</a:t>
            </a:r>
          </a:p>
          <a:p>
            <a:pPr>
              <a:lnSpc>
                <a:spcPct val="80000"/>
              </a:lnSpc>
            </a:pPr>
            <a:r>
              <a:rPr lang="en-US" sz="1900" dirty="0"/>
              <a:t>&lt;script type="text/</a:t>
            </a:r>
            <a:r>
              <a:rPr lang="en-US" sz="1900" dirty="0" err="1"/>
              <a:t>javascript</a:t>
            </a:r>
            <a:r>
              <a:rPr lang="en-US" sz="1900" dirty="0"/>
              <a:t>"&gt;</a:t>
            </a:r>
          </a:p>
          <a:p>
            <a:pPr>
              <a:lnSpc>
                <a:spcPct val="80000"/>
              </a:lnSpc>
            </a:pPr>
            <a:r>
              <a:rPr lang="en-US" sz="1900" dirty="0"/>
              <a:t>function </a:t>
            </a:r>
            <a:r>
              <a:rPr lang="en-US" sz="1900" dirty="0" err="1"/>
              <a:t>show_alert</a:t>
            </a:r>
            <a:r>
              <a:rPr lang="en-US" sz="1900" dirty="0"/>
              <a:t>()</a:t>
            </a:r>
          </a:p>
          <a:p>
            <a:pPr>
              <a:lnSpc>
                <a:spcPct val="80000"/>
              </a:lnSpc>
            </a:pPr>
            <a:r>
              <a:rPr lang="en-US" sz="1900" dirty="0"/>
              <a:t>{</a:t>
            </a:r>
          </a:p>
          <a:p>
            <a:pPr>
              <a:lnSpc>
                <a:spcPct val="80000"/>
              </a:lnSpc>
            </a:pPr>
            <a:r>
              <a:rPr lang="en-US" sz="1900" dirty="0"/>
              <a:t>alert("I am an alert box!");</a:t>
            </a:r>
          </a:p>
          <a:p>
            <a:pPr>
              <a:lnSpc>
                <a:spcPct val="80000"/>
              </a:lnSpc>
            </a:pPr>
            <a:r>
              <a:rPr lang="en-US" sz="1900" dirty="0"/>
              <a:t>}</a:t>
            </a:r>
          </a:p>
          <a:p>
            <a:pPr>
              <a:lnSpc>
                <a:spcPct val="80000"/>
              </a:lnSpc>
            </a:pPr>
            <a:r>
              <a:rPr lang="en-US" sz="1900" dirty="0"/>
              <a:t>&lt;/script&gt;</a:t>
            </a:r>
          </a:p>
          <a:p>
            <a:pPr>
              <a:lnSpc>
                <a:spcPct val="80000"/>
              </a:lnSpc>
            </a:pPr>
            <a:r>
              <a:rPr lang="en-US" sz="1900" dirty="0"/>
              <a:t>&lt;/head&gt;</a:t>
            </a:r>
          </a:p>
          <a:p>
            <a:pPr>
              <a:lnSpc>
                <a:spcPct val="80000"/>
              </a:lnSpc>
            </a:pPr>
            <a:r>
              <a:rPr lang="en-US" sz="1900" dirty="0"/>
              <a:t>&lt;body&gt;</a:t>
            </a:r>
          </a:p>
          <a:p>
            <a:pPr>
              <a:lnSpc>
                <a:spcPct val="80000"/>
              </a:lnSpc>
            </a:pPr>
            <a:r>
              <a:rPr lang="en-US" sz="1900" dirty="0"/>
              <a:t>&lt;input type="button" </a:t>
            </a:r>
            <a:r>
              <a:rPr lang="en-US" sz="1900" dirty="0" err="1"/>
              <a:t>onclick</a:t>
            </a:r>
            <a:r>
              <a:rPr lang="en-US" sz="1900" dirty="0"/>
              <a:t>="</a:t>
            </a:r>
            <a:r>
              <a:rPr lang="en-US" sz="1900" dirty="0" err="1"/>
              <a:t>show_alert</a:t>
            </a:r>
            <a:r>
              <a:rPr lang="en-US" sz="1900" dirty="0"/>
              <a:t>()" value="Show alert box" /&gt;</a:t>
            </a:r>
          </a:p>
          <a:p>
            <a:pPr>
              <a:lnSpc>
                <a:spcPct val="80000"/>
              </a:lnSpc>
            </a:pPr>
            <a:r>
              <a:rPr lang="en-US" sz="1900" dirty="0"/>
              <a:t>&lt;/body&gt;</a:t>
            </a:r>
          </a:p>
          <a:p>
            <a:pPr>
              <a:lnSpc>
                <a:spcPct val="80000"/>
              </a:lnSpc>
            </a:pPr>
            <a:r>
              <a:rPr lang="en-US" sz="1900" dirty="0"/>
              <a:t>&lt;/html&gt;</a:t>
            </a:r>
          </a:p>
          <a:p>
            <a:pPr>
              <a:lnSpc>
                <a:spcPct val="80000"/>
              </a:lnSpc>
            </a:pPr>
            <a:endParaRPr lang="en-US" sz="1800" dirty="0"/>
          </a:p>
          <a:p>
            <a:pPr>
              <a:lnSpc>
                <a:spcPct val="80000"/>
              </a:lnSpc>
            </a:pPr>
            <a:endParaRPr lang="en-US" sz="1800" dirty="0"/>
          </a:p>
          <a:p>
            <a:pPr>
              <a:lnSpc>
                <a:spcPct val="80000"/>
              </a:lnSpc>
            </a:pPr>
            <a:endParaRPr lang="en-US" sz="1800" b="1" dirty="0"/>
          </a:p>
          <a:p>
            <a:pPr>
              <a:lnSpc>
                <a:spcPct val="80000"/>
              </a:lnSpc>
            </a:pPr>
            <a:endParaRPr lang="en-US" sz="1400" dirty="0"/>
          </a:p>
        </p:txBody>
      </p:sp>
      <p:pic>
        <p:nvPicPr>
          <p:cNvPr id="179204" name="Picture 4"/>
          <p:cNvPicPr>
            <a:picLocks noChangeAspect="1" noChangeArrowheads="1"/>
          </p:cNvPicPr>
          <p:nvPr/>
        </p:nvPicPr>
        <p:blipFill>
          <a:blip r:embed="rId2"/>
          <a:srcRect/>
          <a:stretch>
            <a:fillRect/>
          </a:stretch>
        </p:blipFill>
        <p:spPr bwMode="auto">
          <a:xfrm>
            <a:off x="4800600" y="1924050"/>
            <a:ext cx="3714750" cy="325755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7D7CCA9-42BA-4999-9430-8F23B01DE71D}" type="slidenum">
              <a:rPr lang="en-US" altLang="en-US"/>
              <a:pPr/>
              <a:t>56</a:t>
            </a:fld>
            <a:endParaRPr lang="en-US" altLang="en-US"/>
          </a:p>
        </p:txBody>
      </p:sp>
      <p:sp>
        <p:nvSpPr>
          <p:cNvPr id="181250" name="Rectangle 2"/>
          <p:cNvSpPr>
            <a:spLocks noGrp="1" noChangeArrowheads="1"/>
          </p:cNvSpPr>
          <p:nvPr>
            <p:ph type="title"/>
          </p:nvPr>
        </p:nvSpPr>
        <p:spPr/>
        <p:txBody>
          <a:bodyPr/>
          <a:lstStyle/>
          <a:p>
            <a:r>
              <a:rPr lang="en-US"/>
              <a:t>Confirm box</a:t>
            </a:r>
          </a:p>
        </p:txBody>
      </p:sp>
      <p:sp>
        <p:nvSpPr>
          <p:cNvPr id="181251" name="Rectangle 3"/>
          <p:cNvSpPr>
            <a:spLocks noGrp="1" noChangeArrowheads="1"/>
          </p:cNvSpPr>
          <p:nvPr>
            <p:ph type="body" idx="1"/>
          </p:nvPr>
        </p:nvSpPr>
        <p:spPr/>
        <p:txBody>
          <a:bodyPr/>
          <a:lstStyle/>
          <a:p>
            <a:r>
              <a:rPr lang="en-US" sz="2600"/>
              <a:t>A confirm box is often used if you want the user to verify or accept something.</a:t>
            </a:r>
          </a:p>
          <a:p>
            <a:r>
              <a:rPr lang="en-US" sz="2600"/>
              <a:t>When a confirm box pops up, the user will have to click either "OK" or "Cancel" to proceed. </a:t>
            </a:r>
          </a:p>
          <a:p>
            <a:r>
              <a:rPr lang="en-US" sz="2600"/>
              <a:t>If the user clicks "OK", the box returns true. If the user clicks "Cancel", the box returns false.</a:t>
            </a:r>
            <a:endParaRPr lang="en-US" sz="2600" b="1"/>
          </a:p>
          <a:p>
            <a:r>
              <a:rPr lang="en-US" sz="2600" b="1"/>
              <a:t>Syntax</a:t>
            </a:r>
          </a:p>
          <a:p>
            <a:r>
              <a:rPr lang="en-US" sz="2600">
                <a:solidFill>
                  <a:srgbClr val="FF0000"/>
                </a:solidFill>
              </a:rPr>
              <a:t>confirm("some text");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2CA41AF-AAA9-4F7C-ACC9-5BEEF03867A5}" type="slidenum">
              <a:rPr lang="en-US" altLang="en-US"/>
              <a:pPr/>
              <a:t>57</a:t>
            </a:fld>
            <a:endParaRPr lang="en-US" altLang="en-US"/>
          </a:p>
        </p:txBody>
      </p:sp>
      <p:sp>
        <p:nvSpPr>
          <p:cNvPr id="182275" name="Rectangle 3"/>
          <p:cNvSpPr>
            <a:spLocks noGrp="1" noChangeArrowheads="1"/>
          </p:cNvSpPr>
          <p:nvPr>
            <p:ph type="body" idx="1"/>
          </p:nvPr>
        </p:nvSpPr>
        <p:spPr>
          <a:xfrm>
            <a:off x="228600" y="533400"/>
            <a:ext cx="8686800" cy="5597525"/>
          </a:xfrm>
        </p:spPr>
        <p:txBody>
          <a:bodyPr/>
          <a:lstStyle/>
          <a:p>
            <a:pPr>
              <a:lnSpc>
                <a:spcPct val="80000"/>
              </a:lnSpc>
            </a:pPr>
            <a:r>
              <a:rPr lang="en-US" sz="2000" dirty="0"/>
              <a:t>&lt;html&gt;</a:t>
            </a:r>
            <a:br>
              <a:rPr lang="en-US" sz="2000" dirty="0"/>
            </a:br>
            <a:r>
              <a:rPr lang="en-US" sz="2000" dirty="0"/>
              <a:t>&lt;head&gt;</a:t>
            </a:r>
            <a:br>
              <a:rPr lang="en-US" sz="2000" dirty="0"/>
            </a:br>
            <a:r>
              <a:rPr lang="en-US" sz="2000" dirty="0"/>
              <a:t>&lt;script type="text/</a:t>
            </a:r>
            <a:r>
              <a:rPr lang="en-US" sz="2000" dirty="0" err="1"/>
              <a:t>javascript</a:t>
            </a:r>
            <a:r>
              <a:rPr lang="en-US" sz="2000" dirty="0"/>
              <a:t>"&gt;</a:t>
            </a:r>
            <a:br>
              <a:rPr lang="en-US" sz="2000" dirty="0"/>
            </a:br>
            <a:r>
              <a:rPr lang="en-US" sz="2000" dirty="0"/>
              <a:t>function </a:t>
            </a:r>
            <a:r>
              <a:rPr lang="en-US" sz="2000" dirty="0" err="1"/>
              <a:t>show_confirm</a:t>
            </a:r>
            <a:r>
              <a:rPr lang="en-US" sz="2000" dirty="0"/>
              <a:t>()</a:t>
            </a:r>
            <a:br>
              <a:rPr lang="en-US" sz="2000" dirty="0"/>
            </a:br>
            <a:r>
              <a:rPr lang="en-US" sz="2000" dirty="0"/>
              <a:t>{</a:t>
            </a:r>
            <a:br>
              <a:rPr lang="en-US" sz="2000" dirty="0"/>
            </a:br>
            <a:r>
              <a:rPr lang="en-US" sz="2000" dirty="0"/>
              <a:t>var r=confirm("Press a button");</a:t>
            </a:r>
            <a:br>
              <a:rPr lang="en-US" sz="2000" dirty="0"/>
            </a:br>
            <a:r>
              <a:rPr lang="en-US" sz="2000" dirty="0"/>
              <a:t>if (r==true)</a:t>
            </a:r>
            <a:br>
              <a:rPr lang="en-US" sz="2000" dirty="0"/>
            </a:br>
            <a:r>
              <a:rPr lang="en-US" sz="2000" dirty="0"/>
              <a:t>  {</a:t>
            </a:r>
            <a:br>
              <a:rPr lang="en-US" sz="2000" dirty="0"/>
            </a:br>
            <a:r>
              <a:rPr lang="en-US" sz="2000" dirty="0"/>
              <a:t>  </a:t>
            </a:r>
            <a:r>
              <a:rPr lang="en-US" sz="2000" dirty="0" err="1"/>
              <a:t>document.write</a:t>
            </a:r>
            <a:r>
              <a:rPr lang="en-US" sz="2000" dirty="0"/>
              <a:t>("You pressed OK!");</a:t>
            </a:r>
            <a:br>
              <a:rPr lang="en-US" sz="2000" dirty="0"/>
            </a:br>
            <a:r>
              <a:rPr lang="en-US" sz="2000" dirty="0"/>
              <a:t>  }</a:t>
            </a:r>
            <a:br>
              <a:rPr lang="en-US" sz="2000" dirty="0"/>
            </a:br>
            <a:r>
              <a:rPr lang="en-US" sz="2000" dirty="0"/>
              <a:t>else</a:t>
            </a:r>
            <a:br>
              <a:rPr lang="en-US" sz="2000" dirty="0"/>
            </a:br>
            <a:r>
              <a:rPr lang="en-US" sz="2000" dirty="0"/>
              <a:t>  {</a:t>
            </a:r>
            <a:br>
              <a:rPr lang="en-US" sz="2000" dirty="0"/>
            </a:br>
            <a:r>
              <a:rPr lang="en-US" sz="2000" dirty="0"/>
              <a:t>  </a:t>
            </a:r>
            <a:r>
              <a:rPr lang="en-US" sz="2000" dirty="0" err="1"/>
              <a:t>document.write</a:t>
            </a:r>
            <a:r>
              <a:rPr lang="en-US" sz="2000" dirty="0"/>
              <a:t>("You pressed Cancel!");</a:t>
            </a:r>
            <a:br>
              <a:rPr lang="en-US" sz="2000" dirty="0"/>
            </a:br>
            <a:r>
              <a:rPr lang="en-US" sz="2000" dirty="0"/>
              <a:t>  }</a:t>
            </a:r>
            <a:br>
              <a:rPr lang="en-US" sz="2000" dirty="0"/>
            </a:br>
            <a:r>
              <a:rPr lang="en-US" sz="2000" dirty="0"/>
              <a:t>}</a:t>
            </a:r>
            <a:br>
              <a:rPr lang="en-US" sz="2000" dirty="0"/>
            </a:br>
            <a:r>
              <a:rPr lang="en-US" sz="2000" dirty="0"/>
              <a:t>&lt;/script&gt;</a:t>
            </a:r>
            <a:br>
              <a:rPr lang="en-US" sz="2000" dirty="0"/>
            </a:br>
            <a:r>
              <a:rPr lang="en-US" sz="2000" dirty="0"/>
              <a:t>&lt;/head&gt;</a:t>
            </a:r>
            <a:br>
              <a:rPr lang="en-US" sz="2000" dirty="0"/>
            </a:br>
            <a:r>
              <a:rPr lang="en-US" sz="2000" dirty="0"/>
              <a:t>&lt;body&gt;</a:t>
            </a:r>
            <a:br>
              <a:rPr lang="en-US" sz="2000" dirty="0"/>
            </a:br>
            <a:br>
              <a:rPr lang="en-US" sz="2000" dirty="0"/>
            </a:br>
            <a:r>
              <a:rPr lang="en-US" sz="2000" dirty="0"/>
              <a:t>&lt;input type="button" </a:t>
            </a:r>
            <a:r>
              <a:rPr lang="en-US" sz="2000" dirty="0" err="1"/>
              <a:t>onclick</a:t>
            </a:r>
            <a:r>
              <a:rPr lang="en-US" sz="2000" dirty="0"/>
              <a:t>="</a:t>
            </a:r>
            <a:r>
              <a:rPr lang="en-US" sz="2000" dirty="0" err="1"/>
              <a:t>show_confirm</a:t>
            </a:r>
            <a:r>
              <a:rPr lang="en-US" sz="2000" dirty="0"/>
              <a:t>()" value="Show confirm box" /&gt;</a:t>
            </a:r>
            <a:br>
              <a:rPr lang="en-US" sz="2000" dirty="0"/>
            </a:br>
            <a:br>
              <a:rPr lang="en-US" sz="2000" dirty="0"/>
            </a:br>
            <a:r>
              <a:rPr lang="en-US" sz="2000" dirty="0"/>
              <a:t>&lt;/body&gt;</a:t>
            </a:r>
            <a:br>
              <a:rPr lang="en-US" sz="2000" dirty="0"/>
            </a:br>
            <a:r>
              <a:rPr lang="en-US" sz="2000" dirty="0"/>
              <a:t>&lt;/html&gt;</a:t>
            </a:r>
            <a:br>
              <a:rPr lang="en-US" sz="1800" dirty="0"/>
            </a:br>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0DAD98C9-938C-478B-8D2D-564ABFAAD060}" type="slidenum">
              <a:rPr lang="en-US" altLang="en-US"/>
              <a:pPr/>
              <a:t>58</a:t>
            </a:fld>
            <a:endParaRPr lang="en-US" altLang="en-US"/>
          </a:p>
        </p:txBody>
      </p:sp>
      <p:sp>
        <p:nvSpPr>
          <p:cNvPr id="183298" name="Rectangle 2"/>
          <p:cNvSpPr>
            <a:spLocks noGrp="1" noChangeArrowheads="1"/>
          </p:cNvSpPr>
          <p:nvPr>
            <p:ph type="title"/>
          </p:nvPr>
        </p:nvSpPr>
        <p:spPr>
          <a:xfrm>
            <a:off x="457200" y="122238"/>
            <a:ext cx="7543800" cy="487362"/>
          </a:xfrm>
        </p:spPr>
        <p:txBody>
          <a:bodyPr/>
          <a:lstStyle/>
          <a:p>
            <a:endParaRPr lang="en-US" sz="3500"/>
          </a:p>
        </p:txBody>
      </p:sp>
      <p:sp>
        <p:nvSpPr>
          <p:cNvPr id="183299" name="Rectangle 3"/>
          <p:cNvSpPr>
            <a:spLocks noGrp="1" noChangeArrowheads="1"/>
          </p:cNvSpPr>
          <p:nvPr>
            <p:ph type="body" idx="1"/>
          </p:nvPr>
        </p:nvSpPr>
        <p:spPr>
          <a:xfrm>
            <a:off x="457200" y="685800"/>
            <a:ext cx="8229600" cy="5445125"/>
          </a:xfrm>
        </p:spPr>
        <p:txBody>
          <a:bodyPr/>
          <a:lstStyle/>
          <a:p>
            <a:endParaRPr lang="en-US"/>
          </a:p>
        </p:txBody>
      </p:sp>
      <p:pic>
        <p:nvPicPr>
          <p:cNvPr id="183300" name="Picture 4"/>
          <p:cNvPicPr>
            <a:picLocks noChangeAspect="1" noChangeArrowheads="1"/>
          </p:cNvPicPr>
          <p:nvPr/>
        </p:nvPicPr>
        <p:blipFill>
          <a:blip r:embed="rId2"/>
          <a:srcRect/>
          <a:stretch>
            <a:fillRect/>
          </a:stretch>
        </p:blipFill>
        <p:spPr bwMode="auto">
          <a:xfrm>
            <a:off x="762000" y="1447800"/>
            <a:ext cx="3810000" cy="3990975"/>
          </a:xfrm>
          <a:prstGeom prst="rect">
            <a:avLst/>
          </a:prstGeom>
          <a:noFill/>
        </p:spPr>
      </p:pic>
      <p:pic>
        <p:nvPicPr>
          <p:cNvPr id="183301" name="Picture 5"/>
          <p:cNvPicPr>
            <a:picLocks noChangeAspect="1" noChangeArrowheads="1"/>
          </p:cNvPicPr>
          <p:nvPr/>
        </p:nvPicPr>
        <p:blipFill>
          <a:blip r:embed="rId3"/>
          <a:srcRect/>
          <a:stretch>
            <a:fillRect/>
          </a:stretch>
        </p:blipFill>
        <p:spPr bwMode="auto">
          <a:xfrm>
            <a:off x="4800600" y="1524000"/>
            <a:ext cx="3657600" cy="38862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DCFC57-BCC4-4446-9EC9-8F6424933474}" type="slidenum">
              <a:rPr lang="en-US" altLang="en-US"/>
              <a:pPr/>
              <a:t>59</a:t>
            </a:fld>
            <a:endParaRPr lang="en-US" altLang="en-US"/>
          </a:p>
        </p:txBody>
      </p:sp>
      <p:sp>
        <p:nvSpPr>
          <p:cNvPr id="184322" name="Rectangle 2"/>
          <p:cNvSpPr>
            <a:spLocks noGrp="1" noChangeArrowheads="1"/>
          </p:cNvSpPr>
          <p:nvPr>
            <p:ph type="title"/>
          </p:nvPr>
        </p:nvSpPr>
        <p:spPr/>
        <p:txBody>
          <a:bodyPr/>
          <a:lstStyle/>
          <a:p>
            <a:endParaRPr lang="en-US"/>
          </a:p>
        </p:txBody>
      </p:sp>
      <p:pic>
        <p:nvPicPr>
          <p:cNvPr id="184323" name="Picture 3"/>
          <p:cNvPicPr>
            <a:picLocks noGrp="1" noChangeAspect="1" noChangeArrowheads="1"/>
          </p:cNvPicPr>
          <p:nvPr>
            <p:ph type="body" idx="1"/>
          </p:nvPr>
        </p:nvPicPr>
        <p:blipFill>
          <a:blip r:embed="rId2"/>
          <a:srcRect/>
          <a:stretch>
            <a:fillRect/>
          </a:stretch>
        </p:blipFill>
        <p:spPr>
          <a:xfrm>
            <a:off x="685800" y="1981200"/>
            <a:ext cx="3733800" cy="3533775"/>
          </a:xfrm>
          <a:noFill/>
          <a:ln/>
        </p:spPr>
      </p:pic>
      <p:pic>
        <p:nvPicPr>
          <p:cNvPr id="184324" name="Picture 4"/>
          <p:cNvPicPr>
            <a:picLocks noChangeAspect="1" noChangeArrowheads="1"/>
          </p:cNvPicPr>
          <p:nvPr/>
        </p:nvPicPr>
        <p:blipFill>
          <a:blip r:embed="rId3"/>
          <a:srcRect/>
          <a:stretch>
            <a:fillRect/>
          </a:stretch>
        </p:blipFill>
        <p:spPr bwMode="auto">
          <a:xfrm>
            <a:off x="5029200" y="1981200"/>
            <a:ext cx="3505200" cy="3505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pPr>
              <a:buFontTx/>
              <a:buNone/>
            </a:pPr>
            <a:r>
              <a:rPr lang="en-US"/>
              <a:t>Completely different types of languages that just happen to be similarly name</a:t>
            </a:r>
          </a:p>
          <a:p>
            <a:r>
              <a:rPr lang="en-US" b="1"/>
              <a:t>JavaScript</a:t>
            </a:r>
            <a:r>
              <a:rPr lang="en-US"/>
              <a:t> - programs are interpreted in the browser</a:t>
            </a:r>
          </a:p>
          <a:p>
            <a:r>
              <a:rPr lang="en-US" b="1"/>
              <a:t>Java</a:t>
            </a:r>
            <a:r>
              <a:rPr lang="en-US"/>
              <a:t> - programs can be run as stand alone applications</a:t>
            </a:r>
          </a:p>
        </p:txBody>
      </p:sp>
      <p:sp>
        <p:nvSpPr>
          <p:cNvPr id="19458" name="Rectangle 2"/>
          <p:cNvSpPr>
            <a:spLocks noGrp="1" noChangeArrowheads="1"/>
          </p:cNvSpPr>
          <p:nvPr>
            <p:ph type="title"/>
          </p:nvPr>
        </p:nvSpPr>
        <p:spPr/>
        <p:txBody>
          <a:bodyPr/>
          <a:lstStyle/>
          <a:p>
            <a:r>
              <a:rPr lang="en-US"/>
              <a:t>JavaScript is not Java</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D9146D2-6A39-4A2A-A99F-F3A984C29F9A}" type="slidenum">
              <a:rPr lang="en-US" altLang="en-US"/>
              <a:pPr/>
              <a:t>60</a:t>
            </a:fld>
            <a:endParaRPr lang="en-US" altLang="en-US"/>
          </a:p>
        </p:txBody>
      </p:sp>
      <p:sp>
        <p:nvSpPr>
          <p:cNvPr id="185346" name="Rectangle 2"/>
          <p:cNvSpPr>
            <a:spLocks noGrp="1" noChangeArrowheads="1"/>
          </p:cNvSpPr>
          <p:nvPr>
            <p:ph type="title"/>
          </p:nvPr>
        </p:nvSpPr>
        <p:spPr/>
        <p:txBody>
          <a:bodyPr/>
          <a:lstStyle/>
          <a:p>
            <a:r>
              <a:rPr lang="en-US"/>
              <a:t>Prompt box</a:t>
            </a:r>
          </a:p>
        </p:txBody>
      </p:sp>
      <p:sp>
        <p:nvSpPr>
          <p:cNvPr id="185347" name="Rectangle 3"/>
          <p:cNvSpPr>
            <a:spLocks noGrp="1" noChangeArrowheads="1"/>
          </p:cNvSpPr>
          <p:nvPr>
            <p:ph type="body" idx="1"/>
          </p:nvPr>
        </p:nvSpPr>
        <p:spPr>
          <a:xfrm>
            <a:off x="457200" y="1719263"/>
            <a:ext cx="8229600" cy="4300537"/>
          </a:xfrm>
        </p:spPr>
        <p:txBody>
          <a:bodyPr/>
          <a:lstStyle/>
          <a:p>
            <a:pPr>
              <a:lnSpc>
                <a:spcPct val="90000"/>
              </a:lnSpc>
            </a:pPr>
            <a:r>
              <a:rPr lang="en-US" sz="2600"/>
              <a:t>A prompt box is often used if you want the user to input a value before entering a page.</a:t>
            </a:r>
          </a:p>
          <a:p>
            <a:pPr>
              <a:lnSpc>
                <a:spcPct val="90000"/>
              </a:lnSpc>
            </a:pPr>
            <a:r>
              <a:rPr lang="en-US" sz="2600"/>
              <a:t>When a prompt box pops up, the user will have to click either "OK" or "Cancel" to proceed after entering an input value. </a:t>
            </a:r>
          </a:p>
          <a:p>
            <a:pPr>
              <a:lnSpc>
                <a:spcPct val="90000"/>
              </a:lnSpc>
            </a:pPr>
            <a:r>
              <a:rPr lang="en-US" sz="2600"/>
              <a:t>If the user clicks "OK" the box returns the input value. If the user clicks "Cancel" the box returns null.</a:t>
            </a:r>
            <a:endParaRPr lang="en-US" sz="2600" b="1"/>
          </a:p>
          <a:p>
            <a:pPr>
              <a:lnSpc>
                <a:spcPct val="90000"/>
              </a:lnSpc>
            </a:pPr>
            <a:r>
              <a:rPr lang="en-US" sz="2600" b="1"/>
              <a:t>Syntax</a:t>
            </a:r>
          </a:p>
          <a:p>
            <a:pPr>
              <a:lnSpc>
                <a:spcPct val="90000"/>
              </a:lnSpc>
            </a:pPr>
            <a:r>
              <a:rPr lang="en-US" sz="2600"/>
              <a:t>prompt("sometext","defaultvalue");</a:t>
            </a:r>
            <a:br>
              <a:rPr lang="en-US" sz="2600"/>
            </a:br>
            <a:endParaRPr lang="en-US" sz="2600" b="1"/>
          </a:p>
          <a:p>
            <a:pPr>
              <a:lnSpc>
                <a:spcPct val="90000"/>
              </a:lnSpc>
            </a:pPr>
            <a:endParaRPr lang="en-US" sz="2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02E2A4F-69F7-4716-A87E-566AF2FCFC96}" type="slidenum">
              <a:rPr lang="en-US" altLang="en-US"/>
              <a:pPr/>
              <a:t>61</a:t>
            </a:fld>
            <a:endParaRPr lang="en-US" altLang="en-US"/>
          </a:p>
        </p:txBody>
      </p:sp>
      <p:sp>
        <p:nvSpPr>
          <p:cNvPr id="186370" name="Rectangle 2"/>
          <p:cNvSpPr>
            <a:spLocks noGrp="1" noChangeArrowheads="1"/>
          </p:cNvSpPr>
          <p:nvPr>
            <p:ph type="title"/>
          </p:nvPr>
        </p:nvSpPr>
        <p:spPr>
          <a:xfrm>
            <a:off x="457200" y="122238"/>
            <a:ext cx="7543800" cy="106362"/>
          </a:xfrm>
        </p:spPr>
        <p:txBody>
          <a:bodyPr/>
          <a:lstStyle/>
          <a:p>
            <a:endParaRPr lang="en-US" sz="3500"/>
          </a:p>
        </p:txBody>
      </p:sp>
      <p:sp>
        <p:nvSpPr>
          <p:cNvPr id="186371" name="Rectangle 3"/>
          <p:cNvSpPr>
            <a:spLocks noGrp="1" noChangeArrowheads="1"/>
          </p:cNvSpPr>
          <p:nvPr>
            <p:ph type="body" idx="1"/>
          </p:nvPr>
        </p:nvSpPr>
        <p:spPr>
          <a:xfrm>
            <a:off x="228600" y="304800"/>
            <a:ext cx="8458200" cy="6096000"/>
          </a:xfrm>
        </p:spPr>
        <p:txBody>
          <a:bodyPr/>
          <a:lstStyle/>
          <a:p>
            <a:pPr>
              <a:lnSpc>
                <a:spcPct val="80000"/>
              </a:lnSpc>
            </a:pPr>
            <a:endParaRPr lang="en-US" sz="2000" b="1" dirty="0"/>
          </a:p>
          <a:p>
            <a:pPr>
              <a:lnSpc>
                <a:spcPct val="80000"/>
              </a:lnSpc>
            </a:pPr>
            <a:endParaRPr lang="en-US" sz="2000" b="1" dirty="0"/>
          </a:p>
          <a:p>
            <a:pPr>
              <a:lnSpc>
                <a:spcPct val="80000"/>
              </a:lnSpc>
            </a:pPr>
            <a:endParaRPr lang="en-US" sz="1800" b="1" dirty="0"/>
          </a:p>
          <a:p>
            <a:pPr>
              <a:lnSpc>
                <a:spcPct val="80000"/>
              </a:lnSpc>
            </a:pPr>
            <a:endParaRPr lang="en-US" sz="1800" b="1" dirty="0"/>
          </a:p>
          <a:p>
            <a:pPr>
              <a:lnSpc>
                <a:spcPct val="80000"/>
              </a:lnSpc>
            </a:pPr>
            <a:endParaRPr lang="en-US" sz="1800" b="1" dirty="0"/>
          </a:p>
          <a:p>
            <a:pPr>
              <a:lnSpc>
                <a:spcPct val="80000"/>
              </a:lnSpc>
            </a:pPr>
            <a:r>
              <a:rPr lang="en-US" sz="1800" b="1" dirty="0"/>
              <a:t>&lt;html&gt;</a:t>
            </a:r>
            <a:br>
              <a:rPr lang="en-US" sz="1800" b="1" dirty="0"/>
            </a:br>
            <a:r>
              <a:rPr lang="en-US" sz="1800" b="1" dirty="0"/>
              <a:t>&lt;head&gt;</a:t>
            </a:r>
            <a:br>
              <a:rPr lang="en-US" sz="1800" b="1" dirty="0"/>
            </a:br>
            <a:r>
              <a:rPr lang="en-US" sz="1800" b="1" dirty="0"/>
              <a:t>&lt;script type="text/</a:t>
            </a:r>
            <a:r>
              <a:rPr lang="en-US" sz="1800" b="1" dirty="0" err="1"/>
              <a:t>javascript</a:t>
            </a:r>
            <a:r>
              <a:rPr lang="en-US" sz="1800" b="1" dirty="0"/>
              <a:t>"&gt;</a:t>
            </a:r>
            <a:br>
              <a:rPr lang="en-US" sz="1800" b="1" dirty="0"/>
            </a:br>
            <a:r>
              <a:rPr lang="en-US" sz="1800" b="1" dirty="0"/>
              <a:t>function </a:t>
            </a:r>
            <a:r>
              <a:rPr lang="en-US" sz="1800" b="1" dirty="0" err="1"/>
              <a:t>show_prompt</a:t>
            </a:r>
            <a:r>
              <a:rPr lang="en-US" sz="1800" b="1" dirty="0"/>
              <a:t>()</a:t>
            </a:r>
            <a:br>
              <a:rPr lang="en-US" sz="1800" b="1" dirty="0"/>
            </a:br>
            <a:r>
              <a:rPr lang="en-US" sz="1800" b="1" dirty="0"/>
              <a:t>{</a:t>
            </a:r>
            <a:br>
              <a:rPr lang="en-US" sz="1800" b="1" dirty="0"/>
            </a:br>
            <a:r>
              <a:rPr lang="en-US" sz="1800" b="1" dirty="0"/>
              <a:t>var name=prompt("Please enter your name");</a:t>
            </a:r>
            <a:br>
              <a:rPr lang="en-US" sz="1800" b="1" dirty="0"/>
            </a:br>
            <a:r>
              <a:rPr lang="en-US" sz="1800" b="1" dirty="0"/>
              <a:t>if (name!=null &amp;&amp; name!="")</a:t>
            </a:r>
            <a:br>
              <a:rPr lang="en-US" sz="1800" b="1" dirty="0"/>
            </a:br>
            <a:r>
              <a:rPr lang="en-US" sz="1800" b="1" dirty="0"/>
              <a:t>  {</a:t>
            </a:r>
            <a:br>
              <a:rPr lang="en-US" sz="1800" b="1" dirty="0"/>
            </a:br>
            <a:r>
              <a:rPr lang="en-US" sz="1800" b="1" dirty="0"/>
              <a:t>  </a:t>
            </a:r>
            <a:r>
              <a:rPr lang="en-US" sz="1800" b="1" dirty="0" err="1"/>
              <a:t>document.write</a:t>
            </a:r>
            <a:r>
              <a:rPr lang="en-US" sz="1800" b="1" dirty="0"/>
              <a:t>("Hello " + name + "! How are you today?");</a:t>
            </a:r>
            <a:br>
              <a:rPr lang="en-US" sz="1800" b="1" dirty="0"/>
            </a:br>
            <a:r>
              <a:rPr lang="en-US" sz="1800" b="1" dirty="0"/>
              <a:t>  }</a:t>
            </a:r>
            <a:br>
              <a:rPr lang="en-US" sz="1800" b="1" dirty="0"/>
            </a:br>
            <a:r>
              <a:rPr lang="en-US" sz="1800" b="1" dirty="0"/>
              <a:t>}</a:t>
            </a:r>
            <a:br>
              <a:rPr lang="en-US" sz="1800" b="1" dirty="0"/>
            </a:br>
            <a:r>
              <a:rPr lang="en-US" sz="1800" b="1" dirty="0"/>
              <a:t>&lt;/script&gt;</a:t>
            </a:r>
            <a:br>
              <a:rPr lang="en-US" sz="1800" b="1" dirty="0"/>
            </a:br>
            <a:r>
              <a:rPr lang="en-US" sz="1800" b="1" dirty="0"/>
              <a:t>&lt;/head&gt;</a:t>
            </a:r>
            <a:br>
              <a:rPr lang="en-US" sz="1800" b="1" dirty="0"/>
            </a:br>
            <a:r>
              <a:rPr lang="en-US" sz="1800" b="1" dirty="0"/>
              <a:t>&lt;body&gt;</a:t>
            </a:r>
            <a:br>
              <a:rPr lang="en-US" sz="1800" b="1" dirty="0"/>
            </a:br>
            <a:r>
              <a:rPr lang="en-US" sz="1800" b="1" dirty="0"/>
              <a:t>&lt;input type="button" </a:t>
            </a:r>
            <a:r>
              <a:rPr lang="en-US" sz="1800" b="1" dirty="0" err="1"/>
              <a:t>onclick</a:t>
            </a:r>
            <a:r>
              <a:rPr lang="en-US" sz="1800" b="1" dirty="0"/>
              <a:t>="</a:t>
            </a:r>
            <a:r>
              <a:rPr lang="en-US" sz="1800" b="1" dirty="0" err="1"/>
              <a:t>show_prompt</a:t>
            </a:r>
            <a:r>
              <a:rPr lang="en-US" sz="1800" b="1" dirty="0"/>
              <a:t>()" value="Show prompt box" /&gt;</a:t>
            </a:r>
            <a:br>
              <a:rPr lang="en-US" sz="1800" b="1" dirty="0"/>
            </a:br>
            <a:r>
              <a:rPr lang="en-US" sz="1800" b="1" dirty="0"/>
              <a:t>&lt;/body&gt;</a:t>
            </a:r>
            <a:br>
              <a:rPr lang="en-US" sz="1800" b="1" dirty="0"/>
            </a:br>
            <a:r>
              <a:rPr lang="en-US" sz="1800" b="1" dirty="0"/>
              <a:t>&lt;/html&gt;</a:t>
            </a:r>
            <a:br>
              <a:rPr lang="en-US" sz="1400" b="1" dirty="0"/>
            </a:br>
            <a:endParaRPr lang="en-US" sz="1400" b="1" dirty="0"/>
          </a:p>
        </p:txBody>
      </p:sp>
      <p:pic>
        <p:nvPicPr>
          <p:cNvPr id="186372" name="Picture 4"/>
          <p:cNvPicPr>
            <a:picLocks noChangeAspect="1" noChangeArrowheads="1"/>
          </p:cNvPicPr>
          <p:nvPr/>
        </p:nvPicPr>
        <p:blipFill>
          <a:blip r:embed="rId2"/>
          <a:srcRect/>
          <a:stretch>
            <a:fillRect/>
          </a:stretch>
        </p:blipFill>
        <p:spPr bwMode="auto">
          <a:xfrm>
            <a:off x="5715000" y="152400"/>
            <a:ext cx="3276600" cy="26670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1E0ECCC-C78B-4FF4-94C1-31794096B430}" type="slidenum">
              <a:rPr lang="en-US" altLang="en-US"/>
              <a:pPr/>
              <a:t>62</a:t>
            </a:fld>
            <a:endParaRPr lang="en-US" altLang="en-US"/>
          </a:p>
        </p:txBody>
      </p:sp>
      <p:sp>
        <p:nvSpPr>
          <p:cNvPr id="187394" name="Rectangle 2"/>
          <p:cNvSpPr>
            <a:spLocks noGrp="1" noChangeArrowheads="1"/>
          </p:cNvSpPr>
          <p:nvPr>
            <p:ph type="title"/>
          </p:nvPr>
        </p:nvSpPr>
        <p:spPr/>
        <p:txBody>
          <a:bodyPr/>
          <a:lstStyle/>
          <a:p>
            <a:endParaRPr lang="en-US"/>
          </a:p>
        </p:txBody>
      </p:sp>
      <p:sp>
        <p:nvSpPr>
          <p:cNvPr id="187395" name="Rectangle 3"/>
          <p:cNvSpPr>
            <a:spLocks noGrp="1" noChangeArrowheads="1"/>
          </p:cNvSpPr>
          <p:nvPr>
            <p:ph type="body" idx="1"/>
          </p:nvPr>
        </p:nvSpPr>
        <p:spPr/>
        <p:txBody>
          <a:bodyPr/>
          <a:lstStyle/>
          <a:p>
            <a:endParaRPr lang="en-US"/>
          </a:p>
        </p:txBody>
      </p:sp>
      <p:pic>
        <p:nvPicPr>
          <p:cNvPr id="187396" name="Picture 4"/>
          <p:cNvPicPr>
            <a:picLocks noChangeAspect="1" noChangeArrowheads="1"/>
          </p:cNvPicPr>
          <p:nvPr/>
        </p:nvPicPr>
        <p:blipFill>
          <a:blip r:embed="rId2"/>
          <a:srcRect/>
          <a:stretch>
            <a:fillRect/>
          </a:stretch>
        </p:blipFill>
        <p:spPr bwMode="auto">
          <a:xfrm>
            <a:off x="381000" y="838200"/>
            <a:ext cx="4495800" cy="4953000"/>
          </a:xfrm>
          <a:prstGeom prst="rect">
            <a:avLst/>
          </a:prstGeom>
          <a:noFill/>
        </p:spPr>
      </p:pic>
      <p:pic>
        <p:nvPicPr>
          <p:cNvPr id="187397" name="Picture 5"/>
          <p:cNvPicPr>
            <a:picLocks noChangeAspect="1" noChangeArrowheads="1"/>
          </p:cNvPicPr>
          <p:nvPr/>
        </p:nvPicPr>
        <p:blipFill>
          <a:blip r:embed="rId3"/>
          <a:srcRect/>
          <a:stretch>
            <a:fillRect/>
          </a:stretch>
        </p:blipFill>
        <p:spPr bwMode="auto">
          <a:xfrm>
            <a:off x="5105400" y="838200"/>
            <a:ext cx="4038600" cy="49530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0191CDC-20F0-4149-A3E4-CBF6D59ACA20}" type="slidenum">
              <a:rPr lang="en-US" altLang="en-US"/>
              <a:pPr/>
              <a:t>63</a:t>
            </a:fld>
            <a:endParaRPr lang="en-US" altLang="en-US"/>
          </a:p>
        </p:txBody>
      </p:sp>
      <p:sp>
        <p:nvSpPr>
          <p:cNvPr id="215042" name="Rectangle 2"/>
          <p:cNvSpPr>
            <a:spLocks noGrp="1" noChangeArrowheads="1"/>
          </p:cNvSpPr>
          <p:nvPr>
            <p:ph type="title"/>
          </p:nvPr>
        </p:nvSpPr>
        <p:spPr>
          <a:xfrm>
            <a:off x="457200" y="122238"/>
            <a:ext cx="7543800" cy="792162"/>
          </a:xfrm>
        </p:spPr>
        <p:txBody>
          <a:bodyPr/>
          <a:lstStyle/>
          <a:p>
            <a:r>
              <a:rPr lang="en-US"/>
              <a:t>JavaScript object hierarchy </a:t>
            </a:r>
          </a:p>
        </p:txBody>
      </p:sp>
      <p:sp>
        <p:nvSpPr>
          <p:cNvPr id="215043" name="Rectangle 3"/>
          <p:cNvSpPr>
            <a:spLocks noGrp="1" noChangeArrowheads="1"/>
          </p:cNvSpPr>
          <p:nvPr>
            <p:ph type="body" idx="1"/>
          </p:nvPr>
        </p:nvSpPr>
        <p:spPr>
          <a:xfrm>
            <a:off x="228600" y="1143000"/>
            <a:ext cx="8610600" cy="5257800"/>
          </a:xfrm>
        </p:spPr>
        <p:txBody>
          <a:bodyPr/>
          <a:lstStyle/>
          <a:p>
            <a:r>
              <a:rPr lang="en-US" sz="2000" dirty="0"/>
              <a:t>Different components in HTML page are represented as OBJECTS, that can be accessed by JavaScript. </a:t>
            </a:r>
          </a:p>
          <a:p>
            <a:r>
              <a:rPr lang="en-US" sz="2000" dirty="0"/>
              <a:t>These objects are organized in a hierarchy. (beginning with WINDOW object.)</a:t>
            </a:r>
          </a:p>
          <a:p>
            <a:r>
              <a:rPr lang="en-US" sz="2000" dirty="0"/>
              <a:t>JavaScript objects originate in one of the four places.</a:t>
            </a:r>
          </a:p>
          <a:p>
            <a:pPr marL="806450" lvl="1" indent="-457200">
              <a:buFont typeface="+mj-lt"/>
              <a:buAutoNum type="arabicPeriod"/>
            </a:pPr>
            <a:r>
              <a:rPr lang="en-US" sz="2000" dirty="0"/>
              <a:t>Some are built into the language like; String, Array, Date, Math and object.</a:t>
            </a:r>
          </a:p>
          <a:p>
            <a:pPr marL="806450" lvl="1" indent="-457200">
              <a:buFont typeface="+mj-lt"/>
              <a:buAutoNum type="arabicPeriod"/>
            </a:pPr>
            <a:r>
              <a:rPr lang="en-US" sz="2000" dirty="0"/>
              <a:t>Most come from web documents and are made available through client side JavaScript via the document object model (DOM).</a:t>
            </a:r>
          </a:p>
          <a:p>
            <a:pPr marL="806450" lvl="1" indent="-457200">
              <a:buFont typeface="+mj-lt"/>
              <a:buAutoNum type="arabicPeriod"/>
            </a:pPr>
            <a:r>
              <a:rPr lang="en-US" sz="2000" dirty="0"/>
              <a:t>A few object come from the browser such as the navigator, location and history objects also made available to the client side by DOM.</a:t>
            </a:r>
          </a:p>
          <a:p>
            <a:pPr marL="806450" lvl="1" indent="-457200">
              <a:buFont typeface="+mj-lt"/>
              <a:buAutoNum type="arabicPeriod"/>
            </a:pPr>
            <a:r>
              <a:rPr lang="en-US" sz="2000" dirty="0"/>
              <a:t>Lastly, programmers can create their own custom objects.</a:t>
            </a:r>
          </a:p>
          <a:p>
            <a:r>
              <a:rPr lang="en-US" sz="2000" dirty="0"/>
              <a:t>JavaScript supports a small handful of “built-in” objects. These built-in objects are available regardless of window content and operate independently of whatever page the browser has loaded.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3D21807-99E4-4F90-9D4E-DCB7E1E5EB31}" type="slidenum">
              <a:rPr lang="en-US" altLang="en-US"/>
              <a:pPr/>
              <a:t>64</a:t>
            </a:fld>
            <a:endParaRPr lang="en-US" altLang="en-US"/>
          </a:p>
        </p:txBody>
      </p:sp>
      <p:sp>
        <p:nvSpPr>
          <p:cNvPr id="216067" name="Rectangle 3"/>
          <p:cNvSpPr>
            <a:spLocks noGrp="1" noChangeArrowheads="1"/>
          </p:cNvSpPr>
          <p:nvPr>
            <p:ph type="body" idx="1"/>
          </p:nvPr>
        </p:nvSpPr>
        <p:spPr>
          <a:xfrm>
            <a:off x="457200" y="685800"/>
            <a:ext cx="7391400" cy="5445125"/>
          </a:xfrm>
        </p:spPr>
        <p:txBody>
          <a:bodyPr/>
          <a:lstStyle/>
          <a:p>
            <a:pPr>
              <a:lnSpc>
                <a:spcPct val="80000"/>
              </a:lnSpc>
            </a:pPr>
            <a:r>
              <a:rPr lang="en-US" sz="2000" dirty="0"/>
              <a:t>Most of the </a:t>
            </a:r>
            <a:r>
              <a:rPr lang="en-US" sz="2000" dirty="0" err="1"/>
              <a:t>javascript</a:t>
            </a:r>
            <a:r>
              <a:rPr lang="en-US" sz="2000" dirty="0"/>
              <a:t> object come from web documents.</a:t>
            </a:r>
          </a:p>
          <a:p>
            <a:pPr>
              <a:lnSpc>
                <a:spcPct val="80000"/>
              </a:lnSpc>
            </a:pPr>
            <a:r>
              <a:rPr lang="en-US" sz="2000" dirty="0"/>
              <a:t>When a web document contains an &lt;</a:t>
            </a:r>
            <a:r>
              <a:rPr lang="en-US" sz="2000" dirty="0" err="1"/>
              <a:t>img</a:t>
            </a:r>
            <a:r>
              <a:rPr lang="en-US" sz="2000" dirty="0"/>
              <a:t>&gt; tag in HTML, that document is said to contain an image object.</a:t>
            </a:r>
          </a:p>
          <a:p>
            <a:pPr>
              <a:lnSpc>
                <a:spcPct val="80000"/>
              </a:lnSpc>
            </a:pPr>
            <a:r>
              <a:rPr lang="en-US" sz="2000" dirty="0"/>
              <a:t>If it has a form specified by &lt;form&gt; tag it contains an form object.</a:t>
            </a:r>
          </a:p>
          <a:p>
            <a:pPr>
              <a:lnSpc>
                <a:spcPct val="80000"/>
              </a:lnSpc>
            </a:pPr>
            <a:r>
              <a:rPr lang="en-US" sz="2000" dirty="0"/>
              <a:t>It may also have paragraphs, headings, divisions, etc. but only the very latest browsers allow us to access or manipulate those objects.</a:t>
            </a:r>
          </a:p>
          <a:p>
            <a:pPr>
              <a:lnSpc>
                <a:spcPct val="80000"/>
              </a:lnSpc>
            </a:pPr>
            <a:r>
              <a:rPr lang="en-US" sz="2000" dirty="0"/>
              <a:t>The document object model implemented by a particular browser determines which objects we can access and manipulate in that browser </a:t>
            </a:r>
          </a:p>
        </p:txBody>
      </p:sp>
      <p:pic>
        <p:nvPicPr>
          <p:cNvPr id="216068" name="Picture 4"/>
          <p:cNvPicPr>
            <a:picLocks noChangeAspect="1" noChangeArrowheads="1"/>
          </p:cNvPicPr>
          <p:nvPr/>
        </p:nvPicPr>
        <p:blipFill>
          <a:blip r:embed="rId2"/>
          <a:srcRect/>
          <a:stretch>
            <a:fillRect/>
          </a:stretch>
        </p:blipFill>
        <p:spPr bwMode="auto">
          <a:xfrm>
            <a:off x="685800" y="3886200"/>
            <a:ext cx="7315200" cy="23622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87F68B5-1A80-49AB-86DB-3EE9E92C2494}" type="slidenum">
              <a:rPr lang="en-US" altLang="en-US"/>
              <a:pPr/>
              <a:t>65</a:t>
            </a:fld>
            <a:endParaRPr lang="en-US" altLang="en-US"/>
          </a:p>
        </p:txBody>
      </p:sp>
      <p:sp>
        <p:nvSpPr>
          <p:cNvPr id="193538" name="Rectangle 2"/>
          <p:cNvSpPr>
            <a:spLocks noGrp="1" noChangeArrowheads="1"/>
          </p:cNvSpPr>
          <p:nvPr>
            <p:ph type="title"/>
          </p:nvPr>
        </p:nvSpPr>
        <p:spPr>
          <a:xfrm>
            <a:off x="457200" y="-76200"/>
            <a:ext cx="7543800" cy="792162"/>
          </a:xfrm>
        </p:spPr>
        <p:txBody>
          <a:bodyPr/>
          <a:lstStyle/>
          <a:p>
            <a:r>
              <a:rPr lang="en-US" sz="3400" dirty="0"/>
              <a:t>JavaScript objects</a:t>
            </a:r>
          </a:p>
        </p:txBody>
      </p:sp>
      <p:sp>
        <p:nvSpPr>
          <p:cNvPr id="193539" name="Rectangle 3"/>
          <p:cNvSpPr>
            <a:spLocks noGrp="1" noChangeArrowheads="1"/>
          </p:cNvSpPr>
          <p:nvPr>
            <p:ph type="body" idx="1"/>
          </p:nvPr>
        </p:nvSpPr>
        <p:spPr>
          <a:xfrm>
            <a:off x="304800" y="914400"/>
            <a:ext cx="8610600" cy="5638800"/>
          </a:xfrm>
        </p:spPr>
        <p:txBody>
          <a:bodyPr/>
          <a:lstStyle/>
          <a:p>
            <a:pPr>
              <a:lnSpc>
                <a:spcPct val="90000"/>
              </a:lnSpc>
            </a:pPr>
            <a:r>
              <a:rPr lang="en-US" sz="1800" dirty="0"/>
              <a:t>JavaScript is an Object Oriented Programming (OOP) language.</a:t>
            </a:r>
          </a:p>
          <a:p>
            <a:pPr>
              <a:lnSpc>
                <a:spcPct val="90000"/>
              </a:lnSpc>
            </a:pPr>
            <a:r>
              <a:rPr lang="en-US" sz="1800" dirty="0"/>
              <a:t>An OOP language allows you to define your own objects and make your own variable types.</a:t>
            </a:r>
          </a:p>
          <a:p>
            <a:pPr>
              <a:lnSpc>
                <a:spcPct val="90000"/>
              </a:lnSpc>
            </a:pPr>
            <a:r>
              <a:rPr lang="en-US" sz="1800" dirty="0"/>
              <a:t>An object is just a special kind of data and it has properties &amp; methods.</a:t>
            </a:r>
          </a:p>
          <a:p>
            <a:pPr>
              <a:lnSpc>
                <a:spcPct val="90000"/>
              </a:lnSpc>
              <a:buNone/>
            </a:pPr>
            <a:r>
              <a:rPr lang="en-US" sz="1800" i="1" u="sng" dirty="0">
                <a:solidFill>
                  <a:srgbClr val="FF0000"/>
                </a:solidFill>
              </a:rPr>
              <a:t>Properties: </a:t>
            </a:r>
            <a:r>
              <a:rPr lang="en-US" sz="1800" dirty="0"/>
              <a:t>Properties are the values associated with an object.</a:t>
            </a:r>
          </a:p>
          <a:p>
            <a:pPr>
              <a:lnSpc>
                <a:spcPct val="90000"/>
              </a:lnSpc>
            </a:pPr>
            <a:r>
              <a:rPr lang="en-US" sz="1800" dirty="0"/>
              <a:t>In the following example we are using the length property of the String object to return the number of characters in a string:</a:t>
            </a:r>
          </a:p>
          <a:p>
            <a:pPr>
              <a:lnSpc>
                <a:spcPct val="90000"/>
              </a:lnSpc>
            </a:pPr>
            <a:r>
              <a:rPr lang="en-US" sz="1800" dirty="0"/>
              <a:t>&lt;script type="text/</a:t>
            </a:r>
            <a:r>
              <a:rPr lang="en-US" sz="1800" dirty="0" err="1"/>
              <a:t>javascript</a:t>
            </a:r>
            <a:r>
              <a:rPr lang="en-US" sz="1800" dirty="0"/>
              <a:t>"&gt;</a:t>
            </a:r>
            <a:br>
              <a:rPr lang="en-US" sz="1800" dirty="0"/>
            </a:br>
            <a:r>
              <a:rPr lang="en-US" sz="1800" dirty="0"/>
              <a:t>var txt="Hello World!";</a:t>
            </a:r>
            <a:br>
              <a:rPr lang="en-US" sz="1800" dirty="0"/>
            </a:br>
            <a:r>
              <a:rPr lang="en-US" sz="1800" dirty="0" err="1"/>
              <a:t>document.write</a:t>
            </a:r>
            <a:r>
              <a:rPr lang="en-US" sz="1800" dirty="0"/>
              <a:t>(</a:t>
            </a:r>
            <a:r>
              <a:rPr lang="en-US" sz="1800" dirty="0" err="1"/>
              <a:t>txt.length</a:t>
            </a:r>
            <a:r>
              <a:rPr lang="en-US" sz="1800" dirty="0"/>
              <a:t>);</a:t>
            </a:r>
            <a:br>
              <a:rPr lang="en-US" sz="1800" dirty="0"/>
            </a:br>
            <a:r>
              <a:rPr lang="en-US" sz="1800" dirty="0"/>
              <a:t>&lt;/script&gt;</a:t>
            </a:r>
          </a:p>
          <a:p>
            <a:pPr>
              <a:lnSpc>
                <a:spcPct val="90000"/>
              </a:lnSpc>
            </a:pPr>
            <a:r>
              <a:rPr lang="en-US" sz="1800" dirty="0"/>
              <a:t>The output of the code above will be: 12</a:t>
            </a:r>
          </a:p>
          <a:p>
            <a:pPr>
              <a:lnSpc>
                <a:spcPct val="90000"/>
              </a:lnSpc>
              <a:buNone/>
            </a:pPr>
            <a:r>
              <a:rPr lang="en-US" sz="1800" i="1" u="sng" dirty="0">
                <a:solidFill>
                  <a:srgbClr val="FF0000"/>
                </a:solidFill>
              </a:rPr>
              <a:t>Methods: </a:t>
            </a:r>
            <a:r>
              <a:rPr lang="en-US" sz="1800" dirty="0"/>
              <a:t>Methods are the actions that can be performed on objects.</a:t>
            </a:r>
          </a:p>
          <a:p>
            <a:pPr>
              <a:lnSpc>
                <a:spcPct val="90000"/>
              </a:lnSpc>
            </a:pPr>
            <a:r>
              <a:rPr lang="en-US" sz="1800" dirty="0"/>
              <a:t>In the following example we are using the </a:t>
            </a:r>
            <a:r>
              <a:rPr lang="en-US" sz="1800" dirty="0" err="1"/>
              <a:t>toUpperCase</a:t>
            </a:r>
            <a:r>
              <a:rPr lang="en-US" sz="1800" dirty="0"/>
              <a:t>() method of the String object to display a text in uppercase letters:</a:t>
            </a:r>
          </a:p>
          <a:p>
            <a:pPr>
              <a:lnSpc>
                <a:spcPct val="90000"/>
              </a:lnSpc>
            </a:pPr>
            <a:r>
              <a:rPr lang="en-US" sz="1800" dirty="0"/>
              <a:t>&lt;script type="text/</a:t>
            </a:r>
            <a:r>
              <a:rPr lang="en-US" sz="1800" dirty="0" err="1"/>
              <a:t>javascript</a:t>
            </a:r>
            <a:r>
              <a:rPr lang="en-US" sz="1800" dirty="0"/>
              <a:t>"&gt;</a:t>
            </a:r>
            <a:br>
              <a:rPr lang="en-US" sz="1800" dirty="0"/>
            </a:br>
            <a:r>
              <a:rPr lang="en-US" sz="1800" dirty="0"/>
              <a:t>var </a:t>
            </a:r>
            <a:r>
              <a:rPr lang="en-US" sz="1800" dirty="0" err="1"/>
              <a:t>str</a:t>
            </a:r>
            <a:r>
              <a:rPr lang="en-US" sz="1800" dirty="0"/>
              <a:t>="Hello world!";</a:t>
            </a:r>
            <a:br>
              <a:rPr lang="en-US" sz="1800" dirty="0"/>
            </a:br>
            <a:r>
              <a:rPr lang="en-US" sz="1800" dirty="0" err="1"/>
              <a:t>document.write</a:t>
            </a:r>
            <a:r>
              <a:rPr lang="en-US" sz="1800" dirty="0"/>
              <a:t>(</a:t>
            </a:r>
            <a:r>
              <a:rPr lang="en-US" sz="1800" dirty="0" err="1"/>
              <a:t>str.toUpperCase</a:t>
            </a:r>
            <a:r>
              <a:rPr lang="en-US" sz="1800" dirty="0"/>
              <a:t>());</a:t>
            </a:r>
            <a:br>
              <a:rPr lang="en-US" sz="1800" dirty="0"/>
            </a:br>
            <a:r>
              <a:rPr lang="en-US" sz="1800" dirty="0"/>
              <a:t>&lt;/script&gt;</a:t>
            </a:r>
          </a:p>
          <a:p>
            <a:pPr>
              <a:lnSpc>
                <a:spcPct val="90000"/>
              </a:lnSpc>
            </a:pPr>
            <a:r>
              <a:rPr lang="en-US" sz="1800" dirty="0"/>
              <a:t>The output of the code above will </a:t>
            </a:r>
            <a:r>
              <a:rPr lang="en-US" sz="1800" dirty="0" err="1"/>
              <a:t>be:HELLO</a:t>
            </a:r>
            <a:r>
              <a:rPr lang="en-US" sz="1800" dirty="0"/>
              <a:t> WORLD!</a:t>
            </a:r>
          </a:p>
          <a:p>
            <a:pPr>
              <a:lnSpc>
                <a:spcPct val="90000"/>
              </a:lnSpc>
              <a:buNone/>
            </a:pPr>
            <a:endParaRPr lang="en-US" sz="2000" dirty="0"/>
          </a:p>
          <a:p>
            <a:pPr>
              <a:lnSpc>
                <a:spcPct val="90000"/>
              </a:lnSpc>
            </a:pPr>
            <a:endParaRPr lang="en-US" sz="2000" b="1" dirty="0"/>
          </a:p>
          <a:p>
            <a:pPr>
              <a:lnSpc>
                <a:spcPct val="90000"/>
              </a:lnSpc>
            </a:pPr>
            <a:endParaRPr lang="en-US" sz="2000" dirty="0"/>
          </a:p>
          <a:p>
            <a:pPr>
              <a:lnSpc>
                <a:spcPct val="90000"/>
              </a:lnSpc>
            </a:pPr>
            <a:endParaRPr lang="en-US" sz="1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11574BA-FFBF-48BF-BB98-57CC0509A976}" type="slidenum">
              <a:rPr lang="en-US" altLang="en-US"/>
              <a:pPr/>
              <a:t>66</a:t>
            </a:fld>
            <a:endParaRPr lang="en-US" altLang="en-US"/>
          </a:p>
        </p:txBody>
      </p:sp>
      <p:sp>
        <p:nvSpPr>
          <p:cNvPr id="134146" name="Rectangle 2"/>
          <p:cNvSpPr>
            <a:spLocks noGrp="1" noChangeArrowheads="1"/>
          </p:cNvSpPr>
          <p:nvPr>
            <p:ph type="title"/>
          </p:nvPr>
        </p:nvSpPr>
        <p:spPr>
          <a:xfrm>
            <a:off x="457200" y="152400"/>
            <a:ext cx="7543800" cy="1020763"/>
          </a:xfrm>
        </p:spPr>
        <p:txBody>
          <a:bodyPr/>
          <a:lstStyle/>
          <a:p>
            <a:r>
              <a:rPr lang="en-US"/>
              <a:t>JavaScript objects contd…</a:t>
            </a:r>
          </a:p>
        </p:txBody>
      </p:sp>
      <p:sp>
        <p:nvSpPr>
          <p:cNvPr id="134147" name="Rectangle 3"/>
          <p:cNvSpPr>
            <a:spLocks noGrp="1" noChangeArrowheads="1"/>
          </p:cNvSpPr>
          <p:nvPr>
            <p:ph type="body" idx="1"/>
          </p:nvPr>
        </p:nvSpPr>
        <p:spPr>
          <a:xfrm>
            <a:off x="533400" y="1371600"/>
            <a:ext cx="8153400" cy="4495800"/>
          </a:xfrm>
        </p:spPr>
        <p:txBody>
          <a:bodyPr/>
          <a:lstStyle/>
          <a:p>
            <a:r>
              <a:rPr lang="en-US" sz="2000" dirty="0"/>
              <a:t>Some of JavaScript objects are as follows:</a:t>
            </a:r>
          </a:p>
          <a:p>
            <a:r>
              <a:rPr lang="en-US" sz="2000" dirty="0"/>
              <a:t>String</a:t>
            </a:r>
          </a:p>
          <a:p>
            <a:r>
              <a:rPr lang="en-US" sz="2000" dirty="0"/>
              <a:t>Array</a:t>
            </a:r>
          </a:p>
          <a:p>
            <a:r>
              <a:rPr lang="en-US" sz="2000" dirty="0"/>
              <a:t>History</a:t>
            </a:r>
          </a:p>
          <a:p>
            <a:r>
              <a:rPr lang="en-US" sz="2000" dirty="0"/>
              <a:t>Location</a:t>
            </a:r>
          </a:p>
          <a:p>
            <a:r>
              <a:rPr lang="en-US" sz="2000" dirty="0"/>
              <a:t>Navigator</a:t>
            </a:r>
          </a:p>
          <a:p>
            <a:r>
              <a:rPr lang="en-US" sz="2000" dirty="0"/>
              <a:t>Date</a:t>
            </a:r>
          </a:p>
          <a:p>
            <a:r>
              <a:rPr lang="en-US" sz="2000" dirty="0"/>
              <a:t>Window</a:t>
            </a:r>
          </a:p>
          <a:p>
            <a:r>
              <a:rPr lang="en-US" sz="2000" dirty="0"/>
              <a:t>Document</a:t>
            </a:r>
          </a:p>
          <a:p>
            <a:r>
              <a:rPr lang="en-US" sz="2000" dirty="0"/>
              <a:t>Boolean </a:t>
            </a:r>
          </a:p>
          <a:p>
            <a:r>
              <a:rPr lang="en-US" sz="2000" dirty="0"/>
              <a:t>Math</a:t>
            </a:r>
          </a:p>
          <a:p>
            <a:r>
              <a:rPr lang="en-US" sz="2000" dirty="0" err="1"/>
              <a:t>RegExp</a:t>
            </a:r>
            <a:endParaRPr lang="en-US" sz="2000" dirty="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8C7216E-E458-4DA2-BDAF-3CB11F250214}" type="slidenum">
              <a:rPr lang="en-US" altLang="en-US"/>
              <a:pPr/>
              <a:t>67</a:t>
            </a:fld>
            <a:endParaRPr lang="en-US" altLang="en-US"/>
          </a:p>
        </p:txBody>
      </p:sp>
      <p:sp>
        <p:nvSpPr>
          <p:cNvPr id="138242" name="Rectangle 2"/>
          <p:cNvSpPr>
            <a:spLocks noGrp="1" noChangeArrowheads="1"/>
          </p:cNvSpPr>
          <p:nvPr>
            <p:ph type="title"/>
          </p:nvPr>
        </p:nvSpPr>
        <p:spPr>
          <a:xfrm>
            <a:off x="457200" y="122238"/>
            <a:ext cx="7543800" cy="868362"/>
          </a:xfrm>
        </p:spPr>
        <p:txBody>
          <a:bodyPr/>
          <a:lstStyle/>
          <a:p>
            <a:r>
              <a:rPr lang="en-US" dirty="0"/>
              <a:t>JavaScript string object</a:t>
            </a:r>
          </a:p>
        </p:txBody>
      </p:sp>
      <p:sp>
        <p:nvSpPr>
          <p:cNvPr id="138243" name="Rectangle 3"/>
          <p:cNvSpPr>
            <a:spLocks noGrp="1" noChangeArrowheads="1"/>
          </p:cNvSpPr>
          <p:nvPr>
            <p:ph type="body" idx="1"/>
          </p:nvPr>
        </p:nvSpPr>
        <p:spPr>
          <a:xfrm>
            <a:off x="457200" y="1219200"/>
            <a:ext cx="8229600" cy="4911725"/>
          </a:xfrm>
        </p:spPr>
        <p:txBody>
          <a:bodyPr/>
          <a:lstStyle/>
          <a:p>
            <a:r>
              <a:rPr lang="en-US" sz="2000" dirty="0"/>
              <a:t>The String object is used to manipulate a stored piece of text.</a:t>
            </a:r>
          </a:p>
          <a:p>
            <a:r>
              <a:rPr lang="en-US" sz="2000" dirty="0"/>
              <a:t>The String object let's you work with text.</a:t>
            </a:r>
            <a:endParaRPr lang="en-US" sz="2000" b="1" dirty="0"/>
          </a:p>
          <a:p>
            <a:pPr>
              <a:buNone/>
            </a:pPr>
            <a:r>
              <a:rPr lang="en-US" sz="2000" b="1" dirty="0"/>
              <a:t>Syntax</a:t>
            </a:r>
          </a:p>
          <a:p>
            <a:r>
              <a:rPr lang="en-US" sz="2000" dirty="0"/>
              <a:t>var </a:t>
            </a:r>
            <a:r>
              <a:rPr lang="en-US" sz="2000" dirty="0" err="1"/>
              <a:t>myStr</a:t>
            </a:r>
            <a:r>
              <a:rPr lang="en-US" sz="2000" dirty="0"/>
              <a:t>=new String(string);</a:t>
            </a:r>
          </a:p>
          <a:p>
            <a:pPr>
              <a:buNone/>
            </a:pPr>
            <a:r>
              <a:rPr lang="en-US" sz="2000" dirty="0"/>
              <a:t>Properties:</a:t>
            </a:r>
          </a:p>
          <a:p>
            <a:endParaRPr lang="en-US" sz="2000" dirty="0"/>
          </a:p>
        </p:txBody>
      </p:sp>
      <p:pic>
        <p:nvPicPr>
          <p:cNvPr id="138244" name="Picture 4"/>
          <p:cNvPicPr>
            <a:picLocks noChangeAspect="1" noChangeArrowheads="1"/>
          </p:cNvPicPr>
          <p:nvPr/>
        </p:nvPicPr>
        <p:blipFill>
          <a:blip r:embed="rId2"/>
          <a:srcRect/>
          <a:stretch>
            <a:fillRect/>
          </a:stretch>
        </p:blipFill>
        <p:spPr bwMode="auto">
          <a:xfrm>
            <a:off x="457200" y="3276600"/>
            <a:ext cx="8305800" cy="27432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510028D-CA37-43F8-9BCC-2ACA1BEC6EA5}" type="slidenum">
              <a:rPr lang="en-US" altLang="en-US"/>
              <a:pPr/>
              <a:t>68</a:t>
            </a:fld>
            <a:endParaRPr lang="en-US" altLang="en-US"/>
          </a:p>
        </p:txBody>
      </p:sp>
      <p:sp>
        <p:nvSpPr>
          <p:cNvPr id="137218" name="Rectangle 2"/>
          <p:cNvSpPr>
            <a:spLocks noGrp="1" noChangeArrowheads="1"/>
          </p:cNvSpPr>
          <p:nvPr>
            <p:ph type="title"/>
          </p:nvPr>
        </p:nvSpPr>
        <p:spPr>
          <a:xfrm>
            <a:off x="457200" y="122238"/>
            <a:ext cx="7543800" cy="715962"/>
          </a:xfrm>
        </p:spPr>
        <p:txBody>
          <a:bodyPr/>
          <a:lstStyle/>
          <a:p>
            <a:r>
              <a:rPr lang="en-US" sz="2800" b="0"/>
              <a:t>String HTML wrapper methods</a:t>
            </a:r>
          </a:p>
        </p:txBody>
      </p:sp>
      <p:sp>
        <p:nvSpPr>
          <p:cNvPr id="137219" name="Rectangle 3"/>
          <p:cNvSpPr>
            <a:spLocks noGrp="1" noChangeArrowheads="1"/>
          </p:cNvSpPr>
          <p:nvPr>
            <p:ph type="body" idx="1"/>
          </p:nvPr>
        </p:nvSpPr>
        <p:spPr>
          <a:xfrm>
            <a:off x="457200" y="1066800"/>
            <a:ext cx="8229600" cy="5064125"/>
          </a:xfrm>
        </p:spPr>
        <p:txBody>
          <a:bodyPr/>
          <a:lstStyle/>
          <a:p>
            <a:r>
              <a:rPr lang="en-US" sz="2000" dirty="0"/>
              <a:t>The HTML wrapper(predefined) methods return the string wrapped inside the appropriate HTML tag.</a:t>
            </a:r>
          </a:p>
        </p:txBody>
      </p:sp>
      <p:pic>
        <p:nvPicPr>
          <p:cNvPr id="137220" name="Picture 4"/>
          <p:cNvPicPr>
            <a:picLocks noChangeAspect="1" noChangeArrowheads="1"/>
          </p:cNvPicPr>
          <p:nvPr/>
        </p:nvPicPr>
        <p:blipFill>
          <a:blip r:embed="rId2"/>
          <a:srcRect/>
          <a:stretch>
            <a:fillRect/>
          </a:stretch>
        </p:blipFill>
        <p:spPr bwMode="auto">
          <a:xfrm>
            <a:off x="762000" y="1752600"/>
            <a:ext cx="8001000" cy="44958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2D2E920-5D6C-4AF3-900C-A13E84050ED6}" type="slidenum">
              <a:rPr lang="en-US" altLang="en-US"/>
              <a:pPr/>
              <a:t>69</a:t>
            </a:fld>
            <a:endParaRPr lang="en-US" altLang="en-US"/>
          </a:p>
        </p:txBody>
      </p:sp>
      <p:sp>
        <p:nvSpPr>
          <p:cNvPr id="136194" name="Rectangle 2"/>
          <p:cNvSpPr>
            <a:spLocks noGrp="1" noChangeArrowheads="1"/>
          </p:cNvSpPr>
          <p:nvPr>
            <p:ph type="title"/>
          </p:nvPr>
        </p:nvSpPr>
        <p:spPr>
          <a:xfrm>
            <a:off x="457200" y="122238"/>
            <a:ext cx="7543800" cy="487362"/>
          </a:xfrm>
        </p:spPr>
        <p:txBody>
          <a:bodyPr/>
          <a:lstStyle/>
          <a:p>
            <a:r>
              <a:rPr lang="en-US" sz="2400" b="0"/>
              <a:t>String object methods</a:t>
            </a:r>
          </a:p>
        </p:txBody>
      </p:sp>
      <p:sp>
        <p:nvSpPr>
          <p:cNvPr id="136195" name="Rectangle 3"/>
          <p:cNvSpPr>
            <a:spLocks noGrp="1" noChangeArrowheads="1"/>
          </p:cNvSpPr>
          <p:nvPr>
            <p:ph type="body" idx="1"/>
          </p:nvPr>
        </p:nvSpPr>
        <p:spPr>
          <a:xfrm>
            <a:off x="457200" y="685800"/>
            <a:ext cx="8229600" cy="5445125"/>
          </a:xfrm>
        </p:spPr>
        <p:txBody>
          <a:bodyPr/>
          <a:lstStyle/>
          <a:p>
            <a:endParaRPr lang="en-US"/>
          </a:p>
        </p:txBody>
      </p:sp>
      <p:pic>
        <p:nvPicPr>
          <p:cNvPr id="136196" name="Picture 4"/>
          <p:cNvPicPr>
            <a:picLocks noChangeAspect="1" noChangeArrowheads="1"/>
          </p:cNvPicPr>
          <p:nvPr/>
        </p:nvPicPr>
        <p:blipFill>
          <a:blip r:embed="rId2"/>
          <a:srcRect/>
          <a:stretch>
            <a:fillRect/>
          </a:stretch>
        </p:blipFill>
        <p:spPr bwMode="auto">
          <a:xfrm>
            <a:off x="228600" y="685800"/>
            <a:ext cx="8686800" cy="5943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en-US"/>
              <a:t>It’s easier to learn than most programming languages</a:t>
            </a:r>
          </a:p>
          <a:p>
            <a:r>
              <a:rPr lang="en-US"/>
              <a:t>It allows you to make interactive Web pages</a:t>
            </a:r>
          </a:p>
          <a:p>
            <a:r>
              <a:rPr lang="en-US"/>
              <a:t>Syntax is similar to C</a:t>
            </a:r>
          </a:p>
          <a:p>
            <a:r>
              <a:rPr lang="en-US"/>
              <a:t>It can be fun..!!</a:t>
            </a:r>
          </a:p>
          <a:p>
            <a:endParaRPr lang="en-US"/>
          </a:p>
          <a:p>
            <a:endParaRPr lang="en-US"/>
          </a:p>
        </p:txBody>
      </p:sp>
      <p:sp>
        <p:nvSpPr>
          <p:cNvPr id="20482" name="Rectangle 2"/>
          <p:cNvSpPr>
            <a:spLocks noGrp="1" noChangeArrowheads="1"/>
          </p:cNvSpPr>
          <p:nvPr>
            <p:ph type="title"/>
          </p:nvPr>
        </p:nvSpPr>
        <p:spPr/>
        <p:txBody>
          <a:bodyPr/>
          <a:lstStyle/>
          <a:p>
            <a:r>
              <a:rPr lang="en-US"/>
              <a:t>Why JavaScript?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B63DB68-ADDB-465B-B0CA-AA2F2807A7E1}" type="slidenum">
              <a:rPr lang="en-US" altLang="en-US"/>
              <a:pPr/>
              <a:t>70</a:t>
            </a:fld>
            <a:endParaRPr lang="en-US" altLang="en-US"/>
          </a:p>
        </p:txBody>
      </p:sp>
      <p:sp>
        <p:nvSpPr>
          <p:cNvPr id="139266" name="Rectangle 2"/>
          <p:cNvSpPr>
            <a:spLocks noGrp="1" noChangeArrowheads="1"/>
          </p:cNvSpPr>
          <p:nvPr>
            <p:ph type="title"/>
          </p:nvPr>
        </p:nvSpPr>
        <p:spPr>
          <a:xfrm>
            <a:off x="457200" y="122238"/>
            <a:ext cx="7543800" cy="868362"/>
          </a:xfrm>
        </p:spPr>
        <p:txBody>
          <a:bodyPr/>
          <a:lstStyle/>
          <a:p>
            <a:r>
              <a:rPr lang="en-US"/>
              <a:t>JavaScript array</a:t>
            </a:r>
          </a:p>
        </p:txBody>
      </p:sp>
      <p:sp>
        <p:nvSpPr>
          <p:cNvPr id="139267" name="Rectangle 3"/>
          <p:cNvSpPr>
            <a:spLocks noGrp="1" noChangeArrowheads="1"/>
          </p:cNvSpPr>
          <p:nvPr>
            <p:ph type="body" idx="1"/>
          </p:nvPr>
        </p:nvSpPr>
        <p:spPr>
          <a:xfrm>
            <a:off x="457200" y="1524000"/>
            <a:ext cx="8229600" cy="4876800"/>
          </a:xfrm>
        </p:spPr>
        <p:txBody>
          <a:bodyPr/>
          <a:lstStyle/>
          <a:p>
            <a:pPr>
              <a:lnSpc>
                <a:spcPct val="90000"/>
              </a:lnSpc>
            </a:pPr>
            <a:r>
              <a:rPr lang="en-US" sz="2600" i="1" dirty="0"/>
              <a:t>Array object</a:t>
            </a:r>
            <a:r>
              <a:rPr lang="en-US" sz="2600" dirty="0"/>
              <a:t> is used to store a set of values in a single variable name</a:t>
            </a:r>
          </a:p>
          <a:p>
            <a:pPr>
              <a:lnSpc>
                <a:spcPct val="90000"/>
              </a:lnSpc>
            </a:pPr>
            <a:r>
              <a:rPr lang="en-US" sz="2600" dirty="0"/>
              <a:t>We can create an instance of the array object with the “new” keyword</a:t>
            </a:r>
          </a:p>
          <a:p>
            <a:pPr>
              <a:lnSpc>
                <a:spcPct val="90000"/>
              </a:lnSpc>
              <a:buNone/>
            </a:pPr>
            <a:r>
              <a:rPr lang="en-US" sz="2600" b="1" dirty="0"/>
              <a:t>Syntax</a:t>
            </a:r>
          </a:p>
          <a:p>
            <a:pPr>
              <a:lnSpc>
                <a:spcPct val="90000"/>
              </a:lnSpc>
            </a:pPr>
            <a:r>
              <a:rPr lang="en-US" sz="2600" dirty="0"/>
              <a:t>var </a:t>
            </a:r>
            <a:r>
              <a:rPr lang="en-US" sz="2600" dirty="0" err="1"/>
              <a:t>myCars</a:t>
            </a:r>
            <a:r>
              <a:rPr lang="en-US" sz="2600" dirty="0"/>
              <a:t>=new Array("</a:t>
            </a:r>
            <a:r>
              <a:rPr lang="en-US" sz="2600" dirty="0" err="1"/>
              <a:t>Saab","Volvo","BMW</a:t>
            </a:r>
            <a:r>
              <a:rPr lang="en-US" sz="2600" dirty="0"/>
              <a:t>")</a:t>
            </a:r>
          </a:p>
          <a:p>
            <a:pPr>
              <a:lnSpc>
                <a:spcPct val="90000"/>
              </a:lnSpc>
            </a:pPr>
            <a:r>
              <a:rPr lang="en-US" sz="2600" dirty="0"/>
              <a:t>To access and to set values inside an array, you must use the index numbers as follows:</a:t>
            </a:r>
          </a:p>
          <a:p>
            <a:pPr>
              <a:lnSpc>
                <a:spcPct val="90000"/>
              </a:lnSpc>
            </a:pPr>
            <a:r>
              <a:rPr lang="en-US" sz="2600" dirty="0" err="1"/>
              <a:t>myCars</a:t>
            </a:r>
            <a:r>
              <a:rPr lang="en-US" sz="2600" dirty="0"/>
              <a:t>[0] is the first element </a:t>
            </a:r>
          </a:p>
          <a:p>
            <a:pPr>
              <a:lnSpc>
                <a:spcPct val="90000"/>
              </a:lnSpc>
            </a:pPr>
            <a:r>
              <a:rPr lang="en-US" sz="2600" dirty="0" err="1"/>
              <a:t>myCars</a:t>
            </a:r>
            <a:r>
              <a:rPr lang="en-US" sz="2600" dirty="0"/>
              <a:t>[1] is the second element </a:t>
            </a:r>
          </a:p>
          <a:p>
            <a:pPr>
              <a:lnSpc>
                <a:spcPct val="90000"/>
              </a:lnSpc>
            </a:pPr>
            <a:r>
              <a:rPr lang="en-US" sz="2600" dirty="0" err="1"/>
              <a:t>myCars</a:t>
            </a:r>
            <a:r>
              <a:rPr lang="en-US" sz="2600" dirty="0"/>
              <a:t>[2] is the third element </a:t>
            </a:r>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7173B8CB-F53D-4F76-920F-71893C5812E0}" type="slidenum">
              <a:rPr lang="en-US" altLang="en-US"/>
              <a:pPr/>
              <a:t>71</a:t>
            </a:fld>
            <a:endParaRPr lang="en-US" altLang="en-US"/>
          </a:p>
        </p:txBody>
      </p:sp>
      <p:sp>
        <p:nvSpPr>
          <p:cNvPr id="140290" name="Rectangle 2"/>
          <p:cNvSpPr>
            <a:spLocks noGrp="1" noChangeArrowheads="1"/>
          </p:cNvSpPr>
          <p:nvPr>
            <p:ph type="title"/>
          </p:nvPr>
        </p:nvSpPr>
        <p:spPr>
          <a:xfrm>
            <a:off x="457200" y="609600"/>
            <a:ext cx="7543800" cy="838200"/>
          </a:xfrm>
        </p:spPr>
        <p:txBody>
          <a:bodyPr/>
          <a:lstStyle/>
          <a:p>
            <a:r>
              <a:rPr lang="en-US" sz="2800"/>
              <a:t>Array Object Properties</a:t>
            </a:r>
            <a:br>
              <a:rPr lang="en-US" sz="2800"/>
            </a:br>
            <a:endParaRPr lang="en-US" sz="2800"/>
          </a:p>
        </p:txBody>
      </p:sp>
      <p:sp>
        <p:nvSpPr>
          <p:cNvPr id="140291" name="Rectangle 3"/>
          <p:cNvSpPr>
            <a:spLocks noGrp="1" noChangeArrowheads="1"/>
          </p:cNvSpPr>
          <p:nvPr>
            <p:ph type="body" idx="1"/>
          </p:nvPr>
        </p:nvSpPr>
        <p:spPr>
          <a:xfrm>
            <a:off x="457200" y="1676400"/>
            <a:ext cx="8229600" cy="4454525"/>
          </a:xfrm>
        </p:spPr>
        <p:txBody>
          <a:bodyPr/>
          <a:lstStyle/>
          <a:p>
            <a:endParaRPr lang="en-US"/>
          </a:p>
        </p:txBody>
      </p:sp>
      <p:pic>
        <p:nvPicPr>
          <p:cNvPr id="140292" name="Picture 4"/>
          <p:cNvPicPr>
            <a:picLocks noChangeAspect="1" noChangeArrowheads="1"/>
          </p:cNvPicPr>
          <p:nvPr/>
        </p:nvPicPr>
        <p:blipFill>
          <a:blip r:embed="rId2"/>
          <a:srcRect/>
          <a:stretch>
            <a:fillRect/>
          </a:stretch>
        </p:blipFill>
        <p:spPr bwMode="auto">
          <a:xfrm>
            <a:off x="457200" y="1600200"/>
            <a:ext cx="8305800" cy="1943100"/>
          </a:xfrm>
          <a:prstGeom prst="rect">
            <a:avLst/>
          </a:prstGeom>
          <a:noFill/>
        </p:spPr>
      </p:pic>
      <p:pic>
        <p:nvPicPr>
          <p:cNvPr id="140293" name="Picture 5"/>
          <p:cNvPicPr>
            <a:picLocks noChangeAspect="1" noChangeArrowheads="1"/>
          </p:cNvPicPr>
          <p:nvPr/>
        </p:nvPicPr>
        <p:blipFill>
          <a:blip r:embed="rId3"/>
          <a:srcRect/>
          <a:stretch>
            <a:fillRect/>
          </a:stretch>
        </p:blipFill>
        <p:spPr bwMode="auto">
          <a:xfrm>
            <a:off x="457200" y="3505200"/>
            <a:ext cx="8305800" cy="16002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49DD8C2-C04D-404C-9503-C80C9B37287B}" type="slidenum">
              <a:rPr lang="en-US" altLang="en-US"/>
              <a:pPr/>
              <a:t>72</a:t>
            </a:fld>
            <a:endParaRPr lang="en-US" altLang="en-US"/>
          </a:p>
        </p:txBody>
      </p:sp>
      <p:sp>
        <p:nvSpPr>
          <p:cNvPr id="141314" name="Rectangle 2"/>
          <p:cNvSpPr>
            <a:spLocks noGrp="1" noChangeArrowheads="1"/>
          </p:cNvSpPr>
          <p:nvPr>
            <p:ph type="title"/>
          </p:nvPr>
        </p:nvSpPr>
        <p:spPr>
          <a:xfrm>
            <a:off x="457200" y="122238"/>
            <a:ext cx="7543800" cy="715962"/>
          </a:xfrm>
        </p:spPr>
        <p:txBody>
          <a:bodyPr/>
          <a:lstStyle/>
          <a:p>
            <a:r>
              <a:rPr lang="en-US"/>
              <a:t>Array object methods</a:t>
            </a:r>
          </a:p>
        </p:txBody>
      </p:sp>
      <p:sp>
        <p:nvSpPr>
          <p:cNvPr id="141315" name="Rectangle 3"/>
          <p:cNvSpPr>
            <a:spLocks noGrp="1" noChangeArrowheads="1"/>
          </p:cNvSpPr>
          <p:nvPr>
            <p:ph type="body" idx="1"/>
          </p:nvPr>
        </p:nvSpPr>
        <p:spPr>
          <a:xfrm>
            <a:off x="457200" y="914400"/>
            <a:ext cx="8229600" cy="5216525"/>
          </a:xfrm>
        </p:spPr>
        <p:txBody>
          <a:bodyPr/>
          <a:lstStyle/>
          <a:p>
            <a:endParaRPr lang="en-US"/>
          </a:p>
        </p:txBody>
      </p:sp>
      <p:pic>
        <p:nvPicPr>
          <p:cNvPr id="141316" name="Picture 4"/>
          <p:cNvPicPr>
            <a:picLocks noChangeAspect="1" noChangeArrowheads="1"/>
          </p:cNvPicPr>
          <p:nvPr/>
        </p:nvPicPr>
        <p:blipFill>
          <a:blip r:embed="rId2"/>
          <a:srcRect/>
          <a:stretch>
            <a:fillRect/>
          </a:stretch>
        </p:blipFill>
        <p:spPr bwMode="auto">
          <a:xfrm>
            <a:off x="304800" y="914400"/>
            <a:ext cx="8458200" cy="541020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FDDE08-AC12-4AE9-B7F5-69ACE2D059D2}" type="slidenum">
              <a:rPr lang="en-US" altLang="en-US"/>
              <a:pPr/>
              <a:t>73</a:t>
            </a:fld>
            <a:endParaRPr lang="en-US" altLang="en-US"/>
          </a:p>
        </p:txBody>
      </p:sp>
      <p:sp>
        <p:nvSpPr>
          <p:cNvPr id="144386" name="Rectangle 2"/>
          <p:cNvSpPr>
            <a:spLocks noGrp="1" noChangeArrowheads="1"/>
          </p:cNvSpPr>
          <p:nvPr>
            <p:ph type="title"/>
          </p:nvPr>
        </p:nvSpPr>
        <p:spPr>
          <a:xfrm>
            <a:off x="457200" y="122238"/>
            <a:ext cx="7543800" cy="792162"/>
          </a:xfrm>
        </p:spPr>
        <p:txBody>
          <a:bodyPr/>
          <a:lstStyle/>
          <a:p>
            <a:r>
              <a:rPr lang="en-US"/>
              <a:t>JavaScript Date object</a:t>
            </a:r>
          </a:p>
        </p:txBody>
      </p:sp>
      <p:sp>
        <p:nvSpPr>
          <p:cNvPr id="144387" name="Rectangle 3"/>
          <p:cNvSpPr>
            <a:spLocks noGrp="1" noChangeArrowheads="1"/>
          </p:cNvSpPr>
          <p:nvPr>
            <p:ph type="body" idx="1"/>
          </p:nvPr>
        </p:nvSpPr>
        <p:spPr>
          <a:xfrm>
            <a:off x="457200" y="1143000"/>
            <a:ext cx="8229600" cy="4987925"/>
          </a:xfrm>
        </p:spPr>
        <p:txBody>
          <a:bodyPr/>
          <a:lstStyle/>
          <a:p>
            <a:r>
              <a:rPr lang="en-US" sz="2000" dirty="0"/>
              <a:t>The Date object is used to work with dates and times.</a:t>
            </a:r>
          </a:p>
          <a:p>
            <a:r>
              <a:rPr lang="en-US" sz="2000" dirty="0"/>
              <a:t> We can create an instance of Date object with the “new” keyword</a:t>
            </a:r>
          </a:p>
          <a:p>
            <a:r>
              <a:rPr lang="en-US" sz="2000" b="1" dirty="0"/>
              <a:t>Syntax</a:t>
            </a:r>
          </a:p>
          <a:p>
            <a:r>
              <a:rPr lang="en-US" sz="2000" dirty="0"/>
              <a:t>var </a:t>
            </a:r>
            <a:r>
              <a:rPr lang="en-US" sz="2000" dirty="0" err="1"/>
              <a:t>myDate</a:t>
            </a:r>
            <a:r>
              <a:rPr lang="en-US" sz="2000" dirty="0"/>
              <a:t>=new Date()</a:t>
            </a:r>
          </a:p>
          <a:p>
            <a:r>
              <a:rPr lang="en-US" sz="2000" dirty="0"/>
              <a:t>The Date object will automatically hold the current date and time as its initial value </a:t>
            </a:r>
          </a:p>
          <a:p>
            <a:r>
              <a:rPr lang="en-US" sz="2000" dirty="0"/>
              <a:t>Date object properties</a:t>
            </a:r>
          </a:p>
          <a:p>
            <a:endParaRPr lang="en-US" sz="2000" dirty="0"/>
          </a:p>
        </p:txBody>
      </p:sp>
      <p:pic>
        <p:nvPicPr>
          <p:cNvPr id="144388" name="Picture 4"/>
          <p:cNvPicPr>
            <a:picLocks noChangeAspect="1" noChangeArrowheads="1"/>
          </p:cNvPicPr>
          <p:nvPr/>
        </p:nvPicPr>
        <p:blipFill>
          <a:blip r:embed="rId2"/>
          <a:srcRect/>
          <a:stretch>
            <a:fillRect/>
          </a:stretch>
        </p:blipFill>
        <p:spPr bwMode="auto">
          <a:xfrm>
            <a:off x="609600" y="3733800"/>
            <a:ext cx="7924800" cy="23622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2CA86E-07BE-4E65-8002-E418FB36B341}" type="slidenum">
              <a:rPr lang="en-US" altLang="en-US"/>
              <a:pPr/>
              <a:t>74</a:t>
            </a:fld>
            <a:endParaRPr lang="en-US" altLang="en-US"/>
          </a:p>
        </p:txBody>
      </p:sp>
      <p:sp>
        <p:nvSpPr>
          <p:cNvPr id="143362" name="Rectangle 2"/>
          <p:cNvSpPr>
            <a:spLocks noGrp="1" noChangeArrowheads="1"/>
          </p:cNvSpPr>
          <p:nvPr>
            <p:ph type="title"/>
          </p:nvPr>
        </p:nvSpPr>
        <p:spPr>
          <a:xfrm>
            <a:off x="457200" y="122238"/>
            <a:ext cx="7543800" cy="639762"/>
          </a:xfrm>
        </p:spPr>
        <p:txBody>
          <a:bodyPr/>
          <a:lstStyle/>
          <a:p>
            <a:r>
              <a:rPr lang="en-US" sz="3500"/>
              <a:t>Date object methods</a:t>
            </a:r>
          </a:p>
        </p:txBody>
      </p:sp>
      <p:sp>
        <p:nvSpPr>
          <p:cNvPr id="143363" name="Rectangle 3"/>
          <p:cNvSpPr>
            <a:spLocks noGrp="1" noChangeArrowheads="1"/>
          </p:cNvSpPr>
          <p:nvPr>
            <p:ph type="body" idx="1"/>
          </p:nvPr>
        </p:nvSpPr>
        <p:spPr>
          <a:xfrm>
            <a:off x="457200" y="914400"/>
            <a:ext cx="8229600" cy="5216525"/>
          </a:xfrm>
        </p:spPr>
        <p:txBody>
          <a:bodyPr/>
          <a:lstStyle/>
          <a:p>
            <a:endParaRPr lang="en-US"/>
          </a:p>
        </p:txBody>
      </p:sp>
      <p:pic>
        <p:nvPicPr>
          <p:cNvPr id="143365" name="Picture 5"/>
          <p:cNvPicPr>
            <a:picLocks noChangeAspect="1" noChangeArrowheads="1"/>
          </p:cNvPicPr>
          <p:nvPr/>
        </p:nvPicPr>
        <p:blipFill>
          <a:blip r:embed="rId2"/>
          <a:srcRect/>
          <a:stretch>
            <a:fillRect/>
          </a:stretch>
        </p:blipFill>
        <p:spPr bwMode="auto">
          <a:xfrm>
            <a:off x="457200" y="914400"/>
            <a:ext cx="8305800" cy="55626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214308D-77E8-41FD-83D7-6888B589281F}" type="slidenum">
              <a:rPr lang="en-US" altLang="en-US"/>
              <a:pPr/>
              <a:t>75</a:t>
            </a:fld>
            <a:endParaRPr lang="en-US" altLang="en-US"/>
          </a:p>
        </p:txBody>
      </p:sp>
      <p:sp>
        <p:nvSpPr>
          <p:cNvPr id="142338" name="Rectangle 2"/>
          <p:cNvSpPr>
            <a:spLocks noGrp="1" noChangeArrowheads="1"/>
          </p:cNvSpPr>
          <p:nvPr>
            <p:ph type="title"/>
          </p:nvPr>
        </p:nvSpPr>
        <p:spPr>
          <a:xfrm>
            <a:off x="457200" y="122238"/>
            <a:ext cx="7543800" cy="334962"/>
          </a:xfrm>
        </p:spPr>
        <p:txBody>
          <a:bodyPr/>
          <a:lstStyle/>
          <a:p>
            <a:endParaRPr lang="en-US" sz="3500"/>
          </a:p>
        </p:txBody>
      </p:sp>
      <p:sp>
        <p:nvSpPr>
          <p:cNvPr id="142339" name="Rectangle 3"/>
          <p:cNvSpPr>
            <a:spLocks noGrp="1" noChangeArrowheads="1"/>
          </p:cNvSpPr>
          <p:nvPr>
            <p:ph type="body" idx="1"/>
          </p:nvPr>
        </p:nvSpPr>
        <p:spPr>
          <a:xfrm>
            <a:off x="457200" y="533400"/>
            <a:ext cx="8229600" cy="5597525"/>
          </a:xfrm>
        </p:spPr>
        <p:txBody>
          <a:bodyPr/>
          <a:lstStyle/>
          <a:p>
            <a:endParaRPr lang="en-US"/>
          </a:p>
        </p:txBody>
      </p:sp>
      <p:pic>
        <p:nvPicPr>
          <p:cNvPr id="142340" name="Picture 4"/>
          <p:cNvPicPr>
            <a:picLocks noChangeAspect="1" noChangeArrowheads="1"/>
          </p:cNvPicPr>
          <p:nvPr/>
        </p:nvPicPr>
        <p:blipFill>
          <a:blip r:embed="rId2"/>
          <a:srcRect/>
          <a:stretch>
            <a:fillRect/>
          </a:stretch>
        </p:blipFill>
        <p:spPr bwMode="auto">
          <a:xfrm>
            <a:off x="304800" y="304800"/>
            <a:ext cx="8610600" cy="63246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A14F72B-9C35-47E6-88DA-6DA9C0131DF3}" type="slidenum">
              <a:rPr lang="en-US" altLang="en-US"/>
              <a:pPr/>
              <a:t>76</a:t>
            </a:fld>
            <a:endParaRPr lang="en-US" altLang="en-US"/>
          </a:p>
        </p:txBody>
      </p:sp>
      <p:sp>
        <p:nvSpPr>
          <p:cNvPr id="145411" name="Rectangle 3"/>
          <p:cNvSpPr>
            <a:spLocks noGrp="1" noChangeArrowheads="1"/>
          </p:cNvSpPr>
          <p:nvPr>
            <p:ph type="body" idx="1"/>
          </p:nvPr>
        </p:nvSpPr>
        <p:spPr>
          <a:xfrm>
            <a:off x="457200" y="457200"/>
            <a:ext cx="8229600" cy="5673725"/>
          </a:xfrm>
        </p:spPr>
        <p:txBody>
          <a:bodyPr/>
          <a:lstStyle/>
          <a:p>
            <a:endParaRPr lang="en-US"/>
          </a:p>
        </p:txBody>
      </p:sp>
      <p:pic>
        <p:nvPicPr>
          <p:cNvPr id="145412" name="Picture 4"/>
          <p:cNvPicPr>
            <a:picLocks noChangeAspect="1" noChangeArrowheads="1"/>
          </p:cNvPicPr>
          <p:nvPr/>
        </p:nvPicPr>
        <p:blipFill>
          <a:blip r:embed="rId2"/>
          <a:srcRect/>
          <a:stretch>
            <a:fillRect/>
          </a:stretch>
        </p:blipFill>
        <p:spPr bwMode="auto">
          <a:xfrm>
            <a:off x="228600" y="381000"/>
            <a:ext cx="8686800" cy="62484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93E9A27-C2C7-4898-A442-ECB129B486AC}" type="slidenum">
              <a:rPr lang="en-US" altLang="en-US"/>
              <a:pPr/>
              <a:t>77</a:t>
            </a:fld>
            <a:endParaRPr lang="en-US" altLang="en-US"/>
          </a:p>
        </p:txBody>
      </p:sp>
      <p:sp>
        <p:nvSpPr>
          <p:cNvPr id="222211" name="Rectangle 3"/>
          <p:cNvSpPr>
            <a:spLocks noGrp="1" noChangeArrowheads="1"/>
          </p:cNvSpPr>
          <p:nvPr>
            <p:ph type="body" idx="1"/>
          </p:nvPr>
        </p:nvSpPr>
        <p:spPr>
          <a:xfrm>
            <a:off x="457200" y="457200"/>
            <a:ext cx="8229600" cy="6019800"/>
          </a:xfrm>
        </p:spPr>
        <p:txBody>
          <a:bodyPr/>
          <a:lstStyle/>
          <a:p>
            <a:pPr>
              <a:lnSpc>
                <a:spcPct val="80000"/>
              </a:lnSpc>
              <a:buNone/>
            </a:pPr>
            <a:r>
              <a:rPr lang="en-US" sz="2000" b="1" dirty="0"/>
              <a:t>Set Dates</a:t>
            </a:r>
          </a:p>
          <a:p>
            <a:pPr>
              <a:lnSpc>
                <a:spcPct val="80000"/>
              </a:lnSpc>
            </a:pPr>
            <a:r>
              <a:rPr lang="en-US" sz="1600" dirty="0"/>
              <a:t>We can easily manipulate the date by using the methods available for the Date object.</a:t>
            </a:r>
          </a:p>
          <a:p>
            <a:pPr>
              <a:lnSpc>
                <a:spcPct val="80000"/>
              </a:lnSpc>
            </a:pPr>
            <a:r>
              <a:rPr lang="en-US" sz="1600" dirty="0"/>
              <a:t>In the example below we set a Date object to a specific date (14th January 2010):</a:t>
            </a:r>
          </a:p>
          <a:p>
            <a:pPr>
              <a:lnSpc>
                <a:spcPct val="80000"/>
              </a:lnSpc>
            </a:pPr>
            <a:r>
              <a:rPr lang="en-US" sz="1600" dirty="0">
                <a:solidFill>
                  <a:srgbClr val="FF0000"/>
                </a:solidFill>
              </a:rPr>
              <a:t>var </a:t>
            </a:r>
            <a:r>
              <a:rPr lang="en-US" sz="1600" dirty="0" err="1">
                <a:solidFill>
                  <a:srgbClr val="FF0000"/>
                </a:solidFill>
              </a:rPr>
              <a:t>myDate</a:t>
            </a:r>
            <a:r>
              <a:rPr lang="en-US" sz="1600" dirty="0">
                <a:solidFill>
                  <a:srgbClr val="FF0000"/>
                </a:solidFill>
              </a:rPr>
              <a:t>=new Date();</a:t>
            </a:r>
            <a:br>
              <a:rPr lang="en-US" sz="1600" dirty="0">
                <a:solidFill>
                  <a:srgbClr val="FF0000"/>
                </a:solidFill>
              </a:rPr>
            </a:br>
            <a:r>
              <a:rPr lang="en-US" sz="1600" dirty="0" err="1">
                <a:solidFill>
                  <a:srgbClr val="FF0000"/>
                </a:solidFill>
              </a:rPr>
              <a:t>myDate.setFullYear</a:t>
            </a:r>
            <a:r>
              <a:rPr lang="en-US" sz="1600" dirty="0">
                <a:solidFill>
                  <a:srgbClr val="FF0000"/>
                </a:solidFill>
              </a:rPr>
              <a:t>(2010,0,14);</a:t>
            </a:r>
          </a:p>
          <a:p>
            <a:pPr>
              <a:lnSpc>
                <a:spcPct val="80000"/>
              </a:lnSpc>
            </a:pPr>
            <a:endParaRPr lang="en-US" sz="1600" dirty="0">
              <a:solidFill>
                <a:srgbClr val="FF0000"/>
              </a:solidFill>
            </a:endParaRPr>
          </a:p>
          <a:p>
            <a:pPr>
              <a:lnSpc>
                <a:spcPct val="80000"/>
              </a:lnSpc>
            </a:pPr>
            <a:r>
              <a:rPr lang="en-US" sz="1600" dirty="0"/>
              <a:t>And in the following example we set a Date object to be 5 days into the future:</a:t>
            </a:r>
          </a:p>
          <a:p>
            <a:pPr>
              <a:lnSpc>
                <a:spcPct val="80000"/>
              </a:lnSpc>
            </a:pPr>
            <a:r>
              <a:rPr lang="en-US" sz="1600" dirty="0">
                <a:solidFill>
                  <a:srgbClr val="FF0000"/>
                </a:solidFill>
              </a:rPr>
              <a:t>var </a:t>
            </a:r>
            <a:r>
              <a:rPr lang="en-US" sz="1600" dirty="0" err="1">
                <a:solidFill>
                  <a:srgbClr val="FF0000"/>
                </a:solidFill>
              </a:rPr>
              <a:t>myDate</a:t>
            </a:r>
            <a:r>
              <a:rPr lang="en-US" sz="1600" dirty="0">
                <a:solidFill>
                  <a:srgbClr val="FF0000"/>
                </a:solidFill>
              </a:rPr>
              <a:t>=new Date();</a:t>
            </a:r>
            <a:br>
              <a:rPr lang="en-US" sz="1600" dirty="0">
                <a:solidFill>
                  <a:srgbClr val="FF0000"/>
                </a:solidFill>
              </a:rPr>
            </a:br>
            <a:r>
              <a:rPr lang="en-US" sz="1600" dirty="0" err="1">
                <a:solidFill>
                  <a:srgbClr val="FF0000"/>
                </a:solidFill>
              </a:rPr>
              <a:t>myDate.setDate</a:t>
            </a:r>
            <a:r>
              <a:rPr lang="en-US" sz="1600" dirty="0">
                <a:solidFill>
                  <a:srgbClr val="FF0000"/>
                </a:solidFill>
              </a:rPr>
              <a:t>(</a:t>
            </a:r>
            <a:r>
              <a:rPr lang="en-US" sz="1600" dirty="0" err="1">
                <a:solidFill>
                  <a:srgbClr val="FF0000"/>
                </a:solidFill>
              </a:rPr>
              <a:t>myDate.getDate</a:t>
            </a:r>
            <a:r>
              <a:rPr lang="en-US" sz="1600" dirty="0">
                <a:solidFill>
                  <a:srgbClr val="FF0000"/>
                </a:solidFill>
              </a:rPr>
              <a:t>()+5);</a:t>
            </a:r>
          </a:p>
          <a:p>
            <a:pPr>
              <a:lnSpc>
                <a:spcPct val="80000"/>
              </a:lnSpc>
            </a:pPr>
            <a:endParaRPr lang="en-US" sz="2000" dirty="0">
              <a:solidFill>
                <a:srgbClr val="FF0000"/>
              </a:solidFill>
            </a:endParaRPr>
          </a:p>
          <a:p>
            <a:pPr>
              <a:lnSpc>
                <a:spcPct val="80000"/>
              </a:lnSpc>
              <a:buNone/>
            </a:pPr>
            <a:r>
              <a:rPr lang="en-US" sz="2000" b="1" dirty="0"/>
              <a:t>Compare Two Dates</a:t>
            </a:r>
          </a:p>
          <a:p>
            <a:pPr>
              <a:lnSpc>
                <a:spcPct val="80000"/>
              </a:lnSpc>
            </a:pPr>
            <a:r>
              <a:rPr lang="en-US" sz="1600" dirty="0"/>
              <a:t>The Date object is also used to compare two dates.</a:t>
            </a:r>
          </a:p>
          <a:p>
            <a:pPr>
              <a:lnSpc>
                <a:spcPct val="80000"/>
              </a:lnSpc>
            </a:pPr>
            <a:r>
              <a:rPr lang="en-US" sz="1600" dirty="0"/>
              <a:t>The following example compares today's date with the 14th January 2010:</a:t>
            </a:r>
          </a:p>
          <a:p>
            <a:pPr>
              <a:lnSpc>
                <a:spcPct val="80000"/>
              </a:lnSpc>
            </a:pPr>
            <a:r>
              <a:rPr lang="en-US" sz="1600" dirty="0">
                <a:solidFill>
                  <a:srgbClr val="FF0000"/>
                </a:solidFill>
              </a:rPr>
              <a:t>var </a:t>
            </a:r>
            <a:r>
              <a:rPr lang="en-US" sz="1600" dirty="0" err="1">
                <a:solidFill>
                  <a:srgbClr val="FF0000"/>
                </a:solidFill>
              </a:rPr>
              <a:t>myDate</a:t>
            </a:r>
            <a:r>
              <a:rPr lang="en-US" sz="1600" dirty="0">
                <a:solidFill>
                  <a:srgbClr val="FF0000"/>
                </a:solidFill>
              </a:rPr>
              <a:t>=new Date();</a:t>
            </a:r>
            <a:br>
              <a:rPr lang="en-US" sz="1600" dirty="0">
                <a:solidFill>
                  <a:srgbClr val="FF0000"/>
                </a:solidFill>
              </a:rPr>
            </a:br>
            <a:r>
              <a:rPr lang="en-US" sz="1600" dirty="0" err="1">
                <a:solidFill>
                  <a:srgbClr val="FF0000"/>
                </a:solidFill>
              </a:rPr>
              <a:t>myDate.setFullYear</a:t>
            </a:r>
            <a:r>
              <a:rPr lang="en-US" sz="1600" dirty="0">
                <a:solidFill>
                  <a:srgbClr val="FF0000"/>
                </a:solidFill>
              </a:rPr>
              <a:t>(2010,0,14);</a:t>
            </a:r>
            <a:br>
              <a:rPr lang="en-US" sz="1600" dirty="0">
                <a:solidFill>
                  <a:srgbClr val="FF0000"/>
                </a:solidFill>
              </a:rPr>
            </a:br>
            <a:r>
              <a:rPr lang="en-US" sz="1600" dirty="0">
                <a:solidFill>
                  <a:srgbClr val="FF0000"/>
                </a:solidFill>
              </a:rPr>
              <a:t>var today = new Date();</a:t>
            </a:r>
            <a:br>
              <a:rPr lang="en-US" sz="1600" dirty="0">
                <a:solidFill>
                  <a:srgbClr val="FF0000"/>
                </a:solidFill>
              </a:rPr>
            </a:br>
            <a:br>
              <a:rPr lang="en-US" sz="1600" dirty="0">
                <a:solidFill>
                  <a:srgbClr val="FF0000"/>
                </a:solidFill>
              </a:rPr>
            </a:br>
            <a:r>
              <a:rPr lang="en-US" sz="1600" dirty="0">
                <a:solidFill>
                  <a:srgbClr val="FF0000"/>
                </a:solidFill>
              </a:rPr>
              <a:t>if (</a:t>
            </a:r>
            <a:r>
              <a:rPr lang="en-US" sz="1600" dirty="0" err="1">
                <a:solidFill>
                  <a:srgbClr val="FF0000"/>
                </a:solidFill>
              </a:rPr>
              <a:t>myDate</a:t>
            </a:r>
            <a:r>
              <a:rPr lang="en-US" sz="1600" dirty="0">
                <a:solidFill>
                  <a:srgbClr val="FF0000"/>
                </a:solidFill>
              </a:rPr>
              <a:t>&gt;today)</a:t>
            </a:r>
            <a:br>
              <a:rPr lang="en-US" sz="1600" dirty="0">
                <a:solidFill>
                  <a:srgbClr val="FF0000"/>
                </a:solidFill>
              </a:rPr>
            </a:br>
            <a:r>
              <a:rPr lang="en-US" sz="1600" dirty="0">
                <a:solidFill>
                  <a:srgbClr val="FF0000"/>
                </a:solidFill>
              </a:rPr>
              <a:t>  {</a:t>
            </a:r>
            <a:br>
              <a:rPr lang="en-US" sz="1600" dirty="0">
                <a:solidFill>
                  <a:srgbClr val="FF0000"/>
                </a:solidFill>
              </a:rPr>
            </a:br>
            <a:r>
              <a:rPr lang="en-US" sz="1600" dirty="0">
                <a:solidFill>
                  <a:srgbClr val="FF0000"/>
                </a:solidFill>
              </a:rPr>
              <a:t>  alert("Today is before 14th January 2010");</a:t>
            </a:r>
            <a:br>
              <a:rPr lang="en-US" sz="1600" dirty="0">
                <a:solidFill>
                  <a:srgbClr val="FF0000"/>
                </a:solidFill>
              </a:rPr>
            </a:br>
            <a:r>
              <a:rPr lang="en-US" sz="1600" dirty="0">
                <a:solidFill>
                  <a:srgbClr val="FF0000"/>
                </a:solidFill>
              </a:rPr>
              <a:t>  }</a:t>
            </a:r>
            <a:br>
              <a:rPr lang="en-US" sz="1600" dirty="0">
                <a:solidFill>
                  <a:srgbClr val="FF0000"/>
                </a:solidFill>
              </a:rPr>
            </a:br>
            <a:r>
              <a:rPr lang="en-US" sz="1600" dirty="0">
                <a:solidFill>
                  <a:srgbClr val="FF0000"/>
                </a:solidFill>
              </a:rPr>
              <a:t>else</a:t>
            </a:r>
            <a:br>
              <a:rPr lang="en-US" sz="1600" dirty="0">
                <a:solidFill>
                  <a:srgbClr val="FF0000"/>
                </a:solidFill>
              </a:rPr>
            </a:br>
            <a:r>
              <a:rPr lang="en-US" sz="1600" dirty="0">
                <a:solidFill>
                  <a:srgbClr val="FF0000"/>
                </a:solidFill>
              </a:rPr>
              <a:t>  {</a:t>
            </a:r>
            <a:br>
              <a:rPr lang="en-US" sz="1600" dirty="0">
                <a:solidFill>
                  <a:srgbClr val="FF0000"/>
                </a:solidFill>
              </a:rPr>
            </a:br>
            <a:r>
              <a:rPr lang="en-US" sz="1600" dirty="0">
                <a:solidFill>
                  <a:srgbClr val="FF0000"/>
                </a:solidFill>
              </a:rPr>
              <a:t>  alert("Today is after 14th January 2010");</a:t>
            </a:r>
            <a:br>
              <a:rPr lang="en-US" sz="1600" dirty="0">
                <a:solidFill>
                  <a:srgbClr val="FF0000"/>
                </a:solidFill>
              </a:rPr>
            </a:br>
            <a:r>
              <a:rPr lang="en-US" sz="1600" dirty="0">
                <a:solidFill>
                  <a:srgbClr val="FF0000"/>
                </a:solidFill>
              </a:rPr>
              <a:t>  }</a:t>
            </a:r>
            <a:br>
              <a:rPr lang="en-US" sz="1600" dirty="0">
                <a:solidFill>
                  <a:srgbClr val="FF0000"/>
                </a:solidFill>
              </a:rPr>
            </a:br>
            <a:endParaRPr lang="en-US" sz="1600" dirty="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5D5AD92-C0B9-45FA-A4E7-D78FA23472FD}" type="slidenum">
              <a:rPr lang="en-US" altLang="en-US"/>
              <a:pPr/>
              <a:t>78</a:t>
            </a:fld>
            <a:endParaRPr lang="en-US" altLang="en-US"/>
          </a:p>
        </p:txBody>
      </p:sp>
      <p:sp>
        <p:nvSpPr>
          <p:cNvPr id="217090" name="Rectangle 2"/>
          <p:cNvSpPr>
            <a:spLocks noGrp="1" noChangeArrowheads="1"/>
          </p:cNvSpPr>
          <p:nvPr>
            <p:ph type="title"/>
          </p:nvPr>
        </p:nvSpPr>
        <p:spPr>
          <a:xfrm>
            <a:off x="457200" y="122238"/>
            <a:ext cx="7543800" cy="868362"/>
          </a:xfrm>
        </p:spPr>
        <p:txBody>
          <a:bodyPr/>
          <a:lstStyle/>
          <a:p>
            <a:r>
              <a:rPr lang="en-US"/>
              <a:t>Window object</a:t>
            </a:r>
          </a:p>
        </p:txBody>
      </p:sp>
      <p:sp>
        <p:nvSpPr>
          <p:cNvPr id="217091" name="Rectangle 3"/>
          <p:cNvSpPr>
            <a:spLocks noGrp="1" noChangeArrowheads="1"/>
          </p:cNvSpPr>
          <p:nvPr>
            <p:ph type="body" idx="1"/>
          </p:nvPr>
        </p:nvSpPr>
        <p:spPr>
          <a:xfrm>
            <a:off x="457200" y="1219200"/>
            <a:ext cx="8229600" cy="4911725"/>
          </a:xfrm>
        </p:spPr>
        <p:txBody>
          <a:bodyPr/>
          <a:lstStyle/>
          <a:p>
            <a:r>
              <a:rPr lang="en-US" sz="2600" dirty="0"/>
              <a:t>The Window object is the top level object in the JavaScript hierarchy.</a:t>
            </a:r>
          </a:p>
          <a:p>
            <a:r>
              <a:rPr lang="en-US" sz="2600" dirty="0"/>
              <a:t>The Window object represents a browser window. </a:t>
            </a:r>
          </a:p>
          <a:p>
            <a:r>
              <a:rPr lang="en-US" sz="2600" dirty="0"/>
              <a:t>A Window object is created automatically with every instance of a &lt;body&gt; or &lt;frameset&gt; tag.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74032A5-6074-4CC2-8AB1-C1601EA4DD1A}" type="slidenum">
              <a:rPr lang="en-US" altLang="en-US"/>
              <a:pPr/>
              <a:t>79</a:t>
            </a:fld>
            <a:endParaRPr lang="en-US" altLang="en-US"/>
          </a:p>
        </p:txBody>
      </p:sp>
      <p:sp>
        <p:nvSpPr>
          <p:cNvPr id="218114" name="Rectangle 2"/>
          <p:cNvSpPr>
            <a:spLocks noGrp="1" noChangeArrowheads="1"/>
          </p:cNvSpPr>
          <p:nvPr>
            <p:ph type="title"/>
          </p:nvPr>
        </p:nvSpPr>
        <p:spPr>
          <a:xfrm>
            <a:off x="457200" y="122238"/>
            <a:ext cx="7543800" cy="563562"/>
          </a:xfrm>
        </p:spPr>
        <p:txBody>
          <a:bodyPr/>
          <a:lstStyle/>
          <a:p>
            <a:r>
              <a:rPr lang="en-US" sz="3500"/>
              <a:t>Properties </a:t>
            </a:r>
          </a:p>
        </p:txBody>
      </p:sp>
      <p:pic>
        <p:nvPicPr>
          <p:cNvPr id="218115" name="Picture 3"/>
          <p:cNvPicPr>
            <a:picLocks noGrp="1" noChangeAspect="1" noChangeArrowheads="1"/>
          </p:cNvPicPr>
          <p:nvPr>
            <p:ph type="body" idx="1"/>
          </p:nvPr>
        </p:nvPicPr>
        <p:blipFill>
          <a:blip r:embed="rId2"/>
          <a:srcRect/>
          <a:stretch>
            <a:fillRect/>
          </a:stretch>
        </p:blipFill>
        <p:spPr>
          <a:xfrm>
            <a:off x="304800" y="838200"/>
            <a:ext cx="8458200" cy="5791200"/>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2ADD497-D169-48D6-90D9-2F7BEA2943D0}" type="slidenum">
              <a:rPr lang="en-US" altLang="en-US"/>
              <a:pPr/>
              <a:t>8</a:t>
            </a:fld>
            <a:endParaRPr lang="en-US" altLang="en-US"/>
          </a:p>
        </p:txBody>
      </p:sp>
      <p:sp>
        <p:nvSpPr>
          <p:cNvPr id="47106" name="Rectangle 2"/>
          <p:cNvSpPr>
            <a:spLocks noGrp="1" noChangeArrowheads="1"/>
          </p:cNvSpPr>
          <p:nvPr>
            <p:ph type="title"/>
          </p:nvPr>
        </p:nvSpPr>
        <p:spPr>
          <a:xfrm>
            <a:off x="457200" y="152400"/>
            <a:ext cx="7543800" cy="884238"/>
          </a:xfrm>
        </p:spPr>
        <p:txBody>
          <a:bodyPr/>
          <a:lstStyle/>
          <a:p>
            <a:r>
              <a:rPr lang="en-US"/>
              <a:t>What can JavaScript do?</a:t>
            </a:r>
          </a:p>
        </p:txBody>
      </p:sp>
      <p:sp>
        <p:nvSpPr>
          <p:cNvPr id="47107" name="Rectangle 3"/>
          <p:cNvSpPr>
            <a:spLocks noGrp="1" noChangeArrowheads="1"/>
          </p:cNvSpPr>
          <p:nvPr>
            <p:ph type="body" idx="1"/>
          </p:nvPr>
        </p:nvSpPr>
        <p:spPr>
          <a:xfrm>
            <a:off x="381000" y="1219200"/>
            <a:ext cx="7848600" cy="5105400"/>
          </a:xfrm>
        </p:spPr>
        <p:txBody>
          <a:bodyPr/>
          <a:lstStyle/>
          <a:p>
            <a:pPr>
              <a:lnSpc>
                <a:spcPct val="80000"/>
              </a:lnSpc>
            </a:pPr>
            <a:r>
              <a:rPr lang="en-US" sz="1800" b="1" dirty="0"/>
              <a:t>JavaScript gives HTML designers a programming tool - </a:t>
            </a:r>
            <a:r>
              <a:rPr lang="en-US" sz="1800" dirty="0"/>
              <a:t>HTML authors are normally not programmers, but JavaScript is a scripting language with a very simple syntax! Almost anyone can put small "snippets" of code into their HTML pages </a:t>
            </a:r>
          </a:p>
          <a:p>
            <a:pPr>
              <a:lnSpc>
                <a:spcPct val="80000"/>
              </a:lnSpc>
            </a:pPr>
            <a:r>
              <a:rPr lang="en-US" sz="1800" b="1" dirty="0"/>
              <a:t>JavaScript can put dynamic text into an HTML page - </a:t>
            </a:r>
            <a:r>
              <a:rPr lang="en-US" sz="1800" dirty="0"/>
              <a:t>A JavaScript statement like this: </a:t>
            </a:r>
            <a:r>
              <a:rPr lang="en-US" sz="1800" dirty="0" err="1"/>
              <a:t>document.write</a:t>
            </a:r>
            <a:r>
              <a:rPr lang="en-US" sz="1800" dirty="0"/>
              <a:t>("&lt;h1&gt;" + name + "&lt;/h1&gt;") can write a variable text into an HTML page </a:t>
            </a:r>
          </a:p>
          <a:p>
            <a:pPr>
              <a:lnSpc>
                <a:spcPct val="80000"/>
              </a:lnSpc>
            </a:pPr>
            <a:r>
              <a:rPr lang="en-US" sz="1800" b="1" dirty="0"/>
              <a:t>JavaScript can react to events - </a:t>
            </a:r>
            <a:r>
              <a:rPr lang="en-US" sz="1800" dirty="0"/>
              <a:t>A JavaScript can be set to execute when something happens, like when a page has finished loading or when a user clicks on an HTML element </a:t>
            </a:r>
          </a:p>
          <a:p>
            <a:pPr>
              <a:lnSpc>
                <a:spcPct val="80000"/>
              </a:lnSpc>
            </a:pPr>
            <a:r>
              <a:rPr lang="en-US" sz="1800" b="1" dirty="0"/>
              <a:t>JavaScript can read and write HTML elements - </a:t>
            </a:r>
            <a:r>
              <a:rPr lang="en-US" sz="1800" dirty="0"/>
              <a:t>A JavaScript can read and change the content of an HTML element </a:t>
            </a:r>
          </a:p>
          <a:p>
            <a:pPr>
              <a:lnSpc>
                <a:spcPct val="80000"/>
              </a:lnSpc>
            </a:pPr>
            <a:r>
              <a:rPr lang="en-US" sz="1800" b="1" dirty="0"/>
              <a:t>JavaScript can be used to validate data - </a:t>
            </a:r>
            <a:r>
              <a:rPr lang="en-US" sz="1800" dirty="0"/>
              <a:t>A JavaScript can be used to validate form data before it is submitted to a server. This saves the server from extra processing </a:t>
            </a:r>
          </a:p>
          <a:p>
            <a:pPr>
              <a:lnSpc>
                <a:spcPct val="80000"/>
              </a:lnSpc>
            </a:pPr>
            <a:r>
              <a:rPr lang="en-US" sz="1800" b="1" dirty="0"/>
              <a:t>JavaScript can be used to detect the visitor's browser</a:t>
            </a:r>
            <a:r>
              <a:rPr lang="en-US" sz="1800" dirty="0"/>
              <a:t> - A JavaScript can be used to detect the visitor's browser, and - depending on the browser - load another page specifically designed for that browser </a:t>
            </a:r>
          </a:p>
          <a:p>
            <a:pPr>
              <a:lnSpc>
                <a:spcPct val="80000"/>
              </a:lnSpc>
            </a:pPr>
            <a:r>
              <a:rPr lang="en-US" sz="1800" b="1" dirty="0"/>
              <a:t>JavaScript can be used to create cookies</a:t>
            </a:r>
            <a:r>
              <a:rPr lang="en-US" sz="1800" dirty="0"/>
              <a:t> - A JavaScript can be used to store and retrieve information on the visitor's computer </a:t>
            </a:r>
          </a:p>
          <a:p>
            <a:pPr>
              <a:lnSpc>
                <a:spcPct val="80000"/>
              </a:lnSpc>
              <a:buFont typeface="Wingdings" pitchFamily="2" charset="2"/>
              <a:buNone/>
            </a:pPr>
            <a:endParaRPr lang="en-US" sz="1800" b="1" dirty="0"/>
          </a:p>
          <a:p>
            <a:pPr>
              <a:lnSpc>
                <a:spcPct val="80000"/>
              </a:lnSpc>
            </a:pPr>
            <a:endParaRPr lang="en-US" sz="1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6E2E89-117E-4B2C-A099-E91C93AB24C1}" type="slidenum">
              <a:rPr lang="en-US" altLang="en-US"/>
              <a:pPr/>
              <a:t>80</a:t>
            </a:fld>
            <a:endParaRPr lang="en-US" altLang="en-US"/>
          </a:p>
        </p:txBody>
      </p:sp>
      <p:sp>
        <p:nvSpPr>
          <p:cNvPr id="219138" name="Rectangle 2"/>
          <p:cNvSpPr>
            <a:spLocks noGrp="1" noChangeArrowheads="1"/>
          </p:cNvSpPr>
          <p:nvPr>
            <p:ph type="title"/>
          </p:nvPr>
        </p:nvSpPr>
        <p:spPr>
          <a:xfrm>
            <a:off x="457200" y="122238"/>
            <a:ext cx="7543800" cy="639762"/>
          </a:xfrm>
        </p:spPr>
        <p:txBody>
          <a:bodyPr/>
          <a:lstStyle/>
          <a:p>
            <a:r>
              <a:rPr lang="en-US" sz="3500"/>
              <a:t>Properties </a:t>
            </a:r>
          </a:p>
        </p:txBody>
      </p:sp>
      <p:pic>
        <p:nvPicPr>
          <p:cNvPr id="219139" name="Picture 3"/>
          <p:cNvPicPr>
            <a:picLocks noGrp="1" noChangeAspect="1" noChangeArrowheads="1"/>
          </p:cNvPicPr>
          <p:nvPr>
            <p:ph type="body" idx="1"/>
          </p:nvPr>
        </p:nvPicPr>
        <p:blipFill>
          <a:blip r:embed="rId2"/>
          <a:srcRect/>
          <a:stretch>
            <a:fillRect/>
          </a:stretch>
        </p:blipFill>
        <p:spPr>
          <a:xfrm>
            <a:off x="685800" y="1143000"/>
            <a:ext cx="7391400" cy="2895600"/>
          </a:xfrm>
          <a:noFill/>
          <a:ln/>
        </p:spPr>
      </p:pic>
      <p:pic>
        <p:nvPicPr>
          <p:cNvPr id="219140" name="Picture 4"/>
          <p:cNvPicPr>
            <a:picLocks noChangeAspect="1" noChangeArrowheads="1"/>
          </p:cNvPicPr>
          <p:nvPr/>
        </p:nvPicPr>
        <p:blipFill>
          <a:blip r:embed="rId3"/>
          <a:srcRect/>
          <a:stretch>
            <a:fillRect/>
          </a:stretch>
        </p:blipFill>
        <p:spPr bwMode="auto">
          <a:xfrm>
            <a:off x="685800" y="4038600"/>
            <a:ext cx="7315200" cy="20574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9125C12-4874-4576-AFCD-6AA7FBF1618C}" type="slidenum">
              <a:rPr lang="en-US" altLang="en-US"/>
              <a:pPr/>
              <a:t>81</a:t>
            </a:fld>
            <a:endParaRPr lang="en-US" altLang="en-US"/>
          </a:p>
        </p:txBody>
      </p:sp>
      <p:sp>
        <p:nvSpPr>
          <p:cNvPr id="220162" name="Rectangle 2"/>
          <p:cNvSpPr>
            <a:spLocks noGrp="1" noChangeArrowheads="1"/>
          </p:cNvSpPr>
          <p:nvPr>
            <p:ph type="title"/>
          </p:nvPr>
        </p:nvSpPr>
        <p:spPr/>
        <p:txBody>
          <a:bodyPr/>
          <a:lstStyle/>
          <a:p>
            <a:r>
              <a:rPr lang="en-US"/>
              <a:t>Methods </a:t>
            </a:r>
          </a:p>
        </p:txBody>
      </p:sp>
      <p:pic>
        <p:nvPicPr>
          <p:cNvPr id="220163" name="Picture 3"/>
          <p:cNvPicPr>
            <a:picLocks noGrp="1" noChangeAspect="1" noChangeArrowheads="1"/>
          </p:cNvPicPr>
          <p:nvPr>
            <p:ph type="body" idx="1"/>
          </p:nvPr>
        </p:nvPicPr>
        <p:blipFill>
          <a:blip r:embed="rId2"/>
          <a:srcRect/>
          <a:stretch>
            <a:fillRect/>
          </a:stretch>
        </p:blipFill>
        <p:spPr>
          <a:xfrm>
            <a:off x="533400" y="1447800"/>
            <a:ext cx="7543800" cy="4648200"/>
          </a:xfrm>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9AEF6F6A-25CB-449D-BF28-87804B931B47}" type="slidenum">
              <a:rPr lang="en-US" altLang="en-US"/>
              <a:pPr/>
              <a:t>82</a:t>
            </a:fld>
            <a:endParaRPr lang="en-US" altLang="en-US"/>
          </a:p>
        </p:txBody>
      </p:sp>
      <p:sp>
        <p:nvSpPr>
          <p:cNvPr id="221186" name="Rectangle 2"/>
          <p:cNvSpPr>
            <a:spLocks noGrp="1" noChangeArrowheads="1"/>
          </p:cNvSpPr>
          <p:nvPr>
            <p:ph type="title"/>
          </p:nvPr>
        </p:nvSpPr>
        <p:spPr/>
        <p:txBody>
          <a:bodyPr/>
          <a:lstStyle/>
          <a:p>
            <a:r>
              <a:rPr lang="en-US"/>
              <a:t>Methods </a:t>
            </a:r>
          </a:p>
        </p:txBody>
      </p:sp>
      <p:pic>
        <p:nvPicPr>
          <p:cNvPr id="221187" name="Picture 3"/>
          <p:cNvPicPr>
            <a:picLocks noGrp="1" noChangeAspect="1" noChangeArrowheads="1"/>
          </p:cNvPicPr>
          <p:nvPr>
            <p:ph type="body" idx="1"/>
          </p:nvPr>
        </p:nvPicPr>
        <p:blipFill>
          <a:blip r:embed="rId2"/>
          <a:srcRect/>
          <a:stretch>
            <a:fillRect/>
          </a:stretch>
        </p:blipFill>
        <p:spPr>
          <a:xfrm>
            <a:off x="381000" y="1752600"/>
            <a:ext cx="8305800" cy="4495800"/>
          </a:xfrm>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39762"/>
          </a:xfrm>
        </p:spPr>
        <p:txBody>
          <a:bodyPr/>
          <a:lstStyle/>
          <a:p>
            <a:r>
              <a:rPr lang="en-US" dirty="0"/>
              <a:t>Open method</a:t>
            </a:r>
          </a:p>
        </p:txBody>
      </p:sp>
      <p:sp>
        <p:nvSpPr>
          <p:cNvPr id="3" name="Content Placeholder 2"/>
          <p:cNvSpPr>
            <a:spLocks noGrp="1"/>
          </p:cNvSpPr>
          <p:nvPr>
            <p:ph idx="1"/>
          </p:nvPr>
        </p:nvSpPr>
        <p:spPr>
          <a:xfrm>
            <a:off x="304800" y="914400"/>
            <a:ext cx="8839200" cy="5216525"/>
          </a:xfrm>
        </p:spPr>
        <p:txBody>
          <a:bodyPr/>
          <a:lstStyle/>
          <a:p>
            <a:r>
              <a:rPr lang="en-US" sz="2200" dirty="0"/>
              <a:t>The syntax of the </a:t>
            </a:r>
            <a:r>
              <a:rPr lang="en-US" sz="2200" dirty="0" err="1"/>
              <a:t>window.open</a:t>
            </a:r>
            <a:r>
              <a:rPr lang="en-US" sz="2200" dirty="0"/>
              <a:t> method is given below:</a:t>
            </a:r>
            <a:br>
              <a:rPr lang="en-US" sz="2200" dirty="0"/>
            </a:br>
            <a:r>
              <a:rPr lang="en-US" sz="2200" b="1" i="1" u="sng" dirty="0"/>
              <a:t>open (URL, </a:t>
            </a:r>
            <a:r>
              <a:rPr lang="en-US" sz="2200" b="1" i="1" u="sng" dirty="0" err="1"/>
              <a:t>windowName</a:t>
            </a:r>
            <a:r>
              <a:rPr lang="en-US" sz="2200" b="1" i="1" u="sng" dirty="0"/>
              <a:t>[, </a:t>
            </a:r>
            <a:r>
              <a:rPr lang="en-US" sz="2200" b="1" i="1" u="sng" dirty="0" err="1"/>
              <a:t>windowFeatures</a:t>
            </a:r>
            <a:r>
              <a:rPr lang="en-US" sz="2200" b="1" i="1" u="sng" dirty="0"/>
              <a:t>])</a:t>
            </a:r>
          </a:p>
          <a:p>
            <a:r>
              <a:rPr lang="en-US" sz="2200" b="1" dirty="0"/>
              <a:t>URL</a:t>
            </a:r>
            <a:br>
              <a:rPr lang="en-US" sz="2200" dirty="0"/>
            </a:br>
            <a:r>
              <a:rPr lang="en-US" sz="2200" dirty="0"/>
              <a:t>The URL of the page to open in the new window. This argument could be blank.</a:t>
            </a:r>
          </a:p>
          <a:p>
            <a:r>
              <a:rPr lang="en-US" sz="2200" b="1" dirty="0" err="1"/>
              <a:t>windowName</a:t>
            </a:r>
            <a:br>
              <a:rPr lang="en-US" sz="2200" dirty="0"/>
            </a:br>
            <a:r>
              <a:rPr lang="en-US" sz="2200" dirty="0"/>
              <a:t>A name to be given to the new window. The name can be used to refer this window again.</a:t>
            </a:r>
          </a:p>
          <a:p>
            <a:r>
              <a:rPr lang="en-US" sz="2200" b="1" dirty="0" err="1"/>
              <a:t>windowFeatures</a:t>
            </a:r>
            <a:br>
              <a:rPr lang="en-US" sz="2200" dirty="0"/>
            </a:br>
            <a:r>
              <a:rPr lang="en-US" sz="2200" dirty="0"/>
              <a:t>A string that determines the various window features to be included in the popup window (like status bar, address bar etc)</a:t>
            </a:r>
            <a:br>
              <a:rPr lang="en-US" sz="2200" dirty="0"/>
            </a:br>
            <a:br>
              <a:rPr lang="en-US" sz="2200" dirty="0"/>
            </a:br>
            <a:r>
              <a:rPr lang="en-US" sz="2200" dirty="0"/>
              <a:t>The following code opens a new browser window with standard features.</a:t>
            </a:r>
          </a:p>
          <a:p>
            <a:r>
              <a:rPr lang="en-US" sz="2200" dirty="0" err="1"/>
              <a:t>window.open</a:t>
            </a:r>
            <a:r>
              <a:rPr lang="en-US" sz="2200" dirty="0"/>
              <a:t> ("http://www.javascript-coder.com","mywindow");</a:t>
            </a:r>
          </a:p>
          <a:p>
            <a:pPr>
              <a:buNone/>
            </a:pPr>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5999"/>
          </a:xfrm>
        </p:spPr>
        <p:txBody>
          <a:bodyPr/>
          <a:lstStyle/>
          <a:p>
            <a:r>
              <a:rPr lang="en-US" sz="2200" dirty="0"/>
              <a:t>The following features are available in most browsers:</a:t>
            </a:r>
          </a:p>
          <a:p>
            <a:pPr>
              <a:buFont typeface="Wingdings" pitchFamily="2" charset="2"/>
              <a:buChar char="§"/>
            </a:pPr>
            <a:r>
              <a:rPr lang="en-US" sz="2200" dirty="0"/>
              <a:t> toolbar=0|1Specifies whether to display the toolbar in the new window.</a:t>
            </a:r>
          </a:p>
          <a:p>
            <a:pPr>
              <a:buFont typeface="Wingdings" pitchFamily="2" charset="2"/>
              <a:buChar char="§"/>
            </a:pPr>
            <a:r>
              <a:rPr lang="en-US" sz="2200" dirty="0"/>
              <a:t>location=0|1Specifies whether to display the address line in the new window.</a:t>
            </a:r>
          </a:p>
          <a:p>
            <a:pPr>
              <a:buFont typeface="Wingdings" pitchFamily="2" charset="2"/>
              <a:buChar char="§"/>
            </a:pPr>
            <a:r>
              <a:rPr lang="en-US" sz="2200" dirty="0"/>
              <a:t>directories=0|1Specifies whether to display the Netscape directory buttons.</a:t>
            </a:r>
          </a:p>
          <a:p>
            <a:pPr>
              <a:buFont typeface="Wingdings" pitchFamily="2" charset="2"/>
              <a:buChar char="§"/>
            </a:pPr>
            <a:r>
              <a:rPr lang="en-US" sz="2200" dirty="0"/>
              <a:t>status=0|1Specifies whether to display the browser status bar.</a:t>
            </a:r>
          </a:p>
          <a:p>
            <a:pPr>
              <a:buFont typeface="Wingdings" pitchFamily="2" charset="2"/>
              <a:buChar char="§"/>
            </a:pPr>
            <a:r>
              <a:rPr lang="en-US" sz="2200" dirty="0" err="1"/>
              <a:t>menubar</a:t>
            </a:r>
            <a:r>
              <a:rPr lang="en-US" sz="2200" dirty="0"/>
              <a:t>=0|1Specifies whether to display the browser menu bar.</a:t>
            </a:r>
          </a:p>
          <a:p>
            <a:pPr>
              <a:buFont typeface="Wingdings" pitchFamily="2" charset="2"/>
              <a:buChar char="§"/>
            </a:pPr>
            <a:r>
              <a:rPr lang="en-US" sz="2200" dirty="0"/>
              <a:t>scrollbars=0|1Specifies whether the new window should have scrollbars.</a:t>
            </a:r>
          </a:p>
          <a:p>
            <a:pPr>
              <a:buFont typeface="Wingdings" pitchFamily="2" charset="2"/>
              <a:buChar char="§"/>
            </a:pPr>
            <a:r>
              <a:rPr lang="en-US" sz="2200" dirty="0"/>
              <a:t>resizable=0|1Specifies whether the new window is resizable.</a:t>
            </a:r>
          </a:p>
          <a:p>
            <a:pPr>
              <a:buFont typeface="Wingdings" pitchFamily="2" charset="2"/>
              <a:buChar char="§"/>
            </a:pPr>
            <a:r>
              <a:rPr lang="en-US" sz="2200" dirty="0"/>
              <a:t>width=</a:t>
            </a:r>
            <a:r>
              <a:rPr lang="en-US" sz="2200" i="1" dirty="0" err="1"/>
              <a:t>pixels</a:t>
            </a:r>
            <a:r>
              <a:rPr lang="en-US" sz="2200" dirty="0" err="1"/>
              <a:t>Specifies</a:t>
            </a:r>
            <a:r>
              <a:rPr lang="en-US" sz="2200" dirty="0"/>
              <a:t> the width of the new window.</a:t>
            </a:r>
          </a:p>
          <a:p>
            <a:pPr>
              <a:buFont typeface="Wingdings" pitchFamily="2" charset="2"/>
              <a:buChar char="§"/>
            </a:pPr>
            <a:r>
              <a:rPr lang="en-US" sz="2200" dirty="0"/>
              <a:t>height=</a:t>
            </a:r>
            <a:r>
              <a:rPr lang="en-US" sz="2200" i="1" dirty="0" err="1"/>
              <a:t>pixels</a:t>
            </a:r>
            <a:r>
              <a:rPr lang="en-US" sz="2200" dirty="0" err="1"/>
              <a:t>Specifies</a:t>
            </a:r>
            <a:r>
              <a:rPr lang="en-US" sz="2200" dirty="0"/>
              <a:t> the height of the new window.	</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902325"/>
          </a:xfrm>
        </p:spPr>
        <p:txBody>
          <a:bodyPr/>
          <a:lstStyle/>
          <a:p>
            <a:r>
              <a:rPr lang="en-US" sz="2200" dirty="0"/>
              <a:t>The following code opens a window with menu bar. The window is re-sizable and is having 350 pixels width and 250 pixels height.</a:t>
            </a:r>
          </a:p>
          <a:p>
            <a:pPr>
              <a:buNone/>
            </a:pPr>
            <a:r>
              <a:rPr lang="en-US" sz="2200" dirty="0" err="1"/>
              <a:t>window.open</a:t>
            </a:r>
            <a:r>
              <a:rPr lang="en-US" sz="2200" dirty="0"/>
              <a:t>("http://www.javascriptcoder.com","mywindow","menubar=1,resizable=1,width=350,height=250“);</a:t>
            </a:r>
          </a:p>
          <a:p>
            <a:pPr>
              <a:buNone/>
            </a:pPr>
            <a:endParaRPr lang="en-US" sz="2200" dirty="0"/>
          </a:p>
          <a:p>
            <a:pPr>
              <a:buNone/>
            </a:pPr>
            <a:endParaRPr lang="en-US" sz="2200" dirty="0"/>
          </a:p>
          <a:p>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324600"/>
          </a:xfrm>
        </p:spPr>
        <p:txBody>
          <a:bodyPr/>
          <a:lstStyle/>
          <a:p>
            <a:pPr>
              <a:lnSpc>
                <a:spcPts val="2040"/>
              </a:lnSpc>
              <a:buNone/>
            </a:pPr>
            <a:r>
              <a:rPr lang="en-US" sz="2200" dirty="0"/>
              <a:t>The Code below opens a popup window when you enter the page:</a:t>
            </a:r>
          </a:p>
          <a:p>
            <a:pPr>
              <a:lnSpc>
                <a:spcPts val="2040"/>
              </a:lnSpc>
            </a:pPr>
            <a:endParaRPr lang="en-US" sz="2200" dirty="0"/>
          </a:p>
          <a:p>
            <a:pPr>
              <a:lnSpc>
                <a:spcPts val="2040"/>
              </a:lnSpc>
            </a:pPr>
            <a:r>
              <a:rPr lang="en-US" sz="2200" dirty="0"/>
              <a:t>&lt;html&gt;</a:t>
            </a:r>
          </a:p>
          <a:p>
            <a:pPr>
              <a:lnSpc>
                <a:spcPts val="2040"/>
              </a:lnSpc>
            </a:pPr>
            <a:r>
              <a:rPr lang="en-US" sz="2200" dirty="0"/>
              <a:t>&lt;head&gt;</a:t>
            </a:r>
          </a:p>
          <a:p>
            <a:pPr>
              <a:lnSpc>
                <a:spcPts val="2040"/>
              </a:lnSpc>
            </a:pPr>
            <a:r>
              <a:rPr lang="en-US" sz="2200" dirty="0"/>
              <a:t> &lt;title&gt;JavaScript Popup Example &lt;/title&gt;</a:t>
            </a:r>
          </a:p>
          <a:p>
            <a:pPr>
              <a:lnSpc>
                <a:spcPts val="2040"/>
              </a:lnSpc>
            </a:pPr>
            <a:r>
              <a:rPr lang="en-US" sz="2200" dirty="0"/>
              <a:t>&lt;/head&gt;</a:t>
            </a:r>
          </a:p>
          <a:p>
            <a:pPr>
              <a:lnSpc>
                <a:spcPts val="2040"/>
              </a:lnSpc>
            </a:pPr>
            <a:r>
              <a:rPr lang="en-US" sz="2200" dirty="0"/>
              <a:t>&lt;script type="text/</a:t>
            </a:r>
            <a:r>
              <a:rPr lang="en-US" sz="2200" dirty="0" err="1"/>
              <a:t>javascript</a:t>
            </a:r>
            <a:r>
              <a:rPr lang="en-US" sz="2200" dirty="0"/>
              <a:t>"&gt;</a:t>
            </a:r>
          </a:p>
          <a:p>
            <a:pPr>
              <a:lnSpc>
                <a:spcPts val="2040"/>
              </a:lnSpc>
            </a:pPr>
            <a:r>
              <a:rPr lang="en-US" sz="2200" dirty="0"/>
              <a:t>function </a:t>
            </a:r>
            <a:r>
              <a:rPr lang="en-US" sz="2200" dirty="0" err="1"/>
              <a:t>poponload</a:t>
            </a:r>
            <a:r>
              <a:rPr lang="en-US" sz="2200" dirty="0"/>
              <a:t>()</a:t>
            </a:r>
          </a:p>
          <a:p>
            <a:pPr>
              <a:lnSpc>
                <a:spcPts val="2040"/>
              </a:lnSpc>
            </a:pPr>
            <a:r>
              <a:rPr lang="en-US" sz="2200" dirty="0"/>
              <a:t>{</a:t>
            </a:r>
          </a:p>
          <a:p>
            <a:pPr>
              <a:lnSpc>
                <a:spcPts val="2040"/>
              </a:lnSpc>
            </a:pPr>
            <a:r>
              <a:rPr lang="en-US" sz="2200" dirty="0"/>
              <a:t>    </a:t>
            </a:r>
            <a:r>
              <a:rPr lang="en-US" sz="2200" dirty="0" err="1"/>
              <a:t>testwindow</a:t>
            </a:r>
            <a:r>
              <a:rPr lang="en-US" sz="2200" dirty="0"/>
              <a:t> = </a:t>
            </a:r>
            <a:r>
              <a:rPr lang="en-US" sz="2200" dirty="0" err="1"/>
              <a:t>window.open</a:t>
            </a:r>
            <a:r>
              <a:rPr lang="en-US" sz="2200" dirty="0"/>
              <a:t>("", "</a:t>
            </a:r>
            <a:r>
              <a:rPr lang="en-US" sz="2200" dirty="0" err="1"/>
              <a:t>mywindow</a:t>
            </a:r>
            <a:r>
              <a:rPr lang="en-US" sz="2200" dirty="0"/>
              <a:t>", "location=1,status=1,scrollbars=1,width=100,height=100");</a:t>
            </a:r>
          </a:p>
          <a:p>
            <a:pPr>
              <a:lnSpc>
                <a:spcPts val="2040"/>
              </a:lnSpc>
            </a:pPr>
            <a:r>
              <a:rPr lang="en-US" sz="2200" dirty="0"/>
              <a:t>    </a:t>
            </a:r>
            <a:r>
              <a:rPr lang="en-US" sz="2200" dirty="0" err="1"/>
              <a:t>testwindow.moveTo</a:t>
            </a:r>
            <a:r>
              <a:rPr lang="en-US" sz="2200" dirty="0"/>
              <a:t>(0, 0);</a:t>
            </a:r>
          </a:p>
          <a:p>
            <a:pPr>
              <a:lnSpc>
                <a:spcPts val="2040"/>
              </a:lnSpc>
            </a:pPr>
            <a:r>
              <a:rPr lang="en-US" sz="2200" dirty="0"/>
              <a:t>}</a:t>
            </a:r>
          </a:p>
          <a:p>
            <a:pPr>
              <a:lnSpc>
                <a:spcPts val="2040"/>
              </a:lnSpc>
            </a:pPr>
            <a:r>
              <a:rPr lang="en-US" sz="2200" dirty="0"/>
              <a:t>&lt;/script&gt;</a:t>
            </a:r>
          </a:p>
          <a:p>
            <a:pPr>
              <a:lnSpc>
                <a:spcPts val="2040"/>
              </a:lnSpc>
            </a:pPr>
            <a:endParaRPr lang="en-US" sz="2200" dirty="0"/>
          </a:p>
          <a:p>
            <a:pPr>
              <a:lnSpc>
                <a:spcPts val="2040"/>
              </a:lnSpc>
            </a:pPr>
            <a:r>
              <a:rPr lang="en-US" sz="2200" dirty="0"/>
              <a:t>&lt;body </a:t>
            </a:r>
            <a:r>
              <a:rPr lang="en-US" sz="2200" dirty="0" err="1"/>
              <a:t>onload</a:t>
            </a:r>
            <a:r>
              <a:rPr lang="en-US" sz="2200" dirty="0"/>
              <a:t>="</a:t>
            </a:r>
            <a:r>
              <a:rPr lang="en-US" sz="2200" dirty="0" err="1"/>
              <a:t>javascript</a:t>
            </a:r>
            <a:r>
              <a:rPr lang="en-US" sz="2200" dirty="0"/>
              <a:t>: </a:t>
            </a:r>
            <a:r>
              <a:rPr lang="en-US" sz="2200" dirty="0" err="1"/>
              <a:t>poponload</a:t>
            </a:r>
            <a:r>
              <a:rPr lang="en-US" sz="2200" dirty="0"/>
              <a:t>()"&gt;</a:t>
            </a:r>
          </a:p>
          <a:p>
            <a:pPr>
              <a:lnSpc>
                <a:spcPts val="2040"/>
              </a:lnSpc>
            </a:pPr>
            <a:r>
              <a:rPr lang="en-US" sz="2200" dirty="0"/>
              <a:t>&lt;h1&gt;JavaScript Popup Example &lt;/h1&gt;</a:t>
            </a:r>
          </a:p>
          <a:p>
            <a:pPr>
              <a:lnSpc>
                <a:spcPts val="2040"/>
              </a:lnSpc>
            </a:pPr>
            <a:r>
              <a:rPr lang="en-US" sz="2200" dirty="0"/>
              <a:t>&lt;/body&gt;</a:t>
            </a:r>
          </a:p>
          <a:p>
            <a:pPr>
              <a:lnSpc>
                <a:spcPts val="2040"/>
              </a:lnSpc>
            </a:pPr>
            <a:r>
              <a:rPr lang="en-US" sz="2200" dirty="0"/>
              <a:t>&lt;/html&gt;</a:t>
            </a:r>
          </a:p>
          <a:p>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411662"/>
          </a:xfrm>
        </p:spPr>
        <p:txBody>
          <a:bodyPr/>
          <a:lstStyle/>
          <a:p>
            <a:pPr>
              <a:buNone/>
            </a:pPr>
            <a:r>
              <a:rPr lang="en-US" sz="2200" b="1" dirty="0"/>
              <a:t>Popup On Exit</a:t>
            </a:r>
          </a:p>
          <a:p>
            <a:pPr>
              <a:lnSpc>
                <a:spcPts val="2200"/>
              </a:lnSpc>
              <a:buNone/>
            </a:pPr>
            <a:r>
              <a:rPr lang="en-US" sz="2200" dirty="0"/>
              <a:t>The following code pops up a window when the user exits a page.</a:t>
            </a:r>
          </a:p>
          <a:p>
            <a:pPr>
              <a:lnSpc>
                <a:spcPts val="2200"/>
              </a:lnSpc>
            </a:pPr>
            <a:r>
              <a:rPr lang="en-US" sz="2200" dirty="0"/>
              <a:t>&lt;html&gt;</a:t>
            </a:r>
          </a:p>
          <a:p>
            <a:pPr>
              <a:lnSpc>
                <a:spcPts val="2200"/>
              </a:lnSpc>
            </a:pPr>
            <a:r>
              <a:rPr lang="en-US" sz="2200" dirty="0"/>
              <a:t>&lt;head&gt;</a:t>
            </a:r>
          </a:p>
          <a:p>
            <a:pPr>
              <a:lnSpc>
                <a:spcPts val="2200"/>
              </a:lnSpc>
            </a:pPr>
            <a:r>
              <a:rPr lang="en-US" sz="2200" dirty="0"/>
              <a:t> &lt;title&gt;JavaScript Popup Example &lt;/title&gt;</a:t>
            </a:r>
          </a:p>
          <a:p>
            <a:pPr>
              <a:lnSpc>
                <a:spcPts val="2200"/>
              </a:lnSpc>
            </a:pPr>
            <a:r>
              <a:rPr lang="en-US" sz="2200" dirty="0"/>
              <a:t>&lt;/head&gt;</a:t>
            </a:r>
          </a:p>
          <a:p>
            <a:pPr>
              <a:lnSpc>
                <a:spcPts val="2200"/>
              </a:lnSpc>
            </a:pPr>
            <a:r>
              <a:rPr lang="en-US" sz="2200" dirty="0"/>
              <a:t>&lt;script type="text/</a:t>
            </a:r>
            <a:r>
              <a:rPr lang="en-US" sz="2200" dirty="0" err="1"/>
              <a:t>javascript</a:t>
            </a:r>
            <a:r>
              <a:rPr lang="en-US" sz="2200" dirty="0"/>
              <a:t>"&gt;</a:t>
            </a:r>
          </a:p>
          <a:p>
            <a:pPr>
              <a:lnSpc>
                <a:spcPts val="2200"/>
              </a:lnSpc>
            </a:pPr>
            <a:r>
              <a:rPr lang="en-US" sz="2200" dirty="0"/>
              <a:t>function </a:t>
            </a:r>
            <a:r>
              <a:rPr lang="en-US" sz="2200" dirty="0" err="1"/>
              <a:t>exitpop</a:t>
            </a:r>
            <a:r>
              <a:rPr lang="en-US" sz="2200" dirty="0"/>
              <a:t>()</a:t>
            </a:r>
          </a:p>
          <a:p>
            <a:pPr>
              <a:lnSpc>
                <a:spcPts val="2200"/>
              </a:lnSpc>
            </a:pPr>
            <a:r>
              <a:rPr lang="en-US" sz="2200" dirty="0"/>
              <a:t>{</a:t>
            </a:r>
          </a:p>
          <a:p>
            <a:pPr>
              <a:lnSpc>
                <a:spcPts val="2200"/>
              </a:lnSpc>
            </a:pPr>
            <a:r>
              <a:rPr lang="en-US" sz="2200" dirty="0"/>
              <a:t>    </a:t>
            </a:r>
            <a:r>
              <a:rPr lang="en-US" sz="2200" dirty="0" err="1"/>
              <a:t>my_window</a:t>
            </a:r>
            <a:r>
              <a:rPr lang="en-US" sz="2200" dirty="0"/>
              <a:t> = </a:t>
            </a:r>
            <a:r>
              <a:rPr lang="en-US" sz="2200" dirty="0" err="1"/>
              <a:t>window.open</a:t>
            </a:r>
            <a:r>
              <a:rPr lang="en-US" sz="2200" dirty="0"/>
              <a:t>("", "mywindow1", "status=1,width=350,height=150");</a:t>
            </a:r>
          </a:p>
          <a:p>
            <a:pPr>
              <a:lnSpc>
                <a:spcPts val="2200"/>
              </a:lnSpc>
            </a:pPr>
            <a:r>
              <a:rPr lang="en-US" sz="2200" dirty="0"/>
              <a:t>    </a:t>
            </a:r>
            <a:r>
              <a:rPr lang="en-US" sz="2200" dirty="0" err="1"/>
              <a:t>my_window.document.write</a:t>
            </a:r>
            <a:r>
              <a:rPr lang="en-US" sz="2200" dirty="0"/>
              <a:t>('&lt;h1&gt;Popup Test!&lt;/h1&gt;');</a:t>
            </a:r>
          </a:p>
          <a:p>
            <a:pPr>
              <a:lnSpc>
                <a:spcPts val="2200"/>
              </a:lnSpc>
            </a:pPr>
            <a:r>
              <a:rPr lang="en-US" sz="2200" dirty="0"/>
              <a:t>}</a:t>
            </a:r>
          </a:p>
          <a:p>
            <a:pPr>
              <a:lnSpc>
                <a:spcPts val="2200"/>
              </a:lnSpc>
            </a:pPr>
            <a:r>
              <a:rPr lang="en-US" sz="2200" dirty="0"/>
              <a:t>&lt;/script&gt;</a:t>
            </a:r>
          </a:p>
          <a:p>
            <a:pPr>
              <a:lnSpc>
                <a:spcPts val="2200"/>
              </a:lnSpc>
            </a:pPr>
            <a:r>
              <a:rPr lang="en-US" sz="2200" dirty="0"/>
              <a:t>&lt;body </a:t>
            </a:r>
            <a:r>
              <a:rPr lang="en-US" sz="2200" dirty="0" err="1"/>
              <a:t>onunload</a:t>
            </a:r>
            <a:r>
              <a:rPr lang="en-US" sz="2200" dirty="0"/>
              <a:t>="</a:t>
            </a:r>
            <a:r>
              <a:rPr lang="en-US" sz="2200" dirty="0" err="1"/>
              <a:t>javascript</a:t>
            </a:r>
            <a:r>
              <a:rPr lang="en-US" sz="2200" dirty="0"/>
              <a:t>: </a:t>
            </a:r>
            <a:r>
              <a:rPr lang="en-US" sz="2200" dirty="0" err="1"/>
              <a:t>exitpop</a:t>
            </a:r>
            <a:r>
              <a:rPr lang="en-US" sz="2200" dirty="0"/>
              <a:t>()" &gt;</a:t>
            </a:r>
          </a:p>
          <a:p>
            <a:pPr>
              <a:lnSpc>
                <a:spcPts val="2200"/>
              </a:lnSpc>
            </a:pPr>
            <a:r>
              <a:rPr lang="en-US" sz="2200" dirty="0"/>
              <a:t>&lt;h1&gt;JavaScript Popup Example &lt;/h1&gt;</a:t>
            </a:r>
          </a:p>
          <a:p>
            <a:pPr>
              <a:lnSpc>
                <a:spcPts val="2200"/>
              </a:lnSpc>
            </a:pPr>
            <a:r>
              <a:rPr lang="en-US" sz="2200" dirty="0"/>
              <a:t>&lt;/body&gt;</a:t>
            </a:r>
          </a:p>
          <a:p>
            <a:pPr>
              <a:lnSpc>
                <a:spcPts val="2200"/>
              </a:lnSpc>
            </a:pPr>
            <a:r>
              <a:rPr lang="en-US" sz="2200" dirty="0"/>
              <a:t>&lt;/html&gt;</a:t>
            </a:r>
          </a:p>
          <a:p>
            <a:pPr>
              <a:lnSpc>
                <a:spcPts val="2200"/>
              </a:lnSpc>
            </a:pPr>
            <a:endParaRPr lang="en-US" dirty="0"/>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639762"/>
          </a:xfrm>
        </p:spPr>
        <p:txBody>
          <a:bodyPr/>
          <a:lstStyle/>
          <a:p>
            <a:r>
              <a:rPr lang="en-US" dirty="0"/>
              <a:t>Closing a new window</a:t>
            </a:r>
          </a:p>
        </p:txBody>
      </p:sp>
      <p:sp>
        <p:nvSpPr>
          <p:cNvPr id="3" name="Content Placeholder 2"/>
          <p:cNvSpPr>
            <a:spLocks noGrp="1"/>
          </p:cNvSpPr>
          <p:nvPr>
            <p:ph idx="1"/>
          </p:nvPr>
        </p:nvSpPr>
        <p:spPr>
          <a:xfrm>
            <a:off x="457200" y="838200"/>
            <a:ext cx="8229600" cy="5140325"/>
          </a:xfrm>
        </p:spPr>
        <p:txBody>
          <a:bodyPr/>
          <a:lstStyle/>
          <a:p>
            <a:pPr>
              <a:lnSpc>
                <a:spcPts val="2040"/>
              </a:lnSpc>
            </a:pPr>
            <a:r>
              <a:rPr lang="en-US" sz="2200" dirty="0"/>
              <a:t>&lt;html&gt;</a:t>
            </a:r>
          </a:p>
          <a:p>
            <a:pPr>
              <a:lnSpc>
                <a:spcPts val="2040"/>
              </a:lnSpc>
            </a:pPr>
            <a:r>
              <a:rPr lang="en-US" sz="2200" dirty="0"/>
              <a:t>&lt;head&gt;</a:t>
            </a:r>
          </a:p>
          <a:p>
            <a:pPr>
              <a:lnSpc>
                <a:spcPts val="2040"/>
              </a:lnSpc>
            </a:pPr>
            <a:r>
              <a:rPr lang="en-US" sz="2200" dirty="0"/>
              <a:t>&lt;script type="text/</a:t>
            </a:r>
            <a:r>
              <a:rPr lang="en-US" sz="2200" dirty="0" err="1"/>
              <a:t>javascript</a:t>
            </a:r>
            <a:r>
              <a:rPr lang="en-US" sz="2200" dirty="0"/>
              <a:t>"&gt;</a:t>
            </a:r>
          </a:p>
          <a:p>
            <a:pPr>
              <a:lnSpc>
                <a:spcPts val="2040"/>
              </a:lnSpc>
            </a:pPr>
            <a:r>
              <a:rPr lang="en-US" sz="2200" dirty="0"/>
              <a:t>function </a:t>
            </a:r>
            <a:r>
              <a:rPr lang="en-US" sz="2200" dirty="0" err="1"/>
              <a:t>openWin</a:t>
            </a:r>
            <a:r>
              <a:rPr lang="en-US" sz="2200" dirty="0"/>
              <a:t>()</a:t>
            </a:r>
          </a:p>
          <a:p>
            <a:pPr>
              <a:lnSpc>
                <a:spcPts val="2040"/>
              </a:lnSpc>
            </a:pPr>
            <a:r>
              <a:rPr lang="en-US" sz="2200" dirty="0"/>
              <a:t>{  </a:t>
            </a:r>
            <a:r>
              <a:rPr lang="en-US" sz="2200" dirty="0" err="1"/>
              <a:t>myWindow</a:t>
            </a:r>
            <a:r>
              <a:rPr lang="en-US" sz="2200" dirty="0"/>
              <a:t>=</a:t>
            </a:r>
            <a:r>
              <a:rPr lang="en-US" sz="2200" dirty="0" err="1"/>
              <a:t>window.open</a:t>
            </a:r>
            <a:r>
              <a:rPr lang="en-US" sz="2200" dirty="0"/>
              <a:t>("","","width=200,height=100");</a:t>
            </a:r>
          </a:p>
          <a:p>
            <a:pPr>
              <a:lnSpc>
                <a:spcPts val="2040"/>
              </a:lnSpc>
            </a:pPr>
            <a:r>
              <a:rPr lang="en-US" sz="2200" dirty="0" err="1"/>
              <a:t>myWindow.document.write</a:t>
            </a:r>
            <a:r>
              <a:rPr lang="en-US" sz="2200" dirty="0"/>
              <a:t>("&lt;p&gt;This is '</a:t>
            </a:r>
            <a:r>
              <a:rPr lang="en-US" sz="2200" dirty="0" err="1"/>
              <a:t>myWindow</a:t>
            </a:r>
            <a:r>
              <a:rPr lang="en-US" sz="2200" dirty="0"/>
              <a:t>'&lt;/p&gt;");</a:t>
            </a:r>
          </a:p>
          <a:p>
            <a:pPr>
              <a:lnSpc>
                <a:spcPts val="2040"/>
              </a:lnSpc>
            </a:pPr>
            <a:r>
              <a:rPr lang="en-US" sz="2200" dirty="0"/>
              <a:t>}</a:t>
            </a:r>
          </a:p>
          <a:p>
            <a:pPr>
              <a:lnSpc>
                <a:spcPts val="2040"/>
              </a:lnSpc>
            </a:pPr>
            <a:r>
              <a:rPr lang="en-US" sz="2200" dirty="0"/>
              <a:t>function </a:t>
            </a:r>
            <a:r>
              <a:rPr lang="en-US" sz="2200" dirty="0" err="1"/>
              <a:t>closeWin</a:t>
            </a:r>
            <a:r>
              <a:rPr lang="en-US" sz="2200" dirty="0"/>
              <a:t>()</a:t>
            </a:r>
          </a:p>
          <a:p>
            <a:pPr>
              <a:lnSpc>
                <a:spcPts val="2040"/>
              </a:lnSpc>
            </a:pPr>
            <a:r>
              <a:rPr lang="en-US" sz="2200" dirty="0"/>
              <a:t>{ </a:t>
            </a:r>
            <a:r>
              <a:rPr lang="en-US" sz="2200" dirty="0" err="1"/>
              <a:t>myWindow.close</a:t>
            </a:r>
            <a:r>
              <a:rPr lang="en-US" sz="2200" dirty="0"/>
              <a:t>();</a:t>
            </a:r>
          </a:p>
          <a:p>
            <a:pPr>
              <a:lnSpc>
                <a:spcPts val="2040"/>
              </a:lnSpc>
            </a:pPr>
            <a:r>
              <a:rPr lang="en-US" sz="2200" dirty="0"/>
              <a:t>}</a:t>
            </a:r>
          </a:p>
          <a:p>
            <a:pPr>
              <a:lnSpc>
                <a:spcPts val="2040"/>
              </a:lnSpc>
            </a:pPr>
            <a:r>
              <a:rPr lang="en-US" sz="2200" dirty="0"/>
              <a:t>&lt;/script&gt;</a:t>
            </a:r>
          </a:p>
          <a:p>
            <a:pPr>
              <a:lnSpc>
                <a:spcPts val="2040"/>
              </a:lnSpc>
            </a:pPr>
            <a:r>
              <a:rPr lang="en-US" sz="2200" dirty="0"/>
              <a:t>&lt;/head&gt;</a:t>
            </a:r>
          </a:p>
          <a:p>
            <a:pPr>
              <a:lnSpc>
                <a:spcPts val="2040"/>
              </a:lnSpc>
            </a:pPr>
            <a:r>
              <a:rPr lang="en-US" sz="2200" dirty="0"/>
              <a:t>&lt;body&gt;</a:t>
            </a:r>
          </a:p>
          <a:p>
            <a:pPr>
              <a:lnSpc>
                <a:spcPts val="2040"/>
              </a:lnSpc>
            </a:pPr>
            <a:r>
              <a:rPr lang="en-US" sz="2200" dirty="0"/>
              <a:t>&lt;input type="button" value="Open '</a:t>
            </a:r>
            <a:r>
              <a:rPr lang="en-US" sz="2200" dirty="0" err="1"/>
              <a:t>myWindow</a:t>
            </a:r>
            <a:r>
              <a:rPr lang="en-US" sz="2200" dirty="0"/>
              <a:t>'" </a:t>
            </a:r>
            <a:r>
              <a:rPr lang="en-US" sz="2200" dirty="0" err="1"/>
              <a:t>onclick</a:t>
            </a:r>
            <a:r>
              <a:rPr lang="en-US" sz="2200" dirty="0"/>
              <a:t>="</a:t>
            </a:r>
            <a:r>
              <a:rPr lang="en-US" sz="2200" dirty="0" err="1"/>
              <a:t>openWin</a:t>
            </a:r>
            <a:r>
              <a:rPr lang="en-US" sz="2200" dirty="0"/>
              <a:t>()" /&gt;</a:t>
            </a:r>
          </a:p>
          <a:p>
            <a:pPr>
              <a:lnSpc>
                <a:spcPts val="2040"/>
              </a:lnSpc>
            </a:pPr>
            <a:r>
              <a:rPr lang="en-US" sz="2200" dirty="0"/>
              <a:t>&lt;input type="button" value="Close '</a:t>
            </a:r>
            <a:r>
              <a:rPr lang="en-US" sz="2200" dirty="0" err="1"/>
              <a:t>myWindow</a:t>
            </a:r>
            <a:r>
              <a:rPr lang="en-US" sz="2200" dirty="0"/>
              <a:t>'" </a:t>
            </a:r>
            <a:r>
              <a:rPr lang="en-US" sz="2200" dirty="0" err="1"/>
              <a:t>onclick</a:t>
            </a:r>
            <a:r>
              <a:rPr lang="en-US" sz="2200" dirty="0"/>
              <a:t>="</a:t>
            </a:r>
            <a:r>
              <a:rPr lang="en-US" sz="2200" dirty="0" err="1"/>
              <a:t>closeWin</a:t>
            </a:r>
            <a:r>
              <a:rPr lang="en-US" sz="2200" dirty="0"/>
              <a:t>()" /&gt;</a:t>
            </a:r>
          </a:p>
          <a:p>
            <a:pPr>
              <a:lnSpc>
                <a:spcPts val="2040"/>
              </a:lnSpc>
            </a:pPr>
            <a:r>
              <a:rPr lang="en-US" sz="2200" dirty="0"/>
              <a:t>&lt;/body&gt;</a:t>
            </a:r>
          </a:p>
          <a:p>
            <a:pPr>
              <a:lnSpc>
                <a:spcPts val="2040"/>
              </a:lnSpc>
            </a:pPr>
            <a:r>
              <a:rPr lang="en-US" sz="22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4B327AC-7E08-4ACF-8395-A03FF4E16637}" type="slidenum">
              <a:rPr lang="en-US" altLang="en-US"/>
              <a:pPr/>
              <a:t>89</a:t>
            </a:fld>
            <a:endParaRPr lang="en-US" altLang="en-US"/>
          </a:p>
        </p:txBody>
      </p:sp>
      <p:sp>
        <p:nvSpPr>
          <p:cNvPr id="146434" name="Rectangle 2"/>
          <p:cNvSpPr>
            <a:spLocks noGrp="1" noChangeArrowheads="1"/>
          </p:cNvSpPr>
          <p:nvPr>
            <p:ph type="title"/>
          </p:nvPr>
        </p:nvSpPr>
        <p:spPr>
          <a:xfrm>
            <a:off x="457200" y="381000"/>
            <a:ext cx="7543800" cy="792163"/>
          </a:xfrm>
        </p:spPr>
        <p:txBody>
          <a:bodyPr/>
          <a:lstStyle/>
          <a:p>
            <a:r>
              <a:rPr lang="en-US"/>
              <a:t>History object</a:t>
            </a:r>
          </a:p>
        </p:txBody>
      </p:sp>
      <p:sp>
        <p:nvSpPr>
          <p:cNvPr id="146435" name="Rectangle 3"/>
          <p:cNvSpPr>
            <a:spLocks noGrp="1" noChangeArrowheads="1"/>
          </p:cNvSpPr>
          <p:nvPr>
            <p:ph type="body" idx="1"/>
          </p:nvPr>
        </p:nvSpPr>
        <p:spPr>
          <a:xfrm>
            <a:off x="457200" y="1676400"/>
            <a:ext cx="8229600" cy="4454525"/>
          </a:xfrm>
        </p:spPr>
        <p:txBody>
          <a:bodyPr/>
          <a:lstStyle/>
          <a:p>
            <a:r>
              <a:rPr lang="en-US" sz="2400"/>
              <a:t>The History object is actually a JavaScript object, not an HTML DOM object. </a:t>
            </a:r>
          </a:p>
          <a:p>
            <a:r>
              <a:rPr lang="en-US" sz="2400"/>
              <a:t>The History object is automatically created by the JavaScript runtime engine and consists of an array of URLs. </a:t>
            </a:r>
          </a:p>
          <a:p>
            <a:r>
              <a:rPr lang="en-US" sz="2400"/>
              <a:t>These URLs are the URLs the user has visited within a browser window. </a:t>
            </a:r>
          </a:p>
          <a:p>
            <a:r>
              <a:rPr lang="en-US" sz="2400"/>
              <a:t>The History object is part of the Window object and is accessed through the </a:t>
            </a:r>
            <a:r>
              <a:rPr lang="en-US" sz="2400">
                <a:solidFill>
                  <a:srgbClr val="9900CC"/>
                </a:solidFill>
              </a:rPr>
              <a:t>window.history</a:t>
            </a:r>
            <a:r>
              <a:rPr lang="en-US" sz="2400"/>
              <a:t> property.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DADBE9B-932B-4436-9164-DFEE0ACBAF7E}" type="slidenum">
              <a:rPr lang="en-US" altLang="en-US"/>
              <a:pPr/>
              <a:t>9</a:t>
            </a:fld>
            <a:endParaRPr lang="en-US" altLang="en-US"/>
          </a:p>
        </p:txBody>
      </p:sp>
      <p:sp>
        <p:nvSpPr>
          <p:cNvPr id="46082" name="Rectangle 2"/>
          <p:cNvSpPr>
            <a:spLocks noGrp="1" noChangeArrowheads="1"/>
          </p:cNvSpPr>
          <p:nvPr>
            <p:ph type="title"/>
          </p:nvPr>
        </p:nvSpPr>
        <p:spPr>
          <a:xfrm>
            <a:off x="457200" y="228600"/>
            <a:ext cx="7543800" cy="884238"/>
          </a:xfrm>
        </p:spPr>
        <p:txBody>
          <a:bodyPr/>
          <a:lstStyle/>
          <a:p>
            <a:r>
              <a:rPr lang="en-US"/>
              <a:t>&lt;script&gt; tag</a:t>
            </a:r>
          </a:p>
        </p:txBody>
      </p:sp>
      <p:sp>
        <p:nvSpPr>
          <p:cNvPr id="46083" name="Rectangle 3"/>
          <p:cNvSpPr>
            <a:spLocks noGrp="1" noChangeArrowheads="1"/>
          </p:cNvSpPr>
          <p:nvPr>
            <p:ph type="body" idx="1"/>
          </p:nvPr>
        </p:nvSpPr>
        <p:spPr>
          <a:xfrm>
            <a:off x="533400" y="1447800"/>
            <a:ext cx="8229600" cy="4572000"/>
          </a:xfrm>
        </p:spPr>
        <p:txBody>
          <a:bodyPr/>
          <a:lstStyle/>
          <a:p>
            <a:pPr>
              <a:lnSpc>
                <a:spcPct val="80000"/>
              </a:lnSpc>
            </a:pPr>
            <a:r>
              <a:rPr lang="en-US" sz="2400"/>
              <a:t>The HTML &lt;script&gt; tag is used to insert a JavaScript into an HTML page.</a:t>
            </a:r>
          </a:p>
          <a:p>
            <a:pPr>
              <a:lnSpc>
                <a:spcPct val="80000"/>
              </a:lnSpc>
            </a:pPr>
            <a:r>
              <a:rPr lang="en-US" sz="2400"/>
              <a:t>Inside the &lt;script&gt; tag we use the type attribute to define the scripting language.</a:t>
            </a:r>
          </a:p>
          <a:p>
            <a:pPr>
              <a:lnSpc>
                <a:spcPct val="80000"/>
              </a:lnSpc>
            </a:pPr>
            <a:r>
              <a:rPr lang="en-US" sz="2400"/>
              <a:t>So, the &lt;script type="text/javascript"&gt; and &lt;/script&gt; tells where the JavaScript starts and ends</a:t>
            </a:r>
          </a:p>
          <a:p>
            <a:pPr>
              <a:lnSpc>
                <a:spcPct val="80000"/>
              </a:lnSpc>
            </a:pPr>
            <a:r>
              <a:rPr lang="en-US" sz="2400"/>
              <a:t>&lt;html&gt;</a:t>
            </a:r>
            <a:br>
              <a:rPr lang="en-US" sz="2400"/>
            </a:br>
            <a:r>
              <a:rPr lang="en-US" sz="2400"/>
              <a:t>&lt;body&gt;</a:t>
            </a:r>
            <a:br>
              <a:rPr lang="en-US" sz="2400"/>
            </a:br>
            <a:r>
              <a:rPr lang="en-US" sz="2400">
                <a:solidFill>
                  <a:srgbClr val="FF0000"/>
                </a:solidFill>
              </a:rPr>
              <a:t>&lt;script type="text/javascript"&gt;</a:t>
            </a:r>
            <a:br>
              <a:rPr lang="en-US" sz="2400">
                <a:solidFill>
                  <a:srgbClr val="FF0000"/>
                </a:solidFill>
              </a:rPr>
            </a:br>
            <a:r>
              <a:rPr lang="en-US" sz="2400">
                <a:solidFill>
                  <a:srgbClr val="FF0000"/>
                </a:solidFill>
              </a:rPr>
              <a:t>...</a:t>
            </a:r>
            <a:br>
              <a:rPr lang="en-US" sz="2400">
                <a:solidFill>
                  <a:srgbClr val="FF0000"/>
                </a:solidFill>
              </a:rPr>
            </a:br>
            <a:r>
              <a:rPr lang="en-US" sz="2400">
                <a:solidFill>
                  <a:srgbClr val="FF0000"/>
                </a:solidFill>
              </a:rPr>
              <a:t>&lt;/script&gt;</a:t>
            </a:r>
            <a:br>
              <a:rPr lang="en-US" sz="2400">
                <a:solidFill>
                  <a:srgbClr val="FF0000"/>
                </a:solidFill>
              </a:rPr>
            </a:br>
            <a:r>
              <a:rPr lang="en-US" sz="2400"/>
              <a:t>&lt;/body&gt;</a:t>
            </a:r>
            <a:br>
              <a:rPr lang="en-US" sz="2400"/>
            </a:br>
            <a:r>
              <a:rPr lang="en-US" sz="2400"/>
              <a:t>&lt;/html&gt;</a:t>
            </a:r>
          </a:p>
          <a:p>
            <a:pPr>
              <a:lnSpc>
                <a:spcPct val="80000"/>
              </a:lnSpc>
            </a:pPr>
            <a:endParaRPr 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425CE363-3985-4389-934A-450F7852B840}" type="slidenum">
              <a:rPr lang="en-US" altLang="en-US"/>
              <a:pPr/>
              <a:t>90</a:t>
            </a:fld>
            <a:endParaRPr lang="en-US" altLang="en-US"/>
          </a:p>
        </p:txBody>
      </p:sp>
      <p:sp>
        <p:nvSpPr>
          <p:cNvPr id="151555" name="Rectangle 3"/>
          <p:cNvSpPr>
            <a:spLocks noGrp="1" noChangeArrowheads="1"/>
          </p:cNvSpPr>
          <p:nvPr>
            <p:ph type="body" idx="1"/>
          </p:nvPr>
        </p:nvSpPr>
        <p:spPr>
          <a:xfrm>
            <a:off x="457200" y="838200"/>
            <a:ext cx="8229600" cy="5292725"/>
          </a:xfrm>
        </p:spPr>
        <p:txBody>
          <a:bodyPr/>
          <a:lstStyle/>
          <a:p>
            <a:r>
              <a:rPr lang="en-US"/>
              <a:t>Properties:</a:t>
            </a:r>
          </a:p>
          <a:p>
            <a:endParaRPr lang="en-US"/>
          </a:p>
          <a:p>
            <a:endParaRPr lang="en-US"/>
          </a:p>
          <a:p>
            <a:endParaRPr lang="en-US"/>
          </a:p>
          <a:p>
            <a:r>
              <a:rPr lang="en-US"/>
              <a:t>Methods:</a:t>
            </a:r>
          </a:p>
        </p:txBody>
      </p:sp>
      <p:pic>
        <p:nvPicPr>
          <p:cNvPr id="151556" name="Picture 4"/>
          <p:cNvPicPr>
            <a:picLocks noChangeAspect="1" noChangeArrowheads="1"/>
          </p:cNvPicPr>
          <p:nvPr/>
        </p:nvPicPr>
        <p:blipFill>
          <a:blip r:embed="rId2"/>
          <a:srcRect/>
          <a:stretch>
            <a:fillRect/>
          </a:stretch>
        </p:blipFill>
        <p:spPr bwMode="auto">
          <a:xfrm>
            <a:off x="838200" y="1600200"/>
            <a:ext cx="7772400" cy="1301750"/>
          </a:xfrm>
          <a:prstGeom prst="rect">
            <a:avLst/>
          </a:prstGeom>
          <a:noFill/>
          <a:ln w="9525">
            <a:noFill/>
            <a:miter lim="800000"/>
            <a:headEnd/>
            <a:tailEnd/>
          </a:ln>
          <a:effectLst/>
        </p:spPr>
      </p:pic>
      <p:pic>
        <p:nvPicPr>
          <p:cNvPr id="151557" name="Picture 5"/>
          <p:cNvPicPr>
            <a:picLocks noChangeAspect="1" noChangeArrowheads="1"/>
          </p:cNvPicPr>
          <p:nvPr/>
        </p:nvPicPr>
        <p:blipFill>
          <a:blip r:embed="rId3"/>
          <a:srcRect/>
          <a:stretch>
            <a:fillRect/>
          </a:stretch>
        </p:blipFill>
        <p:spPr bwMode="auto">
          <a:xfrm>
            <a:off x="914400" y="3733800"/>
            <a:ext cx="7696200" cy="2070100"/>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Displays the number of </a:t>
            </a:r>
            <a:r>
              <a:rPr lang="en-US" dirty="0" err="1"/>
              <a:t>urls</a:t>
            </a:r>
            <a:r>
              <a:rPr lang="en-US" dirty="0"/>
              <a:t>..</a:t>
            </a:r>
          </a:p>
        </p:txBody>
      </p:sp>
      <p:sp>
        <p:nvSpPr>
          <p:cNvPr id="3" name="Content Placeholder 2"/>
          <p:cNvSpPr>
            <a:spLocks noGrp="1"/>
          </p:cNvSpPr>
          <p:nvPr>
            <p:ph idx="1"/>
          </p:nvPr>
        </p:nvSpPr>
        <p:spPr/>
        <p:txBody>
          <a:bodyPr/>
          <a:lstStyle/>
          <a:p>
            <a:r>
              <a:rPr lang="en-US" dirty="0"/>
              <a:t>&lt;html&gt;</a:t>
            </a:r>
          </a:p>
          <a:p>
            <a:r>
              <a:rPr lang="en-US" dirty="0"/>
              <a:t>&lt;body&gt;</a:t>
            </a:r>
          </a:p>
          <a:p>
            <a:r>
              <a:rPr lang="en-US" dirty="0"/>
              <a:t>&lt;script type="text/</a:t>
            </a:r>
            <a:r>
              <a:rPr lang="en-US" dirty="0" err="1"/>
              <a:t>javascript</a:t>
            </a:r>
            <a:r>
              <a:rPr lang="en-US" dirty="0"/>
              <a:t>"&gt;</a:t>
            </a:r>
          </a:p>
          <a:p>
            <a:r>
              <a:rPr lang="en-US" dirty="0" err="1"/>
              <a:t>document.write</a:t>
            </a:r>
            <a:r>
              <a:rPr lang="en-US" dirty="0"/>
              <a:t>("Number of URLs in history list: " + </a:t>
            </a:r>
            <a:r>
              <a:rPr lang="en-US" dirty="0" err="1"/>
              <a:t>history.length</a:t>
            </a:r>
            <a:r>
              <a:rPr lang="en-US" dirty="0"/>
              <a:t>);</a:t>
            </a:r>
          </a:p>
          <a:p>
            <a:r>
              <a:rPr lang="en-US" dirty="0"/>
              <a:t>&lt;/script&gt;</a:t>
            </a:r>
          </a:p>
          <a:p>
            <a:r>
              <a:rPr lang="en-US" dirty="0"/>
              <a:t>&lt;/body&gt;</a:t>
            </a:r>
          </a:p>
          <a:p>
            <a:r>
              <a:rPr lang="en-US"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153400" cy="563562"/>
          </a:xfrm>
        </p:spPr>
        <p:txBody>
          <a:bodyPr/>
          <a:lstStyle/>
          <a:p>
            <a:r>
              <a:rPr lang="en-US" sz="3600" dirty="0"/>
              <a:t>Creates a back button on the page</a:t>
            </a:r>
          </a:p>
        </p:txBody>
      </p:sp>
      <p:sp>
        <p:nvSpPr>
          <p:cNvPr id="3" name="Content Placeholder 2"/>
          <p:cNvSpPr>
            <a:spLocks noGrp="1"/>
          </p:cNvSpPr>
          <p:nvPr>
            <p:ph idx="1"/>
          </p:nvPr>
        </p:nvSpPr>
        <p:spPr>
          <a:xfrm>
            <a:off x="304800" y="838200"/>
            <a:ext cx="8610600" cy="5292725"/>
          </a:xfrm>
        </p:spPr>
        <p:txBody>
          <a:bodyPr/>
          <a:lstStyle/>
          <a:p>
            <a:r>
              <a:rPr lang="en-US" sz="2200" dirty="0"/>
              <a:t>&lt;html&gt;</a:t>
            </a:r>
          </a:p>
          <a:p>
            <a:r>
              <a:rPr lang="en-US" sz="2200" dirty="0"/>
              <a:t>&lt;head&gt;</a:t>
            </a:r>
          </a:p>
          <a:p>
            <a:r>
              <a:rPr lang="en-US" sz="2200" dirty="0"/>
              <a:t>&lt;script type="text/</a:t>
            </a:r>
            <a:r>
              <a:rPr lang="en-US" sz="2200" dirty="0" err="1"/>
              <a:t>javascript</a:t>
            </a:r>
            <a:r>
              <a:rPr lang="en-US" sz="2200" dirty="0"/>
              <a:t>"&gt;</a:t>
            </a:r>
          </a:p>
          <a:p>
            <a:r>
              <a:rPr lang="en-US" sz="2200" dirty="0"/>
              <a:t>function </a:t>
            </a:r>
            <a:r>
              <a:rPr lang="en-US" sz="2200" dirty="0" err="1"/>
              <a:t>goBack</a:t>
            </a:r>
            <a:r>
              <a:rPr lang="en-US" sz="2200" dirty="0"/>
              <a:t>()</a:t>
            </a:r>
          </a:p>
          <a:p>
            <a:r>
              <a:rPr lang="en-US" sz="2200" dirty="0"/>
              <a:t>  {</a:t>
            </a:r>
          </a:p>
          <a:p>
            <a:r>
              <a:rPr lang="en-US" sz="2200" dirty="0"/>
              <a:t>  </a:t>
            </a:r>
            <a:r>
              <a:rPr lang="en-US" sz="2200" dirty="0" err="1"/>
              <a:t>window.history.back</a:t>
            </a:r>
            <a:r>
              <a:rPr lang="en-US" sz="2200" dirty="0"/>
              <a:t>()</a:t>
            </a:r>
          </a:p>
          <a:p>
            <a:r>
              <a:rPr lang="en-US" sz="2200" dirty="0"/>
              <a:t>  }</a:t>
            </a:r>
          </a:p>
          <a:p>
            <a:r>
              <a:rPr lang="en-US" sz="2200" dirty="0"/>
              <a:t>&lt;/script&gt;</a:t>
            </a:r>
          </a:p>
          <a:p>
            <a:r>
              <a:rPr lang="en-US" sz="2200" dirty="0"/>
              <a:t>&lt;/head&gt;</a:t>
            </a:r>
          </a:p>
          <a:p>
            <a:r>
              <a:rPr lang="en-US" sz="2200" dirty="0"/>
              <a:t>&lt;body&gt;</a:t>
            </a:r>
          </a:p>
          <a:p>
            <a:r>
              <a:rPr lang="en-US" sz="2200" dirty="0"/>
              <a:t>&lt;input type="button" value="Back" </a:t>
            </a:r>
            <a:r>
              <a:rPr lang="en-US" sz="2200" dirty="0" err="1"/>
              <a:t>onclick</a:t>
            </a:r>
            <a:r>
              <a:rPr lang="en-US" sz="2200" dirty="0"/>
              <a:t>="</a:t>
            </a:r>
            <a:r>
              <a:rPr lang="en-US" sz="2200" dirty="0" err="1"/>
              <a:t>goBack</a:t>
            </a:r>
            <a:r>
              <a:rPr lang="en-US" sz="2200" dirty="0"/>
              <a:t>()" /&gt;</a:t>
            </a:r>
          </a:p>
          <a:p>
            <a:r>
              <a:rPr lang="en-US" sz="2200" dirty="0"/>
              <a:t>&lt;p&gt;Notice that clicking on the Back button here will not result in any action, because there is no previous URL in the history list.&lt;/p&gt;</a:t>
            </a:r>
          </a:p>
          <a:p>
            <a:r>
              <a:rPr lang="en-US" sz="2200" dirty="0"/>
              <a:t>&lt;/body&gt;</a:t>
            </a:r>
          </a:p>
          <a:p>
            <a:r>
              <a:rPr lang="en-US" sz="22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F5807E9-19AA-4501-A174-9E26A4D17D27}" type="slidenum">
              <a:rPr lang="en-US" altLang="en-US"/>
              <a:pPr/>
              <a:t>93</a:t>
            </a:fld>
            <a:endParaRPr lang="en-US" altLang="en-US"/>
          </a:p>
        </p:txBody>
      </p:sp>
      <p:sp>
        <p:nvSpPr>
          <p:cNvPr id="149506" name="Rectangle 2"/>
          <p:cNvSpPr>
            <a:spLocks noGrp="1" noChangeArrowheads="1"/>
          </p:cNvSpPr>
          <p:nvPr>
            <p:ph type="title"/>
          </p:nvPr>
        </p:nvSpPr>
        <p:spPr>
          <a:xfrm>
            <a:off x="457200" y="122238"/>
            <a:ext cx="7543800" cy="715962"/>
          </a:xfrm>
        </p:spPr>
        <p:txBody>
          <a:bodyPr/>
          <a:lstStyle/>
          <a:p>
            <a:r>
              <a:rPr lang="en-US"/>
              <a:t>Location object</a:t>
            </a:r>
          </a:p>
        </p:txBody>
      </p:sp>
      <p:sp>
        <p:nvSpPr>
          <p:cNvPr id="149509" name="Rectangle 5"/>
          <p:cNvSpPr>
            <a:spLocks noGrp="1" noChangeArrowheads="1"/>
          </p:cNvSpPr>
          <p:nvPr>
            <p:ph type="body" idx="1"/>
          </p:nvPr>
        </p:nvSpPr>
        <p:spPr>
          <a:xfrm>
            <a:off x="228600" y="914400"/>
            <a:ext cx="8229600" cy="5216525"/>
          </a:xfrm>
        </p:spPr>
        <p:txBody>
          <a:bodyPr/>
          <a:lstStyle/>
          <a:p>
            <a:r>
              <a:rPr lang="en-US" sz="2000"/>
              <a:t>The Location object is actually a JavaScript object, not an HTML DOM object.</a:t>
            </a:r>
          </a:p>
          <a:p>
            <a:r>
              <a:rPr lang="en-US" sz="2000"/>
              <a:t>The Location object is automatically created by the JavaScript runtime engine and contains information about the current URL.</a:t>
            </a:r>
          </a:p>
          <a:p>
            <a:r>
              <a:rPr lang="en-US" sz="2000"/>
              <a:t>Example: Send a user to a new location.</a:t>
            </a:r>
          </a:p>
          <a:p>
            <a:r>
              <a:rPr lang="en-US" sz="2000"/>
              <a:t>The Location object is part of the Window object and is accessed through the </a:t>
            </a:r>
            <a:r>
              <a:rPr lang="en-US" sz="2000">
                <a:solidFill>
                  <a:srgbClr val="9900CC"/>
                </a:solidFill>
              </a:rPr>
              <a:t>window.location</a:t>
            </a:r>
            <a:r>
              <a:rPr lang="en-US" sz="2000"/>
              <a:t> property.</a:t>
            </a:r>
          </a:p>
          <a:p>
            <a:r>
              <a:rPr lang="en-US" sz="2000"/>
              <a:t>Methods:</a:t>
            </a:r>
          </a:p>
        </p:txBody>
      </p:sp>
      <p:pic>
        <p:nvPicPr>
          <p:cNvPr id="149510" name="Picture 6"/>
          <p:cNvPicPr>
            <a:picLocks noChangeAspect="1" noChangeArrowheads="1"/>
          </p:cNvPicPr>
          <p:nvPr/>
        </p:nvPicPr>
        <p:blipFill>
          <a:blip r:embed="rId2"/>
          <a:srcRect/>
          <a:stretch>
            <a:fillRect/>
          </a:stretch>
        </p:blipFill>
        <p:spPr bwMode="auto">
          <a:xfrm>
            <a:off x="838200" y="3733800"/>
            <a:ext cx="7696200" cy="238442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9B595C8-3418-455E-9533-C2008D25F9D3}" type="slidenum">
              <a:rPr lang="en-US" altLang="en-US"/>
              <a:pPr/>
              <a:t>94</a:t>
            </a:fld>
            <a:endParaRPr lang="en-US" altLang="en-US"/>
          </a:p>
        </p:txBody>
      </p:sp>
      <p:sp>
        <p:nvSpPr>
          <p:cNvPr id="148483" name="Rectangle 3"/>
          <p:cNvSpPr>
            <a:spLocks noGrp="1" noChangeArrowheads="1"/>
          </p:cNvSpPr>
          <p:nvPr>
            <p:ph type="body" idx="1"/>
          </p:nvPr>
        </p:nvSpPr>
        <p:spPr>
          <a:xfrm>
            <a:off x="533400" y="762000"/>
            <a:ext cx="8229600" cy="5402263"/>
          </a:xfrm>
        </p:spPr>
        <p:txBody>
          <a:bodyPr/>
          <a:lstStyle/>
          <a:p>
            <a:r>
              <a:rPr lang="en-US"/>
              <a:t>Properties </a:t>
            </a:r>
          </a:p>
        </p:txBody>
      </p:sp>
      <p:pic>
        <p:nvPicPr>
          <p:cNvPr id="148484" name="Picture 4"/>
          <p:cNvPicPr>
            <a:picLocks noChangeAspect="1" noChangeArrowheads="1"/>
          </p:cNvPicPr>
          <p:nvPr/>
        </p:nvPicPr>
        <p:blipFill>
          <a:blip r:embed="rId2"/>
          <a:srcRect/>
          <a:stretch>
            <a:fillRect/>
          </a:stretch>
        </p:blipFill>
        <p:spPr bwMode="auto">
          <a:xfrm>
            <a:off x="762000" y="1447800"/>
            <a:ext cx="7239000" cy="2362200"/>
          </a:xfrm>
          <a:prstGeom prst="rect">
            <a:avLst/>
          </a:prstGeom>
          <a:noFill/>
          <a:ln w="9525">
            <a:noFill/>
            <a:miter lim="800000"/>
            <a:headEnd/>
            <a:tailEnd/>
          </a:ln>
          <a:effectLst/>
        </p:spPr>
      </p:pic>
      <p:pic>
        <p:nvPicPr>
          <p:cNvPr id="148485" name="Picture 5"/>
          <p:cNvPicPr>
            <a:picLocks noChangeAspect="1" noChangeArrowheads="1"/>
          </p:cNvPicPr>
          <p:nvPr/>
        </p:nvPicPr>
        <p:blipFill>
          <a:blip r:embed="rId3"/>
          <a:srcRect/>
          <a:stretch>
            <a:fillRect/>
          </a:stretch>
        </p:blipFill>
        <p:spPr bwMode="auto">
          <a:xfrm>
            <a:off x="762000" y="3733800"/>
            <a:ext cx="7162800" cy="2133600"/>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the host name and port of the current </a:t>
            </a:r>
            <a:r>
              <a:rPr lang="en-US" dirty="0" err="1"/>
              <a:t>url</a:t>
            </a:r>
            <a:r>
              <a:rPr lang="en-US" dirty="0"/>
              <a:t>…</a:t>
            </a:r>
          </a:p>
        </p:txBody>
      </p:sp>
      <p:sp>
        <p:nvSpPr>
          <p:cNvPr id="3" name="Content Placeholder 2"/>
          <p:cNvSpPr>
            <a:spLocks noGrp="1"/>
          </p:cNvSpPr>
          <p:nvPr>
            <p:ph idx="1"/>
          </p:nvPr>
        </p:nvSpPr>
        <p:spPr/>
        <p:txBody>
          <a:bodyPr/>
          <a:lstStyle/>
          <a:p>
            <a:r>
              <a:rPr lang="en-US" dirty="0"/>
              <a:t>&lt;html&gt;</a:t>
            </a:r>
          </a:p>
          <a:p>
            <a:r>
              <a:rPr lang="en-US" dirty="0"/>
              <a:t>&lt;body&gt;</a:t>
            </a:r>
          </a:p>
          <a:p>
            <a:r>
              <a:rPr lang="en-US" dirty="0"/>
              <a:t>&lt;script type="text/</a:t>
            </a:r>
            <a:r>
              <a:rPr lang="en-US" dirty="0" err="1"/>
              <a:t>javascript</a:t>
            </a:r>
            <a:r>
              <a:rPr lang="en-US" dirty="0"/>
              <a:t>"&gt;</a:t>
            </a:r>
          </a:p>
          <a:p>
            <a:r>
              <a:rPr lang="en-US" dirty="0" err="1"/>
              <a:t>document.write</a:t>
            </a:r>
            <a:r>
              <a:rPr lang="en-US" dirty="0"/>
              <a:t>(</a:t>
            </a:r>
            <a:r>
              <a:rPr lang="en-US" dirty="0" err="1"/>
              <a:t>location.host</a:t>
            </a:r>
            <a:r>
              <a:rPr lang="en-US" dirty="0"/>
              <a:t>);</a:t>
            </a:r>
          </a:p>
          <a:p>
            <a:r>
              <a:rPr lang="en-US" dirty="0"/>
              <a:t>&lt;/script&gt;</a:t>
            </a:r>
          </a:p>
          <a:p>
            <a:r>
              <a:rPr lang="en-US" dirty="0"/>
              <a:t>&lt;/body&gt;</a:t>
            </a:r>
          </a:p>
          <a:p>
            <a:r>
              <a:rPr lang="en-US"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848600" cy="715962"/>
          </a:xfrm>
        </p:spPr>
        <p:txBody>
          <a:bodyPr/>
          <a:lstStyle/>
          <a:p>
            <a:r>
              <a:rPr lang="en-US" dirty="0"/>
              <a:t>Loads a new document with loc</a:t>
            </a:r>
          </a:p>
        </p:txBody>
      </p:sp>
      <p:sp>
        <p:nvSpPr>
          <p:cNvPr id="3" name="Content Placeholder 2"/>
          <p:cNvSpPr>
            <a:spLocks noGrp="1"/>
          </p:cNvSpPr>
          <p:nvPr>
            <p:ph idx="1"/>
          </p:nvPr>
        </p:nvSpPr>
        <p:spPr>
          <a:xfrm>
            <a:off x="457200" y="1143000"/>
            <a:ext cx="8305800" cy="4987925"/>
          </a:xfrm>
        </p:spPr>
        <p:txBody>
          <a:bodyPr/>
          <a:lstStyle/>
          <a:p>
            <a:r>
              <a:rPr lang="en-US" sz="2200" dirty="0"/>
              <a:t>&lt;html&gt;</a:t>
            </a:r>
          </a:p>
          <a:p>
            <a:r>
              <a:rPr lang="en-US" sz="2200" dirty="0"/>
              <a:t>&lt;head&gt;</a:t>
            </a:r>
          </a:p>
          <a:p>
            <a:r>
              <a:rPr lang="en-US" sz="2200" dirty="0"/>
              <a:t>&lt;script type="text/</a:t>
            </a:r>
            <a:r>
              <a:rPr lang="en-US" sz="2200" dirty="0" err="1"/>
              <a:t>javascript</a:t>
            </a:r>
            <a:r>
              <a:rPr lang="en-US" sz="2200" dirty="0"/>
              <a:t>"&gt;</a:t>
            </a:r>
          </a:p>
          <a:p>
            <a:r>
              <a:rPr lang="en-US" sz="2200" dirty="0"/>
              <a:t>function </a:t>
            </a:r>
            <a:r>
              <a:rPr lang="en-US" sz="2200" dirty="0" err="1"/>
              <a:t>newDoc</a:t>
            </a:r>
            <a:r>
              <a:rPr lang="en-US" sz="2200" dirty="0"/>
              <a:t>()</a:t>
            </a:r>
          </a:p>
          <a:p>
            <a:r>
              <a:rPr lang="en-US" sz="2200" dirty="0"/>
              <a:t>  {   </a:t>
            </a:r>
            <a:r>
              <a:rPr lang="en-US" sz="2200" dirty="0" err="1"/>
              <a:t>window.location.assign</a:t>
            </a:r>
            <a:r>
              <a:rPr lang="en-US" sz="2200" dirty="0"/>
              <a:t>("http://www.w3schools.com")</a:t>
            </a:r>
          </a:p>
          <a:p>
            <a:r>
              <a:rPr lang="en-US" sz="2200" dirty="0"/>
              <a:t>  }</a:t>
            </a:r>
          </a:p>
          <a:p>
            <a:r>
              <a:rPr lang="en-US" sz="2200" dirty="0"/>
              <a:t>&lt;/script&gt;</a:t>
            </a:r>
          </a:p>
          <a:p>
            <a:r>
              <a:rPr lang="en-US" sz="2200" dirty="0"/>
              <a:t>&lt;/head&gt;</a:t>
            </a:r>
          </a:p>
          <a:p>
            <a:r>
              <a:rPr lang="en-US" sz="2200" dirty="0"/>
              <a:t>&lt;body&gt;</a:t>
            </a:r>
          </a:p>
          <a:p>
            <a:r>
              <a:rPr lang="en-US" sz="2200" dirty="0"/>
              <a:t>&lt;input type="button" value="Load new document" </a:t>
            </a:r>
            <a:r>
              <a:rPr lang="en-US" sz="2200" dirty="0" err="1"/>
              <a:t>onclick</a:t>
            </a:r>
            <a:r>
              <a:rPr lang="en-US" sz="2200" dirty="0"/>
              <a:t>="</a:t>
            </a:r>
            <a:r>
              <a:rPr lang="en-US" sz="2200" dirty="0" err="1"/>
              <a:t>newDoc</a:t>
            </a:r>
            <a:r>
              <a:rPr lang="en-US" sz="2200" dirty="0"/>
              <a:t>()" /&gt;</a:t>
            </a:r>
          </a:p>
          <a:p>
            <a:r>
              <a:rPr lang="en-US" sz="2200" dirty="0"/>
              <a:t>&lt;/body&gt;</a:t>
            </a:r>
          </a:p>
          <a:p>
            <a:r>
              <a:rPr lang="en-US" sz="2200" dirty="0"/>
              <a:t>&lt;/html&gt;</a:t>
            </a:r>
          </a:p>
        </p:txBody>
      </p:sp>
      <p:sp>
        <p:nvSpPr>
          <p:cNvPr id="4" name="Slide Number Placeholder 3"/>
          <p:cNvSpPr>
            <a:spLocks noGrp="1"/>
          </p:cNvSpPr>
          <p:nvPr>
            <p:ph type="sldNum" sz="quarter" idx="12"/>
          </p:nvPr>
        </p:nvSpPr>
        <p:spPr/>
        <p:txBody>
          <a:bodyPr/>
          <a:lstStyle/>
          <a:p>
            <a:fld id="{D4A01858-349A-48C1-9E57-C27DDB63D6AF}" type="slidenum">
              <a:rPr lang="en-US" altLang="en-US" smtClean="0"/>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35D085F-972E-4DAB-A42B-1D126BDFFBEC}" type="slidenum">
              <a:rPr lang="en-US" altLang="en-US"/>
              <a:pPr/>
              <a:t>97</a:t>
            </a:fld>
            <a:endParaRPr lang="en-US" altLang="en-US"/>
          </a:p>
        </p:txBody>
      </p:sp>
      <p:sp>
        <p:nvSpPr>
          <p:cNvPr id="147458" name="Rectangle 2"/>
          <p:cNvSpPr>
            <a:spLocks noGrp="1" noChangeArrowheads="1"/>
          </p:cNvSpPr>
          <p:nvPr>
            <p:ph type="title"/>
          </p:nvPr>
        </p:nvSpPr>
        <p:spPr>
          <a:xfrm>
            <a:off x="457200" y="228600"/>
            <a:ext cx="7543800" cy="838200"/>
          </a:xfrm>
        </p:spPr>
        <p:txBody>
          <a:bodyPr/>
          <a:lstStyle/>
          <a:p>
            <a:r>
              <a:rPr lang="en-US"/>
              <a:t>Navigator object</a:t>
            </a:r>
          </a:p>
        </p:txBody>
      </p:sp>
      <p:sp>
        <p:nvSpPr>
          <p:cNvPr id="147459" name="Rectangle 3"/>
          <p:cNvSpPr>
            <a:spLocks noGrp="1" noChangeArrowheads="1"/>
          </p:cNvSpPr>
          <p:nvPr>
            <p:ph type="body" idx="1"/>
          </p:nvPr>
        </p:nvSpPr>
        <p:spPr>
          <a:xfrm>
            <a:off x="228600" y="1371600"/>
            <a:ext cx="8229600" cy="4800600"/>
          </a:xfrm>
        </p:spPr>
        <p:txBody>
          <a:bodyPr/>
          <a:lstStyle/>
          <a:p>
            <a:r>
              <a:rPr lang="en-US" sz="2000"/>
              <a:t>The Navigator object is actually a JavaScript object, not an HTML DOM object.</a:t>
            </a:r>
          </a:p>
          <a:p>
            <a:r>
              <a:rPr lang="en-US" sz="2000"/>
              <a:t>The Navigator object is automatically created by the JavaScript runtime engine and contains information about the client browser.</a:t>
            </a:r>
          </a:p>
          <a:p>
            <a:r>
              <a:rPr lang="en-US" sz="2000"/>
              <a:t>Methods:</a:t>
            </a:r>
          </a:p>
        </p:txBody>
      </p:sp>
      <p:pic>
        <p:nvPicPr>
          <p:cNvPr id="147460" name="Picture 4"/>
          <p:cNvPicPr>
            <a:picLocks noChangeAspect="1" noChangeArrowheads="1"/>
          </p:cNvPicPr>
          <p:nvPr/>
        </p:nvPicPr>
        <p:blipFill>
          <a:blip r:embed="rId2"/>
          <a:srcRect/>
          <a:stretch>
            <a:fillRect/>
          </a:stretch>
        </p:blipFill>
        <p:spPr bwMode="auto">
          <a:xfrm>
            <a:off x="914400" y="3429000"/>
            <a:ext cx="7239000" cy="2743200"/>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FF9BF6C-9EAA-4CF0-BF85-623F39175C02}" type="slidenum">
              <a:rPr lang="en-US" altLang="en-US"/>
              <a:pPr/>
              <a:t>98</a:t>
            </a:fld>
            <a:endParaRPr lang="en-US" altLang="en-US"/>
          </a:p>
        </p:txBody>
      </p:sp>
      <p:sp>
        <p:nvSpPr>
          <p:cNvPr id="152578" name="Rectangle 2"/>
          <p:cNvSpPr>
            <a:spLocks noGrp="1" noChangeArrowheads="1"/>
          </p:cNvSpPr>
          <p:nvPr>
            <p:ph type="title"/>
          </p:nvPr>
        </p:nvSpPr>
        <p:spPr>
          <a:xfrm>
            <a:off x="457200" y="122238"/>
            <a:ext cx="7543800" cy="563562"/>
          </a:xfrm>
        </p:spPr>
        <p:txBody>
          <a:bodyPr/>
          <a:lstStyle/>
          <a:p>
            <a:r>
              <a:rPr lang="en-US" sz="3500"/>
              <a:t>Properties </a:t>
            </a:r>
          </a:p>
        </p:txBody>
      </p:sp>
      <p:pic>
        <p:nvPicPr>
          <p:cNvPr id="152580" name="Picture 4"/>
          <p:cNvPicPr>
            <a:picLocks noGrp="1" noChangeAspect="1" noChangeArrowheads="1"/>
          </p:cNvPicPr>
          <p:nvPr>
            <p:ph type="body" idx="1"/>
          </p:nvPr>
        </p:nvPicPr>
        <p:blipFill>
          <a:blip r:embed="rId2"/>
          <a:srcRect/>
          <a:stretch>
            <a:fillRect/>
          </a:stretch>
        </p:blipFill>
        <p:spPr>
          <a:xfrm>
            <a:off x="533400" y="685800"/>
            <a:ext cx="7467600" cy="4953000"/>
          </a:xfrm>
          <a:noFill/>
          <a:ln/>
        </p:spPr>
      </p:pic>
      <p:pic>
        <p:nvPicPr>
          <p:cNvPr id="152581" name="Picture 5"/>
          <p:cNvPicPr>
            <a:picLocks noChangeAspect="1" noChangeArrowheads="1"/>
          </p:cNvPicPr>
          <p:nvPr/>
        </p:nvPicPr>
        <p:blipFill>
          <a:blip r:embed="rId3"/>
          <a:srcRect/>
          <a:stretch>
            <a:fillRect/>
          </a:stretch>
        </p:blipFill>
        <p:spPr bwMode="auto">
          <a:xfrm>
            <a:off x="533400" y="5638800"/>
            <a:ext cx="7543800" cy="533400"/>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59BB911-BC38-4A8D-BD57-B934C10D2BF2}" type="slidenum">
              <a:rPr lang="en-US" altLang="en-US"/>
              <a:pPr/>
              <a:t>99</a:t>
            </a:fld>
            <a:endParaRPr lang="en-US" altLang="en-US"/>
          </a:p>
        </p:txBody>
      </p:sp>
      <p:sp>
        <p:nvSpPr>
          <p:cNvPr id="162818" name="Rectangle 2"/>
          <p:cNvSpPr>
            <a:spLocks noGrp="1" noChangeArrowheads="1"/>
          </p:cNvSpPr>
          <p:nvPr>
            <p:ph type="title"/>
          </p:nvPr>
        </p:nvSpPr>
        <p:spPr>
          <a:xfrm>
            <a:off x="457200" y="122238"/>
            <a:ext cx="7543800" cy="944562"/>
          </a:xfrm>
        </p:spPr>
        <p:txBody>
          <a:bodyPr/>
          <a:lstStyle/>
          <a:p>
            <a:r>
              <a:rPr lang="en-US"/>
              <a:t>Document object</a:t>
            </a:r>
          </a:p>
        </p:txBody>
      </p:sp>
      <p:sp>
        <p:nvSpPr>
          <p:cNvPr id="162819" name="Rectangle 3"/>
          <p:cNvSpPr>
            <a:spLocks noGrp="1" noChangeArrowheads="1"/>
          </p:cNvSpPr>
          <p:nvPr>
            <p:ph type="body" idx="1"/>
          </p:nvPr>
        </p:nvSpPr>
        <p:spPr>
          <a:xfrm>
            <a:off x="457200" y="1524000"/>
            <a:ext cx="8229600" cy="4606925"/>
          </a:xfrm>
        </p:spPr>
        <p:txBody>
          <a:bodyPr/>
          <a:lstStyle/>
          <a:p>
            <a:r>
              <a:rPr lang="en-US" sz="2400"/>
              <a:t>The Document object represents the entire HTML document and can be used to access all elements in a page. </a:t>
            </a:r>
          </a:p>
          <a:p>
            <a:r>
              <a:rPr lang="en-US" sz="2400"/>
              <a:t>The Document object is part of the Window object and is accessed through the </a:t>
            </a:r>
            <a:r>
              <a:rPr lang="en-US" sz="2400">
                <a:solidFill>
                  <a:srgbClr val="9900CC"/>
                </a:solidFill>
              </a:rPr>
              <a:t>window.document</a:t>
            </a:r>
            <a:r>
              <a:rPr lang="en-US" sz="2400"/>
              <a:t> property.</a:t>
            </a:r>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97AC7ADF11D44087CDA468A5264C01" ma:contentTypeVersion="11" ma:contentTypeDescription="Create a new document." ma:contentTypeScope="" ma:versionID="3f5d4f444b5d6012197db528200289d5">
  <xsd:schema xmlns:xsd="http://www.w3.org/2001/XMLSchema" xmlns:xs="http://www.w3.org/2001/XMLSchema" xmlns:p="http://schemas.microsoft.com/office/2006/metadata/properties" xmlns:ns2="1b4fec6d-1c7c-4ba0-9ee6-e8ce75f78511" xmlns:ns3="14504c6e-0d9b-4d4a-b3a3-0987740fd647" targetNamespace="http://schemas.microsoft.com/office/2006/metadata/properties" ma:root="true" ma:fieldsID="bcb631867f995391887e2e5f1b243c00" ns2:_="" ns3:_="">
    <xsd:import namespace="1b4fec6d-1c7c-4ba0-9ee6-e8ce75f78511"/>
    <xsd:import namespace="14504c6e-0d9b-4d4a-b3a3-0987740fd64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4fec6d-1c7c-4ba0-9ee6-e8ce75f785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4504c6e-0d9b-4d4a-b3a3-0987740fd64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841b5bd-e91e-4760-a3c8-ca0480eb5559}" ma:internalName="TaxCatchAll" ma:showField="CatchAllData" ma:web="14504c6e-0d9b-4d4a-b3a3-0987740fd6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4504c6e-0d9b-4d4a-b3a3-0987740fd647" xsi:nil="true"/>
    <lcf76f155ced4ddcb4097134ff3c332f xmlns="1b4fec6d-1c7c-4ba0-9ee6-e8ce75f7851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F5DCE51-F6B5-4AC4-8B04-B6517DC6B42B}"/>
</file>

<file path=customXml/itemProps2.xml><?xml version="1.0" encoding="utf-8"?>
<ds:datastoreItem xmlns:ds="http://schemas.openxmlformats.org/officeDocument/2006/customXml" ds:itemID="{B2F8A141-C846-4BE3-BB88-9927D967FFE1}"/>
</file>

<file path=customXml/itemProps3.xml><?xml version="1.0" encoding="utf-8"?>
<ds:datastoreItem xmlns:ds="http://schemas.openxmlformats.org/officeDocument/2006/customXml" ds:itemID="{13370112-32E5-48E3-BAB8-73290766EFC2}"/>
</file>

<file path=docProps/app.xml><?xml version="1.0" encoding="utf-8"?>
<Properties xmlns="http://schemas.openxmlformats.org/officeDocument/2006/extended-properties" xmlns:vt="http://schemas.openxmlformats.org/officeDocument/2006/docPropsVTypes">
  <Template>Crayons</Template>
  <TotalTime>3656</TotalTime>
  <Words>13159</Words>
  <Application>Microsoft Office PowerPoint</Application>
  <PresentationFormat>On-screen Show (4:3)</PresentationFormat>
  <Paragraphs>1219</Paragraphs>
  <Slides>140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140</vt:i4>
      </vt:variant>
    </vt:vector>
  </HeadingPairs>
  <TitlesOfParts>
    <vt:vector size="143" baseType="lpstr">
      <vt:lpstr>Arial</vt:lpstr>
      <vt:lpstr>Wingdings</vt:lpstr>
      <vt:lpstr>Network</vt:lpstr>
      <vt:lpstr>Unit IV</vt:lpstr>
      <vt:lpstr>Topics </vt:lpstr>
      <vt:lpstr>Client side programming</vt:lpstr>
      <vt:lpstr>What is JavaScript?</vt:lpstr>
      <vt:lpstr>What is JavaScript?</vt:lpstr>
      <vt:lpstr>JavaScript is not Java</vt:lpstr>
      <vt:lpstr>Why JavaScript?</vt:lpstr>
      <vt:lpstr>What can JavaScript do?</vt:lpstr>
      <vt:lpstr>&lt;script&gt; tag</vt:lpstr>
      <vt:lpstr>Put a JavaScript into HTML page</vt:lpstr>
      <vt:lpstr>PowerPoint Presentation</vt:lpstr>
      <vt:lpstr>Where to put JavaScript?</vt:lpstr>
      <vt:lpstr>Scripts in &lt;head&gt;</vt:lpstr>
      <vt:lpstr>The web page will show this output</vt:lpstr>
      <vt:lpstr>Scripts in the body</vt:lpstr>
      <vt:lpstr>Scripts in &lt;head&gt; and &lt;body&gt;</vt:lpstr>
      <vt:lpstr>Using an external JavaScript </vt:lpstr>
      <vt:lpstr>PowerPoint Presentation</vt:lpstr>
      <vt:lpstr>JavaScript statements</vt:lpstr>
      <vt:lpstr>JavaScript code</vt:lpstr>
      <vt:lpstr>JavaScript blocks</vt:lpstr>
      <vt:lpstr>JavaScript comments</vt:lpstr>
      <vt:lpstr>JavaScript variables</vt:lpstr>
      <vt:lpstr>Creating JavaScript variables</vt:lpstr>
      <vt:lpstr>Assigning values to undeclared JavaScript variables</vt:lpstr>
      <vt:lpstr>Lifetime of JavaScript variables</vt:lpstr>
      <vt:lpstr>JavaScript operators</vt:lpstr>
      <vt:lpstr>JavaScript Arithmetic operators</vt:lpstr>
      <vt:lpstr>JavaScript Assignment operators</vt:lpstr>
      <vt:lpstr>JavaScript Comparison operators</vt:lpstr>
      <vt:lpstr>JavaScript Logical operators</vt:lpstr>
      <vt:lpstr>JavaScript Conditional operator</vt:lpstr>
      <vt:lpstr>Control flow  </vt:lpstr>
      <vt:lpstr>Control flow includes</vt:lpstr>
      <vt:lpstr>Conditional statements</vt:lpstr>
      <vt:lpstr>If statement</vt:lpstr>
      <vt:lpstr>If statement example</vt:lpstr>
      <vt:lpstr>If….else statement</vt:lpstr>
      <vt:lpstr>Example </vt:lpstr>
      <vt:lpstr>If..else if…statement</vt:lpstr>
      <vt:lpstr>Example </vt:lpstr>
      <vt:lpstr>Switch statement </vt:lpstr>
      <vt:lpstr>Example </vt:lpstr>
      <vt:lpstr>JavaScript functions</vt:lpstr>
      <vt:lpstr>How to define a function</vt:lpstr>
      <vt:lpstr>How to call a function</vt:lpstr>
      <vt:lpstr>Function example </vt:lpstr>
      <vt:lpstr>The return statement</vt:lpstr>
      <vt:lpstr>JavaScript Loops</vt:lpstr>
      <vt:lpstr>for Loop</vt:lpstr>
      <vt:lpstr>while Loop</vt:lpstr>
      <vt:lpstr>do….while Loop</vt:lpstr>
      <vt:lpstr>break statement</vt:lpstr>
      <vt:lpstr>JavaScript popup boxes</vt:lpstr>
      <vt:lpstr>Alert box</vt:lpstr>
      <vt:lpstr>Confirm box</vt:lpstr>
      <vt:lpstr>PowerPoint Presentation</vt:lpstr>
      <vt:lpstr>PowerPoint Presentation</vt:lpstr>
      <vt:lpstr>PowerPoint Presentation</vt:lpstr>
      <vt:lpstr>Prompt box</vt:lpstr>
      <vt:lpstr>PowerPoint Presentation</vt:lpstr>
      <vt:lpstr>PowerPoint Presentation</vt:lpstr>
      <vt:lpstr>JavaScript object hierarchy </vt:lpstr>
      <vt:lpstr>PowerPoint Presentation</vt:lpstr>
      <vt:lpstr>JavaScript objects</vt:lpstr>
      <vt:lpstr>JavaScript objects contd…</vt:lpstr>
      <vt:lpstr>JavaScript string object</vt:lpstr>
      <vt:lpstr>String HTML wrapper methods</vt:lpstr>
      <vt:lpstr>String object methods</vt:lpstr>
      <vt:lpstr>JavaScript array</vt:lpstr>
      <vt:lpstr>Array Object Properties </vt:lpstr>
      <vt:lpstr>Array object methods</vt:lpstr>
      <vt:lpstr>JavaScript Date object</vt:lpstr>
      <vt:lpstr>Date object methods</vt:lpstr>
      <vt:lpstr>PowerPoint Presentation</vt:lpstr>
      <vt:lpstr>PowerPoint Presentation</vt:lpstr>
      <vt:lpstr>PowerPoint Presentation</vt:lpstr>
      <vt:lpstr>Window object</vt:lpstr>
      <vt:lpstr>Properties </vt:lpstr>
      <vt:lpstr>Properties </vt:lpstr>
      <vt:lpstr>Methods </vt:lpstr>
      <vt:lpstr>Methods </vt:lpstr>
      <vt:lpstr>Open method</vt:lpstr>
      <vt:lpstr>PowerPoint Presentation</vt:lpstr>
      <vt:lpstr>PowerPoint Presentation</vt:lpstr>
      <vt:lpstr>PowerPoint Presentation</vt:lpstr>
      <vt:lpstr>PowerPoint Presentation</vt:lpstr>
      <vt:lpstr>Closing a new window</vt:lpstr>
      <vt:lpstr>History object</vt:lpstr>
      <vt:lpstr>PowerPoint Presentation</vt:lpstr>
      <vt:lpstr>Displays the number of urls..</vt:lpstr>
      <vt:lpstr>Creates a back button on the page</vt:lpstr>
      <vt:lpstr>Location object</vt:lpstr>
      <vt:lpstr>PowerPoint Presentation</vt:lpstr>
      <vt:lpstr>Return the host name and port of the current url…</vt:lpstr>
      <vt:lpstr>Loads a new document with loc</vt:lpstr>
      <vt:lpstr>Navigator object</vt:lpstr>
      <vt:lpstr>Properties </vt:lpstr>
      <vt:lpstr>Document object</vt:lpstr>
      <vt:lpstr>Properties </vt:lpstr>
      <vt:lpstr>Methods </vt:lpstr>
      <vt:lpstr>JavaScript Boolean object</vt:lpstr>
      <vt:lpstr>Check the values for true or false</vt:lpstr>
      <vt:lpstr>Math object</vt:lpstr>
      <vt:lpstr>MAX of numbers</vt:lpstr>
      <vt:lpstr>PowerPoint Presentation</vt:lpstr>
      <vt:lpstr>JavaScript forms</vt:lpstr>
      <vt:lpstr>Creating JavaScript forms</vt:lpstr>
      <vt:lpstr>Form object properties</vt:lpstr>
      <vt:lpstr>Form objects</vt:lpstr>
      <vt:lpstr>Form objects</vt:lpstr>
      <vt:lpstr>PowerPoint Presentation</vt:lpstr>
      <vt:lpstr>PowerPoint Presentation</vt:lpstr>
      <vt:lpstr>Common Method used in form validation</vt:lpstr>
      <vt:lpstr>Form validation- checking for empty fields</vt:lpstr>
      <vt:lpstr>PowerPoint Presentation</vt:lpstr>
      <vt:lpstr>Form validation-checking for all numbers</vt:lpstr>
      <vt:lpstr>PowerPoint Presentation</vt:lpstr>
      <vt:lpstr>PowerPoint Presentation</vt:lpstr>
      <vt:lpstr>Form validation-checking for all letters</vt:lpstr>
      <vt:lpstr>PowerPoint Presentation</vt:lpstr>
      <vt:lpstr>Form validation- for letters and numbers</vt:lpstr>
      <vt:lpstr>Form validation-restricting length</vt:lpstr>
      <vt:lpstr>PowerPoint Presentation</vt:lpstr>
      <vt:lpstr>Email Validation</vt:lpstr>
      <vt:lpstr>Email Validations</vt:lpstr>
      <vt:lpstr>Using regular expressions</vt:lpstr>
      <vt:lpstr>PowerPoint Presentation</vt:lpstr>
      <vt:lpstr>PowerPoint Presentation</vt:lpstr>
      <vt:lpstr>PowerPoint Presentation</vt:lpstr>
      <vt:lpstr>JavaScript frames</vt:lpstr>
      <vt:lpstr>PowerPoint Presentation</vt:lpstr>
      <vt:lpstr>JavaScript cookies</vt:lpstr>
      <vt:lpstr>Create a cookie</vt:lpstr>
      <vt:lpstr>Store a cookie</vt:lpstr>
      <vt:lpstr>Display a message if cookie is set</vt:lpstr>
      <vt:lpstr>JavaScript events</vt:lpstr>
      <vt:lpstr>Some examples</vt:lpstr>
      <vt:lpstr>Some Events details…</vt:lpstr>
      <vt:lpstr>Events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dc:creator>
  <cp:lastModifiedBy>Suraj</cp:lastModifiedBy>
  <cp:revision>507</cp:revision>
  <cp:lastPrinted>1601-01-01T00:00:00Z</cp:lastPrinted>
  <dcterms:created xsi:type="dcterms:W3CDTF">1601-01-01T00:00:00Z</dcterms:created>
  <dcterms:modified xsi:type="dcterms:W3CDTF">2025-03-22T06:29:26Z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0x0101000897AC7ADF11D44087CDA468A5264C01</vt:lpwstr>
  </property>
</Properties>
</file>